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Nunito"/>
      <p:italic r:id="rId20"/>
      <p:boldItalic r:id="rId21"/>
    </p:embeddedFont>
    <p:embeddedFont>
      <p:font typeface="Calibri" panose="020F0502020204030204"/>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81F0F0B-FEAE-44DF-A88D-9785583B2A0A}"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04"/>
        <p:guide pos="285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de70d90e16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70d90e16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de70d90e16_0_6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e70d90e16_0_6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de70d90e16_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e70d90e16_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de70d90e16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e70d90e16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de70d90e16_0_3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e70d90e16_0_3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de70d90e16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e70d90e16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de70d90e16_0_3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e70d90e16_0_3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de70d90e16_0_3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e70d90e16_0_3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de70d90e16_0_6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e70d90e16_0_6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de70d90e16_0_6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e70d90e16_0_6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de70d90e16_0_6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70d90e16_0_6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919480" y="1823085"/>
            <a:ext cx="7205980" cy="14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i="1"/>
              <a:t>Fitur Purchase Story</a:t>
            </a:r>
            <a:endParaRPr lang="en-GB" sz="4800" b="1" i="1"/>
          </a:p>
        </p:txBody>
      </p:sp>
      <p:sp>
        <p:nvSpPr>
          <p:cNvPr id="129" name="Google Shape;129;p13"/>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800">
                <a:latin typeface="Times New Roman" panose="02020603050405020304" charset="0"/>
                <a:cs typeface="Times New Roman" panose="02020603050405020304" charset="0"/>
              </a:rPr>
              <a:t>Oleh: Kelompok 4</a:t>
            </a:r>
            <a:endParaRPr lang="en-GB" sz="18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210550" y="845600"/>
            <a:ext cx="2636400" cy="16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Technical Requirements</a:t>
            </a:r>
            <a:endParaRPr lang="en-GB"/>
          </a:p>
        </p:txBody>
      </p:sp>
      <p:sp>
        <p:nvSpPr>
          <p:cNvPr id="185" name="Google Shape;185;p22"/>
          <p:cNvSpPr txBox="1"/>
          <p:nvPr>
            <p:ph type="body" idx="1"/>
          </p:nvPr>
        </p:nvSpPr>
        <p:spPr>
          <a:xfrm>
            <a:off x="478250" y="2642425"/>
            <a:ext cx="1210500" cy="736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latin typeface="Times New Roman" panose="02020603050405020304" charset="0"/>
                <a:cs typeface="Times New Roman" panose="02020603050405020304" charset="0"/>
              </a:rPr>
              <a:t>Data Model</a:t>
            </a:r>
            <a:endParaRPr sz="1400">
              <a:latin typeface="Times New Roman" panose="02020603050405020304" charset="0"/>
              <a:cs typeface="Times New Roman" panose="02020603050405020304" charset="0"/>
            </a:endParaRPr>
          </a:p>
        </p:txBody>
      </p:sp>
      <p:graphicFrame>
        <p:nvGraphicFramePr>
          <p:cNvPr id="186" name="Google Shape;186;p22"/>
          <p:cNvGraphicFramePr/>
          <p:nvPr/>
        </p:nvGraphicFramePr>
        <p:xfrm>
          <a:off x="2846705" y="1047115"/>
          <a:ext cx="5648325" cy="3049270"/>
        </p:xfrm>
        <a:graphic>
          <a:graphicData uri="http://schemas.openxmlformats.org/drawingml/2006/table">
            <a:tbl>
              <a:tblPr>
                <a:noFill/>
                <a:tableStyleId>{A81F0F0B-FEAE-44DF-A88D-9785583B2A0A}</a:tableStyleId>
              </a:tblPr>
              <a:tblGrid>
                <a:gridCol w="533400"/>
                <a:gridCol w="1152525"/>
                <a:gridCol w="1314450"/>
                <a:gridCol w="1266825"/>
                <a:gridCol w="1381125"/>
              </a:tblGrid>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Key</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Nama</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Data Type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Max Length</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Allow Nulls</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r>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PK</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no_pesanan</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int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7</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nama</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200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gambar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500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kategori</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100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jumlah</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int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4</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5610">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harga</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Int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10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210550" y="845600"/>
            <a:ext cx="2636400" cy="16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Technical Requirements</a:t>
            </a:r>
            <a:endParaRPr lang="en-GB"/>
          </a:p>
        </p:txBody>
      </p:sp>
      <p:sp>
        <p:nvSpPr>
          <p:cNvPr id="192" name="Google Shape;192;p23"/>
          <p:cNvSpPr txBox="1"/>
          <p:nvPr>
            <p:ph type="body" idx="1"/>
          </p:nvPr>
        </p:nvSpPr>
        <p:spPr>
          <a:xfrm>
            <a:off x="478250" y="2642425"/>
            <a:ext cx="1243500" cy="736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latin typeface="Times New Roman" panose="02020603050405020304" charset="0"/>
                <a:cs typeface="Times New Roman" panose="02020603050405020304" charset="0"/>
              </a:rPr>
              <a:t>Data Model</a:t>
            </a:r>
            <a:endParaRPr sz="1400">
              <a:latin typeface="Times New Roman" panose="02020603050405020304" charset="0"/>
              <a:cs typeface="Times New Roman" panose="02020603050405020304" charset="0"/>
            </a:endParaRPr>
          </a:p>
        </p:txBody>
      </p:sp>
      <p:graphicFrame>
        <p:nvGraphicFramePr>
          <p:cNvPr id="193" name="Google Shape;193;p23"/>
          <p:cNvGraphicFramePr/>
          <p:nvPr/>
        </p:nvGraphicFramePr>
        <p:xfrm>
          <a:off x="2846705" y="1049655"/>
          <a:ext cx="5648325" cy="3044825"/>
        </p:xfrm>
        <a:graphic>
          <a:graphicData uri="http://schemas.openxmlformats.org/drawingml/2006/table">
            <a:tbl>
              <a:tblPr>
                <a:noFill/>
                <a:tableStyleId>{A81F0F0B-FEAE-44DF-A88D-9785583B2A0A}</a:tableStyleId>
              </a:tblPr>
              <a:tblGrid>
                <a:gridCol w="533400"/>
                <a:gridCol w="1152525"/>
                <a:gridCol w="1314450"/>
                <a:gridCol w="1266825"/>
                <a:gridCol w="1381125"/>
              </a:tblGrid>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Key</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Nama</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Data Type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Max Length</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Allow Nulls</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BEBEBE"/>
                    </a:solidFill>
                  </a:tcPr>
                </a:tc>
              </a:tr>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tanggal</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date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3 byte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total_harga</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int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10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status</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100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pembayaran</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100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alamat</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500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r>
              <a:tr h="434975">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kurir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varchar</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100</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50000"/>
                        </a:lnSpc>
                        <a:spcBef>
                          <a:spcPts val="1200"/>
                        </a:spcBef>
                        <a:spcAft>
                          <a:spcPts val="1200"/>
                        </a:spcAft>
                        <a:buNone/>
                      </a:pPr>
                      <a:r>
                        <a:rPr lang="en-GB" sz="1200">
                          <a:latin typeface="Times New Roman" panose="02020603050405020304"/>
                          <a:ea typeface="Times New Roman" panose="02020603050405020304"/>
                          <a:cs typeface="Times New Roman" panose="02020603050405020304"/>
                          <a:sym typeface="Times New Roman" panose="02020603050405020304"/>
                        </a:rPr>
                        <a:t>false</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0" marB="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4"/>
          <p:cNvSpPr txBox="1"/>
          <p:nvPr>
            <p:ph type="body" idx="1"/>
          </p:nvPr>
        </p:nvSpPr>
        <p:spPr>
          <a:xfrm>
            <a:off x="717450" y="2356275"/>
            <a:ext cx="7781400" cy="20823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Pada fitur  purchase history page menggunakan model data JSON dan wajib menggunakan metode GET dengan parameter key untuk menampilkan data pada halaman riwayat pembelian pada Postman. Postman merupakan aplikasi yang berfungsi sebagai Rest Client dimana dapat digunakan untuk menguji REST API. Model data JSON berfungsi sebagai format untuk bertukar data client dan server atau antar aplikasi. Contoh: RESTful API. Sedangkan metode GET berfungsi untuk menampilkan data dan menambahkan URL yang nantinya ditampung pada action. </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20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24"/>
          <p:cNvSpPr txBox="1"/>
          <p:nvPr>
            <p:ph type="body" idx="1"/>
          </p:nvPr>
        </p:nvSpPr>
        <p:spPr>
          <a:xfrm>
            <a:off x="527700" y="1799475"/>
            <a:ext cx="1734900" cy="55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400">
                <a:latin typeface="Times New Roman" panose="02020603050405020304" charset="0"/>
                <a:cs typeface="Times New Roman" panose="02020603050405020304" charset="0"/>
              </a:rPr>
              <a:t>API Design</a:t>
            </a:r>
            <a:endParaRPr sz="1400">
              <a:latin typeface="Times New Roman" panose="02020603050405020304" charset="0"/>
              <a:cs typeface="Times New Roman" panose="02020603050405020304" charset="0"/>
            </a:endParaRPr>
          </a:p>
        </p:txBody>
      </p:sp>
      <p:sp>
        <p:nvSpPr>
          <p:cNvPr id="200" name="Google Shape;200;p2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Technical Requirements</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19150" y="2094010"/>
            <a:ext cx="7505700" cy="954600"/>
          </a:xfrm>
        </p:spPr>
        <p:txBody>
          <a:bodyPr>
            <a:noAutofit/>
          </a:bodyPr>
          <a:p>
            <a:pPr algn="ctr"/>
            <a:r>
              <a:rPr lang="en-US" sz="6000" b="1" i="1"/>
              <a:t>Thank You</a:t>
            </a:r>
            <a:endParaRPr lang="en-US" sz="6000" b="1"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Nama Kelompok:</a:t>
            </a:r>
            <a:endParaRPr lang="en-GB"/>
          </a:p>
        </p:txBody>
      </p:sp>
      <p:sp>
        <p:nvSpPr>
          <p:cNvPr id="135" name="Google Shape;135;p14"/>
          <p:cNvSpPr txBox="1"/>
          <p:nvPr>
            <p:ph type="body" idx="1"/>
          </p:nvPr>
        </p:nvSpPr>
        <p:spPr>
          <a:xfrm>
            <a:off x="819150" y="1800200"/>
            <a:ext cx="7505700" cy="2638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GB" sz="1400" b="1">
                <a:solidFill>
                  <a:srgbClr val="000000"/>
                </a:solidFill>
                <a:latin typeface="Times New Roman" panose="02020603050405020304"/>
                <a:ea typeface="Times New Roman" panose="02020603050405020304"/>
                <a:cs typeface="Times New Roman" panose="02020603050405020304"/>
                <a:sym typeface="Times New Roman" panose="02020603050405020304"/>
              </a:rPr>
              <a:t>Komang Eva Puspita Dewi 			(1915091001) </a:t>
            </a:r>
            <a:endParaRPr sz="1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AutoNum type="arabicPeriod"/>
            </a:pPr>
            <a:r>
              <a:rPr lang="en-GB" sz="1400" b="1">
                <a:solidFill>
                  <a:srgbClr val="000000"/>
                </a:solidFill>
                <a:latin typeface="Times New Roman" panose="02020603050405020304"/>
                <a:ea typeface="Times New Roman" panose="02020603050405020304"/>
                <a:cs typeface="Times New Roman" panose="02020603050405020304"/>
                <a:sym typeface="Times New Roman" panose="02020603050405020304"/>
              </a:rPr>
              <a:t>Ni Putu Ely Suchahyani 			(1915091022)</a:t>
            </a:r>
            <a:endParaRPr sz="1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AutoNum type="arabicPeriod"/>
            </a:pPr>
            <a:r>
              <a:rPr lang="en-GB" sz="1400" b="1">
                <a:solidFill>
                  <a:srgbClr val="000000"/>
                </a:solidFill>
                <a:latin typeface="Times New Roman" panose="02020603050405020304"/>
                <a:ea typeface="Times New Roman" panose="02020603050405020304"/>
                <a:cs typeface="Times New Roman" panose="02020603050405020304"/>
                <a:sym typeface="Times New Roman" panose="02020603050405020304"/>
              </a:rPr>
              <a:t>Ni Putu Melsi Oktaviani 			(1915091028)</a:t>
            </a:r>
            <a:endParaRPr sz="1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spcBef>
                <a:spcPts val="0"/>
              </a:spcBef>
              <a:spcAft>
                <a:spcPts val="0"/>
              </a:spcAft>
              <a:buSzPts val="1400"/>
              <a:buAutoNum type="arabicPeriod"/>
            </a:pPr>
            <a:r>
              <a:rPr lang="en-GB" sz="1400" b="1">
                <a:solidFill>
                  <a:srgbClr val="000000"/>
                </a:solidFill>
                <a:latin typeface="Times New Roman" panose="02020603050405020304"/>
                <a:ea typeface="Times New Roman" panose="02020603050405020304"/>
                <a:cs typeface="Times New Roman" panose="02020603050405020304"/>
                <a:sym typeface="Times New Roman" panose="02020603050405020304"/>
              </a:rPr>
              <a:t>Ida Ayu Made Dyah Kusuma Dewi 		(1915091038)</a:t>
            </a:r>
            <a:endParaRPr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Functional Requirements</a:t>
            </a:r>
            <a:endParaRPr lang="en-GB"/>
          </a:p>
        </p:txBody>
      </p:sp>
      <p:sp>
        <p:nvSpPr>
          <p:cNvPr id="141" name="Google Shape;141;p15"/>
          <p:cNvSpPr txBox="1"/>
          <p:nvPr>
            <p:ph type="body" idx="1"/>
          </p:nvPr>
        </p:nvSpPr>
        <p:spPr>
          <a:xfrm>
            <a:off x="819150" y="1524000"/>
            <a:ext cx="7505700" cy="291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400"/>
              <a:t>What user can do:</a:t>
            </a:r>
            <a:endParaRPr lang="en-GB" sz="1400"/>
          </a:p>
          <a:p>
            <a:pPr marL="0" lvl="0" indent="0" algn="l" rtl="0">
              <a:spcBef>
                <a:spcPts val="0"/>
              </a:spcBef>
              <a:spcAft>
                <a:spcPts val="0"/>
              </a:spcAft>
              <a:buNone/>
            </a:pPr>
            <a:endParaRPr lang="en-GB" sz="1400"/>
          </a:p>
          <a:p>
            <a:pPr marL="342900" lvl="0" indent="-342900" algn="l" rtl="0">
              <a:spcBef>
                <a:spcPts val="0"/>
              </a:spcBef>
              <a:spcAft>
                <a:spcPts val="0"/>
              </a:spcAft>
              <a:buFont typeface="+mj-lt"/>
              <a:buAutoNum type="alphaUcPeriod"/>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Ketika user memilih fitur purchase history page maka sistem akan menampilkan:Halaman yang berisikan nama toko, no.pesanan, nama item, gambar item, jumlah item, tanggal pembelian item, harga total pembelian dan status transaksi.</a:t>
            </a:r>
            <a:endPar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mj-lt"/>
              <a:buAutoNum type="alphaUcPeriod"/>
            </a:pPr>
            <a:endPar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Font typeface="+mj-lt"/>
              <a:buAutoNum type="alphaUcPeriod"/>
            </a:pP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Ketika user melakukan double klik pada kolom barang untuk melihat detail riwayat pembelian, maka sistem akan menampilkan:</a:t>
            </a:r>
            <a:r>
              <a:rPr lang="en-US" alt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Halaman yang berisikan </a:t>
            </a:r>
            <a:r>
              <a:rPr lang="en-GB" sz="1400">
                <a:solidFill>
                  <a:srgbClr val="000000"/>
                </a:solidFill>
                <a:latin typeface="Times New Roman" panose="02020603050405020304"/>
                <a:ea typeface="Times New Roman" panose="02020603050405020304"/>
                <a:cs typeface="Times New Roman" panose="02020603050405020304"/>
                <a:sym typeface="Times New Roman" panose="02020603050405020304"/>
              </a:rPr>
              <a:t>nama toko, no.pesanan, nama item, gambar item, jumlah item, tanggal pembelian item,  harga item, harga total pembelian, status transaksi, kurir, alamat penerima, metode pembayaran dan harga ongkos kirim.</a:t>
            </a: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00100" lvl="0" indent="-342900" algn="just" rtl="0">
              <a:spcBef>
                <a:spcPts val="0"/>
              </a:spcBef>
              <a:spcAft>
                <a:spcPts val="0"/>
              </a:spcAft>
              <a:buNone/>
            </a:pPr>
            <a:endParaRPr sz="1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Functional Requirements</a:t>
            </a:r>
            <a:endParaRPr lang="en-GB"/>
          </a:p>
        </p:txBody>
      </p:sp>
      <p:sp>
        <p:nvSpPr>
          <p:cNvPr id="147" name="Google Shape;147;p16"/>
          <p:cNvSpPr txBox="1"/>
          <p:nvPr>
            <p:ph type="body" idx="1"/>
          </p:nvPr>
        </p:nvSpPr>
        <p:spPr>
          <a:xfrm>
            <a:off x="819150" y="1534025"/>
            <a:ext cx="7505700" cy="290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a:latin typeface="Times New Roman" panose="02020603050405020304" charset="0"/>
                <a:cs typeface="Times New Roman" panose="02020603050405020304" charset="0"/>
              </a:rPr>
              <a:t>Feature Spesification:</a:t>
            </a:r>
            <a:endParaRPr sz="1400">
              <a:latin typeface="Times New Roman" panose="02020603050405020304" charset="0"/>
              <a:cs typeface="Times New Roman" panose="02020603050405020304" charset="0"/>
            </a:endParaRPr>
          </a:p>
          <a:p>
            <a:pPr marL="482600" lvl="0" indent="-342900" algn="l" rtl="0">
              <a:lnSpc>
                <a:spcPct val="100000"/>
              </a:lnSpc>
              <a:spcBef>
                <a:spcPts val="1200"/>
              </a:spcBef>
              <a:spcAft>
                <a:spcPts val="0"/>
              </a:spcAft>
              <a:buClr>
                <a:srgbClr val="000000"/>
              </a:buClr>
              <a:buSzPts val="1400"/>
              <a:buFont typeface="+mj-lt"/>
              <a:buAutoNum type="arabicPeriod"/>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Tombol daftar transaksi</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139700" lvl="0" indent="0" algn="l" rtl="0">
              <a:lnSpc>
                <a:spcPct val="100000"/>
              </a:lnSpc>
              <a:spcBef>
                <a:spcPts val="1200"/>
              </a:spcBef>
              <a:spcAft>
                <a:spcPts val="0"/>
              </a:spcAft>
              <a:buClr>
                <a:srgbClr val="000000"/>
              </a:buClr>
              <a:buSzPts val="1400"/>
              <a:buFont typeface="+mj-lt"/>
              <a:buNone/>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Pada tombol daftar transaksi ini, user bisa melihat riwayat pembelian berdasarkan kategori yang diinginkan melalui daftar jenis transaksi tersebut, misalnya melihat riwayat pembelian berdasarkan menu belanja, menu top-up tagihan, menu pesawat, menu bioskop dan menu lihat semua.</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82600" lvl="0" indent="-342900" algn="just" rtl="0">
              <a:lnSpc>
                <a:spcPct val="100000"/>
              </a:lnSpc>
              <a:spcBef>
                <a:spcPts val="1200"/>
              </a:spcBef>
              <a:spcAft>
                <a:spcPts val="0"/>
              </a:spcAft>
              <a:buClr>
                <a:srgbClr val="000000"/>
              </a:buClr>
              <a:buSzPts val="1400"/>
              <a:buFont typeface="+mj-lt"/>
              <a:buAutoNum type="arabicPeriod" startAt="2"/>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Tombol filter</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139700" lvl="0" indent="0" algn="just" rtl="0">
              <a:lnSpc>
                <a:spcPct val="100000"/>
              </a:lnSpc>
              <a:spcBef>
                <a:spcPts val="1200"/>
              </a:spcBef>
              <a:spcAft>
                <a:spcPts val="0"/>
              </a:spcAft>
              <a:buClr>
                <a:srgbClr val="000000"/>
              </a:buClr>
              <a:buSzPts val="1400"/>
              <a:buFont typeface="+mj-lt"/>
              <a:buNone/>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Kemudian</a:t>
            </a:r>
            <a:r>
              <a:rPr lang="en-US" alt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di halaman</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daftar transaksi, </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misalnya user mengklik menu belanja pada tombol daftar transaksi,  maka user akan dihadapkan pada tombol filter. Dimana, pada tombol filter, user bisa melihat riwayat pembelian dengan menentukan sendiri atau mensetting tanggal pembelian item yang terdahulu.</a:t>
            </a:r>
            <a:endParaRPr sz="1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Functional Requirements</a:t>
            </a:r>
            <a:endParaRPr lang="en-GB"/>
          </a:p>
        </p:txBody>
      </p:sp>
      <p:sp>
        <p:nvSpPr>
          <p:cNvPr id="153" name="Google Shape;153;p17"/>
          <p:cNvSpPr txBox="1"/>
          <p:nvPr>
            <p:ph type="body" idx="1"/>
          </p:nvPr>
        </p:nvSpPr>
        <p:spPr>
          <a:xfrm>
            <a:off x="819150" y="1524000"/>
            <a:ext cx="7505700" cy="2914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400">
                <a:latin typeface="Times New Roman" panose="02020603050405020304" charset="0"/>
                <a:cs typeface="Times New Roman" panose="02020603050405020304" charset="0"/>
              </a:rPr>
              <a:t>Feature Spesification:</a:t>
            </a:r>
            <a:endParaRPr sz="1400">
              <a:latin typeface="Times New Roman" panose="02020603050405020304" charset="0"/>
              <a:cs typeface="Times New Roman" panose="02020603050405020304" charset="0"/>
            </a:endParaRPr>
          </a:p>
          <a:p>
            <a:pPr marL="482600" lvl="0" indent="-342900" algn="just" rtl="0">
              <a:lnSpc>
                <a:spcPct val="100000"/>
              </a:lnSpc>
              <a:spcBef>
                <a:spcPts val="1200"/>
              </a:spcBef>
              <a:spcAft>
                <a:spcPts val="0"/>
              </a:spcAft>
              <a:buClr>
                <a:srgbClr val="000000"/>
              </a:buClr>
              <a:buSzPts val="1400"/>
              <a:buFont typeface="+mj-lt"/>
              <a:buAutoNum type="arabicPeriod" startAt="3"/>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Tombol status transaksi.</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139700" lvl="0" indent="0" algn="just" rtl="0">
              <a:lnSpc>
                <a:spcPct val="100000"/>
              </a:lnSpc>
              <a:spcBef>
                <a:spcPts val="1200"/>
              </a:spcBef>
              <a:spcAft>
                <a:spcPts val="0"/>
              </a:spcAft>
              <a:buClr>
                <a:srgbClr val="000000"/>
              </a:buClr>
              <a:buSzPts val="1400"/>
              <a:buFont typeface="+mj-lt"/>
              <a:buNone/>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Di halaman daftar transaksi user akan dihadapkan pada tombol status transaksi, user dapat melakukan filter status yang terdiri dari menampilkan menu semua status transaksi, belum bayar, diproses, dikirim, selesai, dikembalikan dan dibatalkan untuk mengecek riwayat pembelian.</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82600" lvl="0" indent="-342900" algn="just" rtl="0">
              <a:lnSpc>
                <a:spcPct val="100000"/>
              </a:lnSpc>
              <a:spcBef>
                <a:spcPts val="1200"/>
              </a:spcBef>
              <a:spcAft>
                <a:spcPts val="0"/>
              </a:spcAft>
              <a:buClr>
                <a:srgbClr val="000000"/>
              </a:buClr>
              <a:buSzPts val="1400"/>
              <a:buFont typeface="+mj-lt"/>
              <a:buAutoNum type="arabicPeriod" startAt="4"/>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Tombol search</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139700" lvl="0" indent="0" algn="just" rtl="0">
              <a:lnSpc>
                <a:spcPct val="100000"/>
              </a:lnSpc>
              <a:spcBef>
                <a:spcPts val="1200"/>
              </a:spcBef>
              <a:spcAft>
                <a:spcPts val="0"/>
              </a:spcAft>
              <a:buClr>
                <a:srgbClr val="000000"/>
              </a:buClr>
              <a:buSzPts val="1400"/>
              <a:buFont typeface="+mj-lt"/>
              <a:buNone/>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User dapat mencari sendiri riwayat pembeliannya dengan menggunakan fitur search yang tersedia pada bagian atas halaman daftar transaksi.</a:t>
            </a:r>
            <a:endParaRPr sz="1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Functional Requirements</a:t>
            </a:r>
            <a:endParaRPr lang="en-GB"/>
          </a:p>
        </p:txBody>
      </p:sp>
      <p:sp>
        <p:nvSpPr>
          <p:cNvPr id="159" name="Google Shape;159;p18"/>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latin typeface="Times New Roman" panose="02020603050405020304" charset="0"/>
                <a:cs typeface="Times New Roman" panose="02020603050405020304" charset="0"/>
              </a:rPr>
              <a:t>Flowchart</a:t>
            </a:r>
            <a:endParaRPr sz="1400">
              <a:latin typeface="Times New Roman" panose="02020603050405020304" charset="0"/>
              <a:cs typeface="Times New Roman" panose="02020603050405020304" charset="0"/>
            </a:endParaRPr>
          </a:p>
          <a:p>
            <a:pPr marL="0" lvl="0" indent="0" algn="l" rtl="0">
              <a:spcBef>
                <a:spcPts val="1200"/>
              </a:spcBef>
              <a:spcAft>
                <a:spcPts val="1200"/>
              </a:spcAft>
              <a:buNone/>
            </a:pPr>
            <a:endParaRPr sz="1400">
              <a:latin typeface="Times New Roman" panose="02020603050405020304" charset="0"/>
              <a:cs typeface="Times New Roman" panose="02020603050405020304" charset="0"/>
            </a:endParaRPr>
          </a:p>
        </p:txBody>
      </p:sp>
      <p:pic>
        <p:nvPicPr>
          <p:cNvPr id="160" name="Google Shape;160;p18"/>
          <p:cNvPicPr preferRelativeResize="0"/>
          <p:nvPr/>
        </p:nvPicPr>
        <p:blipFill>
          <a:blip r:embed="rId1"/>
          <a:stretch>
            <a:fillRect/>
          </a:stretch>
        </p:blipFill>
        <p:spPr>
          <a:xfrm>
            <a:off x="5250180" y="275590"/>
            <a:ext cx="3585845" cy="454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Functional Requirements</a:t>
            </a:r>
            <a:endParaRPr lang="en-GB"/>
          </a:p>
        </p:txBody>
      </p:sp>
      <p:sp>
        <p:nvSpPr>
          <p:cNvPr id="166" name="Google Shape;166;p19"/>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latin typeface="Times New Roman" panose="02020603050405020304" charset="0"/>
                <a:cs typeface="Times New Roman" panose="02020603050405020304" charset="0"/>
              </a:rPr>
              <a:t>Use Case </a:t>
            </a:r>
            <a:endParaRPr sz="1400">
              <a:latin typeface="Times New Roman" panose="02020603050405020304" charset="0"/>
              <a:cs typeface="Times New Roman" panose="02020603050405020304" charset="0"/>
            </a:endParaRPr>
          </a:p>
          <a:p>
            <a:pPr marL="0" lvl="0" indent="0" algn="l" rtl="0">
              <a:spcBef>
                <a:spcPts val="1200"/>
              </a:spcBef>
              <a:spcAft>
                <a:spcPts val="0"/>
              </a:spcAft>
              <a:buNone/>
            </a:pPr>
            <a:endParaRPr sz="1400">
              <a:latin typeface="Times New Roman" panose="02020603050405020304" charset="0"/>
              <a:cs typeface="Times New Roman" panose="02020603050405020304" charset="0"/>
            </a:endParaRPr>
          </a:p>
          <a:p>
            <a:pPr marL="0" lvl="0" indent="0" algn="ctr" rtl="0">
              <a:spcBef>
                <a:spcPts val="1200"/>
              </a:spcBef>
              <a:spcAft>
                <a:spcPts val="0"/>
              </a:spcAft>
              <a:buNone/>
            </a:pPr>
            <a:endParaRPr sz="1400">
              <a:latin typeface="Times New Roman" panose="02020603050405020304" charset="0"/>
              <a:cs typeface="Times New Roman" panose="02020603050405020304" charset="0"/>
            </a:endParaRPr>
          </a:p>
        </p:txBody>
      </p:sp>
      <p:pic>
        <p:nvPicPr>
          <p:cNvPr id="167" name="Google Shape;167;p19"/>
          <p:cNvPicPr preferRelativeResize="0"/>
          <p:nvPr/>
        </p:nvPicPr>
        <p:blipFill rotWithShape="1">
          <a:blip r:embed="rId1"/>
          <a:srcRect l="-2459" b="-8201"/>
          <a:stretch>
            <a:fillRect/>
          </a:stretch>
        </p:blipFill>
        <p:spPr>
          <a:xfrm>
            <a:off x="5139055" y="363220"/>
            <a:ext cx="3579495" cy="49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Technical Requirements</a:t>
            </a:r>
            <a:endParaRPr lang="en-GB"/>
          </a:p>
        </p:txBody>
      </p:sp>
      <p:sp>
        <p:nvSpPr>
          <p:cNvPr id="173" name="Google Shape;173;p20"/>
          <p:cNvSpPr txBox="1"/>
          <p:nvPr>
            <p:ph type="body" idx="1"/>
          </p:nvPr>
        </p:nvSpPr>
        <p:spPr>
          <a:xfrm>
            <a:off x="819150" y="1574125"/>
            <a:ext cx="7505700" cy="23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charset="0"/>
                <a:cs typeface="Times New Roman" panose="02020603050405020304" charset="0"/>
              </a:rPr>
              <a:t>Data model :</a:t>
            </a:r>
            <a:endParaRPr sz="1400">
              <a:latin typeface="Times New Roman" panose="02020603050405020304" charset="0"/>
              <a:cs typeface="Times New Roman" panose="02020603050405020304" charset="0"/>
            </a:endParaRPr>
          </a:p>
          <a:p>
            <a:pPr marL="0" lvl="0" indent="457200" algn="just" rtl="0">
              <a:spcBef>
                <a:spcPts val="120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Front-end : Flutter</a:t>
            </a:r>
            <a:endParaRPr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457200" algn="just" rtl="0">
              <a:spcBef>
                <a:spcPts val="0"/>
              </a:spcBef>
              <a:spcAft>
                <a:spcPts val="0"/>
              </a:spcAft>
              <a:buNone/>
            </a:pP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Pada purchase history page akan menggunakan flutter sebagai frameworknya. </a:t>
            </a:r>
            <a:endParaRPr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spcBef>
                <a:spcPts val="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Back-end : API menggunakan PHP</a:t>
            </a:r>
            <a:endParaRPr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spcBef>
                <a:spcPts val="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Fitur  purchase history page nantinya akan dihubungkan dengan aplikasi berbeda, baik dari platform yang sama maupun lintas platform, sehingga fitur purchase history page perlu menggunakan API  yang terhubung dengan menggunakan bahasa pemrograman PHP.</a:t>
            </a:r>
            <a:endParaRPr sz="1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Technical Requirements</a:t>
            </a:r>
            <a:endParaRPr lang="en-GB"/>
          </a:p>
        </p:txBody>
      </p:sp>
      <p:sp>
        <p:nvSpPr>
          <p:cNvPr id="179" name="Google Shape;179;p21"/>
          <p:cNvSpPr txBox="1"/>
          <p:nvPr>
            <p:ph type="body" idx="1"/>
          </p:nvPr>
        </p:nvSpPr>
        <p:spPr>
          <a:xfrm>
            <a:off x="819150" y="1574125"/>
            <a:ext cx="7505700" cy="28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charset="0"/>
                <a:cs typeface="Times New Roman" panose="02020603050405020304" charset="0"/>
              </a:rPr>
              <a:t>Data model :</a:t>
            </a:r>
            <a:endParaRPr sz="1400">
              <a:latin typeface="Times New Roman" panose="02020603050405020304" charset="0"/>
              <a:cs typeface="Times New Roman" panose="02020603050405020304" charset="0"/>
            </a:endParaRPr>
          </a:p>
          <a:p>
            <a:pPr marL="457200" lvl="0" indent="0" algn="just" rtl="0">
              <a:spcBef>
                <a:spcPts val="120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Database : SQL</a:t>
            </a:r>
            <a:endParaRPr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spcBef>
                <a:spcPts val="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Fitur  purchase history page dibuat dengan menggunakan database MySQL yang digunakan untuk membuat dan mengelola database beserta isinya. </a:t>
            </a:r>
            <a:endParaRPr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spcBef>
                <a:spcPts val="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Pengelolaan Database : PHPMyAdmin</a:t>
            </a:r>
            <a:endParaRPr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spcBef>
                <a:spcPts val="0"/>
              </a:spcBef>
              <a:spcAft>
                <a:spcPts val="0"/>
              </a:spcAft>
              <a:buNone/>
            </a:pPr>
            <a:r>
              <a:rPr lang="en-GB" sz="1400" b="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Pada fitur  purchase history page menggunakan perangkat lunak </a:t>
            </a:r>
            <a:r>
              <a:rPr lang="en-GB" sz="1400" i="1">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phpMyAdmin  </a:t>
            </a:r>
            <a:r>
              <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untuk mengelola database dalam MySQL.</a:t>
            </a:r>
            <a:endParaRPr lang="en-GB" sz="14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3737</Words>
  <Application>WPS Presentation</Application>
  <PresentationFormat/>
  <Paragraphs>220</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Nunito</vt:lpstr>
      <vt:lpstr>Calibri</vt:lpstr>
      <vt:lpstr>Times New Roman</vt:lpstr>
      <vt:lpstr>Microsoft YaHei</vt:lpstr>
      <vt:lpstr>Arial Unicode MS</vt:lpstr>
      <vt:lpstr>Times New Roman</vt:lpstr>
      <vt:lpstr>Calibri</vt:lpstr>
      <vt:lpstr>MV Boli</vt:lpstr>
      <vt:lpstr>Nirmala UI Semilight</vt:lpstr>
      <vt:lpstr>Shift</vt:lpstr>
      <vt:lpstr>Fitur Purchase Story</vt:lpstr>
      <vt:lpstr>Nama Kelompok:</vt:lpstr>
      <vt:lpstr>Functional Requirements</vt:lpstr>
      <vt:lpstr>Functional Requirements</vt:lpstr>
      <vt:lpstr>Functional Requirements</vt:lpstr>
      <vt:lpstr>Functional Requirements</vt:lpstr>
      <vt:lpstr>Functional Requirements</vt:lpstr>
      <vt:lpstr>Technical Requirements</vt:lpstr>
      <vt:lpstr>Technical Requirements</vt:lpstr>
      <vt:lpstr>Technical Requirements</vt:lpstr>
      <vt:lpstr>Technical Requirements</vt:lpstr>
      <vt:lpstr>Technical Requirements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Fitur Purchase Story</dc:title>
  <dc:creator/>
  <cp:lastModifiedBy>elly suchahyani</cp:lastModifiedBy>
  <cp:revision>4</cp:revision>
  <dcterms:created xsi:type="dcterms:W3CDTF">2021-06-03T12:05:21Z</dcterms:created>
  <dcterms:modified xsi:type="dcterms:W3CDTF">2021-06-03T12:36:42Z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