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0" r:id="rId4"/>
    <p:sldId id="267" r:id="rId5"/>
    <p:sldId id="264" r:id="rId6"/>
    <p:sldId id="268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Q.1)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Ho: µ1= µ2 (diameter of cutlets between two units are same)</a:t>
            </a:r>
          </a:p>
          <a:p>
            <a:pPr>
              <a:buNone/>
            </a:pPr>
            <a:r>
              <a:rPr lang="en-US" sz="2400" b="1" dirty="0"/>
              <a:t>H1: µ1</a:t>
            </a:r>
            <a:r>
              <a:rPr lang="en-IN" sz="1400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en-IN" sz="2400" b="1" i="0" dirty="0">
                <a:effectLst/>
                <a:latin typeface="-apple-system"/>
              </a:rPr>
              <a:t> ≠</a:t>
            </a:r>
            <a:r>
              <a:rPr lang="en-US" sz="2400" b="1" dirty="0"/>
              <a:t> µ2 (diameter of cutlets between two units are not same)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Test: 2-sample ,2 tail t test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A05D-41BB-4DBE-99EE-3E76BDCB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65760"/>
            <a:ext cx="8378792" cy="5760403"/>
          </a:xfrm>
        </p:spPr>
        <p:txBody>
          <a:bodyPr/>
          <a:lstStyle/>
          <a:p>
            <a:r>
              <a:rPr lang="en-US" dirty="0"/>
              <a:t>P –value that we are getting is 0.47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 value &gt;0.05 </a:t>
            </a:r>
          </a:p>
          <a:p>
            <a:pPr marL="0" indent="0">
              <a:buNone/>
            </a:pPr>
            <a:r>
              <a:rPr lang="en-US" dirty="0"/>
              <a:t>    hence , we will accept Ho</a:t>
            </a:r>
          </a:p>
          <a:p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rom this test we can say that the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diameter of two cutlets are same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63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Q. 2)A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 err="1"/>
              <a:t>LabTAT.mtw</a:t>
            </a:r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C6281A-4411-45BF-BBF2-614EB484D8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814044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Ho: µ1= µ2= µ3 =µ4( No differences in avg TAT) </a:t>
                </a:r>
                <a:br>
                  <a:rPr lang="en-US" sz="2400" b="1" dirty="0"/>
                </a:br>
                <a:r>
                  <a:rPr lang="en-US" sz="2400" b="1" dirty="0"/>
                  <a:t>H1: µ1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sz="2400" b="1" dirty="0"/>
                      <m:t>µ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b="1" dirty="0"/>
                  <a:t> µ3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b="1" dirty="0"/>
                  <a:t> µ4( Differences in avg TAT)</a:t>
                </a:r>
                <a:br>
                  <a:rPr lang="en-US" sz="2400" b="1" dirty="0"/>
                </a:br>
                <a:br>
                  <a:rPr lang="en-US" sz="2400" b="1" dirty="0"/>
                </a:br>
                <a:r>
                  <a:rPr lang="en-US" sz="24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Test – </a:t>
                </a:r>
                <a:r>
                  <a:rPr lang="en-US" sz="2400" b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anova</a:t>
                </a:r>
                <a:r>
                  <a:rPr lang="en-US" sz="24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test</a:t>
                </a:r>
                <a:br>
                  <a:rPr lang="en-US" sz="2400" b="1" dirty="0"/>
                </a:br>
                <a:endParaRPr lang="en-IN" sz="24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C6281A-4411-45BF-BBF2-614EB484D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814044"/>
              </a:xfrm>
              <a:blipFill>
                <a:blip r:embed="rId2"/>
                <a:stretch>
                  <a:fillRect l="-963" t="-57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D07A-9B4C-4D64-B007-06AF592FF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38939"/>
            <a:ext cx="8229600" cy="37872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 p value is </a:t>
            </a:r>
            <a:r>
              <a:rPr lang="en-IN" sz="28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2.1156708949992414e-57</a:t>
            </a:r>
          </a:p>
          <a:p>
            <a:pPr marL="0" indent="0">
              <a:buNone/>
            </a:pPr>
            <a:endParaRPr lang="en-IN" sz="2800" b="1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212121"/>
                </a:solidFill>
                <a:latin typeface="Courier New" panose="02070309020205020404" pitchFamily="49" charset="0"/>
              </a:rPr>
              <a:t>P&lt;0.05 hence we will accept H1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212121"/>
                </a:solidFill>
                <a:latin typeface="Courier New" panose="02070309020205020404" pitchFamily="49" charset="0"/>
              </a:rPr>
              <a:t>So there is differences in </a:t>
            </a:r>
            <a:r>
              <a:rPr lang="en-IN" sz="2800" b="1" dirty="0" err="1">
                <a:solidFill>
                  <a:srgbClr val="212121"/>
                </a:solidFill>
                <a:latin typeface="Courier New" panose="02070309020205020404" pitchFamily="49" charset="0"/>
              </a:rPr>
              <a:t>avg</a:t>
            </a:r>
            <a:r>
              <a:rPr lang="en-IN" sz="2800" b="1" dirty="0">
                <a:solidFill>
                  <a:srgbClr val="212121"/>
                </a:solidFill>
                <a:latin typeface="Courier New" panose="02070309020205020404" pitchFamily="49" charset="0"/>
              </a:rPr>
              <a:t> TAT among given samples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492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136" y="274638"/>
            <a:ext cx="8330664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Q.3 )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350A-ECAD-43F5-9392-F0F27D2D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2458937"/>
          </a:xfrm>
        </p:spPr>
        <p:txBody>
          <a:bodyPr>
            <a:noAutofit/>
          </a:bodyPr>
          <a:lstStyle/>
          <a:p>
            <a:pPr algn="l"/>
            <a:r>
              <a:rPr lang="en-US" sz="2000" b="1" i="0" dirty="0">
                <a:effectLst/>
                <a:latin typeface="-apple-system"/>
              </a:rPr>
              <a:t>Ho: Independence of categorical variables. (male-female buyer rations are similar across regions )</a:t>
            </a:r>
            <a:br>
              <a:rPr lang="en-US" sz="2000" b="1" i="0" dirty="0">
                <a:effectLst/>
                <a:latin typeface="-apple-system"/>
              </a:rPr>
            </a:br>
            <a:r>
              <a:rPr lang="en-US" sz="2000" b="1" i="0" dirty="0">
                <a:effectLst/>
                <a:latin typeface="-apple-system"/>
              </a:rPr>
              <a:t> Ha: Dependence of categorical variables (male-female buyer rations are NOT similar across regions </a:t>
            </a:r>
            <a:br>
              <a:rPr lang="en-US" sz="2000" b="1" i="0" dirty="0">
                <a:effectLst/>
                <a:latin typeface="-apple-system"/>
              </a:rPr>
            </a:br>
            <a:br>
              <a:rPr lang="en-US" sz="2000" b="1" i="0" dirty="0">
                <a:effectLst/>
                <a:latin typeface="-apple-system"/>
              </a:rPr>
            </a:br>
            <a:r>
              <a:rPr lang="en-US" sz="20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Test – Chi-Square test</a:t>
            </a:r>
            <a:br>
              <a:rPr lang="en-US" sz="2000" b="1" i="0" dirty="0">
                <a:effectLst/>
                <a:latin typeface="-apple-system"/>
              </a:rPr>
            </a:b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120AB-8D98-44B3-9267-8138AE6F4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73693"/>
            <a:ext cx="8229600" cy="3652470"/>
          </a:xfrm>
        </p:spPr>
        <p:txBody>
          <a:bodyPr/>
          <a:lstStyle/>
          <a:p>
            <a:endParaRPr lang="en-US" sz="3200" b="1" i="0" dirty="0">
              <a:effectLst/>
              <a:latin typeface="-apple-system"/>
            </a:endParaRPr>
          </a:p>
          <a:p>
            <a:r>
              <a:rPr lang="en-US" b="1" i="0" dirty="0">
                <a:effectLst/>
                <a:latin typeface="-apple-system"/>
              </a:rPr>
              <a:t>As (p-value = 0.6603) &gt; (α = 0.05); Accept the Null Hypothesis i.e. Independence of categorical variables Thus, male-female buyer ratio are similar across regions and are not related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20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8000" dirty="0"/>
              <a:t> Q .4)</a:t>
            </a:r>
            <a:r>
              <a:rPr lang="en-US" sz="6000" dirty="0" err="1"/>
              <a:t>TeleCall</a:t>
            </a:r>
            <a:r>
              <a:rPr lang="en-US" sz="6000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sz="6000" i="1" dirty="0"/>
              <a:t>5% </a:t>
            </a:r>
            <a:r>
              <a:rPr lang="en-US" sz="6000" dirty="0"/>
              <a:t>significance level and help the manager draw appropriate inferences</a:t>
            </a:r>
          </a:p>
          <a:p>
            <a:pPr>
              <a:buNone/>
            </a:pPr>
            <a:endParaRPr lang="en-US" sz="4000" dirty="0"/>
          </a:p>
          <a:p>
            <a:pPr>
              <a:buNone/>
            </a:pPr>
            <a:r>
              <a:rPr lang="en-US" sz="6000" dirty="0"/>
              <a:t>Minitab File: </a:t>
            </a:r>
            <a:r>
              <a:rPr lang="en-US" sz="6000" b="1" dirty="0" err="1"/>
              <a:t>CustomerOrderForm.mtw</a:t>
            </a:r>
            <a:endParaRPr lang="en-US" sz="6000" b="1" dirty="0"/>
          </a:p>
          <a:p>
            <a:pPr>
              <a:buNone/>
            </a:pPr>
            <a:endParaRPr lang="en-US" sz="6000" b="1" dirty="0"/>
          </a:p>
          <a:p>
            <a:pPr>
              <a:buNone/>
            </a:pPr>
            <a:r>
              <a:rPr lang="en-US" sz="6000" dirty="0"/>
              <a:t>Ho: defective % does not vary from center</a:t>
            </a:r>
          </a:p>
          <a:p>
            <a:pPr>
              <a:buNone/>
            </a:pPr>
            <a:r>
              <a:rPr lang="en-US" sz="6000" dirty="0"/>
              <a:t>H1: defective % varies from center</a:t>
            </a:r>
          </a:p>
          <a:p>
            <a:pPr>
              <a:buNone/>
            </a:pPr>
            <a:r>
              <a:rPr lang="en-US" sz="6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Test: chi – square test</a:t>
            </a:r>
          </a:p>
          <a:p>
            <a:pPr>
              <a:buNone/>
            </a:pPr>
            <a:endParaRPr lang="en-US" sz="6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6000" b="1" dirty="0"/>
              <a:t>P value= </a:t>
            </a:r>
            <a:r>
              <a:rPr lang="en-US" sz="6000" b="1" i="0" dirty="0">
                <a:solidFill>
                  <a:srgbClr val="000000"/>
                </a:solidFill>
                <a:effectLst/>
                <a:latin typeface="Helvetica Neue"/>
              </a:rPr>
              <a:t>0.2771</a:t>
            </a:r>
          </a:p>
          <a:p>
            <a:endParaRPr lang="en-US" sz="6000" dirty="0"/>
          </a:p>
          <a:p>
            <a:pPr>
              <a:buNone/>
            </a:pPr>
            <a:r>
              <a:rPr lang="en-US" sz="6000" b="1" dirty="0"/>
              <a:t>     </a:t>
            </a:r>
            <a:r>
              <a:rPr lang="en-US" sz="6000" b="1" i="0" dirty="0">
                <a:solidFill>
                  <a:srgbClr val="000000"/>
                </a:solidFill>
                <a:effectLst/>
                <a:latin typeface="Helvetica Neue"/>
              </a:rPr>
              <a:t>Inference: As (p-value = 0.2771) &gt; (α = 0.05); Accept Null Hypothesis i.e. Independence of categorical variables Thus, customer order forms defective % does not varies by center</a:t>
            </a:r>
            <a:endParaRPr lang="en-US" sz="6000" b="1" dirty="0"/>
          </a:p>
          <a:p>
            <a:pPr>
              <a:buNone/>
            </a:pPr>
            <a:endParaRPr lang="en-US" sz="4500" b="1" dirty="0"/>
          </a:p>
          <a:p>
            <a:pPr>
              <a:buNone/>
            </a:pPr>
            <a:r>
              <a:rPr lang="en-US" sz="4500" dirty="0"/>
              <a:t> </a:t>
            </a:r>
            <a:endParaRPr lang="en-US" dirty="0"/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615</Words>
  <Application>Microsoft Office PowerPoint</Application>
  <PresentationFormat>On-screen Show (4:3)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Cambria Math</vt:lpstr>
      <vt:lpstr>Courier New</vt:lpstr>
      <vt:lpstr>Helvetica Neue</vt:lpstr>
      <vt:lpstr>Office Theme</vt:lpstr>
      <vt:lpstr>Hypothesis Testing Exercise</vt:lpstr>
      <vt:lpstr>PowerPoint Presentation</vt:lpstr>
      <vt:lpstr>Hypothesis Testing Exercise</vt:lpstr>
      <vt:lpstr>Ho: µ1= µ2= µ3 =µ4( No differences in avg TAT)  H1: µ1 ≠"µ" 2≠ µ3 ≠ µ4( Differences in avg TAT)  Test – anova test </vt:lpstr>
      <vt:lpstr>Hypothesis Testing Exercise</vt:lpstr>
      <vt:lpstr>Ho: Independence of categorical variables. (male-female buyer rations are similar across regions )  Ha: Dependence of categorical variables (male-female buyer rations are NOT similar across regions   Test – Chi-Square test 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Ekata Varadkar</cp:lastModifiedBy>
  <cp:revision>3</cp:revision>
  <dcterms:created xsi:type="dcterms:W3CDTF">2015-11-14T12:07:48Z</dcterms:created>
  <dcterms:modified xsi:type="dcterms:W3CDTF">2022-01-08T20:50:21Z</dcterms:modified>
</cp:coreProperties>
</file>