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5"/>
  </p:notesMasterIdLst>
  <p:sldIdLst>
    <p:sldId id="266" r:id="rId2"/>
    <p:sldId id="269" r:id="rId3"/>
    <p:sldId id="267" r:id="rId4"/>
    <p:sldId id="268" r:id="rId5"/>
    <p:sldId id="256" r:id="rId6"/>
    <p:sldId id="257" r:id="rId7"/>
    <p:sldId id="258" r:id="rId8"/>
    <p:sldId id="260" r:id="rId9"/>
    <p:sldId id="261" r:id="rId10"/>
    <p:sldId id="262" r:id="rId11"/>
    <p:sldId id="263" r:id="rId12"/>
    <p:sldId id="264" r:id="rId13"/>
    <p:sldId id="265"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Tw Cen MT" panose="020B0602020104020603" pitchFamily="34" charset="77"/>
      <p:regular r:id="rId20"/>
      <p:bold r:id="rId21"/>
      <p:italic r:id="rId22"/>
      <p:boldItalic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6324"/>
  </p:normalViewPr>
  <p:slideViewPr>
    <p:cSldViewPr snapToGrid="0" snapToObjects="1">
      <p:cViewPr varScale="1">
        <p:scale>
          <a:sx n="99" d="100"/>
          <a:sy n="99" d="100"/>
        </p:scale>
        <p:origin x="176" y="9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50C49C-AB40-DA4A-A80C-C93B5913236A}" type="datetimeFigureOut">
              <a:rPr lang="en-US" smtClean="0"/>
              <a:t>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BC7D8E-2BE8-D040-8379-83324F2F6325}" type="slidenum">
              <a:rPr lang="en-US" smtClean="0"/>
              <a:t>‹#›</a:t>
            </a:fld>
            <a:endParaRPr lang="en-US"/>
          </a:p>
        </p:txBody>
      </p:sp>
    </p:spTree>
    <p:extLst>
      <p:ext uri="{BB962C8B-B14F-4D97-AF65-F5344CB8AC3E}">
        <p14:creationId xmlns:p14="http://schemas.microsoft.com/office/powerpoint/2010/main" val="2007047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BC7D8E-2BE8-D040-8379-83324F2F6325}" type="slidenum">
              <a:rPr lang="en-US" smtClean="0"/>
              <a:t>2</a:t>
            </a:fld>
            <a:endParaRPr lang="en-US"/>
          </a:p>
        </p:txBody>
      </p:sp>
    </p:spTree>
    <p:extLst>
      <p:ext uri="{BB962C8B-B14F-4D97-AF65-F5344CB8AC3E}">
        <p14:creationId xmlns:p14="http://schemas.microsoft.com/office/powerpoint/2010/main" val="17893280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a:t>1/3/22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dirty="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dirty="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dirty="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a:t>1/3/22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a:t>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a:t>1/3/22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a:t>1/3/22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a:t>1/3/22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a:t>1/3/22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a:pPr/>
              <a:t>1/3/22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Dependabilit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s://pixabay.com/vectors/cartography-chromatic-continents-2029310/" TargetMode="External"/><Relationship Id="rId5" Type="http://schemas.openxmlformats.org/officeDocument/2006/relationships/hyperlink" Target="https://pixabay.com/vectors/ball-globe-labyrinth-maze-puzzle-2025141/" TargetMode="Externa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hyperlink" Target="https://www.merriam-webster.com/dictionary/raison%20d%27&#234;tr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ZX_Spectru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Fibonacci_numb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hyperlink" Target="https://en.wikipedia.org/wiki/Memoiz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4921F60-5118-4274-90FB-B9934DC83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1">
                  <a:alpha val="0"/>
                </a:schemeClr>
              </a:gs>
              <a:gs pos="44000">
                <a:srgbClr val="B8B8B8">
                  <a:alpha val="8000"/>
                </a:srgbClr>
              </a:gs>
              <a:gs pos="100000">
                <a:schemeClr val="bg1">
                  <a:lumMod val="50000"/>
                  <a:alpha val="29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AAB1AD99-F445-9540-A544-DEDF52270CAD}"/>
              </a:ext>
            </a:extLst>
          </p:cNvPr>
          <p:cNvSpPr>
            <a:spLocks noGrp="1"/>
          </p:cNvSpPr>
          <p:nvPr>
            <p:ph type="ctrTitle"/>
          </p:nvPr>
        </p:nvSpPr>
        <p:spPr>
          <a:xfrm>
            <a:off x="913774" y="1642004"/>
            <a:ext cx="5452532" cy="3248777"/>
          </a:xfrm>
        </p:spPr>
        <p:txBody>
          <a:bodyPr anchor="ctr">
            <a:normAutofit/>
          </a:bodyPr>
          <a:lstStyle/>
          <a:p>
            <a:r>
              <a:rPr lang="en-US" dirty="0"/>
              <a:t>Introduction to the composite decomposition channel</a:t>
            </a:r>
          </a:p>
        </p:txBody>
      </p:sp>
      <p:sp>
        <p:nvSpPr>
          <p:cNvPr id="5" name="Subtitle 4">
            <a:extLst>
              <a:ext uri="{FF2B5EF4-FFF2-40B4-BE49-F238E27FC236}">
                <a16:creationId xmlns:a16="http://schemas.microsoft.com/office/drawing/2014/main" id="{42D0470D-5C72-BA48-888F-EB673BD54E54}"/>
              </a:ext>
            </a:extLst>
          </p:cNvPr>
          <p:cNvSpPr>
            <a:spLocks noGrp="1"/>
          </p:cNvSpPr>
          <p:nvPr>
            <p:ph type="subTitle" idx="1"/>
          </p:nvPr>
        </p:nvSpPr>
        <p:spPr>
          <a:xfrm>
            <a:off x="7678737" y="1642004"/>
            <a:ext cx="2743200" cy="3248777"/>
          </a:xfrm>
        </p:spPr>
        <p:txBody>
          <a:bodyPr anchor="ctr">
            <a:normAutofit/>
          </a:bodyPr>
          <a:lstStyle/>
          <a:p>
            <a:pPr algn="r"/>
            <a:r>
              <a:rPr lang="en-US" sz="2000" dirty="0">
                <a:solidFill>
                  <a:schemeClr val="tx1">
                    <a:lumMod val="50000"/>
                    <a:lumOff val="50000"/>
                  </a:schemeClr>
                </a:solidFill>
              </a:rPr>
              <a:t>what it is all about and </a:t>
            </a:r>
            <a:br>
              <a:rPr lang="en-US" sz="2000" dirty="0">
                <a:solidFill>
                  <a:schemeClr val="tx1">
                    <a:lumMod val="50000"/>
                    <a:lumOff val="50000"/>
                  </a:schemeClr>
                </a:solidFill>
              </a:rPr>
            </a:br>
            <a:r>
              <a:rPr lang="en-US" sz="2000" dirty="0">
                <a:solidFill>
                  <a:schemeClr val="tx1">
                    <a:lumMod val="50000"/>
                    <a:lumOff val="50000"/>
                  </a:schemeClr>
                </a:solidFill>
              </a:rPr>
              <a:t>why it exists</a:t>
            </a:r>
          </a:p>
        </p:txBody>
      </p:sp>
    </p:spTree>
    <p:extLst>
      <p:ext uri="{BB962C8B-B14F-4D97-AF65-F5344CB8AC3E}">
        <p14:creationId xmlns:p14="http://schemas.microsoft.com/office/powerpoint/2010/main" val="240005556"/>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1" name="Rectangle 10">
            <a:extLst>
              <a:ext uri="{FF2B5EF4-FFF2-40B4-BE49-F238E27FC236}">
                <a16:creationId xmlns:a16="http://schemas.microsoft.com/office/drawing/2014/main" id="{B63B6C0C-65BB-4F38-9C8A-0892266F8B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09D77137-01B7-45E4-AA14-CD9E779B443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F06C4D5-7AA6-0C43-9A94-2A0B23100437}"/>
              </a:ext>
            </a:extLst>
          </p:cNvPr>
          <p:cNvSpPr>
            <a:spLocks noGrp="1"/>
          </p:cNvSpPr>
          <p:nvPr>
            <p:ph type="title"/>
          </p:nvPr>
        </p:nvSpPr>
        <p:spPr>
          <a:xfrm>
            <a:off x="913774" y="1365957"/>
            <a:ext cx="10364452" cy="4041422"/>
          </a:xfrm>
        </p:spPr>
        <p:txBody>
          <a:bodyPr vert="horz" lIns="91440" tIns="45720" rIns="91440" bIns="45720" rtlCol="0" anchor="ctr">
            <a:normAutofit/>
          </a:bodyPr>
          <a:lstStyle/>
          <a:p>
            <a:r>
              <a:rPr lang="en-US" sz="8000" dirty="0"/>
              <a:t>Cold vs. warm cache</a:t>
            </a:r>
          </a:p>
        </p:txBody>
      </p:sp>
    </p:spTree>
    <p:extLst>
      <p:ext uri="{BB962C8B-B14F-4D97-AF65-F5344CB8AC3E}">
        <p14:creationId xmlns:p14="http://schemas.microsoft.com/office/powerpoint/2010/main" val="2230686983"/>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1" name="Rectangle 10">
            <a:extLst>
              <a:ext uri="{FF2B5EF4-FFF2-40B4-BE49-F238E27FC236}">
                <a16:creationId xmlns:a16="http://schemas.microsoft.com/office/drawing/2014/main" id="{B63B6C0C-65BB-4F38-9C8A-0892266F8B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09D77137-01B7-45E4-AA14-CD9E779B443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F06C4D5-7AA6-0C43-9A94-2A0B23100437}"/>
              </a:ext>
            </a:extLst>
          </p:cNvPr>
          <p:cNvSpPr>
            <a:spLocks noGrp="1"/>
          </p:cNvSpPr>
          <p:nvPr>
            <p:ph type="title"/>
          </p:nvPr>
        </p:nvSpPr>
        <p:spPr>
          <a:xfrm>
            <a:off x="913774" y="1365957"/>
            <a:ext cx="10364452" cy="4041422"/>
          </a:xfrm>
        </p:spPr>
        <p:txBody>
          <a:bodyPr vert="horz" lIns="91440" tIns="45720" rIns="91440" bIns="45720" rtlCol="0" anchor="ctr">
            <a:normAutofit/>
          </a:bodyPr>
          <a:lstStyle/>
          <a:p>
            <a:r>
              <a:rPr lang="en-US" sz="8000" dirty="0"/>
              <a:t>memoization in Python 3.9+</a:t>
            </a:r>
          </a:p>
        </p:txBody>
      </p:sp>
    </p:spTree>
    <p:extLst>
      <p:ext uri="{BB962C8B-B14F-4D97-AF65-F5344CB8AC3E}">
        <p14:creationId xmlns:p14="http://schemas.microsoft.com/office/powerpoint/2010/main" val="942030753"/>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1" name="Rectangle 10">
            <a:extLst>
              <a:ext uri="{FF2B5EF4-FFF2-40B4-BE49-F238E27FC236}">
                <a16:creationId xmlns:a16="http://schemas.microsoft.com/office/drawing/2014/main" id="{B63B6C0C-65BB-4F38-9C8A-0892266F8B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09D77137-01B7-45E4-AA14-CD9E779B443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F06C4D5-7AA6-0C43-9A94-2A0B23100437}"/>
              </a:ext>
            </a:extLst>
          </p:cNvPr>
          <p:cNvSpPr>
            <a:spLocks noGrp="1"/>
          </p:cNvSpPr>
          <p:nvPr>
            <p:ph type="title"/>
          </p:nvPr>
        </p:nvSpPr>
        <p:spPr>
          <a:xfrm>
            <a:off x="913774" y="1365957"/>
            <a:ext cx="10364452" cy="4041422"/>
          </a:xfrm>
        </p:spPr>
        <p:txBody>
          <a:bodyPr vert="horz" lIns="91440" tIns="45720" rIns="91440" bIns="45720" rtlCol="0" anchor="ctr">
            <a:normAutofit/>
          </a:bodyPr>
          <a:lstStyle/>
          <a:p>
            <a:r>
              <a:rPr lang="en-US" sz="8000" dirty="0"/>
              <a:t>Monitoring caching behavior</a:t>
            </a:r>
          </a:p>
        </p:txBody>
      </p:sp>
    </p:spTree>
    <p:extLst>
      <p:ext uri="{BB962C8B-B14F-4D97-AF65-F5344CB8AC3E}">
        <p14:creationId xmlns:p14="http://schemas.microsoft.com/office/powerpoint/2010/main" val="422017673"/>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15FE4-E12E-8C4D-BFD8-FEABFE4AD45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F549E37-1647-064C-9B3A-C6F128153E3C}"/>
              </a:ext>
            </a:extLst>
          </p:cNvPr>
          <p:cNvSpPr>
            <a:spLocks noGrp="1"/>
          </p:cNvSpPr>
          <p:nvPr>
            <p:ph sz="quarter" idx="13"/>
          </p:nvPr>
        </p:nvSpPr>
        <p:spPr/>
        <p:txBody>
          <a:bodyPr/>
          <a:lstStyle/>
          <a:p>
            <a:r>
              <a:rPr lang="en-US" dirty="0"/>
              <a:t>A Simple construct may bear a complex behavior.</a:t>
            </a:r>
          </a:p>
          <a:p>
            <a:r>
              <a:rPr lang="en-US" dirty="0"/>
              <a:t>You are fully accountable for all the code you deliver, be it explicitly or implicitly assumed.</a:t>
            </a:r>
          </a:p>
          <a:p>
            <a:r>
              <a:rPr lang="en-US" dirty="0"/>
              <a:t>Without knowing what is going on in the background you will not able to ship </a:t>
            </a:r>
            <a:r>
              <a:rPr lang="en-US" dirty="0">
                <a:hlinkClick r:id="rId2"/>
              </a:rPr>
              <a:t>dependable</a:t>
            </a:r>
            <a:r>
              <a:rPr lang="en-US" dirty="0"/>
              <a:t> solutions. </a:t>
            </a:r>
          </a:p>
        </p:txBody>
      </p:sp>
    </p:spTree>
    <p:extLst>
      <p:ext uri="{BB962C8B-B14F-4D97-AF65-F5344CB8AC3E}">
        <p14:creationId xmlns:p14="http://schemas.microsoft.com/office/powerpoint/2010/main" val="761897836"/>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247C7-DCEA-F145-AE91-F1DE595099EF}"/>
              </a:ext>
            </a:extLst>
          </p:cNvPr>
          <p:cNvSpPr>
            <a:spLocks noGrp="1"/>
          </p:cNvSpPr>
          <p:nvPr>
            <p:ph type="title"/>
          </p:nvPr>
        </p:nvSpPr>
        <p:spPr/>
        <p:txBody>
          <a:bodyPr/>
          <a:lstStyle/>
          <a:p>
            <a:r>
              <a:rPr lang="en-US" dirty="0"/>
              <a:t>Why </a:t>
            </a:r>
            <a:r>
              <a:rPr lang="en-US" b="1" dirty="0"/>
              <a:t>composite decomposition</a:t>
            </a:r>
            <a:r>
              <a:rPr lang="en-US" dirty="0"/>
              <a:t>?</a:t>
            </a:r>
          </a:p>
        </p:txBody>
      </p:sp>
      <p:pic>
        <p:nvPicPr>
          <p:cNvPr id="6" name="Picture 5">
            <a:extLst>
              <a:ext uri="{FF2B5EF4-FFF2-40B4-BE49-F238E27FC236}">
                <a16:creationId xmlns:a16="http://schemas.microsoft.com/office/drawing/2014/main" id="{D0A59906-8A5A-DF46-8935-3E65AC0D0B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6883" y="1859533"/>
            <a:ext cx="4631986" cy="4631986"/>
          </a:xfrm>
          <a:prstGeom prst="rect">
            <a:avLst/>
          </a:prstGeom>
        </p:spPr>
      </p:pic>
      <p:pic>
        <p:nvPicPr>
          <p:cNvPr id="5" name="Picture 4">
            <a:extLst>
              <a:ext uri="{FF2B5EF4-FFF2-40B4-BE49-F238E27FC236}">
                <a16:creationId xmlns:a16="http://schemas.microsoft.com/office/drawing/2014/main" id="{0DCDB228-749D-A84D-9073-5D18D8845F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8576" y="1859532"/>
            <a:ext cx="4711148" cy="4711148"/>
          </a:xfrm>
          <a:prstGeom prst="rect">
            <a:avLst/>
          </a:prstGeom>
        </p:spPr>
      </p:pic>
      <p:sp>
        <p:nvSpPr>
          <p:cNvPr id="7" name="TextBox 6">
            <a:extLst>
              <a:ext uri="{FF2B5EF4-FFF2-40B4-BE49-F238E27FC236}">
                <a16:creationId xmlns:a16="http://schemas.microsoft.com/office/drawing/2014/main" id="{2B2F2D19-5EF9-3949-BFE4-70F87EEB20F3}"/>
              </a:ext>
            </a:extLst>
          </p:cNvPr>
          <p:cNvSpPr txBox="1"/>
          <p:nvPr/>
        </p:nvSpPr>
        <p:spPr>
          <a:xfrm>
            <a:off x="128788" y="5777818"/>
            <a:ext cx="3618963" cy="923330"/>
          </a:xfrm>
          <a:prstGeom prst="rect">
            <a:avLst/>
          </a:prstGeom>
          <a:noFill/>
        </p:spPr>
        <p:txBody>
          <a:bodyPr wrap="square" rtlCol="0">
            <a:spAutoFit/>
          </a:bodyPr>
          <a:lstStyle/>
          <a:p>
            <a:r>
              <a:rPr lang="en-US" dirty="0"/>
              <a:t>Source:</a:t>
            </a:r>
            <a:br>
              <a:rPr lang="en-US" dirty="0"/>
            </a:br>
            <a:r>
              <a:rPr lang="en-US" dirty="0">
                <a:hlinkClick r:id="rId5"/>
              </a:rPr>
              <a:t>Globe Labyrinth</a:t>
            </a:r>
            <a:endParaRPr lang="en-US" dirty="0"/>
          </a:p>
          <a:p>
            <a:r>
              <a:rPr lang="en-US" dirty="0">
                <a:hlinkClick r:id="rId6"/>
              </a:rPr>
              <a:t>Globe Cartography</a:t>
            </a:r>
            <a:endParaRPr lang="en-US" dirty="0"/>
          </a:p>
        </p:txBody>
      </p:sp>
    </p:spTree>
    <p:extLst>
      <p:ext uri="{BB962C8B-B14F-4D97-AF65-F5344CB8AC3E}">
        <p14:creationId xmlns:p14="http://schemas.microsoft.com/office/powerpoint/2010/main" val="3457016773"/>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63D1F-B8C7-2648-AF0D-AA6EE1A62670}"/>
              </a:ext>
            </a:extLst>
          </p:cNvPr>
          <p:cNvSpPr>
            <a:spLocks noGrp="1"/>
          </p:cNvSpPr>
          <p:nvPr>
            <p:ph type="title"/>
          </p:nvPr>
        </p:nvSpPr>
        <p:spPr/>
        <p:txBody>
          <a:bodyPr/>
          <a:lstStyle/>
          <a:p>
            <a:r>
              <a:rPr lang="en-US" dirty="0">
                <a:hlinkClick r:id="rId2"/>
              </a:rPr>
              <a:t>Raison d'être</a:t>
            </a:r>
            <a:r>
              <a:rPr lang="en-US" dirty="0"/>
              <a:t> of this channel</a:t>
            </a:r>
          </a:p>
        </p:txBody>
      </p:sp>
      <p:sp>
        <p:nvSpPr>
          <p:cNvPr id="3" name="Content Placeholder 2">
            <a:extLst>
              <a:ext uri="{FF2B5EF4-FFF2-40B4-BE49-F238E27FC236}">
                <a16:creationId xmlns:a16="http://schemas.microsoft.com/office/drawing/2014/main" id="{25456F2F-DDAC-F647-AB91-B12B70EBE658}"/>
              </a:ext>
            </a:extLst>
          </p:cNvPr>
          <p:cNvSpPr>
            <a:spLocks noGrp="1"/>
          </p:cNvSpPr>
          <p:nvPr>
            <p:ph sz="quarter" idx="13"/>
          </p:nvPr>
        </p:nvSpPr>
        <p:spPr/>
        <p:txBody>
          <a:bodyPr/>
          <a:lstStyle/>
          <a:p>
            <a:r>
              <a:rPr lang="en-US" dirty="0"/>
              <a:t>Discusses peculiar topics from various domains, like, software engineering, computer science and data science, not usually elaborated in books, journals, and blogs in self-contained manner.</a:t>
            </a:r>
          </a:p>
          <a:p>
            <a:r>
              <a:rPr lang="en-US" dirty="0"/>
              <a:t>This channel </a:t>
            </a:r>
            <a:r>
              <a:rPr lang="en-US" b="1" dirty="0"/>
              <a:t>is not about</a:t>
            </a:r>
            <a:r>
              <a:rPr lang="en-US" dirty="0"/>
              <a:t> repetition of what you can already find on the web without bringing in substantially different viewpoints about those themes.</a:t>
            </a:r>
          </a:p>
          <a:p>
            <a:r>
              <a:rPr lang="en-US" dirty="0"/>
              <a:t>This channel </a:t>
            </a:r>
            <a:r>
              <a:rPr lang="en-US" b="1" dirty="0"/>
              <a:t>is about</a:t>
            </a:r>
            <a:r>
              <a:rPr lang="en-US" dirty="0"/>
              <a:t> educational and practical material emanating from an extensive professional experience in the above mentioned domains!</a:t>
            </a:r>
          </a:p>
          <a:p>
            <a:r>
              <a:rPr lang="en-US" dirty="0"/>
              <a:t>This channel hosts videos that I share with my students.</a:t>
            </a:r>
          </a:p>
          <a:p>
            <a:endParaRPr lang="en-US" dirty="0"/>
          </a:p>
        </p:txBody>
      </p:sp>
    </p:spTree>
    <p:extLst>
      <p:ext uri="{BB962C8B-B14F-4D97-AF65-F5344CB8AC3E}">
        <p14:creationId xmlns:p14="http://schemas.microsoft.com/office/powerpoint/2010/main" val="1747173476"/>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D3D500-4C17-8A4C-8AF3-755C69B9DF86}"/>
              </a:ext>
            </a:extLst>
          </p:cNvPr>
          <p:cNvSpPr>
            <a:spLocks noGrp="1"/>
          </p:cNvSpPr>
          <p:nvPr>
            <p:ph type="title"/>
          </p:nvPr>
        </p:nvSpPr>
        <p:spPr/>
        <p:txBody>
          <a:bodyPr/>
          <a:lstStyle/>
          <a:p>
            <a:r>
              <a:rPr lang="en-US" dirty="0"/>
              <a:t>Keeping up with videos</a:t>
            </a:r>
          </a:p>
        </p:txBody>
      </p:sp>
      <p:pic>
        <p:nvPicPr>
          <p:cNvPr id="5" name="Picture 4">
            <a:extLst>
              <a:ext uri="{FF2B5EF4-FFF2-40B4-BE49-F238E27FC236}">
                <a16:creationId xmlns:a16="http://schemas.microsoft.com/office/drawing/2014/main" id="{FC5BCBEC-BE78-1D49-A7E0-71CD7851794F}"/>
              </a:ext>
            </a:extLst>
          </p:cNvPr>
          <p:cNvPicPr>
            <a:picLocks noChangeAspect="1"/>
          </p:cNvPicPr>
          <p:nvPr/>
        </p:nvPicPr>
        <p:blipFill>
          <a:blip r:embed="rId2"/>
          <a:stretch>
            <a:fillRect/>
          </a:stretch>
        </p:blipFill>
        <p:spPr>
          <a:xfrm>
            <a:off x="0" y="2898184"/>
            <a:ext cx="12192000" cy="1061632"/>
          </a:xfrm>
          <a:prstGeom prst="rect">
            <a:avLst/>
          </a:prstGeom>
        </p:spPr>
      </p:pic>
      <p:sp>
        <p:nvSpPr>
          <p:cNvPr id="6" name="Right Arrow 5">
            <a:extLst>
              <a:ext uri="{FF2B5EF4-FFF2-40B4-BE49-F238E27FC236}">
                <a16:creationId xmlns:a16="http://schemas.microsoft.com/office/drawing/2014/main" id="{DDB83CE0-D78A-3146-BFFE-60657D4E3290}"/>
              </a:ext>
            </a:extLst>
          </p:cNvPr>
          <p:cNvSpPr/>
          <p:nvPr/>
        </p:nvSpPr>
        <p:spPr>
          <a:xfrm rot="18959278">
            <a:off x="10768888" y="3681159"/>
            <a:ext cx="729747" cy="271381"/>
          </a:xfrm>
          <a:prstGeom prst="rightArrow">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02048115"/>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CBF20-9740-764E-AB8F-F71B37485C96}"/>
              </a:ext>
            </a:extLst>
          </p:cNvPr>
          <p:cNvSpPr>
            <a:spLocks noGrp="1"/>
          </p:cNvSpPr>
          <p:nvPr>
            <p:ph type="ctrTitle"/>
          </p:nvPr>
        </p:nvSpPr>
        <p:spPr/>
        <p:txBody>
          <a:bodyPr/>
          <a:lstStyle/>
          <a:p>
            <a:r>
              <a:rPr lang="en-GB" dirty="0"/>
              <a:t>simple unawareness </a:t>
            </a:r>
            <a:br>
              <a:rPr lang="en-GB" dirty="0"/>
            </a:br>
            <a:r>
              <a:rPr lang="en-GB" dirty="0"/>
              <a:t>leads to </a:t>
            </a:r>
            <a:br>
              <a:rPr lang="en-GB" dirty="0"/>
            </a:br>
            <a:r>
              <a:rPr lang="en-GB" dirty="0"/>
              <a:t>not so simple consequences</a:t>
            </a:r>
            <a:endParaRPr lang="en-RS"/>
          </a:p>
        </p:txBody>
      </p:sp>
      <p:sp>
        <p:nvSpPr>
          <p:cNvPr id="3" name="Subtitle 2">
            <a:extLst>
              <a:ext uri="{FF2B5EF4-FFF2-40B4-BE49-F238E27FC236}">
                <a16:creationId xmlns:a16="http://schemas.microsoft.com/office/drawing/2014/main" id="{901E7A5B-7247-254D-BE60-2DEDCAA80163}"/>
              </a:ext>
            </a:extLst>
          </p:cNvPr>
          <p:cNvSpPr>
            <a:spLocks noGrp="1"/>
          </p:cNvSpPr>
          <p:nvPr>
            <p:ph type="subTitle" idx="1"/>
          </p:nvPr>
        </p:nvSpPr>
        <p:spPr/>
        <p:txBody>
          <a:bodyPr/>
          <a:lstStyle/>
          <a:p>
            <a:r>
              <a:rPr lang="en-RS"/>
              <a:t>Story about caches and memory leaks</a:t>
            </a:r>
          </a:p>
        </p:txBody>
      </p:sp>
    </p:spTree>
    <p:extLst>
      <p:ext uri="{BB962C8B-B14F-4D97-AF65-F5344CB8AC3E}">
        <p14:creationId xmlns:p14="http://schemas.microsoft.com/office/powerpoint/2010/main" val="1004353519"/>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29F44-0BDC-1B4E-9EA9-6A0355FB86FF}"/>
              </a:ext>
            </a:extLst>
          </p:cNvPr>
          <p:cNvSpPr>
            <a:spLocks noGrp="1"/>
          </p:cNvSpPr>
          <p:nvPr>
            <p:ph type="title"/>
          </p:nvPr>
        </p:nvSpPr>
        <p:spPr/>
        <p:txBody>
          <a:bodyPr/>
          <a:lstStyle/>
          <a:p>
            <a:r>
              <a:rPr lang="en-RS"/>
              <a:t>abstract</a:t>
            </a:r>
          </a:p>
        </p:txBody>
      </p:sp>
      <p:sp>
        <p:nvSpPr>
          <p:cNvPr id="4" name="TextBox 3">
            <a:extLst>
              <a:ext uri="{FF2B5EF4-FFF2-40B4-BE49-F238E27FC236}">
                <a16:creationId xmlns:a16="http://schemas.microsoft.com/office/drawing/2014/main" id="{BE2A1020-4D90-B848-97FE-FE931DD554F5}"/>
              </a:ext>
            </a:extLst>
          </p:cNvPr>
          <p:cNvSpPr txBox="1"/>
          <p:nvPr/>
        </p:nvSpPr>
        <p:spPr>
          <a:xfrm>
            <a:off x="1317523" y="2214694"/>
            <a:ext cx="9497961" cy="2862322"/>
          </a:xfrm>
          <a:prstGeom prst="rect">
            <a:avLst/>
          </a:prstGeom>
          <a:noFill/>
        </p:spPr>
        <p:txBody>
          <a:bodyPr wrap="square" rtlCol="0">
            <a:spAutoFit/>
          </a:bodyPr>
          <a:lstStyle/>
          <a:p>
            <a:pPr algn="just"/>
            <a:r>
              <a:rPr lang="en-RS" dirty="0"/>
              <a:t>In the old days of computing, for example, when I had worked on my </a:t>
            </a:r>
            <a:r>
              <a:rPr lang="en-RS" dirty="0">
                <a:hlinkClick r:id="rId2"/>
              </a:rPr>
              <a:t>Sinclair ZX Spectrum 48K</a:t>
            </a:r>
            <a:r>
              <a:rPr lang="en-RS" dirty="0"/>
              <a:t> in Z80 assembly, there was an intimate relationship between software and hardware. A software engineer had deep knowledge about the underlying mechanisms of a computer system. This has changed tremendously; just think about the shift toward serverless computing. Today most software people don’t even understand the memory layout of a computer let alone write programs in assembly language.</a:t>
            </a:r>
          </a:p>
          <a:p>
            <a:pPr algn="just"/>
            <a:endParaRPr lang="en-RS" dirty="0"/>
          </a:p>
          <a:p>
            <a:pPr algn="just"/>
            <a:r>
              <a:rPr lang="en-GB" dirty="0"/>
              <a:t>Modern programming languages try to make things simple by hiding details. IDEs autogenerate lots of boilerplate code reducing manual work and opportunity for bugs. Nevertheless, ignoring how things work in the background may lead to unwanted surprises and hard debugging sessions. This video is a story about why it is important to be knowledgeable about things happening under the hood.</a:t>
            </a:r>
            <a:endParaRPr lang="en-RS" dirty="0"/>
          </a:p>
        </p:txBody>
      </p:sp>
    </p:spTree>
    <p:extLst>
      <p:ext uri="{BB962C8B-B14F-4D97-AF65-F5344CB8AC3E}">
        <p14:creationId xmlns:p14="http://schemas.microsoft.com/office/powerpoint/2010/main" val="91101553"/>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2B621-A7C7-724D-820E-A4FE7161AD11}"/>
              </a:ext>
            </a:extLst>
          </p:cNvPr>
          <p:cNvSpPr>
            <a:spLocks noGrp="1"/>
          </p:cNvSpPr>
          <p:nvPr>
            <p:ph type="title"/>
          </p:nvPr>
        </p:nvSpPr>
        <p:spPr/>
        <p:txBody>
          <a:bodyPr/>
          <a:lstStyle/>
          <a:p>
            <a:r>
              <a:rPr lang="en-RS" dirty="0"/>
              <a:t>Table of contents</a:t>
            </a:r>
          </a:p>
        </p:txBody>
      </p:sp>
      <p:sp>
        <p:nvSpPr>
          <p:cNvPr id="3" name="Content Placeholder 2">
            <a:extLst>
              <a:ext uri="{FF2B5EF4-FFF2-40B4-BE49-F238E27FC236}">
                <a16:creationId xmlns:a16="http://schemas.microsoft.com/office/drawing/2014/main" id="{D2B57F95-E21B-0C4F-8750-26293B05C510}"/>
              </a:ext>
            </a:extLst>
          </p:cNvPr>
          <p:cNvSpPr>
            <a:spLocks noGrp="1"/>
          </p:cNvSpPr>
          <p:nvPr>
            <p:ph sz="quarter" idx="13"/>
          </p:nvPr>
        </p:nvSpPr>
        <p:spPr/>
        <p:txBody>
          <a:bodyPr/>
          <a:lstStyle/>
          <a:p>
            <a:pPr marL="457200" indent="-457200">
              <a:buFont typeface="+mj-lt"/>
              <a:buAutoNum type="arabicPeriod"/>
            </a:pPr>
            <a:r>
              <a:rPr lang="en-US" dirty="0"/>
              <a:t>Description of our use case</a:t>
            </a:r>
          </a:p>
          <a:p>
            <a:pPr marL="457200" indent="-457200">
              <a:buFont typeface="+mj-lt"/>
              <a:buAutoNum type="arabicPeriod"/>
            </a:pPr>
            <a:r>
              <a:rPr lang="en-US" dirty="0"/>
              <a:t>The need for caching and memoization</a:t>
            </a:r>
          </a:p>
          <a:p>
            <a:pPr marL="457200" indent="-457200">
              <a:buFont typeface="+mj-lt"/>
              <a:buAutoNum type="arabicPeriod"/>
            </a:pPr>
            <a:r>
              <a:rPr lang="en-US" dirty="0"/>
              <a:t>Differences between cold and warm (hot) caches</a:t>
            </a:r>
          </a:p>
          <a:p>
            <a:pPr marL="457200" indent="-457200">
              <a:buFont typeface="+mj-lt"/>
              <a:buAutoNum type="arabicPeriod"/>
            </a:pPr>
            <a:r>
              <a:rPr lang="en-US" dirty="0"/>
              <a:t>Built-in support for memoization exemplified in python 3.9</a:t>
            </a:r>
          </a:p>
          <a:p>
            <a:pPr marL="457200" indent="-457200">
              <a:buFont typeface="+mj-lt"/>
              <a:buAutoNum type="arabicPeriod"/>
            </a:pPr>
            <a:r>
              <a:rPr lang="en-US" dirty="0"/>
              <a:t>the importance of monitoring caching behavior</a:t>
            </a:r>
          </a:p>
        </p:txBody>
      </p:sp>
    </p:spTree>
    <p:extLst>
      <p:ext uri="{BB962C8B-B14F-4D97-AF65-F5344CB8AC3E}">
        <p14:creationId xmlns:p14="http://schemas.microsoft.com/office/powerpoint/2010/main" val="963138250"/>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BE8DB-8003-7F43-BBB8-232948D3369A}"/>
              </a:ext>
            </a:extLst>
          </p:cNvPr>
          <p:cNvSpPr>
            <a:spLocks noGrp="1"/>
          </p:cNvSpPr>
          <p:nvPr>
            <p:ph type="title"/>
          </p:nvPr>
        </p:nvSpPr>
        <p:spPr/>
        <p:txBody>
          <a:bodyPr/>
          <a:lstStyle/>
          <a:p>
            <a:r>
              <a:rPr lang="en-US" dirty="0"/>
              <a:t>Problem description</a:t>
            </a:r>
          </a:p>
        </p:txBody>
      </p:sp>
      <p:sp>
        <p:nvSpPr>
          <p:cNvPr id="3" name="Content Placeholder 2">
            <a:extLst>
              <a:ext uri="{FF2B5EF4-FFF2-40B4-BE49-F238E27FC236}">
                <a16:creationId xmlns:a16="http://schemas.microsoft.com/office/drawing/2014/main" id="{4540D3A0-B9CE-654F-854A-DCB7591EE15C}"/>
              </a:ext>
            </a:extLst>
          </p:cNvPr>
          <p:cNvSpPr>
            <a:spLocks noGrp="1"/>
          </p:cNvSpPr>
          <p:nvPr>
            <p:ph sz="quarter" idx="13"/>
          </p:nvPr>
        </p:nvSpPr>
        <p:spPr/>
        <p:txBody>
          <a:bodyPr/>
          <a:lstStyle/>
          <a:p>
            <a:pPr marL="0" indent="0">
              <a:buNone/>
            </a:pPr>
            <a:r>
              <a:rPr lang="en-US" dirty="0"/>
              <a:t>We would like to compute the n-th </a:t>
            </a:r>
            <a:r>
              <a:rPr lang="en-US" dirty="0">
                <a:hlinkClick r:id="rId2"/>
              </a:rPr>
              <a:t>fibonacci number</a:t>
            </a:r>
            <a:r>
              <a:rPr lang="en-US" dirty="0"/>
              <a:t> and output both its value as well as number of steps taken to calculate it. Think of the latter as the number of times we’ve recalculated the same inner component. We will implement this task in python 3.9+.</a:t>
            </a:r>
          </a:p>
          <a:p>
            <a:pPr marL="0" indent="0">
              <a:buNone/>
            </a:pPr>
            <a:r>
              <a:rPr lang="en-US" dirty="0"/>
              <a:t>The focus will be on demonstrating the dangers pertaining to uninformed usage of seemingly simple programming elements.</a:t>
            </a:r>
          </a:p>
        </p:txBody>
      </p:sp>
    </p:spTree>
    <p:extLst>
      <p:ext uri="{BB962C8B-B14F-4D97-AF65-F5344CB8AC3E}">
        <p14:creationId xmlns:p14="http://schemas.microsoft.com/office/powerpoint/2010/main" val="2212754017"/>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1"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45" name="Rectangle 44">
            <a:extLst>
              <a:ext uri="{FF2B5EF4-FFF2-40B4-BE49-F238E27FC236}">
                <a16:creationId xmlns:a16="http://schemas.microsoft.com/office/drawing/2014/main" id="{B63B6C0C-65BB-4F38-9C8A-0892266F8B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Picture 46">
            <a:extLst>
              <a:ext uri="{FF2B5EF4-FFF2-40B4-BE49-F238E27FC236}">
                <a16:creationId xmlns:a16="http://schemas.microsoft.com/office/drawing/2014/main" id="{09D77137-01B7-45E4-AA14-CD9E779B443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8F7ED4F7-8328-074C-861F-3C7FCD774024}"/>
              </a:ext>
            </a:extLst>
          </p:cNvPr>
          <p:cNvSpPr>
            <a:spLocks noGrp="1"/>
          </p:cNvSpPr>
          <p:nvPr>
            <p:ph type="title"/>
          </p:nvPr>
        </p:nvSpPr>
        <p:spPr>
          <a:xfrm>
            <a:off x="913774" y="1365957"/>
            <a:ext cx="10364452" cy="4041422"/>
          </a:xfrm>
        </p:spPr>
        <p:txBody>
          <a:bodyPr vert="horz" lIns="91440" tIns="45720" rIns="91440" bIns="45720" rtlCol="0" anchor="ctr">
            <a:normAutofit/>
          </a:bodyPr>
          <a:lstStyle/>
          <a:p>
            <a:r>
              <a:rPr lang="en-US" sz="8000" dirty="0"/>
              <a:t>The need for </a:t>
            </a:r>
            <a:r>
              <a:rPr lang="en-US" sz="8000" dirty="0">
                <a:hlinkClick r:id="rId4"/>
              </a:rPr>
              <a:t>memoization</a:t>
            </a:r>
            <a:r>
              <a:rPr lang="en-US" sz="8000" dirty="0"/>
              <a:t> (form of caching)</a:t>
            </a:r>
          </a:p>
        </p:txBody>
      </p:sp>
    </p:spTree>
    <p:extLst>
      <p:ext uri="{BB962C8B-B14F-4D97-AF65-F5344CB8AC3E}">
        <p14:creationId xmlns:p14="http://schemas.microsoft.com/office/powerpoint/2010/main" val="427496841"/>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theme/theme1.xml><?xml version="1.0" encoding="utf-8"?>
<a:theme xmlns:a="http://schemas.openxmlformats.org/drawingml/2006/main" name="Droplet">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1607</TotalTime>
  <Words>466</Words>
  <Application>Microsoft Macintosh PowerPoint</Application>
  <PresentationFormat>Widescreen</PresentationFormat>
  <Paragraphs>35</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Arial</vt:lpstr>
      <vt:lpstr>Tw Cen MT</vt:lpstr>
      <vt:lpstr>Droplet</vt:lpstr>
      <vt:lpstr>Introduction to the composite decomposition channel</vt:lpstr>
      <vt:lpstr>Why composite decomposition?</vt:lpstr>
      <vt:lpstr>Raison d'être of this channel</vt:lpstr>
      <vt:lpstr>Keeping up with videos</vt:lpstr>
      <vt:lpstr>simple unawareness  leads to  not so simple consequences</vt:lpstr>
      <vt:lpstr>abstract</vt:lpstr>
      <vt:lpstr>Table of contents</vt:lpstr>
      <vt:lpstr>Problem description</vt:lpstr>
      <vt:lpstr>The need for memoization (form of caching)</vt:lpstr>
      <vt:lpstr>Cold vs. warm cache</vt:lpstr>
      <vt:lpstr>memoization in Python 3.9+</vt:lpstr>
      <vt:lpstr>Monitoring caching behavior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composite decomposition channel</dc:title>
  <dc:creator>Ervin Varga</dc:creator>
  <cp:lastModifiedBy>Ervin Varga</cp:lastModifiedBy>
  <cp:revision>7</cp:revision>
  <dcterms:created xsi:type="dcterms:W3CDTF">2022-01-03T14:03:52Z</dcterms:created>
  <dcterms:modified xsi:type="dcterms:W3CDTF">2022-01-04T16:51:16Z</dcterms:modified>
</cp:coreProperties>
</file>