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2"/>
  </p:notesMasterIdLst>
  <p:sldIdLst>
    <p:sldId id="256" r:id="rId2"/>
    <p:sldId id="307" r:id="rId3"/>
    <p:sldId id="259" r:id="rId4"/>
    <p:sldId id="308" r:id="rId5"/>
    <p:sldId id="309" r:id="rId6"/>
    <p:sldId id="310" r:id="rId7"/>
    <p:sldId id="313" r:id="rId8"/>
    <p:sldId id="315" r:id="rId9"/>
    <p:sldId id="314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5"/>
    <p:restoredTop sz="93469"/>
  </p:normalViewPr>
  <p:slideViewPr>
    <p:cSldViewPr snapToGrid="0" snapToObjects="1">
      <p:cViewPr varScale="1">
        <p:scale>
          <a:sx n="98" d="100"/>
          <a:sy n="98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D3045-68D5-4A5A-BA62-35569C5C5EF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CD3F713-A076-4A8A-BCCC-6E3E6E2B3E1A}">
      <dgm:prSet/>
      <dgm:spPr/>
      <dgm:t>
        <a:bodyPr/>
        <a:lstStyle/>
        <a:p>
          <a:r>
            <a:rPr lang="en-US" dirty="0"/>
            <a:t>Monte Carlo estimation of 𝝅</a:t>
          </a:r>
        </a:p>
      </dgm:t>
    </dgm:pt>
    <dgm:pt modelId="{C9779635-10FB-4C22-99C9-DDF951FBEAD6}" type="parTrans" cxnId="{0F9F9CE6-CA14-4909-BE4D-E8A7F46F22A9}">
      <dgm:prSet/>
      <dgm:spPr/>
      <dgm:t>
        <a:bodyPr/>
        <a:lstStyle/>
        <a:p>
          <a:endParaRPr lang="en-US"/>
        </a:p>
      </dgm:t>
    </dgm:pt>
    <dgm:pt modelId="{ED2747F7-78FE-4FF7-93C4-9DF79BEA4146}" type="sibTrans" cxnId="{0F9F9CE6-CA14-4909-BE4D-E8A7F46F22A9}">
      <dgm:prSet/>
      <dgm:spPr/>
      <dgm:t>
        <a:bodyPr/>
        <a:lstStyle/>
        <a:p>
          <a:endParaRPr lang="en-US"/>
        </a:p>
      </dgm:t>
    </dgm:pt>
    <dgm:pt modelId="{8377D6BD-AB64-4B1B-8F04-07F7C1630FFB}">
      <dgm:prSet/>
      <dgm:spPr/>
      <dgm:t>
        <a:bodyPr/>
        <a:lstStyle/>
        <a:p>
          <a:r>
            <a:rPr lang="en-US" dirty="0"/>
            <a:t>Integration by Riemann sum</a:t>
          </a:r>
        </a:p>
      </dgm:t>
    </dgm:pt>
    <dgm:pt modelId="{7DED14C2-2FDE-4ED0-A89C-713B10391E04}" type="parTrans" cxnId="{1DD4FE5B-F759-475B-AB39-177C17003CD4}">
      <dgm:prSet/>
      <dgm:spPr/>
      <dgm:t>
        <a:bodyPr/>
        <a:lstStyle/>
        <a:p>
          <a:endParaRPr lang="en-US"/>
        </a:p>
      </dgm:t>
    </dgm:pt>
    <dgm:pt modelId="{4A11C521-98AD-4EC7-B876-1ACE19ED868B}" type="sibTrans" cxnId="{1DD4FE5B-F759-475B-AB39-177C17003CD4}">
      <dgm:prSet/>
      <dgm:spPr/>
      <dgm:t>
        <a:bodyPr/>
        <a:lstStyle/>
        <a:p>
          <a:endParaRPr lang="en-US"/>
        </a:p>
      </dgm:t>
    </dgm:pt>
    <dgm:pt modelId="{86D04435-6A9C-43DF-A5B1-5222AE5F2627}">
      <dgm:prSet/>
      <dgm:spPr/>
      <dgm:t>
        <a:bodyPr/>
        <a:lstStyle/>
        <a:p>
          <a:r>
            <a:rPr lang="en-US" dirty="0"/>
            <a:t>Parallel merge sort</a:t>
          </a:r>
        </a:p>
      </dgm:t>
    </dgm:pt>
    <dgm:pt modelId="{740C3259-868F-4BCD-8BEE-46A32075D49B}" type="parTrans" cxnId="{0A63E8E7-3B56-4D49-B252-DBBE12BE5668}">
      <dgm:prSet/>
      <dgm:spPr/>
      <dgm:t>
        <a:bodyPr/>
        <a:lstStyle/>
        <a:p>
          <a:endParaRPr lang="en-US"/>
        </a:p>
      </dgm:t>
    </dgm:pt>
    <dgm:pt modelId="{34D131DD-0578-46DD-B325-3BCD8EDE66D6}" type="sibTrans" cxnId="{0A63E8E7-3B56-4D49-B252-DBBE12BE5668}">
      <dgm:prSet/>
      <dgm:spPr/>
      <dgm:t>
        <a:bodyPr/>
        <a:lstStyle/>
        <a:p>
          <a:endParaRPr lang="en-US"/>
        </a:p>
      </dgm:t>
    </dgm:pt>
    <dgm:pt modelId="{EB9D4309-07ED-DF43-9379-294EEAA78593}" type="pres">
      <dgm:prSet presAssocID="{9A9D3045-68D5-4A5A-BA62-35569C5C5E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B7EA6F-F621-064D-88B0-80309BB4837A}" type="pres">
      <dgm:prSet presAssocID="{ACD3F713-A076-4A8A-BCCC-6E3E6E2B3E1A}" presName="hierRoot1" presStyleCnt="0"/>
      <dgm:spPr/>
    </dgm:pt>
    <dgm:pt modelId="{6B5C4494-55B3-3D40-910A-F96B517BBD06}" type="pres">
      <dgm:prSet presAssocID="{ACD3F713-A076-4A8A-BCCC-6E3E6E2B3E1A}" presName="composite" presStyleCnt="0"/>
      <dgm:spPr/>
    </dgm:pt>
    <dgm:pt modelId="{BB08D3F5-11F7-3847-B4B6-D7D62BE9F03B}" type="pres">
      <dgm:prSet presAssocID="{ACD3F713-A076-4A8A-BCCC-6E3E6E2B3E1A}" presName="background" presStyleLbl="node0" presStyleIdx="0" presStyleCnt="3"/>
      <dgm:spPr/>
    </dgm:pt>
    <dgm:pt modelId="{CEA3A7D1-572D-CA4C-94CE-41D369DF4B64}" type="pres">
      <dgm:prSet presAssocID="{ACD3F713-A076-4A8A-BCCC-6E3E6E2B3E1A}" presName="text" presStyleLbl="fgAcc0" presStyleIdx="0" presStyleCnt="3">
        <dgm:presLayoutVars>
          <dgm:chPref val="3"/>
        </dgm:presLayoutVars>
      </dgm:prSet>
      <dgm:spPr/>
    </dgm:pt>
    <dgm:pt modelId="{F5A37371-D864-BF4B-AEF9-5AAD54A93F03}" type="pres">
      <dgm:prSet presAssocID="{ACD3F713-A076-4A8A-BCCC-6E3E6E2B3E1A}" presName="hierChild2" presStyleCnt="0"/>
      <dgm:spPr/>
    </dgm:pt>
    <dgm:pt modelId="{AD2CAF19-7730-404B-81CA-24486E5BB710}" type="pres">
      <dgm:prSet presAssocID="{8377D6BD-AB64-4B1B-8F04-07F7C1630FFB}" presName="hierRoot1" presStyleCnt="0"/>
      <dgm:spPr/>
    </dgm:pt>
    <dgm:pt modelId="{3CCA427B-8B60-CD40-A352-9D491072B2C2}" type="pres">
      <dgm:prSet presAssocID="{8377D6BD-AB64-4B1B-8F04-07F7C1630FFB}" presName="composite" presStyleCnt="0"/>
      <dgm:spPr/>
    </dgm:pt>
    <dgm:pt modelId="{99F885E2-068B-614D-BF5B-FB02A88190BB}" type="pres">
      <dgm:prSet presAssocID="{8377D6BD-AB64-4B1B-8F04-07F7C1630FFB}" presName="background" presStyleLbl="node0" presStyleIdx="1" presStyleCnt="3"/>
      <dgm:spPr/>
    </dgm:pt>
    <dgm:pt modelId="{18ED5DAA-B1C9-9546-932A-19B2C15D01D7}" type="pres">
      <dgm:prSet presAssocID="{8377D6BD-AB64-4B1B-8F04-07F7C1630FFB}" presName="text" presStyleLbl="fgAcc0" presStyleIdx="1" presStyleCnt="3">
        <dgm:presLayoutVars>
          <dgm:chPref val="3"/>
        </dgm:presLayoutVars>
      </dgm:prSet>
      <dgm:spPr/>
    </dgm:pt>
    <dgm:pt modelId="{AFEFA89C-4432-9B4B-8158-BA0182672A04}" type="pres">
      <dgm:prSet presAssocID="{8377D6BD-AB64-4B1B-8F04-07F7C1630FFB}" presName="hierChild2" presStyleCnt="0"/>
      <dgm:spPr/>
    </dgm:pt>
    <dgm:pt modelId="{5966107E-5B3D-FD45-9DD2-4D914748986A}" type="pres">
      <dgm:prSet presAssocID="{86D04435-6A9C-43DF-A5B1-5222AE5F2627}" presName="hierRoot1" presStyleCnt="0"/>
      <dgm:spPr/>
    </dgm:pt>
    <dgm:pt modelId="{9C9975CA-27B9-EC48-AC0E-E174986D6D5F}" type="pres">
      <dgm:prSet presAssocID="{86D04435-6A9C-43DF-A5B1-5222AE5F2627}" presName="composite" presStyleCnt="0"/>
      <dgm:spPr/>
    </dgm:pt>
    <dgm:pt modelId="{68FC1F92-E2B8-9F4C-8B77-7C41423B7960}" type="pres">
      <dgm:prSet presAssocID="{86D04435-6A9C-43DF-A5B1-5222AE5F2627}" presName="background" presStyleLbl="node0" presStyleIdx="2" presStyleCnt="3"/>
      <dgm:spPr/>
    </dgm:pt>
    <dgm:pt modelId="{F60938B8-E189-4443-8F7D-606365BF08B0}" type="pres">
      <dgm:prSet presAssocID="{86D04435-6A9C-43DF-A5B1-5222AE5F2627}" presName="text" presStyleLbl="fgAcc0" presStyleIdx="2" presStyleCnt="3">
        <dgm:presLayoutVars>
          <dgm:chPref val="3"/>
        </dgm:presLayoutVars>
      </dgm:prSet>
      <dgm:spPr/>
    </dgm:pt>
    <dgm:pt modelId="{A00BCA7C-BC51-2C4A-A002-426BAC31444E}" type="pres">
      <dgm:prSet presAssocID="{86D04435-6A9C-43DF-A5B1-5222AE5F2627}" presName="hierChild2" presStyleCnt="0"/>
      <dgm:spPr/>
    </dgm:pt>
  </dgm:ptLst>
  <dgm:cxnLst>
    <dgm:cxn modelId="{80959A14-1640-384D-AA63-18E55985FE0A}" type="presOf" srcId="{86D04435-6A9C-43DF-A5B1-5222AE5F2627}" destId="{F60938B8-E189-4443-8F7D-606365BF08B0}" srcOrd="0" destOrd="0" presId="urn:microsoft.com/office/officeart/2005/8/layout/hierarchy1"/>
    <dgm:cxn modelId="{2190392B-40FE-7F49-ADC0-C966BCB9343E}" type="presOf" srcId="{8377D6BD-AB64-4B1B-8F04-07F7C1630FFB}" destId="{18ED5DAA-B1C9-9546-932A-19B2C15D01D7}" srcOrd="0" destOrd="0" presId="urn:microsoft.com/office/officeart/2005/8/layout/hierarchy1"/>
    <dgm:cxn modelId="{1DD4FE5B-F759-475B-AB39-177C17003CD4}" srcId="{9A9D3045-68D5-4A5A-BA62-35569C5C5EF5}" destId="{8377D6BD-AB64-4B1B-8F04-07F7C1630FFB}" srcOrd="1" destOrd="0" parTransId="{7DED14C2-2FDE-4ED0-A89C-713B10391E04}" sibTransId="{4A11C521-98AD-4EC7-B876-1ACE19ED868B}"/>
    <dgm:cxn modelId="{6494EA85-D740-1346-99C5-38DE1C8614EF}" type="presOf" srcId="{ACD3F713-A076-4A8A-BCCC-6E3E6E2B3E1A}" destId="{CEA3A7D1-572D-CA4C-94CE-41D369DF4B64}" srcOrd="0" destOrd="0" presId="urn:microsoft.com/office/officeart/2005/8/layout/hierarchy1"/>
    <dgm:cxn modelId="{A5BF4BC7-A821-6B42-967E-6FB5861F83A5}" type="presOf" srcId="{9A9D3045-68D5-4A5A-BA62-35569C5C5EF5}" destId="{EB9D4309-07ED-DF43-9379-294EEAA78593}" srcOrd="0" destOrd="0" presId="urn:microsoft.com/office/officeart/2005/8/layout/hierarchy1"/>
    <dgm:cxn modelId="{0F9F9CE6-CA14-4909-BE4D-E8A7F46F22A9}" srcId="{9A9D3045-68D5-4A5A-BA62-35569C5C5EF5}" destId="{ACD3F713-A076-4A8A-BCCC-6E3E6E2B3E1A}" srcOrd="0" destOrd="0" parTransId="{C9779635-10FB-4C22-99C9-DDF951FBEAD6}" sibTransId="{ED2747F7-78FE-4FF7-93C4-9DF79BEA4146}"/>
    <dgm:cxn modelId="{0A63E8E7-3B56-4D49-B252-DBBE12BE5668}" srcId="{9A9D3045-68D5-4A5A-BA62-35569C5C5EF5}" destId="{86D04435-6A9C-43DF-A5B1-5222AE5F2627}" srcOrd="2" destOrd="0" parTransId="{740C3259-868F-4BCD-8BEE-46A32075D49B}" sibTransId="{34D131DD-0578-46DD-B325-3BCD8EDE66D6}"/>
    <dgm:cxn modelId="{8B834953-4C61-8648-80C6-47D47BFA42A4}" type="presParOf" srcId="{EB9D4309-07ED-DF43-9379-294EEAA78593}" destId="{1EB7EA6F-F621-064D-88B0-80309BB4837A}" srcOrd="0" destOrd="0" presId="urn:microsoft.com/office/officeart/2005/8/layout/hierarchy1"/>
    <dgm:cxn modelId="{3FBC753E-0929-9C47-9599-A9602CD5CF7C}" type="presParOf" srcId="{1EB7EA6F-F621-064D-88B0-80309BB4837A}" destId="{6B5C4494-55B3-3D40-910A-F96B517BBD06}" srcOrd="0" destOrd="0" presId="urn:microsoft.com/office/officeart/2005/8/layout/hierarchy1"/>
    <dgm:cxn modelId="{83236BC5-542E-9F4F-A750-4933C6717DB9}" type="presParOf" srcId="{6B5C4494-55B3-3D40-910A-F96B517BBD06}" destId="{BB08D3F5-11F7-3847-B4B6-D7D62BE9F03B}" srcOrd="0" destOrd="0" presId="urn:microsoft.com/office/officeart/2005/8/layout/hierarchy1"/>
    <dgm:cxn modelId="{481FA7ED-0C95-F144-99EB-ABE0503D6B3E}" type="presParOf" srcId="{6B5C4494-55B3-3D40-910A-F96B517BBD06}" destId="{CEA3A7D1-572D-CA4C-94CE-41D369DF4B64}" srcOrd="1" destOrd="0" presId="urn:microsoft.com/office/officeart/2005/8/layout/hierarchy1"/>
    <dgm:cxn modelId="{51FF2E8A-BB83-3B46-A8DF-3F2F3F6BDD45}" type="presParOf" srcId="{1EB7EA6F-F621-064D-88B0-80309BB4837A}" destId="{F5A37371-D864-BF4B-AEF9-5AAD54A93F03}" srcOrd="1" destOrd="0" presId="urn:microsoft.com/office/officeart/2005/8/layout/hierarchy1"/>
    <dgm:cxn modelId="{33A025F8-9B83-8649-AF6C-DBB63C202C02}" type="presParOf" srcId="{EB9D4309-07ED-DF43-9379-294EEAA78593}" destId="{AD2CAF19-7730-404B-81CA-24486E5BB710}" srcOrd="1" destOrd="0" presId="urn:microsoft.com/office/officeart/2005/8/layout/hierarchy1"/>
    <dgm:cxn modelId="{C75011AE-79B8-EE42-B9C4-E340AAB27DBF}" type="presParOf" srcId="{AD2CAF19-7730-404B-81CA-24486E5BB710}" destId="{3CCA427B-8B60-CD40-A352-9D491072B2C2}" srcOrd="0" destOrd="0" presId="urn:microsoft.com/office/officeart/2005/8/layout/hierarchy1"/>
    <dgm:cxn modelId="{95D7BBA6-DF5D-2348-8F54-EA9FA27A49FF}" type="presParOf" srcId="{3CCA427B-8B60-CD40-A352-9D491072B2C2}" destId="{99F885E2-068B-614D-BF5B-FB02A88190BB}" srcOrd="0" destOrd="0" presId="urn:microsoft.com/office/officeart/2005/8/layout/hierarchy1"/>
    <dgm:cxn modelId="{AEA7BE15-AC54-8C4F-ABC5-BB3859E836F8}" type="presParOf" srcId="{3CCA427B-8B60-CD40-A352-9D491072B2C2}" destId="{18ED5DAA-B1C9-9546-932A-19B2C15D01D7}" srcOrd="1" destOrd="0" presId="urn:microsoft.com/office/officeart/2005/8/layout/hierarchy1"/>
    <dgm:cxn modelId="{87526011-54A2-144C-A78A-A3123915228B}" type="presParOf" srcId="{AD2CAF19-7730-404B-81CA-24486E5BB710}" destId="{AFEFA89C-4432-9B4B-8158-BA0182672A04}" srcOrd="1" destOrd="0" presId="urn:microsoft.com/office/officeart/2005/8/layout/hierarchy1"/>
    <dgm:cxn modelId="{A64EE623-1035-2742-9453-A91650AAB131}" type="presParOf" srcId="{EB9D4309-07ED-DF43-9379-294EEAA78593}" destId="{5966107E-5B3D-FD45-9DD2-4D914748986A}" srcOrd="2" destOrd="0" presId="urn:microsoft.com/office/officeart/2005/8/layout/hierarchy1"/>
    <dgm:cxn modelId="{FEAFB607-DCB9-FA47-AC5E-27B26390F3F1}" type="presParOf" srcId="{5966107E-5B3D-FD45-9DD2-4D914748986A}" destId="{9C9975CA-27B9-EC48-AC0E-E174986D6D5F}" srcOrd="0" destOrd="0" presId="urn:microsoft.com/office/officeart/2005/8/layout/hierarchy1"/>
    <dgm:cxn modelId="{7DFB35D4-1EBA-AC44-A35F-B8CC5996CC37}" type="presParOf" srcId="{9C9975CA-27B9-EC48-AC0E-E174986D6D5F}" destId="{68FC1F92-E2B8-9F4C-8B77-7C41423B7960}" srcOrd="0" destOrd="0" presId="urn:microsoft.com/office/officeart/2005/8/layout/hierarchy1"/>
    <dgm:cxn modelId="{C5442C59-AE29-F640-B7C6-228ACDBB22EF}" type="presParOf" srcId="{9C9975CA-27B9-EC48-AC0E-E174986D6D5F}" destId="{F60938B8-E189-4443-8F7D-606365BF08B0}" srcOrd="1" destOrd="0" presId="urn:microsoft.com/office/officeart/2005/8/layout/hierarchy1"/>
    <dgm:cxn modelId="{4C00CCF7-4985-7B45-87D1-B51757B06EA4}" type="presParOf" srcId="{5966107E-5B3D-FD45-9DD2-4D914748986A}" destId="{A00BCA7C-BC51-2C4A-A002-426BAC3144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8D3F5-11F7-3847-B4B6-D7D62BE9F03B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3A7D1-572D-CA4C-94CE-41D369DF4B64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Monte Carlo estimation of 𝝅</a:t>
          </a:r>
        </a:p>
      </dsp:txBody>
      <dsp:txXfrm>
        <a:off x="369163" y="865197"/>
        <a:ext cx="2740203" cy="1701388"/>
      </dsp:txXfrm>
    </dsp:sp>
    <dsp:sp modelId="{99F885E2-068B-614D-BF5B-FB02A88190BB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D5DAA-B1C9-9546-932A-19B2C15D01D7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Integration by Riemann sum</a:t>
          </a:r>
        </a:p>
      </dsp:txBody>
      <dsp:txXfrm>
        <a:off x="3847692" y="865197"/>
        <a:ext cx="2740203" cy="1701388"/>
      </dsp:txXfrm>
    </dsp:sp>
    <dsp:sp modelId="{68FC1F92-E2B8-9F4C-8B77-7C41423B7960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938B8-E189-4443-8F7D-606365BF08B0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Parallel merge sort</a:t>
          </a:r>
        </a:p>
      </dsp:txBody>
      <dsp:txXfrm>
        <a:off x="7326222" y="865197"/>
        <a:ext cx="2740203" cy="170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8746B-B0EA-CA41-BB8E-A8C6FE44757D}" type="datetimeFigureOut">
              <a:rPr lang="en-US"/>
              <a:t>11/6/19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EC0-A4ED-6E4A-B0B6-6FC7C158168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DFEC0-A4ED-6E4A-B0B6-6FC7C158168F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2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466-2761-6540-9F22-6C4BEDF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401A-13F8-3047-A733-77688FFC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B8C6-C3B3-9C4A-874D-8887CA4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0C9-85DB-054A-8EFA-40C3351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3511-D4E4-2C40-B6E6-C83A7B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5D3-6413-5C4C-8C78-1CDD8E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A05-19A5-EB4A-9AC0-E87746B3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01D2-B7E3-2B4F-9D3A-7701F9A2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52C-2EE1-5845-9215-C05CD14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9EF-C6D0-E94C-99F9-605A490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7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DBE6-D6C8-AD47-A645-7177312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914B-0892-724C-A5A1-38554B5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5CF-1FD4-FA4B-A5A7-0E27DC1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78D-B205-1A4F-A1EB-DF177F7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8EF-A3C7-BC42-8459-789245F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63A9-FB50-3F46-990D-B4E79E0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F32-7F2D-6E46-83AD-9F6A62C6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0BC-5542-6844-8E5A-CD019E8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9E-CA0F-404A-AD42-D8B2F9C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9071-4EB0-AE4E-9938-08EF137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319-A763-624A-9190-3EB134E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D1B-3359-354D-9110-41CA09C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20B3-D547-6447-ABA1-15193F5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2CA-BD24-E943-A322-E029AE2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85FB-7ED5-0544-8E76-27C9FB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EA9-D4CC-AA40-AC5C-AFDEDA2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80-4701-B14A-BE5C-9DF4C092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1B3C-6AA8-9046-9D93-B9A7799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9824-2FA5-B54D-8E66-0CD9A716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632E-D75A-3041-AA1E-DF3A8E7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FFF-5284-EA41-961D-8435428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9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01C9-6833-1D4B-90AB-A20466C8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F18-1F7D-C04F-A803-2A431562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BB8B-146A-5D41-A97E-DC06C9E3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8F26-7293-1042-834A-1EE4EEB1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DB24-74BE-3347-9D45-FD5F5DC6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14C3C-3002-6740-9902-9FFEEFBF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7B25-6849-EB4D-8495-4F46E0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D059-2C41-5542-BBF1-EFACC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E7C-7743-6847-9744-4FA57CEC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AF-3F9B-514F-B200-259AD27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6DC5-1809-1B4C-8EFA-2C13DC8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B6B6-043B-3E4C-A82B-0359E74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0AC-9B80-FB47-9ACC-4FDF8A8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CE39B-BFF5-1246-964D-70FB6E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7A29-991D-2F4D-971E-DFC1581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73F-45F8-384E-926E-684F06E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CC63-3DBD-C94F-86E7-391A2B68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8852-DD55-BA48-9995-88B7F738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CD3B-1F93-2146-8BC0-7AE920B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76A-2693-B240-8A8E-6E8430C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8860-D90D-DC4D-BCE6-77096D7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1D2-74D5-5644-BB0B-CE0937A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1F35-8E6B-F14E-A764-62F8369D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84B42-59C2-7B4B-AFD5-0EFD74AE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58A0-700A-DA4C-A32C-3519AC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A7A4-D688-BD4B-8DA8-6C0E9B6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8A2C-2277-274C-8423-DC04CDF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3F100-B317-9142-AEB3-6C356122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C264-BC8F-394A-9953-432E92C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6E35-BC56-3543-90AF-F7052F16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89C-73A9-B343-848B-3ECCD036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B4C-1623-7748-8A1E-A291A3A0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rga/parallel-computing-lectures.gi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dahl%27s_la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3E5-19A8-9B4B-BF22-083497965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Parallelism in Python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F7C7-5955-1F4E-9A67-B615B769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4683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01C3B-4D47-8348-BC4A-FD48875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CE26-75BF-634E-9173-A86837E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Python is shipped with a powerful library called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sz="2400" dirty="0">
                <a:solidFill>
                  <a:srgbClr val="000000"/>
                </a:solidFill>
              </a:rPr>
              <a:t> for working with processes.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Processes need to communicate and exchange data. Most often this can be accomplished via queues.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Pool/map paradigm is based upon the 3 steps general parallel problem solving procedure: distribute work, execute tasks in parallel, and combine partial results. Very reminiscent to the MapReduce paradigm.</a:t>
            </a:r>
          </a:p>
        </p:txBody>
      </p:sp>
    </p:spTree>
    <p:extLst>
      <p:ext uri="{BB962C8B-B14F-4D97-AF65-F5344CB8AC3E}">
        <p14:creationId xmlns:p14="http://schemas.microsoft.com/office/powerpoint/2010/main" val="21573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51CE9-BD12-E34B-9344-64835626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80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36BE6-A5EE-E449-BC69-AD2C63C415A3}"/>
              </a:ext>
            </a:extLst>
          </p:cNvPr>
          <p:cNvSpPr/>
          <p:nvPr/>
        </p:nvSpPr>
        <p:spPr>
          <a:xfrm>
            <a:off x="4611428" y="2967335"/>
            <a:ext cx="2969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Chapter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43C3-4B88-6D40-8F07-B2ABD676659B}"/>
              </a:ext>
            </a:extLst>
          </p:cNvPr>
          <p:cNvSpPr txBox="1"/>
          <p:nvPr/>
        </p:nvSpPr>
        <p:spPr>
          <a:xfrm>
            <a:off x="268941" y="6443831"/>
            <a:ext cx="116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presentation and source code is available at: </a:t>
            </a:r>
            <a:r>
              <a:rPr lang="en-US" dirty="0">
                <a:hlinkClick r:id="rId3"/>
              </a:rPr>
              <a:t>https://github.com/evarga/parallel-computing-lectures.git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6ED13-AA44-184D-9F65-CB5332CF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Key Terms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C5E800-A68A-4D7C-8F50-C4E35A93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5010-2370-4D48-A3B3-499D34BA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Spawning processes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Locks and resource contention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Join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Simulation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Parallel merge sort</a:t>
            </a:r>
          </a:p>
        </p:txBody>
      </p:sp>
    </p:spTree>
    <p:extLst>
      <p:ext uri="{BB962C8B-B14F-4D97-AF65-F5344CB8AC3E}">
        <p14:creationId xmlns:p14="http://schemas.microsoft.com/office/powerpoint/2010/main" val="355460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Cellular Automaton - Basic Python Features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55154BE7-850C-427B-AE30-77DBD69EA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31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Spawning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Explicitly creating processes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Protecting the standard output (shared resource) via locking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Making evolvable procedures</a:t>
            </a:r>
          </a:p>
        </p:txBody>
      </p:sp>
    </p:spTree>
    <p:extLst>
      <p:ext uri="{BB962C8B-B14F-4D97-AF65-F5344CB8AC3E}">
        <p14:creationId xmlns:p14="http://schemas.microsoft.com/office/powerpoint/2010/main" val="1422061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Communicating via a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i="1" dirty="0"/>
              <a:t>Digging Holes</a:t>
            </a:r>
            <a:r>
              <a:rPr lang="en-US" sz="2000" dirty="0"/>
              <a:t> example using a queue</a:t>
            </a:r>
          </a:p>
          <a:p>
            <a:r>
              <a:rPr lang="en-US" sz="2000" dirty="0"/>
              <a:t>Waiting subprocesses to finish their work via join</a:t>
            </a:r>
          </a:p>
          <a:p>
            <a:r>
              <a:rPr lang="en-US" sz="2000" dirty="0"/>
              <a:t>Parallel “shared”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173644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BA027-8482-6341-8BE9-8713ED2C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Timing Processes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2302E-CFBE-BA46-A497-5E7A00F2A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Using join to time a child process.</a:t>
                </a:r>
              </a:p>
              <a:p>
                <a:r>
                  <a:rPr lang="en-US" sz="2400" dirty="0"/>
                  <a:t>Calculate relative speedup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 and absolute speedup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. Parallelism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Amdahl’s law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𝑝𝑎𝑟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+1−</m:t>
                        </m:r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, where f</a:t>
                </a:r>
                <a:r>
                  <a:rPr lang="en-US" sz="2400" baseline="-25000" dirty="0"/>
                  <a:t>par</a:t>
                </a:r>
                <a:r>
                  <a:rPr lang="en-US" sz="2400" dirty="0"/>
                  <a:t> is the parallel fraction of the code and P is the number of processors.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2302E-CFBE-BA46-A497-5E7A00F2A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1193" r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154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57B2C-2F78-FA4C-8406-722390C3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Parallel Scalability by Amdahl’s Law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85E1C-3E5A-904D-A762-8135B47EC283}"/>
              </a:ext>
            </a:extLst>
          </p:cNvPr>
          <p:cNvSpPr txBox="1"/>
          <p:nvPr/>
        </p:nvSpPr>
        <p:spPr>
          <a:xfrm>
            <a:off x="625982" y="3355131"/>
            <a:ext cx="4305364" cy="57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https://en.wikipedia.org/wiki/Amdahl%27s_law</a:t>
            </a: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3796D-F52B-524C-B1E9-3077A1BC4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8540" y="287384"/>
            <a:ext cx="7440601" cy="581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65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CB8617-FCA3-234D-B332-6CC97781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Pool/map paradigm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41EF06-6423-489A-9E9E-435ADB977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17738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3423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250</Words>
  <Application>Microsoft Macintosh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Introduction to Parallelism in Python 3</vt:lpstr>
      <vt:lpstr>PowerPoint Presentation</vt:lpstr>
      <vt:lpstr>Key Terms</vt:lpstr>
      <vt:lpstr>Cellular Automaton - Basic Python Features</vt:lpstr>
      <vt:lpstr>Spawning Processes</vt:lpstr>
      <vt:lpstr>Communicating via a Queue</vt:lpstr>
      <vt:lpstr>Timing Processes</vt:lpstr>
      <vt:lpstr>Parallel Scalability by Amdahl’s Law</vt:lpstr>
      <vt:lpstr>Pool/map paradigm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Parallelism in Python 3</dc:title>
  <dc:creator>Ervin Varga</dc:creator>
  <cp:lastModifiedBy>Ervin Varga</cp:lastModifiedBy>
  <cp:revision>3</cp:revision>
  <dcterms:created xsi:type="dcterms:W3CDTF">2019-10-20T22:38:38Z</dcterms:created>
  <dcterms:modified xsi:type="dcterms:W3CDTF">2019-11-06T01:04:53Z</dcterms:modified>
</cp:coreProperties>
</file>