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11"/>
  </p:notesMasterIdLst>
  <p:sldIdLst>
    <p:sldId id="256" r:id="rId2"/>
    <p:sldId id="307" r:id="rId3"/>
    <p:sldId id="259" r:id="rId4"/>
    <p:sldId id="308" r:id="rId5"/>
    <p:sldId id="313" r:id="rId6"/>
    <p:sldId id="309" r:id="rId7"/>
    <p:sldId id="310" r:id="rId8"/>
    <p:sldId id="311" r:id="rId9"/>
    <p:sldId id="3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4"/>
    <p:restoredTop sz="93484"/>
  </p:normalViewPr>
  <p:slideViewPr>
    <p:cSldViewPr snapToGrid="0" snapToObjects="1">
      <p:cViewPr varScale="1">
        <p:scale>
          <a:sx n="93" d="100"/>
          <a:sy n="93" d="100"/>
        </p:scale>
        <p:origin x="24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8746B-B0EA-CA41-BB8E-A8C6FE44757D}" type="datetimeFigureOut">
              <a:rPr lang="en-US"/>
              <a:t>11/6/19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DFEC0-A4ED-6E4A-B0B6-6FC7C158168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2466-2761-6540-9F22-6C4BEDF2F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5401A-13F8-3047-A733-77688FFC8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B8C6-C3B3-9C4A-874D-8887CA43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F70C9-85DB-054A-8EFA-40C33518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3511-D4E4-2C40-B6E6-C83A7BA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3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F5D3-6413-5C4C-8C78-1CDD8E36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C1A05-19A5-EB4A-9AC0-E87746B3B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601D2-B7E3-2B4F-9D3A-7701F9A2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352C-2EE1-5845-9215-C05CD14F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C9EF-C6D0-E94C-99F9-605A4907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79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7DBE6-D6C8-AD47-A645-717731210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F914B-0892-724C-A5A1-38554B56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85CF-1FD4-FA4B-A5A7-0E27DC18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878D-B205-1A4F-A1EB-DF177F7B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D8EF-A3C7-BC42-8459-789245F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56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63A9-FB50-3F46-990D-B4E79E0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EF32-7F2D-6E46-83AD-9F6A62C6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B0BC-5542-6844-8E5A-CD019E82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779E-CA0F-404A-AD42-D8B2F9C7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9071-4EB0-AE4E-9938-08EF137C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4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3319-A763-624A-9190-3EB134E0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BD1B-3359-354D-9110-41CA09C0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420B3-D547-6447-ABA1-15193F5D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82CA-BD24-E943-A322-E029AE2F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085FB-7ED5-0544-8E76-27C9FB5A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20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BEA9-D4CC-AA40-AC5C-AFDEDA20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7180-4701-B14A-BE5C-9DF4C0929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1B3C-6AA8-9046-9D93-B9A77998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89824-2FA5-B54D-8E66-0CD9A716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B632E-D75A-3041-AA1E-DF3A8E72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8FFF-5284-EA41-961D-8435428A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92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01C9-6833-1D4B-90AB-A20466C8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FF18-1F7D-C04F-A803-2A431562C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0BB8B-146A-5D41-A97E-DC06C9E3E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28F26-7293-1042-834A-1EE4EEB13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DDB24-74BE-3347-9D45-FD5F5DC6A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14C3C-3002-6740-9902-9FFEEFBF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97B25-6849-EB4D-8495-4F46E073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1D059-2C41-5542-BBF1-EFACCE49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4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1E7C-7743-6847-9744-4FA57CEC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A7EAF-3F9B-514F-B200-259AD27F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76DC5-1809-1B4C-8EFA-2C13DC85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8B6B6-043B-3E4C-A82B-0359E747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230AC-9B80-FB47-9ACC-4FDF8A82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CE39B-BFF5-1246-964D-70FB6EE2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27A29-991D-2F4D-971E-DFC15817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09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473F-45F8-384E-926E-684F06EB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CC63-3DBD-C94F-86E7-391A2B68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18852-DD55-BA48-9995-88B7F738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6CD3B-1F93-2146-8BC0-7AE920BE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5976A-2693-B240-8A8E-6E8430CC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88860-D90D-DC4D-BCE6-77096D79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35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81D2-74D5-5644-BB0B-CE0937AD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81F35-8E6B-F14E-A764-62F8369D3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84B42-59C2-7B4B-AFD5-0EFD74AEF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558A0-700A-DA4C-A32C-3519ACC4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A7A4-D688-BD4B-8DA8-6C0E9B67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88A2C-2277-274C-8423-DC04CDF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86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3F100-B317-9142-AEB3-6C356122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3C264-BC8F-394A-9953-432E92C0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6E35-BC56-3543-90AF-F7052F164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489C-73A9-B343-848B-3ECCD0367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CFB4C-1623-7748-8A1E-A291A3A04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0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arga/parallel-computing-lectures.git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73E5-19A8-9B4B-BF22-083497965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F7C7-5955-1F4E-9A67-B615B7693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646833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51CE9-BD12-E34B-9344-64835626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10" y="643467"/>
            <a:ext cx="4470780" cy="55710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136BE6-A5EE-E449-BC69-AD2C63C415A3}"/>
              </a:ext>
            </a:extLst>
          </p:cNvPr>
          <p:cNvSpPr/>
          <p:nvPr/>
        </p:nvSpPr>
        <p:spPr>
          <a:xfrm>
            <a:off x="3901524" y="2967335"/>
            <a:ext cx="43889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Chapters 4 &amp;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C43C3-4B88-6D40-8F07-B2ABD676659B}"/>
              </a:ext>
            </a:extLst>
          </p:cNvPr>
          <p:cNvSpPr txBox="1"/>
          <p:nvPr/>
        </p:nvSpPr>
        <p:spPr>
          <a:xfrm>
            <a:off x="268941" y="6443831"/>
            <a:ext cx="1168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presentation and source code is available at: </a:t>
            </a:r>
            <a:r>
              <a:rPr lang="en-US" dirty="0">
                <a:hlinkClick r:id="rId3"/>
              </a:rPr>
              <a:t>https://github.com/evarga/parallel-computing-lectures.git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72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6ED13-AA44-184D-9F65-CB5332CF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Key Terms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BC5E800-A68A-4D7C-8F50-C4E35A93C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5010-2370-4D48-A3B3-499D34BA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Shared memory programming with threads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OpenMP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Load balancing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Privatization of variables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Critical sections and mutual exclusion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Parallel overhead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Dynamic scheduling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Fork-join Parallel Programming Model</a:t>
            </a:r>
          </a:p>
        </p:txBody>
      </p:sp>
    </p:spTree>
    <p:extLst>
      <p:ext uri="{BB962C8B-B14F-4D97-AF65-F5344CB8AC3E}">
        <p14:creationId xmlns:p14="http://schemas.microsoft.com/office/powerpoint/2010/main" val="3554606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Counting Primes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7B0D4970-F378-4BE1-89EE-35B2B03A4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SerialPrimes</a:t>
            </a:r>
            <a:r>
              <a:rPr lang="en-US" sz="2400" dirty="0"/>
              <a:t> is the brute-force solution that serves as a baseline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ThreadedPrimesWrongV1</a:t>
            </a:r>
            <a:r>
              <a:rPr lang="en-US" sz="2400" dirty="0"/>
              <a:t> is the first attempt to create a multi-threaded version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ThreadedPrimesWrongV2</a:t>
            </a:r>
            <a:r>
              <a:rPr lang="en-US" sz="2400" dirty="0"/>
              <a:t> is the second attempt to create a multi-threaded version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ThreadedPrimesFixed</a:t>
            </a:r>
            <a:r>
              <a:rPr lang="en-US" sz="2400" dirty="0"/>
              <a:t> is the correct way to create a multi-threaded version. Demonstrates the techniques of </a:t>
            </a:r>
            <a:r>
              <a:rPr lang="en-US" sz="2400" i="1" dirty="0"/>
              <a:t>privatization of variables</a:t>
            </a:r>
            <a:r>
              <a:rPr lang="en-US" sz="2400" dirty="0"/>
              <a:t> and </a:t>
            </a:r>
            <a:r>
              <a:rPr lang="en-US" sz="2400" i="1" dirty="0"/>
              <a:t>load balancing</a:t>
            </a:r>
            <a:r>
              <a:rPr lang="en-US" sz="2400" dirty="0"/>
              <a:t>.</a:t>
            </a:r>
          </a:p>
          <a:p>
            <a:r>
              <a:rPr lang="en-US" sz="2400" dirty="0"/>
              <a:t>There is no perfect load balancing as we would need to know the distribution of primes among integers (Riemann’s hypothesis).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FastSerialPrimes</a:t>
            </a:r>
            <a:r>
              <a:rPr lang="en-US" sz="2400" dirty="0"/>
              <a:t> is a huge improvement that avoids threads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FastThreadedPrimes</a:t>
            </a:r>
            <a:r>
              <a:rPr lang="en-US" sz="2400" dirty="0"/>
              <a:t> is a another lift with threads over the previous variant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Sieve</a:t>
            </a:r>
            <a:r>
              <a:rPr lang="en-US" sz="2400" dirty="0"/>
              <a:t> is an ultimate serial version</a:t>
            </a:r>
          </a:p>
        </p:txBody>
      </p:sp>
    </p:spTree>
    <p:extLst>
      <p:ext uri="{BB962C8B-B14F-4D97-AF65-F5344CB8AC3E}">
        <p14:creationId xmlns:p14="http://schemas.microsoft.com/office/powerpoint/2010/main" val="2436731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2FD327-85CA-0D4F-B22A-B88256EC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Fork-join Model</a:t>
            </a:r>
          </a:p>
        </p:txBody>
      </p:sp>
      <p:sp>
        <p:nvSpPr>
          <p:cNvPr id="21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Graphic 13" descr="Pause">
            <a:extLst>
              <a:ext uri="{FF2B5EF4-FFF2-40B4-BE49-F238E27FC236}">
                <a16:creationId xmlns:a16="http://schemas.microsoft.com/office/drawing/2014/main" id="{85BF53D9-9F2B-4353-844F-1651CB5B3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C731AA-3FF2-6943-AECA-3A63B696E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0574" y="2421682"/>
                <a:ext cx="4977578" cy="3639289"/>
              </a:xfr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ctrlPr>
                            <a:rPr lang="en-US" sz="2000" b="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𝑂</m:t>
                      </m:r>
                      <m:d>
                        <m:dPr>
                          <m:ctrlPr>
                            <a:rPr lang="en-US" sz="2000" b="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sz="2000" b="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kern="12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0" kern="1200" dirty="0">
                    <a:solidFill>
                      <a:srgbClr val="000000"/>
                    </a:solidFill>
                    <a:ea typeface="+mn-ea"/>
                    <a:cs typeface="+mn-cs"/>
                  </a:rPr>
                  <a:t>Parallel </a:t>
                </a:r>
                <a:r>
                  <a:rPr lang="en-US" sz="2000" b="0" i="1" kern="1200" dirty="0">
                    <a:solidFill>
                      <a:srgbClr val="000000"/>
                    </a:solidFill>
                    <a:ea typeface="+mn-ea"/>
                    <a:cs typeface="+mn-cs"/>
                  </a:rPr>
                  <a:t>prefix sum</a:t>
                </a:r>
                <a:r>
                  <a:rPr lang="en-US" sz="2000" b="0" kern="1200" dirty="0">
                    <a:solidFill>
                      <a:srgbClr val="000000"/>
                    </a:solidFill>
                    <a:ea typeface="+mn-ea"/>
                    <a:cs typeface="+mn-cs"/>
                  </a:rPr>
                  <a:t> (implementation from scratch)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0000"/>
                    </a:solidFill>
                  </a:rPr>
                  <a:t>Parallel </a:t>
                </a:r>
                <a:r>
                  <a:rPr lang="en-US" sz="2000" i="1" dirty="0">
                    <a:solidFill>
                      <a:srgbClr val="000000"/>
                    </a:solidFill>
                  </a:rPr>
                  <a:t>pack</a:t>
                </a:r>
                <a:r>
                  <a:rPr lang="en-US" sz="2000" dirty="0">
                    <a:solidFill>
                      <a:srgbClr val="000000"/>
                    </a:solidFill>
                  </a:rPr>
                  <a:t> implementation with the built-in Java SE 8 </a:t>
                </a:r>
                <a:r>
                  <a:rPr lang="en-US" sz="16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java.util.Arrays.parallelPrefix</a:t>
                </a:r>
                <a:r>
                  <a:rPr lang="en-US" sz="2000" dirty="0">
                    <a:solidFill>
                      <a:srgbClr val="000000"/>
                    </a:solidFill>
                  </a:rPr>
                  <a:t> and </a:t>
                </a:r>
                <a:r>
                  <a:rPr lang="en-US" sz="16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java.util.parallelSetAll</a:t>
                </a:r>
                <a:r>
                  <a:rPr lang="en-US" sz="2000" dirty="0">
                    <a:solidFill>
                      <a:srgbClr val="000000"/>
                    </a:solidFill>
                  </a:rPr>
                  <a:t>  methods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0000"/>
                    </a:solidFill>
                  </a:rPr>
                  <a:t>Parallel quick sort implementation that builds upon parallel prefix sum and packing algorithms (provided as a test case for the </a:t>
                </a:r>
                <a:r>
                  <a:rPr lang="en-US" sz="2000" i="1" dirty="0">
                    <a:solidFill>
                      <a:srgbClr val="000000"/>
                    </a:solidFill>
                  </a:rPr>
                  <a:t>pack</a:t>
                </a:r>
                <a:r>
                  <a:rPr lang="en-US" sz="2000" dirty="0">
                    <a:solidFill>
                      <a:srgbClr val="000000"/>
                    </a:solidFill>
                  </a:rPr>
                  <a:t> algorithm)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0000"/>
                    </a:solidFill>
                  </a:rPr>
                  <a:t>Parallel merge sort delivered as part of Java SE 8 (see </a:t>
                </a:r>
                <a:r>
                  <a:rPr lang="en-US" sz="16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java.util.Arrays.parallelSort</a:t>
                </a:r>
                <a:r>
                  <a:rPr lang="en-US" sz="2000" dirty="0">
                    <a:solidFill>
                      <a:srgbClr val="00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C731AA-3FF2-6943-AECA-3A63B696E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0574" y="2421682"/>
                <a:ext cx="4977578" cy="3639289"/>
              </a:xfrm>
              <a:blipFill>
                <a:blip r:embed="rId5"/>
                <a:stretch>
                  <a:fillRect l="-1276" r="-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069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Mandelbrot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Version 1 - Sequential program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Version 2 - Parallel version using OpenMP with optimization as described in the book</a:t>
            </a:r>
          </a:p>
        </p:txBody>
      </p:sp>
    </p:spTree>
    <p:extLst>
      <p:ext uri="{BB962C8B-B14F-4D97-AF65-F5344CB8AC3E}">
        <p14:creationId xmlns:p14="http://schemas.microsoft.com/office/powerpoint/2010/main" val="1422061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Two Different Load Balancing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AFC90-950C-8040-B66B-AF96E06EE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04462"/>
            <a:ext cx="7188199" cy="384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44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Overhead, Jitter, Idle Time due to Joins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5FEFB-B9C4-9C42-A995-BE8ECFD96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21163"/>
            <a:ext cx="7188199" cy="421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74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01C3B-4D47-8348-BC4A-FD48875E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CE26-75BF-634E-9173-A86837E7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Threads are lighter than processes, so they are usually a preferred way to develop concurrent programs.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Shared memory programming with threads requires careful design and attention to details. Sequential testing approaches don’t work as expected.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OpenMP provides a declarative approach to concurrency. You tell what to parallelize rather than specify how to do it.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OpenMP buttresses exploration as it is easy to try various combinations to see their effect.</a:t>
            </a:r>
          </a:p>
        </p:txBody>
      </p:sp>
    </p:spTree>
    <p:extLst>
      <p:ext uri="{BB962C8B-B14F-4D97-AF65-F5344CB8AC3E}">
        <p14:creationId xmlns:p14="http://schemas.microsoft.com/office/powerpoint/2010/main" val="2157392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350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Office Theme</vt:lpstr>
      <vt:lpstr>Introduction to Threads</vt:lpstr>
      <vt:lpstr>PowerPoint Presentation</vt:lpstr>
      <vt:lpstr>Key Terms</vt:lpstr>
      <vt:lpstr>Counting Primes</vt:lpstr>
      <vt:lpstr>Fork-join Model</vt:lpstr>
      <vt:lpstr>Mandelbrot</vt:lpstr>
      <vt:lpstr>Two Different Load Balancing</vt:lpstr>
      <vt:lpstr>Overhead, Jitter, Idle Time due to Joins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Threads</dc:title>
  <dc:creator>Ervin Varga</dc:creator>
  <cp:lastModifiedBy>Ervin Varga</cp:lastModifiedBy>
  <cp:revision>7</cp:revision>
  <dcterms:created xsi:type="dcterms:W3CDTF">2019-10-18T23:34:55Z</dcterms:created>
  <dcterms:modified xsi:type="dcterms:W3CDTF">2019-11-06T01:06:45Z</dcterms:modified>
</cp:coreProperties>
</file>