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3"/>
  </p:notesMasterIdLst>
  <p:sldIdLst>
    <p:sldId id="256" r:id="rId2"/>
    <p:sldId id="307" r:id="rId3"/>
    <p:sldId id="259" r:id="rId4"/>
    <p:sldId id="313" r:id="rId5"/>
    <p:sldId id="314" r:id="rId6"/>
    <p:sldId id="319" r:id="rId7"/>
    <p:sldId id="315" r:id="rId8"/>
    <p:sldId id="316" r:id="rId9"/>
    <p:sldId id="317" r:id="rId10"/>
    <p:sldId id="318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1"/>
    <p:restoredTop sz="93469"/>
  </p:normalViewPr>
  <p:slideViewPr>
    <p:cSldViewPr snapToGrid="0" snapToObjects="1">
      <p:cViewPr varScale="1">
        <p:scale>
          <a:sx n="88" d="100"/>
          <a:sy n="88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9986F-1878-40E4-A31D-296AD96853C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D2FD9F-D037-497E-8F6E-4D00BAC13066}">
      <dgm:prSet/>
      <dgm:spPr/>
      <dgm:t>
        <a:bodyPr/>
        <a:lstStyle/>
        <a:p>
          <a:r>
            <a:rPr lang="en-US" dirty="0"/>
            <a:t>Conway Base (V1) - the basic sequential implementation</a:t>
          </a:r>
        </a:p>
      </dgm:t>
    </dgm:pt>
    <dgm:pt modelId="{804783BF-876B-4EAB-A353-DC45B3AD8284}" type="parTrans" cxnId="{291371B6-D341-4596-A160-830911875698}">
      <dgm:prSet/>
      <dgm:spPr/>
      <dgm:t>
        <a:bodyPr/>
        <a:lstStyle/>
        <a:p>
          <a:endParaRPr lang="en-US"/>
        </a:p>
      </dgm:t>
    </dgm:pt>
    <dgm:pt modelId="{3C9689E7-5111-45C7-8ED5-A62B50CEBB8C}" type="sibTrans" cxnId="{291371B6-D341-4596-A160-830911875698}">
      <dgm:prSet/>
      <dgm:spPr/>
      <dgm:t>
        <a:bodyPr/>
        <a:lstStyle/>
        <a:p>
          <a:endParaRPr lang="en-US"/>
        </a:p>
      </dgm:t>
    </dgm:pt>
    <dgm:pt modelId="{BDFB7DAA-63E5-45A7-9DBA-DF6CAF27B882}">
      <dgm:prSet/>
      <dgm:spPr/>
      <dgm:t>
        <a:bodyPr/>
        <a:lstStyle/>
        <a:p>
          <a:r>
            <a:rPr lang="en-US" dirty="0"/>
            <a:t>Conway V2 - the improved variant as described in exercise 2</a:t>
          </a:r>
        </a:p>
      </dgm:t>
    </dgm:pt>
    <dgm:pt modelId="{38A2B4DC-0FFA-4BE6-8C5E-8AA71EDC9737}" type="parTrans" cxnId="{A462DBC5-E6FF-4CCD-8374-5E18F89529A8}">
      <dgm:prSet/>
      <dgm:spPr/>
      <dgm:t>
        <a:bodyPr/>
        <a:lstStyle/>
        <a:p>
          <a:endParaRPr lang="en-US"/>
        </a:p>
      </dgm:t>
    </dgm:pt>
    <dgm:pt modelId="{7B374D51-D15F-46D4-9EDC-19BA005AEE99}" type="sibTrans" cxnId="{A462DBC5-E6FF-4CCD-8374-5E18F89529A8}">
      <dgm:prSet/>
      <dgm:spPr/>
      <dgm:t>
        <a:bodyPr/>
        <a:lstStyle/>
        <a:p>
          <a:endParaRPr lang="en-US"/>
        </a:p>
      </dgm:t>
    </dgm:pt>
    <dgm:pt modelId="{2BACE392-1311-4DFC-8B40-B7EFA51F9108}">
      <dgm:prSet/>
      <dgm:spPr/>
      <dgm:t>
        <a:bodyPr/>
        <a:lstStyle/>
        <a:p>
          <a:r>
            <a:rPr lang="en-US" dirty="0"/>
            <a:t>Conway V3 - parallel version that uses Dask</a:t>
          </a:r>
        </a:p>
      </dgm:t>
    </dgm:pt>
    <dgm:pt modelId="{2F2996B6-F5A7-4794-AAB7-470A6D2D07AB}" type="sibTrans" cxnId="{FF34C44B-EBF2-4EEA-A6F4-8A9F273C9AFA}">
      <dgm:prSet/>
      <dgm:spPr/>
      <dgm:t>
        <a:bodyPr/>
        <a:lstStyle/>
        <a:p>
          <a:endParaRPr lang="en-US"/>
        </a:p>
      </dgm:t>
    </dgm:pt>
    <dgm:pt modelId="{03F0BDCE-99D2-4567-A867-D4630692D4DB}" type="parTrans" cxnId="{FF34C44B-EBF2-4EEA-A6F4-8A9F273C9AFA}">
      <dgm:prSet/>
      <dgm:spPr/>
      <dgm:t>
        <a:bodyPr/>
        <a:lstStyle/>
        <a:p>
          <a:endParaRPr lang="en-US"/>
        </a:p>
      </dgm:t>
    </dgm:pt>
    <dgm:pt modelId="{073441FA-267E-7B4E-BD7E-FA477BBFF391}" type="pres">
      <dgm:prSet presAssocID="{B449986F-1878-40E4-A31D-296AD96853C7}" presName="vert0" presStyleCnt="0">
        <dgm:presLayoutVars>
          <dgm:dir/>
          <dgm:animOne val="branch"/>
          <dgm:animLvl val="lvl"/>
        </dgm:presLayoutVars>
      </dgm:prSet>
      <dgm:spPr/>
    </dgm:pt>
    <dgm:pt modelId="{516178E1-524F-BC44-B561-6F03FBB9CF77}" type="pres">
      <dgm:prSet presAssocID="{9BD2FD9F-D037-497E-8F6E-4D00BAC13066}" presName="thickLine" presStyleLbl="alignNode1" presStyleIdx="0" presStyleCnt="3"/>
      <dgm:spPr/>
    </dgm:pt>
    <dgm:pt modelId="{B34A6E73-A957-8B46-A773-61AE6841AC31}" type="pres">
      <dgm:prSet presAssocID="{9BD2FD9F-D037-497E-8F6E-4D00BAC13066}" presName="horz1" presStyleCnt="0"/>
      <dgm:spPr/>
    </dgm:pt>
    <dgm:pt modelId="{149F2F7D-CC4E-D44F-8272-E2B77AD49241}" type="pres">
      <dgm:prSet presAssocID="{9BD2FD9F-D037-497E-8F6E-4D00BAC13066}" presName="tx1" presStyleLbl="revTx" presStyleIdx="0" presStyleCnt="3"/>
      <dgm:spPr/>
    </dgm:pt>
    <dgm:pt modelId="{CA3CD300-3F96-F848-9FE2-9B18B0D627C7}" type="pres">
      <dgm:prSet presAssocID="{9BD2FD9F-D037-497E-8F6E-4D00BAC13066}" presName="vert1" presStyleCnt="0"/>
      <dgm:spPr/>
    </dgm:pt>
    <dgm:pt modelId="{86107921-A77A-504F-83E7-A5918A62FECA}" type="pres">
      <dgm:prSet presAssocID="{BDFB7DAA-63E5-45A7-9DBA-DF6CAF27B882}" presName="thickLine" presStyleLbl="alignNode1" presStyleIdx="1" presStyleCnt="3"/>
      <dgm:spPr/>
    </dgm:pt>
    <dgm:pt modelId="{22E786B1-6FFE-7A4A-ACD4-487CF34A5BE2}" type="pres">
      <dgm:prSet presAssocID="{BDFB7DAA-63E5-45A7-9DBA-DF6CAF27B882}" presName="horz1" presStyleCnt="0"/>
      <dgm:spPr/>
    </dgm:pt>
    <dgm:pt modelId="{CA50F7FE-DBCC-074B-AF6E-1C57245E94DB}" type="pres">
      <dgm:prSet presAssocID="{BDFB7DAA-63E5-45A7-9DBA-DF6CAF27B882}" presName="tx1" presStyleLbl="revTx" presStyleIdx="1" presStyleCnt="3"/>
      <dgm:spPr/>
    </dgm:pt>
    <dgm:pt modelId="{72B75C19-428F-F746-B84D-54796A21D17E}" type="pres">
      <dgm:prSet presAssocID="{BDFB7DAA-63E5-45A7-9DBA-DF6CAF27B882}" presName="vert1" presStyleCnt="0"/>
      <dgm:spPr/>
    </dgm:pt>
    <dgm:pt modelId="{D26BFA9D-2592-ED4D-B4C7-D0BFF275CE09}" type="pres">
      <dgm:prSet presAssocID="{2BACE392-1311-4DFC-8B40-B7EFA51F9108}" presName="thickLine" presStyleLbl="alignNode1" presStyleIdx="2" presStyleCnt="3"/>
      <dgm:spPr/>
    </dgm:pt>
    <dgm:pt modelId="{66456614-FFCC-DB4E-839D-C442606DF171}" type="pres">
      <dgm:prSet presAssocID="{2BACE392-1311-4DFC-8B40-B7EFA51F9108}" presName="horz1" presStyleCnt="0"/>
      <dgm:spPr/>
    </dgm:pt>
    <dgm:pt modelId="{B411779D-0176-9240-A568-B7B6F011CFA0}" type="pres">
      <dgm:prSet presAssocID="{2BACE392-1311-4DFC-8B40-B7EFA51F9108}" presName="tx1" presStyleLbl="revTx" presStyleIdx="2" presStyleCnt="3"/>
      <dgm:spPr/>
    </dgm:pt>
    <dgm:pt modelId="{DB1619C4-B28B-5C41-9629-E35207365F3A}" type="pres">
      <dgm:prSet presAssocID="{2BACE392-1311-4DFC-8B40-B7EFA51F9108}" presName="vert1" presStyleCnt="0"/>
      <dgm:spPr/>
    </dgm:pt>
  </dgm:ptLst>
  <dgm:cxnLst>
    <dgm:cxn modelId="{B8507C2A-766F-3E46-9983-B98A839013CE}" type="presOf" srcId="{BDFB7DAA-63E5-45A7-9DBA-DF6CAF27B882}" destId="{CA50F7FE-DBCC-074B-AF6E-1C57245E94DB}" srcOrd="0" destOrd="0" presId="urn:microsoft.com/office/officeart/2008/layout/LinedList"/>
    <dgm:cxn modelId="{FF34C44B-EBF2-4EEA-A6F4-8A9F273C9AFA}" srcId="{B449986F-1878-40E4-A31D-296AD96853C7}" destId="{2BACE392-1311-4DFC-8B40-B7EFA51F9108}" srcOrd="2" destOrd="0" parTransId="{03F0BDCE-99D2-4567-A867-D4630692D4DB}" sibTransId="{2F2996B6-F5A7-4794-AAB7-470A6D2D07AB}"/>
    <dgm:cxn modelId="{CFE66CB3-B4D1-5E49-A20F-8BCECCC2C4C4}" type="presOf" srcId="{2BACE392-1311-4DFC-8B40-B7EFA51F9108}" destId="{B411779D-0176-9240-A568-B7B6F011CFA0}" srcOrd="0" destOrd="0" presId="urn:microsoft.com/office/officeart/2008/layout/LinedList"/>
    <dgm:cxn modelId="{291371B6-D341-4596-A160-830911875698}" srcId="{B449986F-1878-40E4-A31D-296AD96853C7}" destId="{9BD2FD9F-D037-497E-8F6E-4D00BAC13066}" srcOrd="0" destOrd="0" parTransId="{804783BF-876B-4EAB-A353-DC45B3AD8284}" sibTransId="{3C9689E7-5111-45C7-8ED5-A62B50CEBB8C}"/>
    <dgm:cxn modelId="{A462DBC5-E6FF-4CCD-8374-5E18F89529A8}" srcId="{B449986F-1878-40E4-A31D-296AD96853C7}" destId="{BDFB7DAA-63E5-45A7-9DBA-DF6CAF27B882}" srcOrd="1" destOrd="0" parTransId="{38A2B4DC-0FFA-4BE6-8C5E-8AA71EDC9737}" sibTransId="{7B374D51-D15F-46D4-9EDC-19BA005AEE99}"/>
    <dgm:cxn modelId="{607498C9-FACB-BA49-B28D-87BBFC9B1117}" type="presOf" srcId="{9BD2FD9F-D037-497E-8F6E-4D00BAC13066}" destId="{149F2F7D-CC4E-D44F-8272-E2B77AD49241}" srcOrd="0" destOrd="0" presId="urn:microsoft.com/office/officeart/2008/layout/LinedList"/>
    <dgm:cxn modelId="{9FCC25CD-2E99-234C-B908-44BEAA1E1990}" type="presOf" srcId="{B449986F-1878-40E4-A31D-296AD96853C7}" destId="{073441FA-267E-7B4E-BD7E-FA477BBFF391}" srcOrd="0" destOrd="0" presId="urn:microsoft.com/office/officeart/2008/layout/LinedList"/>
    <dgm:cxn modelId="{EA752410-8268-1744-8EB2-9771F54A5EDC}" type="presParOf" srcId="{073441FA-267E-7B4E-BD7E-FA477BBFF391}" destId="{516178E1-524F-BC44-B561-6F03FBB9CF77}" srcOrd="0" destOrd="0" presId="urn:microsoft.com/office/officeart/2008/layout/LinedList"/>
    <dgm:cxn modelId="{61C6B1EA-F3E7-884F-88B2-CCF5A8A40646}" type="presParOf" srcId="{073441FA-267E-7B4E-BD7E-FA477BBFF391}" destId="{B34A6E73-A957-8B46-A773-61AE6841AC31}" srcOrd="1" destOrd="0" presId="urn:microsoft.com/office/officeart/2008/layout/LinedList"/>
    <dgm:cxn modelId="{931ECA35-D096-5045-BC4C-A51C2B512EE7}" type="presParOf" srcId="{B34A6E73-A957-8B46-A773-61AE6841AC31}" destId="{149F2F7D-CC4E-D44F-8272-E2B77AD49241}" srcOrd="0" destOrd="0" presId="urn:microsoft.com/office/officeart/2008/layout/LinedList"/>
    <dgm:cxn modelId="{06C33895-1709-CE42-B2D7-7E743D1DFC3B}" type="presParOf" srcId="{B34A6E73-A957-8B46-A773-61AE6841AC31}" destId="{CA3CD300-3F96-F848-9FE2-9B18B0D627C7}" srcOrd="1" destOrd="0" presId="urn:microsoft.com/office/officeart/2008/layout/LinedList"/>
    <dgm:cxn modelId="{D9A2ACBE-EA54-1340-AA94-A6BD3D26228C}" type="presParOf" srcId="{073441FA-267E-7B4E-BD7E-FA477BBFF391}" destId="{86107921-A77A-504F-83E7-A5918A62FECA}" srcOrd="2" destOrd="0" presId="urn:microsoft.com/office/officeart/2008/layout/LinedList"/>
    <dgm:cxn modelId="{07636877-1660-4B4F-84E5-4E45213307CF}" type="presParOf" srcId="{073441FA-267E-7B4E-BD7E-FA477BBFF391}" destId="{22E786B1-6FFE-7A4A-ACD4-487CF34A5BE2}" srcOrd="3" destOrd="0" presId="urn:microsoft.com/office/officeart/2008/layout/LinedList"/>
    <dgm:cxn modelId="{775214DA-3682-2E41-A3F3-A0CF8E00A8D9}" type="presParOf" srcId="{22E786B1-6FFE-7A4A-ACD4-487CF34A5BE2}" destId="{CA50F7FE-DBCC-074B-AF6E-1C57245E94DB}" srcOrd="0" destOrd="0" presId="urn:microsoft.com/office/officeart/2008/layout/LinedList"/>
    <dgm:cxn modelId="{F7C69DD4-D8CD-EE4E-8476-33EF33FB814D}" type="presParOf" srcId="{22E786B1-6FFE-7A4A-ACD4-487CF34A5BE2}" destId="{72B75C19-428F-F746-B84D-54796A21D17E}" srcOrd="1" destOrd="0" presId="urn:microsoft.com/office/officeart/2008/layout/LinedList"/>
    <dgm:cxn modelId="{0218F2BE-EB46-314E-9B7D-93BF6CBAD33F}" type="presParOf" srcId="{073441FA-267E-7B4E-BD7E-FA477BBFF391}" destId="{D26BFA9D-2592-ED4D-B4C7-D0BFF275CE09}" srcOrd="4" destOrd="0" presId="urn:microsoft.com/office/officeart/2008/layout/LinedList"/>
    <dgm:cxn modelId="{43FE874D-802B-8D41-9B0D-7F0D594A6EDE}" type="presParOf" srcId="{073441FA-267E-7B4E-BD7E-FA477BBFF391}" destId="{66456614-FFCC-DB4E-839D-C442606DF171}" srcOrd="5" destOrd="0" presId="urn:microsoft.com/office/officeart/2008/layout/LinedList"/>
    <dgm:cxn modelId="{DDD41803-154E-5F42-8785-2F54CD8B449C}" type="presParOf" srcId="{66456614-FFCC-DB4E-839D-C442606DF171}" destId="{B411779D-0176-9240-A568-B7B6F011CFA0}" srcOrd="0" destOrd="0" presId="urn:microsoft.com/office/officeart/2008/layout/LinedList"/>
    <dgm:cxn modelId="{88F862F2-2299-7D42-88BE-7F52C5379B28}" type="presParOf" srcId="{66456614-FFCC-DB4E-839D-C442606DF171}" destId="{DB1619C4-B28B-5C41-9629-E35207365F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178E1-524F-BC44-B561-6F03FBB9CF77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F2F7D-CC4E-D44F-8272-E2B77AD49241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Conway Base (V1) - the basic sequential implementation</a:t>
          </a:r>
        </a:p>
      </dsp:txBody>
      <dsp:txXfrm>
        <a:off x="0" y="2492"/>
        <a:ext cx="6492875" cy="1700138"/>
      </dsp:txXfrm>
    </dsp:sp>
    <dsp:sp modelId="{86107921-A77A-504F-83E7-A5918A62FEC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0F7FE-DBCC-074B-AF6E-1C57245E94DB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Conway V2 - the improved variant as described in exercise 2</a:t>
          </a:r>
        </a:p>
      </dsp:txBody>
      <dsp:txXfrm>
        <a:off x="0" y="1702630"/>
        <a:ext cx="6492875" cy="1700138"/>
      </dsp:txXfrm>
    </dsp:sp>
    <dsp:sp modelId="{D26BFA9D-2592-ED4D-B4C7-D0BFF275CE09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779D-0176-9240-A568-B7B6F011CFA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Conway V3 - parallel version that uses Dask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11/6/19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Various Parallel Programming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D27A-3E2F-084F-B375-BDB084FA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Scheduling and Loop Unrolling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CDBE-CD42-6345-BB55-757323A2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78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Parallel programming requires professional software engineering practices, since ad-hoc approaches don’t work.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Parallel and distributed programming can be applied to boost efficiency, dependability, and clarity of design.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is always best to reuse higher-level concurrency abstractions from mature frameworks.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Game of Life you should use Golly (http://golly.sourceforge.net).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435900" y="2967335"/>
            <a:ext cx="3320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Fine-grained Data Parallelism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Vector Instructions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Vector Pipelining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GPUs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Loop-based Parallelism with OpenMP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Coarse-grained Data Parallelism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Shared Memory Parallelism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Distributed Memory Parallelism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Distributed Memory Programming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Task Scheduling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7530-15C9-3E4A-9F48-24F60A45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sz="4400" dirty="0"/>
              <a:t>Conway’s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C7D7-7BFC-A849-908C-70797ABA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 2D board with dimensions NxN is comprised of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Every cell is surrounded by 8 neighbors (looking in all directions)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game unfolds in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cell is alive and its count of live neighbors is in the range [2, 3], then it survives, otherwise it 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cell is dead and its count of live neighbors is exactly 3, then it becomes alive, otherwise it stays dead</a:t>
            </a:r>
          </a:p>
        </p:txBody>
      </p:sp>
    </p:spTree>
    <p:extLst>
      <p:ext uri="{BB962C8B-B14F-4D97-AF65-F5344CB8AC3E}">
        <p14:creationId xmlns:p14="http://schemas.microsoft.com/office/powerpoint/2010/main" val="2299289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7C9E6D-E9E5-5C45-8E29-2D24C65D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Versions of the Game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3F2729-B743-4B36-B16D-D4FD25536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34699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696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DC18-E056-9B4F-A136-9DC6EB30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400" dirty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697FE-522C-0646-B082-06EFEC48F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3"/>
                <a:ext cx="6467867" cy="345061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If we increase the number of processors, then bigger problems can be solved in the same amount of time as smaller ones.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−(1−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, P is the number of processors.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697FE-522C-0646-B082-06EFEC48F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3"/>
                <a:ext cx="6467867" cy="3450613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CC109D60-FD58-4172-86B2-BF7E50900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51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006DE-766E-664D-B9CD-6570778D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Vector Instructions (SIMD)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075B9-17CC-7B46-8779-D83A70AA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77571"/>
            <a:ext cx="10905066" cy="3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9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D30A-DF71-B045-8A25-7A6CA258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344"/>
            <a:ext cx="10515600" cy="1641702"/>
          </a:xfrm>
        </p:spPr>
        <p:txBody>
          <a:bodyPr>
            <a:normAutofit/>
          </a:bodyPr>
          <a:lstStyle/>
          <a:p>
            <a:r>
              <a:rPr lang="en-US" sz="5400" dirty="0"/>
              <a:t>Vector Pipelining (Exercise 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82FF9-E635-CB49-A567-A1F009403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4840"/>
                <a:ext cx="10515600" cy="3493530"/>
              </a:xfrm>
            </p:spPr>
            <p:txBody>
              <a:bodyPr anchor="b">
                <a:normAutofit/>
              </a:bodyPr>
              <a:lstStyle/>
              <a:p>
                <a:r>
                  <a:rPr lang="en-US" sz="2400" dirty="0"/>
                  <a:t>All the sub operations take the same amount of time t.</a:t>
                </a:r>
              </a:p>
              <a:p>
                <a:r>
                  <a:rPr lang="en-US" sz="2400" dirty="0"/>
                  <a:t>There are s sub operations (and assume s &gt; 1).</a:t>
                </a:r>
              </a:p>
              <a:p>
                <a:r>
                  <a:rPr lang="en-US" sz="2400" dirty="0"/>
                  <a:t>One full calculation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Two full calculations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N full operations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N full operations without pipelining take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𝑁𝐹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𝑛𝑠𝑡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Speedup is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𝑁𝐹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𝑁𝐹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𝑛𝑠𝑡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𝑛𝑠𝑡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𝑛𝑡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so S=O(s), where n &gt;&gt; 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82FF9-E635-CB49-A567-A1F009403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4840"/>
                <a:ext cx="10515600" cy="3493530"/>
              </a:xfrm>
              <a:blipFill>
                <a:blip r:embed="rId2"/>
                <a:stretch>
                  <a:fillRect l="-724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212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1991-1345-0D42-9582-862E1D07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356" y="474192"/>
            <a:ext cx="6958444" cy="1810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Distributed Memory Programming with MPI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E61F7-4BF9-C845-975B-A4A402CF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2" y="368064"/>
            <a:ext cx="4344964" cy="2181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4918C-46DE-4A4B-B947-C2C2F864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1" y="2833443"/>
            <a:ext cx="6464585" cy="1406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9D87F-E52E-8C40-A921-DEA0DFB0C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2" y="4696122"/>
            <a:ext cx="6683907" cy="1687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8FC40-FAFC-3E44-9D8C-2AE9601CFF4E}"/>
              </a:ext>
            </a:extLst>
          </p:cNvPr>
          <p:cNvSpPr txBox="1"/>
          <p:nvPr/>
        </p:nvSpPr>
        <p:spPr>
          <a:xfrm>
            <a:off x="6982691" y="2426019"/>
            <a:ext cx="5209310" cy="37509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my_processor_number()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send my data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my_line.MPI_Send(to=p-1,cells=N)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my_line.MPI_Send(to=p+1,cells=N)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data from neighbors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high_line = MPI_Receive(from=p-1,cells=N)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low_line = MPI_Receive(from=p+1,cells=N)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 the local computation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tmp_line = my_line.copy()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my_line = life_line_update(</a:t>
            </a:r>
            <a:br>
              <a:rPr lang="en-US" sz="15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high_line,tmp_line,low_line,N)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32D563C8-19ED-8743-B46B-1925E0014D1F}"/>
              </a:ext>
            </a:extLst>
          </p:cNvPr>
          <p:cNvSpPr/>
          <p:nvPr/>
        </p:nvSpPr>
        <p:spPr>
          <a:xfrm rot="2299942">
            <a:off x="4070834" y="2616451"/>
            <a:ext cx="3860284" cy="2952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50525-097B-4A4A-B023-215756083588}"/>
              </a:ext>
            </a:extLst>
          </p:cNvPr>
          <p:cNvSpPr txBox="1"/>
          <p:nvPr/>
        </p:nvSpPr>
        <p:spPr>
          <a:xfrm>
            <a:off x="0" y="166255"/>
            <a:ext cx="5250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there are 5 processors organized in a ring (processor 0 can communicate with processor 5, and vice versa). If every processor makes a blocking send request to its neighbor, then all them will be blocked; nobody can issue a receive request.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5C534-6E31-5143-BEF9-AB1D7277F001}"/>
              </a:ext>
            </a:extLst>
          </p:cNvPr>
          <p:cNvSpPr txBox="1"/>
          <p:nvPr/>
        </p:nvSpPr>
        <p:spPr>
          <a:xfrm>
            <a:off x="0" y="2592295"/>
            <a:ext cx="6770289" cy="3897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Suppose we have an even number of processors organized in a ring. The sending and receiving of messages would be done in stages as follows: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Even processors send to p-1. Odd processors receive from p+1.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Odd processors send to p-1. Even processors receive from p+1.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Even processors send to p+1. Odd processors receive from p-1.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Odd processors send to p+1. Even processors receive from p-1.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7FBFB3-3A41-9049-B706-DE00854D9A02}"/>
              </a:ext>
            </a:extLst>
          </p:cNvPr>
          <p:cNvSpPr txBox="1"/>
          <p:nvPr/>
        </p:nvSpPr>
        <p:spPr>
          <a:xfrm>
            <a:off x="86381" y="2446989"/>
            <a:ext cx="12105619" cy="42447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MPI_Isend( buffer1, to=neighbor1, result=request1 );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MPI_Isend( buffer2, to=neighbor2, result=request2 );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MPI_Irecv( buffer3, from=neighbor1, result=request3 );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MPI_Irecv( buffer4, from=neighbor2, result=request4 );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 maybe execute some other code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MPI_Wait( request1 ); MPI_Wait( request2 );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MPI_Wait( request3 ); MPI_Wait( request4 );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 make sure the operations are done</a:t>
            </a:r>
          </a:p>
        </p:txBody>
      </p:sp>
    </p:spTree>
    <p:extLst>
      <p:ext uri="{BB962C8B-B14F-4D97-AF65-F5344CB8AC3E}">
        <p14:creationId xmlns:p14="http://schemas.microsoft.com/office/powerpoint/2010/main" val="670361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7" grpId="0" animBg="1"/>
      <p:bldP spid="1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753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Various Parallel Programming Systems</vt:lpstr>
      <vt:lpstr>PowerPoint Presentation</vt:lpstr>
      <vt:lpstr>Key Terms</vt:lpstr>
      <vt:lpstr>Conway’s Game Of Life</vt:lpstr>
      <vt:lpstr>Versions of the Game</vt:lpstr>
      <vt:lpstr>Gustafson’s Law</vt:lpstr>
      <vt:lpstr>Vector Instructions (SIMD)</vt:lpstr>
      <vt:lpstr>Vector Pipelining (Exercise 4)</vt:lpstr>
      <vt:lpstr>Distributed Memory Programming with MPI</vt:lpstr>
      <vt:lpstr>Task Scheduling and Loop Unrolling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Various Parallel Programming Systems</dc:title>
  <dc:creator>Ervin Varga</dc:creator>
  <cp:lastModifiedBy>Ervin Varga</cp:lastModifiedBy>
  <cp:revision>2</cp:revision>
  <dcterms:created xsi:type="dcterms:W3CDTF">2019-11-04T02:16:47Z</dcterms:created>
  <dcterms:modified xsi:type="dcterms:W3CDTF">2019-11-06T01:35:27Z</dcterms:modified>
</cp:coreProperties>
</file>