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3"/>
  </p:notesMasterIdLst>
  <p:sldIdLst>
    <p:sldId id="256" r:id="rId2"/>
    <p:sldId id="307" r:id="rId3"/>
    <p:sldId id="259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9"/>
    <p:restoredTop sz="93484"/>
  </p:normalViewPr>
  <p:slideViewPr>
    <p:cSldViewPr snapToGrid="0" snapToObjects="1">
      <p:cViewPr varScale="1">
        <p:scale>
          <a:sx n="81" d="100"/>
          <a:sy n="81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8746B-B0EA-CA41-BB8E-A8C6FE44757D}" type="datetimeFigureOut">
              <a:rPr lang="en-US"/>
              <a:t>10/26/19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FEC0-A4ED-6E4A-B0B6-6FC7C158168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466-2761-6540-9F22-6C4BEDF2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401A-13F8-3047-A733-77688FFC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B8C6-C3B3-9C4A-874D-8887CA4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70C9-85DB-054A-8EFA-40C33518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3511-D4E4-2C40-B6E6-C83A7B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F5D3-6413-5C4C-8C78-1CDD8E3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A05-19A5-EB4A-9AC0-E87746B3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01D2-B7E3-2B4F-9D3A-7701F9A2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352C-2EE1-5845-9215-C05CD14F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C9EF-C6D0-E94C-99F9-605A490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7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7DBE6-D6C8-AD47-A645-7177312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914B-0892-724C-A5A1-38554B56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5CF-1FD4-FA4B-A5A7-0E27DC1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78D-B205-1A4F-A1EB-DF177F7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D8EF-A3C7-BC42-8459-789245F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63A9-FB50-3F46-990D-B4E79E0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EF32-7F2D-6E46-83AD-9F6A62C6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0BC-5542-6844-8E5A-CD019E82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79E-CA0F-404A-AD42-D8B2F9C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9071-4EB0-AE4E-9938-08EF137C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319-A763-624A-9190-3EB134E0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BD1B-3359-354D-9110-41CA09C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20B3-D547-6447-ABA1-15193F5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82CA-BD24-E943-A322-E029AE2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85FB-7ED5-0544-8E76-27C9FB5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2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EA9-D4CC-AA40-AC5C-AFDEDA2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80-4701-B14A-BE5C-9DF4C092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1B3C-6AA8-9046-9D93-B9A7799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9824-2FA5-B54D-8E66-0CD9A716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632E-D75A-3041-AA1E-DF3A8E7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FFF-5284-EA41-961D-8435428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92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01C9-6833-1D4B-90AB-A20466C8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FF18-1F7D-C04F-A803-2A431562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BB8B-146A-5D41-A97E-DC06C9E3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8F26-7293-1042-834A-1EE4EEB13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DB24-74BE-3347-9D45-FD5F5DC6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14C3C-3002-6740-9902-9FFEEFBF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7B25-6849-EB4D-8495-4F46E073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1D059-2C41-5542-BBF1-EFACCE4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E7C-7743-6847-9744-4FA57CEC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AF-3F9B-514F-B200-259AD27F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10/26/19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6DC5-1809-1B4C-8EFA-2C13DC8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B6B6-043B-3E4C-A82B-0359E747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30AC-9B80-FB47-9ACC-4FDF8A8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10/26/19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CE39B-BFF5-1246-964D-70FB6EE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27A29-991D-2F4D-971E-DFC1581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473F-45F8-384E-926E-684F06EB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CC63-3DBD-C94F-86E7-391A2B68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18852-DD55-BA48-9995-88B7F738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CD3B-1F93-2146-8BC0-7AE920BE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976A-2693-B240-8A8E-6E8430C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8860-D90D-DC4D-BCE6-77096D79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1D2-74D5-5644-BB0B-CE0937AD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1F35-8E6B-F14E-A764-62F8369D3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84B42-59C2-7B4B-AFD5-0EFD74AE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58A0-700A-DA4C-A32C-3519ACC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A7A4-D688-BD4B-8DA8-6C0E9B6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8A2C-2277-274C-8423-DC04CDF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3F100-B317-9142-AEB3-6C356122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C264-BC8F-394A-9953-432E92C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6E35-BC56-3543-90AF-F7052F16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489C-73A9-B343-848B-3ECCD0367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B4C-1623-7748-8A1E-A291A3A0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rga/parallel-computing-lectures.git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3E5-19A8-9B4B-BF22-083497965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Shared-Memory Concurrency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F7C7-5955-1F4E-9A67-B615B7693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4683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A78A66-60B5-3946-990D-90C9D283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F6A75-1164-844A-966A-1F0A1236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BankAccountV7</a:t>
            </a:r>
            <a:r>
              <a:rPr lang="en-US" sz="2000" dirty="0"/>
              <a:t> - instead of throwing an exception this account class will wait until enough money is deposited</a:t>
            </a:r>
          </a:p>
        </p:txBody>
      </p:sp>
    </p:spTree>
    <p:extLst>
      <p:ext uri="{BB962C8B-B14F-4D97-AF65-F5344CB8AC3E}">
        <p14:creationId xmlns:p14="http://schemas.microsoft.com/office/powerpoint/2010/main" val="32225233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01C3B-4D47-8348-BC4A-FD48875E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CE26-75BF-634E-9173-A86837E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Concurrency control in the shared-memory programming model is an advanced topic.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Sequential testing approaches don’t apply here.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Instead of low-level primitives it is better to use higher abstractions offered in the standard library.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Concurrency bugs are hard to debug.</a:t>
            </a:r>
          </a:p>
        </p:txBody>
      </p:sp>
    </p:spTree>
    <p:extLst>
      <p:ext uri="{BB962C8B-B14F-4D97-AF65-F5344CB8AC3E}">
        <p14:creationId xmlns:p14="http://schemas.microsoft.com/office/powerpoint/2010/main" val="21573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51CE9-BD12-E34B-9344-64835626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80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136BE6-A5EE-E449-BC69-AD2C63C415A3}"/>
              </a:ext>
            </a:extLst>
          </p:cNvPr>
          <p:cNvSpPr/>
          <p:nvPr/>
        </p:nvSpPr>
        <p:spPr>
          <a:xfrm>
            <a:off x="4611429" y="2967335"/>
            <a:ext cx="2969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Chapter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C43C3-4B88-6D40-8F07-B2ABD676659B}"/>
              </a:ext>
            </a:extLst>
          </p:cNvPr>
          <p:cNvSpPr txBox="1"/>
          <p:nvPr/>
        </p:nvSpPr>
        <p:spPr>
          <a:xfrm>
            <a:off x="268941" y="6443831"/>
            <a:ext cx="1168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presentation and source code is available at: </a:t>
            </a:r>
            <a:r>
              <a:rPr lang="en-US" dirty="0">
                <a:hlinkClick r:id="rId3"/>
              </a:rPr>
              <a:t>https://github.com/evarga/parallel-computing-lectures.git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6ED13-AA44-184D-9F65-CB5332CF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Key Terms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BC5E800-A68A-4D7C-8F50-C4E35A93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5010-2370-4D48-A3B3-499D34BA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Memory-consistency model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Data races and bad interleaving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Deadlock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Reader/writer locks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3554606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5DAB09-D476-1143-869D-B046E670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Reasons to Utilize Threads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Sync">
            <a:extLst>
              <a:ext uri="{FF2B5EF4-FFF2-40B4-BE49-F238E27FC236}">
                <a16:creationId xmlns:a16="http://schemas.microsoft.com/office/drawing/2014/main" id="{8712FA5B-D037-4196-9A76-B92074CE6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EBD21-F2EC-FA4F-B92B-9DF081755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Parallelism (for example, independent searches for information)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Responsiveness (especially in interactive GUIs)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Processor utilization (like, masking/hiding I/O latency)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Failure/performance isolation (avoids  </a:t>
            </a:r>
            <a:r>
              <a:rPr lang="en-US" sz="2000" i="1" dirty="0">
                <a:solidFill>
                  <a:srgbClr val="000000"/>
                </a:solidFill>
              </a:rPr>
              <a:t>single point of failure</a:t>
            </a:r>
            <a:r>
              <a:rPr lang="en-US" sz="2000" dirty="0">
                <a:solidFill>
                  <a:srgbClr val="000000"/>
                </a:solidFill>
              </a:rPr>
              <a:t> as in sequential programs)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Improve design</a:t>
            </a:r>
          </a:p>
        </p:txBody>
      </p:sp>
    </p:spTree>
    <p:extLst>
      <p:ext uri="{BB962C8B-B14F-4D97-AF65-F5344CB8AC3E}">
        <p14:creationId xmlns:p14="http://schemas.microsoft.com/office/powerpoint/2010/main" val="3037827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F0727-AD75-AF46-BB13-23F440C0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894262"/>
            <a:ext cx="10307952" cy="1325563"/>
          </a:xfrm>
        </p:spPr>
        <p:txBody>
          <a:bodyPr>
            <a:normAutofit/>
          </a:bodyPr>
          <a:lstStyle/>
          <a:p>
            <a:r>
              <a:rPr lang="en-US" sz="4400" dirty="0"/>
              <a:t>Mutual Exclusion and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07FF4-490A-4747-82D5-515CA4193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275776"/>
            <a:ext cx="7742463" cy="416841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000" dirty="0"/>
              <a:t>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</a:t>
            </a:r>
            <a:r>
              <a:rPr lang="en-US" sz="2000" dirty="0"/>
              <a:t> method must ensure the following properties regarding intermediate state:</a:t>
            </a:r>
          </a:p>
          <a:p>
            <a:pPr lvl="1"/>
            <a:r>
              <a:rPr lang="en-US" sz="1600" dirty="0"/>
              <a:t>No other thread can see the balance while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</a:t>
            </a:r>
            <a:r>
              <a:rPr lang="en-US" sz="1600" dirty="0"/>
              <a:t> is executing</a:t>
            </a:r>
          </a:p>
          <a:p>
            <a:pPr lvl="1"/>
            <a:r>
              <a:rPr lang="en-US" sz="1600" dirty="0"/>
              <a:t>No other thread can alter the balance while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</a:t>
            </a:r>
            <a:r>
              <a:rPr lang="en-US" sz="1600" dirty="0"/>
              <a:t> is executing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BankAccountV1</a:t>
            </a:r>
            <a:r>
              <a:rPr lang="en-US" sz="2000" dirty="0"/>
              <a:t> - wrong implementation without concurrency control - bad interleaving as well as data races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BankAccountV2</a:t>
            </a:r>
            <a:r>
              <a:rPr lang="en-US" sz="2000" dirty="0"/>
              <a:t> - seemingly correct implementation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BankAccountV3</a:t>
            </a:r>
            <a:r>
              <a:rPr lang="en-US" sz="2000" dirty="0"/>
              <a:t> - correct implementation with high accidental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complexity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BankAccountV4</a:t>
            </a:r>
            <a:r>
              <a:rPr lang="en-US" sz="2000" dirty="0"/>
              <a:t> - correct implementation with medium accidental complexity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BankAccountV5</a:t>
            </a:r>
            <a:r>
              <a:rPr lang="en-US" sz="2000" dirty="0"/>
              <a:t> - correct and simple implementation</a:t>
            </a:r>
          </a:p>
          <a:p>
            <a:pPr lvl="1"/>
            <a:r>
              <a:rPr lang="en-US" sz="1600" dirty="0"/>
              <a:t>How would you implement money transfer between accounts? What is the invariant?</a:t>
            </a:r>
          </a:p>
          <a:p>
            <a:pPr lvl="1"/>
            <a:r>
              <a:rPr lang="en-US" sz="1600" dirty="0"/>
              <a:t>How to avoid deadlock with parallel transfers acc1-&gt;acc2, acc2-&gt;acc3, and acc3-&gt;acc1?</a:t>
            </a:r>
          </a:p>
          <a:p>
            <a:pPr lvl="1"/>
            <a:r>
              <a:rPr lang="en-US" sz="1600" dirty="0"/>
              <a:t>Does applying a global lock on the transfer method solve this issue? At what price?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707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49419-9A11-2C4D-A4B2-6408AD87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Data Races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690BD-CC8C-EE4B-A1B9-EDE7E8D2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6719882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3C52D-F1E6-EB46-9EAD-5E60BA2E2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Read/Write</a:t>
            </a:r>
          </a:p>
          <a:p>
            <a:r>
              <a:rPr lang="en-US" sz="1800" dirty="0"/>
              <a:t>Write/Write</a:t>
            </a:r>
          </a:p>
          <a:p>
            <a:r>
              <a:rPr lang="en-US" sz="1800" dirty="0"/>
              <a:t>In both cases the compiler may reorder accesses and visibility issues may also appear (according to the Java memory model). With data races you cannot enumerate possible causal (</a:t>
            </a:r>
            <a:r>
              <a:rPr lang="en-US" sz="1800" i="1" dirty="0"/>
              <a:t>happens before</a:t>
            </a:r>
            <a:r>
              <a:rPr lang="en-US" sz="1800" dirty="0"/>
              <a:t>) orderings.</a:t>
            </a:r>
          </a:p>
        </p:txBody>
      </p:sp>
    </p:spTree>
    <p:extLst>
      <p:ext uri="{BB962C8B-B14F-4D97-AF65-F5344CB8AC3E}">
        <p14:creationId xmlns:p14="http://schemas.microsoft.com/office/powerpoint/2010/main" val="3110243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5596-1999-D647-B7F7-E805301D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about Memory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64630-81F4-FE49-A122-82D93609F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stated in the TPDC book (cited below in full):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i="1" dirty="0"/>
              <a:t>Every memory location in your program (e.g., an object field) should meet at least one of the following three criteria: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It is </a:t>
            </a:r>
            <a:r>
              <a:rPr lang="en-US" i="1" u="sng" dirty="0"/>
              <a:t>thread-local</a:t>
            </a:r>
            <a:r>
              <a:rPr lang="en-US" i="1" dirty="0"/>
              <a:t>: only one thread ever accesses it.</a:t>
            </a:r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It is </a:t>
            </a:r>
            <a:r>
              <a:rPr lang="en-US" i="1" u="sng" dirty="0"/>
              <a:t>immutable</a:t>
            </a:r>
            <a:r>
              <a:rPr lang="en-US" i="1" dirty="0"/>
              <a:t>: (after being initialized,) it is only read, never written.</a:t>
            </a:r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It is </a:t>
            </a:r>
            <a:r>
              <a:rPr lang="en-US" i="1" u="sng" dirty="0"/>
              <a:t>synchronized</a:t>
            </a:r>
            <a:r>
              <a:rPr lang="en-US" i="1" dirty="0"/>
              <a:t>: locks are used to ensure there are no race conditions.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0094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8E3C-8094-9444-898F-44304BF4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4400" dirty="0"/>
              <a:t>Pessimistic vs. Optimistic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55882-4AB1-1E43-93B6-D28F3E7B9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Pessimistic locking is good if there is a high chance of conflicts over a shared resource</a:t>
            </a:r>
          </a:p>
          <a:p>
            <a:r>
              <a:rPr lang="en-US" sz="2400" dirty="0"/>
              <a:t>Optimistic locking is good if a chance of conflicting changes is low</a:t>
            </a:r>
          </a:p>
          <a:p>
            <a:pPr lvl="1"/>
            <a:r>
              <a:rPr lang="en-US" sz="2400" dirty="0"/>
              <a:t>A-B-A case must be properly handled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Forbidden">
            <a:extLst>
              <a:ext uri="{FF2B5EF4-FFF2-40B4-BE49-F238E27FC236}">
                <a16:creationId xmlns:a16="http://schemas.microsoft.com/office/drawing/2014/main" id="{A6289660-4E4D-4BE7-BD8A-82CECA134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23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A78A66-60B5-3946-990D-90C9D283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Reader/Writer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F6A75-1164-844A-966A-1F0A1236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BankAccountV6</a:t>
            </a:r>
            <a:r>
              <a:rPr lang="en-US" sz="2000" dirty="0"/>
              <a:t> - still simple but more efficient implementation than V5 - it allows multiple readers to execute in parallel provided that there is no active writer</a:t>
            </a:r>
          </a:p>
        </p:txBody>
      </p:sp>
    </p:spTree>
    <p:extLst>
      <p:ext uri="{BB962C8B-B14F-4D97-AF65-F5344CB8AC3E}">
        <p14:creationId xmlns:p14="http://schemas.microsoft.com/office/powerpoint/2010/main" val="3268679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490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Shared-Memory Concurrency Control</vt:lpstr>
      <vt:lpstr>PowerPoint Presentation</vt:lpstr>
      <vt:lpstr>Key Terms</vt:lpstr>
      <vt:lpstr>Reasons to Utilize Threads</vt:lpstr>
      <vt:lpstr>Mutual Exclusion and Critical Section</vt:lpstr>
      <vt:lpstr>Data Races</vt:lpstr>
      <vt:lpstr>Heuristics about Memory Locations</vt:lpstr>
      <vt:lpstr>Pessimistic vs. Optimistic Locking</vt:lpstr>
      <vt:lpstr>Reader/Writer Locks</vt:lpstr>
      <vt:lpstr>Condition Variables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Shared-Memory Concurrency Control</dc:title>
  <dc:creator>Ervin Varga</dc:creator>
  <cp:lastModifiedBy>Ervin Varga</cp:lastModifiedBy>
  <cp:revision>5</cp:revision>
  <dcterms:created xsi:type="dcterms:W3CDTF">2019-10-26T15:52:24Z</dcterms:created>
  <dcterms:modified xsi:type="dcterms:W3CDTF">2019-10-26T20:22:10Z</dcterms:modified>
</cp:coreProperties>
</file>