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9144000" cy="5143500" type="screen16x9"/>
  <p:notesSz cx="9144000" cy="6858000"/>
  <p:defaultTextStyle>
    <a:defPPr>
      <a:defRPr lang="es-ES"/>
    </a:defPPr>
    <a:lvl1pPr marL="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DB7E-22A8-4EDB-9E23-57D60215A7DB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2C47F-E456-4451-9F97-A452074FCC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6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5002" y="581598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8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8" y="983404"/>
            <a:ext cx="4331048" cy="1932362"/>
          </a:xfrm>
          <a:solidFill>
            <a:srgbClr val="EAEAEA"/>
          </a:solidFill>
        </p:spPr>
        <p:txBody>
          <a:bodyPr tIns="40497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494154" y="624168"/>
            <a:ext cx="2290618" cy="260255"/>
          </a:xfrm>
        </p:spPr>
        <p:txBody>
          <a:bodyPr anchor="ctr" anchorCtr="0"/>
          <a:lstStyle>
            <a:lvl1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1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s-ES_tradnl" smtClean="0"/>
              <a:t>CLIENT</a:t>
            </a:r>
            <a:endParaRPr lang="es-ES"/>
          </a:p>
        </p:txBody>
      </p:sp>
      <p:sp>
        <p:nvSpPr>
          <p:cNvPr id="17" name="1 Título"/>
          <p:cNvSpPr txBox="1">
            <a:spLocks/>
          </p:cNvSpPr>
          <p:nvPr userDrawn="1"/>
        </p:nvSpPr>
        <p:spPr bwMode="gray">
          <a:xfrm>
            <a:off x="6786399" y="192665"/>
            <a:ext cx="1674037" cy="21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b="1" i="0" u="none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200" smtClean="0">
                <a:solidFill>
                  <a:srgbClr val="FFFFFF">
                    <a:lumMod val="75000"/>
                  </a:srgbClr>
                </a:solidFill>
              </a:rPr>
              <a:t>Project Reference</a:t>
            </a:r>
            <a:endParaRPr lang="es-ES" sz="120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8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5" y="519525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8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9" y="1340857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4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8" y="3352424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5073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3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3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19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19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7134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5" y="0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5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50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47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47" y="2937263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1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4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5" y="4867275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6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1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6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2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0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0" y="1923750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3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8" y="388511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8" y="3485447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8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07" y="780363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07" y="22471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07" y="3830881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330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420575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9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604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6" y="983403"/>
            <a:ext cx="4331048" cy="1932362"/>
          </a:xfrm>
          <a:solidFill>
            <a:srgbClr val="EAEAEA"/>
          </a:solidFill>
        </p:spPr>
        <p:txBody>
          <a:bodyPr tIns="405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5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7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6" y="1340854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1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7" y="3352421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dirty="0" smtClean="0"/>
              <a:t>INDUSTRY NAME</a:t>
            </a:r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5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5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21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21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3203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3" y="3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3" y="3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8" y="2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8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4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2" y="3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50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50" y="2937265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4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7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7" y="4867277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9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  <a:noAutofit/>
          </a:bodyPr>
          <a:lstStyle/>
          <a:p>
            <a:pPr defTabSz="685749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2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9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5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5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1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3" y="1923752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1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3" y="3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5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9" y="388513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9" y="3485449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9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10" y="7803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10" y="2247169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10" y="3830884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1170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1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3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21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3" y="4987999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7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7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6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defTabSz="685749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10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51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689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555" indent="-142865" algn="l" defTabSz="685749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0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2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18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1" y="4987996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4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3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7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7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600" indent="-142875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42" y="-20538"/>
            <a:ext cx="7982273" cy="5328591"/>
          </a:xfrm>
          <a:prstGeom prst="rect">
            <a:avLst/>
          </a:prstGeom>
        </p:spPr>
      </p:pic>
      <p:sp>
        <p:nvSpPr>
          <p:cNvPr id="2" name="Freeform 5">
            <a:extLst>
              <a:ext uri="{FF2B5EF4-FFF2-40B4-BE49-F238E27FC236}">
                <a16:creationId xmlns="" xmlns:a16="http://schemas.microsoft.com/office/drawing/2014/main" id="{097E2B3C-7165-47CD-8F90-29BD547B5A2B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-24389"/>
            <a:ext cx="5664652" cy="5866116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5 h 1514"/>
              <a:gd name="T4" fmla="*/ 763 w 1637"/>
              <a:gd name="T5" fmla="*/ 1047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5"/>
                </a:cubicBezTo>
                <a:cubicBezTo>
                  <a:pt x="840" y="663"/>
                  <a:pt x="594" y="755"/>
                  <a:pt x="763" y="1047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1" y="51470"/>
            <a:ext cx="4680521" cy="792088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2800" dirty="0" err="1">
                <a:solidFill>
                  <a:srgbClr val="FFFFFF"/>
                </a:solidFill>
              </a:rPr>
              <a:t>Introducción</a:t>
            </a:r>
            <a:r>
              <a:rPr lang="en-US" sz="2800" dirty="0">
                <a:solidFill>
                  <a:srgbClr val="FFFFFF"/>
                </a:solidFill>
              </a:rPr>
              <a:t> a Python </a:t>
            </a:r>
            <a:r>
              <a:rPr lang="en-US" sz="2800" dirty="0" err="1">
                <a:solidFill>
                  <a:srgbClr val="FFFFFF"/>
                </a:solidFill>
              </a:rPr>
              <a:t>orientado</a:t>
            </a:r>
            <a:r>
              <a:rPr lang="en-US" sz="2800" dirty="0">
                <a:solidFill>
                  <a:srgbClr val="FFFFFF"/>
                </a:solidFill>
              </a:rPr>
              <a:t> a ASD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="" xmlns:a16="http://schemas.microsoft.com/office/drawing/2014/main" id="{259864C7-43B5-4E4E-B76F-BA3BD78F03AA}"/>
              </a:ext>
            </a:extLst>
          </p:cNvPr>
          <p:cNvSpPr txBox="1">
            <a:spLocks/>
          </p:cNvSpPr>
          <p:nvPr/>
        </p:nvSpPr>
        <p:spPr>
          <a:xfrm>
            <a:off x="107504" y="4443958"/>
            <a:ext cx="1944216" cy="42604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s-ES" sz="1100" dirty="0">
                <a:solidFill>
                  <a:srgbClr val="FFFFFF"/>
                </a:solidFill>
              </a:rPr>
              <a:t>Evaristo Cuesta Guzmán </a:t>
            </a:r>
            <a:endParaRPr lang="es-ES" sz="11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s-ES" sz="1100" dirty="0" smtClean="0">
                <a:solidFill>
                  <a:srgbClr val="FFFFFF"/>
                </a:solidFill>
              </a:rPr>
              <a:t>20/05/2021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1880" y="2411021"/>
            <a:ext cx="5652120" cy="2732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28000">
                <a:srgbClr val="000000">
                  <a:alpha val="38000"/>
                </a:srgbClr>
              </a:gs>
              <a:gs pos="49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32"/>
            <a:endParaRPr lang="es-ES" sz="140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0" y="4064570"/>
            <a:ext cx="3586813" cy="883447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95487"/>
            <a:ext cx="1563638" cy="15636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2" y="915565"/>
            <a:ext cx="4450417" cy="843559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02. </a:t>
            </a:r>
            <a:r>
              <a:rPr lang="en-US" sz="1400" dirty="0" err="1" smtClean="0">
                <a:solidFill>
                  <a:srgbClr val="FFFFFF"/>
                </a:solidFill>
              </a:rPr>
              <a:t>Sintáxis</a:t>
            </a:r>
            <a:endParaRPr lang="en-US" sz="14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Tipos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básicos</a:t>
            </a:r>
            <a:r>
              <a:rPr lang="en-US" sz="1400" dirty="0" smtClean="0">
                <a:solidFill>
                  <a:srgbClr val="FFFFFF"/>
                </a:solidFill>
              </a:rPr>
              <a:t> de </a:t>
            </a:r>
            <a:r>
              <a:rPr lang="en-US" sz="1400" dirty="0" err="1" smtClean="0">
                <a:solidFill>
                  <a:srgbClr val="FFFFFF"/>
                </a:solidFill>
              </a:rPr>
              <a:t>datos</a:t>
            </a:r>
            <a:r>
              <a:rPr lang="en-US" sz="1400" dirty="0" smtClean="0">
                <a:solidFill>
                  <a:srgbClr val="FFFFFF"/>
                </a:solidFill>
              </a:rPr>
              <a:t> y </a:t>
            </a:r>
            <a:r>
              <a:rPr lang="en-US" sz="1400" dirty="0" err="1" smtClean="0">
                <a:solidFill>
                  <a:srgbClr val="FFFFFF"/>
                </a:solidFill>
              </a:rPr>
              <a:t>operadores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Funciones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err="1" smtClean="0"/>
              <a:t>Sintáxis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Identificadores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Palabras reservadas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Sentencias, líneas </a:t>
            </a:r>
            <a:r>
              <a:rPr lang="es-ES" dirty="0"/>
              <a:t>e </a:t>
            </a:r>
            <a:r>
              <a:rPr lang="es-ES" dirty="0" err="1"/>
              <a:t>indentación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Sentencias </a:t>
            </a:r>
            <a:r>
              <a:rPr lang="es-ES" dirty="0" err="1" smtClean="0"/>
              <a:t>multilínea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Comentarios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Entrada y </a:t>
            </a:r>
            <a:r>
              <a:rPr lang="es-ES" dirty="0" smtClean="0"/>
              <a:t>salida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PEP 8. Guía de estilo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7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básicos de datos y operadores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Asignar valores a variables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Variables </a:t>
            </a:r>
            <a:r>
              <a:rPr lang="es-ES" dirty="0"/>
              <a:t>y operaciones numéricas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Variables y operaciones con </a:t>
            </a:r>
            <a:r>
              <a:rPr lang="es-ES" dirty="0" smtClean="0"/>
              <a:t>cadenas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Variables y operaciones </a:t>
            </a:r>
            <a:r>
              <a:rPr lang="es-ES" dirty="0" smtClean="0"/>
              <a:t>lógicas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Castings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253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Funciones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¿</a:t>
            </a:r>
            <a:r>
              <a:rPr lang="es-ES" dirty="0"/>
              <a:t>Qué son las funciones?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Reutilización del código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Definir 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770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2.xml><?xml version="1.0" encoding="utf-8"?>
<a:theme xmlns:a="http://schemas.openxmlformats.org/drawingml/2006/main" name="2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97</Words>
  <Application>Microsoft Office PowerPoint</Application>
  <PresentationFormat>Presentación en pantalla (16:9)</PresentationFormat>
  <Paragraphs>27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1_Capgemini Master</vt:lpstr>
      <vt:lpstr>2_Capgemini Master</vt:lpstr>
      <vt:lpstr>think-cell Slide</vt:lpstr>
      <vt:lpstr>Presentación de PowerPoint</vt:lpstr>
      <vt:lpstr>Sintáxis</vt:lpstr>
      <vt:lpstr>Tipos básicos de datos y operadores</vt:lpstr>
      <vt:lpstr>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Evaristo Cuesta Guzmán</dc:creator>
  <cp:lastModifiedBy>Evaristo Cuesta Guzmán</cp:lastModifiedBy>
  <cp:revision>47</cp:revision>
  <dcterms:created xsi:type="dcterms:W3CDTF">2021-05-09T09:28:54Z</dcterms:created>
  <dcterms:modified xsi:type="dcterms:W3CDTF">2021-05-16T10:11:38Z</dcterms:modified>
</cp:coreProperties>
</file>