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256" r:id="rId3"/>
    <p:sldId id="259" r:id="rId4"/>
    <p:sldId id="260" r:id="rId5"/>
    <p:sldId id="261" r:id="rId6"/>
  </p:sldIdLst>
  <p:sldSz cx="9144000" cy="5143500" type="screen16x9"/>
  <p:notesSz cx="9144000" cy="6858000"/>
  <p:defaultTextStyle>
    <a:defPPr>
      <a:defRPr lang="es-ES"/>
    </a:defPPr>
    <a:lvl1pPr marL="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47" d="100"/>
          <a:sy n="147" d="100"/>
        </p:scale>
        <p:origin x="-64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DB7E-22A8-4EDB-9E23-57D60215A7DB}" type="datetimeFigureOut">
              <a:rPr lang="es-ES" smtClean="0"/>
              <a:t>22/05/2021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2C47F-E456-4451-9F97-A452074FCC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6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4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6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79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98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7" algn="l" defTabSz="9140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8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4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5002" y="581598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8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8" y="983404"/>
            <a:ext cx="4331048" cy="1932362"/>
          </a:xfrm>
          <a:solidFill>
            <a:srgbClr val="EAEAEA"/>
          </a:solidFill>
        </p:spPr>
        <p:txBody>
          <a:bodyPr tIns="40497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6494154" y="624168"/>
            <a:ext cx="2290618" cy="260255"/>
          </a:xfrm>
        </p:spPr>
        <p:txBody>
          <a:bodyPr anchor="ctr" anchorCtr="0"/>
          <a:lstStyle>
            <a:lvl1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1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r" defTabSz="6857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500" b="0" i="0" u="none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s-ES_tradnl" smtClean="0"/>
              <a:t>CLIENT</a:t>
            </a:r>
            <a:endParaRPr lang="es-ES"/>
          </a:p>
        </p:txBody>
      </p:sp>
      <p:sp>
        <p:nvSpPr>
          <p:cNvPr id="17" name="1 Título"/>
          <p:cNvSpPr txBox="1">
            <a:spLocks/>
          </p:cNvSpPr>
          <p:nvPr userDrawn="1"/>
        </p:nvSpPr>
        <p:spPr bwMode="gray">
          <a:xfrm>
            <a:off x="6786399" y="192665"/>
            <a:ext cx="1674037" cy="216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b="1" i="0" u="none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1200" smtClean="0">
                <a:solidFill>
                  <a:srgbClr val="FFFFFF">
                    <a:lumMod val="75000"/>
                  </a:srgbClr>
                </a:solidFill>
              </a:rPr>
              <a:t>Project Reference</a:t>
            </a:r>
            <a:endParaRPr lang="es-ES" sz="120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8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5" y="519525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8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9" y="1340857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4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8" y="3352424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22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54" indent="-13453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5974" indent="-135722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32" indent="-130960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77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4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50731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89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3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3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3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19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19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89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67134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5" y="0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5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505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47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47" y="2937263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1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035894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420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5" y="4867275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=""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6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803571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6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2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0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0" y="1923750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0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0" y="0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3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8" y="388511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8" y="3485447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8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07" y="780363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07" y="22471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07" y="3830881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330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1" y="1361517"/>
            <a:ext cx="8775000" cy="33496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70512" y="861455"/>
            <a:ext cx="8775000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420575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09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604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 userDrawn="1"/>
        </p:nvSpPr>
        <p:spPr>
          <a:xfrm>
            <a:off x="4572000" y="2915765"/>
            <a:ext cx="4387002" cy="1915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185906" y="983403"/>
            <a:ext cx="4331048" cy="1932362"/>
          </a:xfrm>
          <a:solidFill>
            <a:srgbClr val="EAEAEA"/>
          </a:solidFill>
        </p:spPr>
        <p:txBody>
          <a:bodyPr tIns="405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746945" y="1047068"/>
            <a:ext cx="4037827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746945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smtClean="0"/>
              <a:t>INDUSTRY NAME</a:t>
            </a:r>
            <a:endParaRPr lang="en-US" noProof="0" dirty="0" smtClean="0"/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35207" y="3057804"/>
            <a:ext cx="4032448" cy="216024"/>
          </a:xfrm>
        </p:spPr>
        <p:txBody>
          <a:bodyPr/>
          <a:lstStyle>
            <a:lvl1pPr marL="0" indent="0" algn="l">
              <a:spcAft>
                <a:spcPts val="300"/>
              </a:spcAft>
              <a:buFont typeface="Arial" panose="020B0604020202020204" pitchFamily="34" charset="0"/>
              <a:buNone/>
              <a:defRPr lang="en-US" sz="900" b="1" kern="1200" noProof="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TEXT</a:t>
            </a:r>
            <a:endParaRPr lang="en-US" noProof="0" dirty="0" smtClean="0"/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946" y="1340854"/>
            <a:ext cx="4034147" cy="1421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46945" y="3352421"/>
            <a:ext cx="4037112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207" y="3352421"/>
            <a:ext cx="4032448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1pPr>
            <a:lvl2pPr marL="135731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2pPr>
            <a:lvl3pPr marL="270272" indent="-13454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3pPr>
            <a:lvl4pPr marL="406004" indent="-135731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4pPr>
            <a:lvl5pPr marL="536972" indent="-130969">
              <a:lnSpc>
                <a:spcPct val="100000"/>
              </a:lnSpc>
              <a:spcBef>
                <a:spcPts val="0"/>
              </a:spcBef>
              <a:spcAft>
                <a:spcPts val="375"/>
              </a:spcAft>
              <a:defRPr sz="800"/>
            </a:lvl5pPr>
          </a:lstStyle>
          <a:p>
            <a:pPr lvl="1"/>
            <a:r>
              <a:rPr lang="es-ES" smtClean="0"/>
              <a:t>Text</a:t>
            </a:r>
          </a:p>
          <a:p>
            <a:pPr lvl="2"/>
            <a:r>
              <a:rPr lang="es-ES" smtClean="0"/>
              <a:t>Text</a:t>
            </a:r>
          </a:p>
          <a:p>
            <a:pPr lvl="3"/>
            <a:r>
              <a:rPr lang="es-ES" smtClean="0"/>
              <a:t>Text</a:t>
            </a:r>
          </a:p>
          <a:p>
            <a:pPr lvl="4"/>
            <a:r>
              <a:rPr lang="es-ES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28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e la date 6"/>
          <p:cNvSpPr txBox="1">
            <a:spLocks/>
          </p:cNvSpPr>
          <p:nvPr userDrawn="1"/>
        </p:nvSpPr>
        <p:spPr bwMode="gray">
          <a:xfrm>
            <a:off x="152400" y="49561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0" kern="1200">
                <a:solidFill>
                  <a:schemeClr val="bg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rgbClr val="FFFFFF">
                    <a:alpha val="0"/>
                  </a:srgbClr>
                </a:solidFill>
              </a:rPr>
              <a:t>Date</a:t>
            </a:r>
            <a:endParaRPr lang="en-US" dirty="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13" name="12 Rectángulo"/>
          <p:cNvSpPr/>
          <p:nvPr userDrawn="1"/>
        </p:nvSpPr>
        <p:spPr>
          <a:xfrm>
            <a:off x="184999" y="581595"/>
            <a:ext cx="8774003" cy="3453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es-ES">
              <a:solidFill>
                <a:srgbClr val="FFFFFF"/>
              </a:solidFill>
            </a:endParaRPr>
          </a:p>
        </p:txBody>
      </p:sp>
      <p:sp>
        <p:nvSpPr>
          <p:cNvPr id="14" name="Espace réservé du titre 1"/>
          <p:cNvSpPr>
            <a:spLocks noGrp="1"/>
          </p:cNvSpPr>
          <p:nvPr>
            <p:ph type="title" hasCustomPrompt="1"/>
          </p:nvPr>
        </p:nvSpPr>
        <p:spPr bwMode="gray">
          <a:xfrm>
            <a:off x="331788" y="624165"/>
            <a:ext cx="5752380" cy="26025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s-ES" noProof="0" smtClean="0"/>
              <a:t>Project Name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97077" y="192663"/>
            <a:ext cx="4806972" cy="218848"/>
          </a:xfr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200" b="1" i="0" u="none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90000"/>
              </a:lnSpc>
              <a:spcBef>
                <a:spcPct val="0"/>
              </a:spcBef>
            </a:pPr>
            <a:r>
              <a:rPr lang="en-US" noProof="0" dirty="0" smtClean="0"/>
              <a:t>INDUSTRY NAME</a:t>
            </a:r>
          </a:p>
        </p:txBody>
      </p:sp>
      <p:sp>
        <p:nvSpPr>
          <p:cNvPr id="24" name="Rectangle 57">
            <a:extLst>
              <a:ext uri="{FF2B5EF4-FFF2-40B4-BE49-F238E27FC236}">
                <a16:creationId xmlns="" xmlns:a16="http://schemas.microsoft.com/office/drawing/2014/main" id="{E84F61DF-65CA-45BF-9A0B-34B97F6A97EA}"/>
              </a:ext>
            </a:extLst>
          </p:cNvPr>
          <p:cNvSpPr/>
          <p:nvPr userDrawn="1"/>
        </p:nvSpPr>
        <p:spPr>
          <a:xfrm>
            <a:off x="129952" y="519522"/>
            <a:ext cx="8884097" cy="4374175"/>
          </a:xfrm>
          <a:prstGeom prst="rect">
            <a:avLst/>
          </a:prstGeom>
          <a:noFill/>
          <a:ln w="285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512" y="1065742"/>
            <a:ext cx="4050000" cy="55799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4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5512" y="1653991"/>
            <a:ext cx="405000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lnSpc>
                <a:spcPct val="100000"/>
              </a:lnSpc>
              <a:spcBef>
                <a:spcPts val="0"/>
              </a:spcBef>
              <a:defRPr sz="1200"/>
            </a:lvl2pPr>
            <a:lvl3pPr>
              <a:lnSpc>
                <a:spcPct val="100000"/>
              </a:lnSpc>
              <a:spcBef>
                <a:spcPts val="0"/>
              </a:spcBef>
              <a:defRPr sz="12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515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515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021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021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88094" y="1653991"/>
            <a:ext cx="2653370" cy="305717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100"/>
            </a:lvl1pPr>
            <a:lvl2pPr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spcBef>
                <a:spcPts val="0"/>
              </a:spcBef>
              <a:defRPr sz="1100"/>
            </a:lvl3pPr>
            <a:lvl4pPr>
              <a:lnSpc>
                <a:spcPct val="100000"/>
              </a:lnSpc>
              <a:spcBef>
                <a:spcPts val="0"/>
              </a:spcBef>
              <a:defRPr sz="1100"/>
            </a:lvl4pPr>
            <a:lvl5pPr>
              <a:lnSpc>
                <a:spcPct val="100000"/>
              </a:lnSpc>
              <a:spcBef>
                <a:spcPts val="0"/>
              </a:spcBef>
              <a:defRPr sz="11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8094" y="1065742"/>
            <a:ext cx="2653370" cy="55799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2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marL="0" lvl="0" indent="0" algn="l" defTabSz="685749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3203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3" y="3"/>
            <a:ext cx="689999" cy="32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3" y="3"/>
            <a:ext cx="689999" cy="859631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58" y="2"/>
            <a:ext cx="7783283" cy="8286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0510" y="1361513"/>
            <a:ext cx="8775000" cy="33507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31158" y="861455"/>
            <a:ext cx="8205677" cy="3780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57"/>
            <a:ext cx="685800" cy="685800"/>
          </a:xfrm>
        </p:spPr>
        <p:txBody>
          <a:bodyPr anchor="ctr">
            <a:normAutofit/>
          </a:bodyPr>
          <a:lstStyle>
            <a:lvl1pPr marL="0" indent="0" algn="ctr" defTabSz="685749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GB" sz="3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44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2" y="3"/>
            <a:ext cx="3903009" cy="2339789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 dirty="0">
              <a:solidFill>
                <a:srgbClr val="FFFFFF"/>
              </a:solidFill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50" y="3958819"/>
            <a:ext cx="2472485" cy="2489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50" y="2937265"/>
            <a:ext cx="2472485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500" b="1">
                <a:solidFill>
                  <a:schemeClr val="accent2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561" y="3258073"/>
            <a:ext cx="2478108" cy="67113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=""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564" y="4201048"/>
            <a:ext cx="2473271" cy="53539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=""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035897" y="860276"/>
            <a:ext cx="1956917" cy="1849272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6791327" y="4867277"/>
            <a:ext cx="2352675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3" name="Freeform: Shape 9">
            <a:extLst>
              <a:ext uri="{FF2B5EF4-FFF2-40B4-BE49-F238E27FC236}">
                <a16:creationId xmlns="" xmlns:a16="http://schemas.microsoft.com/office/drawing/2014/main" id="{531E77B6-0DD5-446F-A826-892DFC23D785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199169" y="209551"/>
            <a:ext cx="5154385" cy="4735284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  <a:noAutofit/>
          </a:bodyPr>
          <a:lstStyle/>
          <a:p>
            <a:pPr defTabSz="685749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803572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50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803249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50000"/>
                  </a:srgbClr>
                </a:solidFill>
              </a:rPr>
              <a:t>© Capgemini 2021. All rights reserved |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5" y="-1"/>
            <a:ext cx="4227317" cy="133894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4" name="Freeform 13"/>
          <p:cNvSpPr>
            <a:spLocks/>
          </p:cNvSpPr>
          <p:nvPr userDrawn="1"/>
        </p:nvSpPr>
        <p:spPr bwMode="auto">
          <a:xfrm>
            <a:off x="8733482" y="250785"/>
            <a:ext cx="206922" cy="169639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5" name="Freeform 14"/>
          <p:cNvSpPr>
            <a:spLocks/>
          </p:cNvSpPr>
          <p:nvPr userDrawn="1"/>
        </p:nvSpPr>
        <p:spPr bwMode="auto">
          <a:xfrm>
            <a:off x="8625827" y="128681"/>
            <a:ext cx="314577" cy="267507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170263" y="1923752"/>
            <a:ext cx="6940153" cy="2943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455EBB8-DB3C-45D2-B02F-0B36A58E555B}"/>
              </a:ext>
            </a:extLst>
          </p:cNvPr>
          <p:cNvSpPr/>
          <p:nvPr userDrawn="1"/>
        </p:nvSpPr>
        <p:spPr>
          <a:xfrm>
            <a:off x="1" y="0"/>
            <a:ext cx="3561974" cy="51435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pt-PT" sz="1400">
              <a:solidFill>
                <a:srgbClr val="FFFFFF"/>
              </a:solidFill>
            </a:endParaRPr>
          </a:p>
        </p:txBody>
      </p:sp>
      <p:sp>
        <p:nvSpPr>
          <p:cNvPr id="74761" name="Freeform 9"/>
          <p:cNvSpPr>
            <a:spLocks/>
          </p:cNvSpPr>
          <p:nvPr userDrawn="1"/>
        </p:nvSpPr>
        <p:spPr bwMode="auto">
          <a:xfrm>
            <a:off x="3" y="3"/>
            <a:ext cx="3311645" cy="2382203"/>
          </a:xfrm>
          <a:custGeom>
            <a:avLst/>
            <a:gdLst/>
            <a:ahLst/>
            <a:cxnLst>
              <a:cxn ang="0">
                <a:pos x="0" y="877"/>
              </a:cxn>
              <a:cxn ang="0">
                <a:pos x="0" y="852"/>
              </a:cxn>
              <a:cxn ang="0">
                <a:pos x="0" y="10"/>
              </a:cxn>
              <a:cxn ang="0">
                <a:pos x="0" y="0"/>
              </a:cxn>
              <a:cxn ang="0">
                <a:pos x="37" y="0"/>
              </a:cxn>
              <a:cxn ang="0">
                <a:pos x="1233" y="0"/>
              </a:cxn>
              <a:cxn ang="0">
                <a:pos x="1250" y="9"/>
              </a:cxn>
              <a:cxn ang="0">
                <a:pos x="1350" y="178"/>
              </a:cxn>
              <a:cxn ang="0">
                <a:pos x="1373" y="380"/>
              </a:cxn>
              <a:cxn ang="0">
                <a:pos x="1277" y="541"/>
              </a:cxn>
              <a:cxn ang="0">
                <a:pos x="1269" y="544"/>
              </a:cxn>
              <a:cxn ang="0">
                <a:pos x="1160" y="550"/>
              </a:cxn>
              <a:cxn ang="0">
                <a:pos x="1007" y="624"/>
              </a:cxn>
              <a:cxn ang="0">
                <a:pos x="772" y="775"/>
              </a:cxn>
              <a:cxn ang="0">
                <a:pos x="516" y="921"/>
              </a:cxn>
              <a:cxn ang="0">
                <a:pos x="289" y="988"/>
              </a:cxn>
              <a:cxn ang="0">
                <a:pos x="1" y="879"/>
              </a:cxn>
              <a:cxn ang="0">
                <a:pos x="0" y="877"/>
              </a:cxn>
            </a:cxnLst>
            <a:rect l="0" t="0" r="r" b="b"/>
            <a:pathLst>
              <a:path w="1388" h="998">
                <a:moveTo>
                  <a:pt x="0" y="877"/>
                </a:moveTo>
                <a:cubicBezTo>
                  <a:pt x="0" y="869"/>
                  <a:pt x="0" y="860"/>
                  <a:pt x="0" y="852"/>
                </a:cubicBezTo>
                <a:cubicBezTo>
                  <a:pt x="0" y="571"/>
                  <a:pt x="0" y="290"/>
                  <a:pt x="0" y="10"/>
                </a:cubicBezTo>
                <a:cubicBezTo>
                  <a:pt x="0" y="7"/>
                  <a:pt x="0" y="3"/>
                  <a:pt x="0" y="0"/>
                </a:cubicBezTo>
                <a:cubicBezTo>
                  <a:pt x="12" y="0"/>
                  <a:pt x="25" y="0"/>
                  <a:pt x="37" y="0"/>
                </a:cubicBezTo>
                <a:cubicBezTo>
                  <a:pt x="435" y="0"/>
                  <a:pt x="834" y="0"/>
                  <a:pt x="1233" y="0"/>
                </a:cubicBezTo>
                <a:cubicBezTo>
                  <a:pt x="1241" y="0"/>
                  <a:pt x="1245" y="3"/>
                  <a:pt x="1250" y="9"/>
                </a:cubicBezTo>
                <a:cubicBezTo>
                  <a:pt x="1290" y="61"/>
                  <a:pt x="1325" y="116"/>
                  <a:pt x="1350" y="178"/>
                </a:cubicBezTo>
                <a:cubicBezTo>
                  <a:pt x="1376" y="243"/>
                  <a:pt x="1388" y="310"/>
                  <a:pt x="1373" y="380"/>
                </a:cubicBezTo>
                <a:cubicBezTo>
                  <a:pt x="1359" y="445"/>
                  <a:pt x="1324" y="496"/>
                  <a:pt x="1277" y="541"/>
                </a:cubicBezTo>
                <a:cubicBezTo>
                  <a:pt x="1275" y="543"/>
                  <a:pt x="1273" y="545"/>
                  <a:pt x="1269" y="544"/>
                </a:cubicBezTo>
                <a:cubicBezTo>
                  <a:pt x="1232" y="532"/>
                  <a:pt x="1196" y="539"/>
                  <a:pt x="1160" y="550"/>
                </a:cubicBezTo>
                <a:cubicBezTo>
                  <a:pt x="1106" y="568"/>
                  <a:pt x="1056" y="595"/>
                  <a:pt x="1007" y="624"/>
                </a:cubicBezTo>
                <a:cubicBezTo>
                  <a:pt x="927" y="672"/>
                  <a:pt x="850" y="725"/>
                  <a:pt x="772" y="775"/>
                </a:cubicBezTo>
                <a:cubicBezTo>
                  <a:pt x="689" y="828"/>
                  <a:pt x="605" y="879"/>
                  <a:pt x="516" y="921"/>
                </a:cubicBezTo>
                <a:cubicBezTo>
                  <a:pt x="443" y="954"/>
                  <a:pt x="369" y="980"/>
                  <a:pt x="289" y="988"/>
                </a:cubicBezTo>
                <a:cubicBezTo>
                  <a:pt x="175" y="998"/>
                  <a:pt x="79" y="962"/>
                  <a:pt x="1" y="879"/>
                </a:cubicBezTo>
                <a:cubicBezTo>
                  <a:pt x="0" y="879"/>
                  <a:pt x="0" y="878"/>
                  <a:pt x="0" y="87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</a:bodyPr>
          <a:lstStyle/>
          <a:p>
            <a:pPr defTabSz="685749"/>
            <a:endParaRPr lang="en-GB" sz="1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2" y="1"/>
            <a:ext cx="2725088" cy="1730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949BCD6-E419-4ED2-9061-402DD5FF24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3515" y="2565213"/>
            <a:ext cx="3214946" cy="2244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3F6EE60C-2261-45A0-AD6F-B5F767C57B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6029" y="388513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ABE7F41D-73F9-4353-AE3F-71AB837704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6029" y="702727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83D9B326-443F-495A-B788-21C48AC85A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6029" y="3485449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00358894-025F-4D0E-AF6E-F99EDF29800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36029" y="3799663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EE5AF299-5A92-48E3-B18F-F7FE7AB9EE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6029" y="1922536"/>
            <a:ext cx="3015344" cy="30927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200" b="1">
                <a:solidFill>
                  <a:srgbClr val="0070AD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="" xmlns:a16="http://schemas.microsoft.com/office/drawing/2014/main" id="{F951F368-6540-4675-9A52-0824638E0E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36029" y="2236752"/>
            <a:ext cx="3015344" cy="88321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900"/>
            </a:lvl1pPr>
            <a:lvl2pPr>
              <a:lnSpc>
                <a:spcPct val="100000"/>
              </a:lnSpc>
              <a:defRPr sz="900"/>
            </a:lvl2pPr>
            <a:lvl3pPr>
              <a:lnSpc>
                <a:spcPct val="100000"/>
              </a:lnSpc>
              <a:defRPr sz="900"/>
            </a:lvl3pPr>
            <a:lvl4pPr>
              <a:lnSpc>
                <a:spcPct val="100000"/>
              </a:lnSpc>
              <a:defRPr sz="9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B7C16A20-D927-494E-94A9-49AF2E1FA01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5410" y="780366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936BACCD-6FBF-486E-81CB-3462560DA2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5410" y="2247169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48E9C506-31EA-4D04-B660-3B4DB07041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5410" y="3830884"/>
            <a:ext cx="647447" cy="362029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2700" b="0">
                <a:solidFill>
                  <a:srgbClr val="2C004B"/>
                </a:solidFill>
              </a:defRPr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11702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1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49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76083" y="4987999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749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749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21" y="4987999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749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3" y="4987999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7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3" y="2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74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1"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749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6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l" defTabSz="685749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10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51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689" indent="-133341" algn="l" defTabSz="685749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555" indent="-142865" algn="l" defTabSz="685749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8625827" y="128680"/>
            <a:ext cx="314577" cy="291741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GB" sz="1400">
                <a:solidFill>
                  <a:prstClr val="black"/>
                </a:solidFill>
              </a:endParaRPr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8776082" y="4987996"/>
            <a:ext cx="169918" cy="9233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 defTabSz="685800"/>
            <a:fld id="{0502E5A9-B53C-401E-A0E0-4A359BB0A9E5}" type="slidenum">
              <a:rPr lang="en-US" sz="600">
                <a:solidFill>
                  <a:srgbClr val="FFFFFF">
                    <a:lumMod val="65000"/>
                  </a:srgbClr>
                </a:solidFill>
                <a:cs typeface="Arial" panose="020B0604020202020204" pitchFamily="34" charset="0"/>
              </a:rPr>
              <a:pPr algn="r" defTabSz="685800"/>
              <a:t>‹Nº›</a:t>
            </a:fld>
            <a:endParaRPr lang="en-US" sz="600" dirty="0">
              <a:solidFill>
                <a:srgbClr val="FFFFFF">
                  <a:lumMod val="65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6762918" y="4987996"/>
            <a:ext cx="1998223" cy="9233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  <a:defRPr/>
            </a:pPr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© Capgemini 2021. All rights reserved  </a:t>
            </a:r>
            <a:r>
              <a:rPr lang="en-US" sz="500" dirty="0">
                <a:solidFill>
                  <a:srgbClr val="12ABDB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170511" y="4987996"/>
            <a:ext cx="3537393" cy="92333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dirty="0">
                <a:solidFill>
                  <a:srgbClr val="FFFFFF">
                    <a:lumMod val="65000"/>
                  </a:srgb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170511" y="1361514"/>
            <a:ext cx="8775000" cy="33496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170512" y="0"/>
            <a:ext cx="8343927" cy="8286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9266280" y="24871"/>
            <a:ext cx="270000" cy="810000"/>
            <a:chOff x="12355040" y="33161"/>
            <a:chExt cx="360000" cy="108000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9266280" y="1465859"/>
            <a:ext cx="270000" cy="3656829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44054"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685800">
                <a:spcAft>
                  <a:spcPts val="225"/>
                </a:spcAft>
              </a:pPr>
              <a:endParaRPr lang="en-GB" sz="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38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marL="0" marR="0" indent="0" algn="l" defTabSz="6858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3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j-lt"/>
          <a:ea typeface="+mn-ea"/>
          <a:cs typeface="+mn-cs"/>
        </a:defRPr>
      </a:lvl1pPr>
      <a:lvl2pPr marL="2000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33337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466725" indent="-1333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Verdana" panose="020B0604030504040204" pitchFamily="34" charset="0"/>
        <a:buChar char="‒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609600" indent="-142875" algn="l" defTabSz="685800" rtl="0" eaLnBrk="1" latinLnBrk="0" hangingPunct="1">
        <a:lnSpc>
          <a:spcPct val="90000"/>
        </a:lnSpc>
        <a:spcBef>
          <a:spcPts val="375"/>
        </a:spcBef>
        <a:buClr>
          <a:schemeClr val="accent5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42" y="-20538"/>
            <a:ext cx="7982273" cy="5328591"/>
          </a:xfrm>
          <a:prstGeom prst="rect">
            <a:avLst/>
          </a:prstGeom>
        </p:spPr>
      </p:pic>
      <p:sp>
        <p:nvSpPr>
          <p:cNvPr id="2" name="Freeform 5">
            <a:extLst>
              <a:ext uri="{FF2B5EF4-FFF2-40B4-BE49-F238E27FC236}">
                <a16:creationId xmlns="" xmlns:a16="http://schemas.microsoft.com/office/drawing/2014/main" id="{097E2B3C-7165-47CD-8F90-29BD547B5A2B}"/>
              </a:ext>
            </a:extLst>
          </p:cNvPr>
          <p:cNvSpPr>
            <a:spLocks noChangeAspect="1"/>
          </p:cNvSpPr>
          <p:nvPr/>
        </p:nvSpPr>
        <p:spPr bwMode="auto">
          <a:xfrm>
            <a:off x="0" y="-24389"/>
            <a:ext cx="5664652" cy="5866116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5 h 1514"/>
              <a:gd name="T4" fmla="*/ 763 w 1637"/>
              <a:gd name="T5" fmla="*/ 1047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5"/>
                </a:cubicBezTo>
                <a:cubicBezTo>
                  <a:pt x="840" y="663"/>
                  <a:pt x="594" y="755"/>
                  <a:pt x="763" y="1047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defTabSz="685732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Espace réservé du texte 1">
            <a:extLst>
              <a:ext uri="{FF2B5EF4-FFF2-40B4-BE49-F238E27FC236}">
                <a16:creationId xmlns="" xmlns:a16="http://schemas.microsoft.com/office/drawing/2014/main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1" y="51470"/>
            <a:ext cx="4680521" cy="792088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2800" dirty="0" err="1">
                <a:solidFill>
                  <a:srgbClr val="FFFFFF"/>
                </a:solidFill>
              </a:rPr>
              <a:t>Introducción</a:t>
            </a:r>
            <a:r>
              <a:rPr lang="en-US" sz="2800" dirty="0">
                <a:solidFill>
                  <a:srgbClr val="FFFFFF"/>
                </a:solidFill>
              </a:rPr>
              <a:t> a Python </a:t>
            </a:r>
            <a:r>
              <a:rPr lang="en-US" sz="2800" dirty="0" err="1">
                <a:solidFill>
                  <a:srgbClr val="FFFFFF"/>
                </a:solidFill>
              </a:rPr>
              <a:t>orientado</a:t>
            </a:r>
            <a:r>
              <a:rPr lang="en-US" sz="2800" dirty="0">
                <a:solidFill>
                  <a:srgbClr val="FFFFFF"/>
                </a:solidFill>
              </a:rPr>
              <a:t> a ASD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="" xmlns:a16="http://schemas.microsoft.com/office/drawing/2014/main" id="{259864C7-43B5-4E4E-B76F-BA3BD78F03AA}"/>
              </a:ext>
            </a:extLst>
          </p:cNvPr>
          <p:cNvSpPr txBox="1">
            <a:spLocks/>
          </p:cNvSpPr>
          <p:nvPr/>
        </p:nvSpPr>
        <p:spPr>
          <a:xfrm>
            <a:off x="107504" y="4443958"/>
            <a:ext cx="1944216" cy="42604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s-ES" sz="1100" dirty="0">
                <a:solidFill>
                  <a:srgbClr val="FFFFFF"/>
                </a:solidFill>
              </a:rPr>
              <a:t>Evaristo Cuesta Guzmán </a:t>
            </a:r>
            <a:endParaRPr lang="es-ES" sz="11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s-ES" sz="1100" dirty="0" smtClean="0">
                <a:solidFill>
                  <a:srgbClr val="FFFFFF"/>
                </a:solidFill>
              </a:rPr>
              <a:t>20/05/2021</a:t>
            </a:r>
            <a:endParaRPr lang="es-ES" sz="1100" dirty="0">
              <a:solidFill>
                <a:srgbClr val="FFFFFF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491880" y="2411021"/>
            <a:ext cx="5652120" cy="27324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8000"/>
                </a:schemeClr>
              </a:gs>
              <a:gs pos="28000">
                <a:srgbClr val="000000">
                  <a:alpha val="38000"/>
                </a:srgbClr>
              </a:gs>
              <a:gs pos="49000">
                <a:schemeClr val="tx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rtlCol="0" anchor="ctr"/>
          <a:lstStyle/>
          <a:p>
            <a:pPr algn="ctr" defTabSz="685732"/>
            <a:endParaRPr lang="es-ES" sz="1400">
              <a:solidFill>
                <a:srgbClr val="FFFFFF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0" y="4064570"/>
            <a:ext cx="3586813" cy="883447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3" y="195487"/>
            <a:ext cx="1563638" cy="1563638"/>
          </a:xfrm>
          <a:prstGeom prst="rect">
            <a:avLst/>
          </a:prstGeom>
        </p:spPr>
      </p:pic>
      <p:sp>
        <p:nvSpPr>
          <p:cNvPr id="13" name="Espace réservé du texte 1">
            <a:extLst>
              <a:ext uri="{FF2B5EF4-FFF2-40B4-BE49-F238E27FC236}">
                <a16:creationId xmlns="" xmlns:a16="http://schemas.microsoft.com/office/drawing/2014/main" id="{3E61A40D-4439-4E82-955B-FC636EF3CC80}"/>
              </a:ext>
            </a:extLst>
          </p:cNvPr>
          <p:cNvSpPr txBox="1">
            <a:spLocks/>
          </p:cNvSpPr>
          <p:nvPr/>
        </p:nvSpPr>
        <p:spPr>
          <a:xfrm>
            <a:off x="179512" y="915565"/>
            <a:ext cx="4450417" cy="843559"/>
          </a:xfrm>
          <a:prstGeom prst="rect">
            <a:avLst/>
          </a:prstGeom>
        </p:spPr>
        <p:txBody>
          <a:bodyPr lIns="68574" tIns="34289" rIns="68574" bIns="34289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6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02. </a:t>
            </a:r>
            <a:r>
              <a:rPr lang="en-US" sz="1400" dirty="0" err="1" smtClean="0">
                <a:solidFill>
                  <a:srgbClr val="FFFFFF"/>
                </a:solidFill>
              </a:rPr>
              <a:t>Sintáxis</a:t>
            </a:r>
            <a:endParaRPr lang="en-US" sz="1400" dirty="0" smtClean="0">
              <a:solidFill>
                <a:srgbClr val="FFFFFF"/>
              </a:solidFill>
            </a:endParaRP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Tipos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  <a:r>
              <a:rPr lang="en-US" sz="1400" dirty="0" err="1" smtClean="0">
                <a:solidFill>
                  <a:srgbClr val="FFFFFF"/>
                </a:solidFill>
              </a:rPr>
              <a:t>básicos</a:t>
            </a:r>
            <a:r>
              <a:rPr lang="en-US" sz="1400" dirty="0" smtClean="0">
                <a:solidFill>
                  <a:srgbClr val="FFFFFF"/>
                </a:solidFill>
              </a:rPr>
              <a:t> de </a:t>
            </a:r>
            <a:r>
              <a:rPr lang="en-US" sz="1400" dirty="0" err="1" smtClean="0">
                <a:solidFill>
                  <a:srgbClr val="FFFFFF"/>
                </a:solidFill>
              </a:rPr>
              <a:t>datos</a:t>
            </a:r>
            <a:r>
              <a:rPr lang="en-US" sz="1400" dirty="0" smtClean="0">
                <a:solidFill>
                  <a:srgbClr val="FFFFFF"/>
                </a:solidFill>
              </a:rPr>
              <a:t> y </a:t>
            </a:r>
            <a:r>
              <a:rPr lang="en-US" sz="1400" dirty="0" err="1" smtClean="0">
                <a:solidFill>
                  <a:srgbClr val="FFFFFF"/>
                </a:solidFill>
              </a:rPr>
              <a:t>operadores</a:t>
            </a:r>
            <a:r>
              <a:rPr lang="en-US" sz="1400" dirty="0" smtClean="0">
                <a:solidFill>
                  <a:srgbClr val="FFFFFF"/>
                </a:solidFill>
              </a:rPr>
              <a:t> </a:t>
            </a:r>
          </a:p>
          <a:p>
            <a:pPr defTabSz="685732"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      </a:t>
            </a:r>
            <a:r>
              <a:rPr lang="en-US" sz="1400" dirty="0" err="1" smtClean="0">
                <a:solidFill>
                  <a:srgbClr val="FFFFFF"/>
                </a:solidFill>
              </a:rPr>
              <a:t>Funciones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2.1 Sintaxis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2.1.1 Identificadores</a:t>
            </a:r>
            <a:endParaRPr lang="es-ES" dirty="0"/>
          </a:p>
          <a:p>
            <a:pPr lvl="1"/>
            <a:r>
              <a:rPr lang="es-ES" dirty="0" smtClean="0"/>
              <a:t>2.1.2 Palabras </a:t>
            </a:r>
            <a:r>
              <a:rPr lang="es-ES" dirty="0"/>
              <a:t>reservadas</a:t>
            </a:r>
          </a:p>
          <a:p>
            <a:pPr lvl="1"/>
            <a:r>
              <a:rPr lang="es-ES" dirty="0" smtClean="0"/>
              <a:t>2.1.3 Sentencias, líneas </a:t>
            </a:r>
            <a:r>
              <a:rPr lang="es-ES" dirty="0"/>
              <a:t>e </a:t>
            </a:r>
            <a:r>
              <a:rPr lang="es-ES" dirty="0" err="1"/>
              <a:t>indentación</a:t>
            </a:r>
            <a:endParaRPr lang="es-ES" dirty="0"/>
          </a:p>
          <a:p>
            <a:pPr lvl="1"/>
            <a:r>
              <a:rPr lang="es-ES" dirty="0" smtClean="0"/>
              <a:t>2.1.4 Sentencias </a:t>
            </a:r>
            <a:r>
              <a:rPr lang="es-ES" dirty="0" err="1" smtClean="0"/>
              <a:t>multilínea</a:t>
            </a:r>
            <a:endParaRPr lang="es-ES" dirty="0"/>
          </a:p>
          <a:p>
            <a:pPr lvl="1"/>
            <a:r>
              <a:rPr lang="es-ES" dirty="0" smtClean="0"/>
              <a:t>2.1.5 Comentarios</a:t>
            </a:r>
          </a:p>
          <a:p>
            <a:pPr lvl="1"/>
            <a:r>
              <a:rPr lang="es-ES" dirty="0" smtClean="0"/>
              <a:t>2.1.6 Entrada </a:t>
            </a:r>
            <a:r>
              <a:rPr lang="es-ES" dirty="0"/>
              <a:t>y </a:t>
            </a:r>
            <a:r>
              <a:rPr lang="es-ES" dirty="0" smtClean="0"/>
              <a:t>salida</a:t>
            </a:r>
          </a:p>
          <a:p>
            <a:pPr lvl="1"/>
            <a:r>
              <a:rPr lang="es-ES" dirty="0" smtClean="0"/>
              <a:t>2.1.7 PEP 8. Guía de estilo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1579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2.2 Tipos básicos de datos y operadores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77048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2.2.1 Asignar valores a variables</a:t>
            </a:r>
          </a:p>
          <a:p>
            <a:pPr lvl="1"/>
            <a:r>
              <a:rPr lang="es-ES" dirty="0" smtClean="0"/>
              <a:t>2.2.2 Variables </a:t>
            </a:r>
            <a:r>
              <a:rPr lang="es-ES" dirty="0"/>
              <a:t>y operaciones numéricas</a:t>
            </a:r>
          </a:p>
          <a:p>
            <a:pPr lvl="1"/>
            <a:r>
              <a:rPr lang="es-ES" dirty="0" smtClean="0"/>
              <a:t>2.2.3 Variables </a:t>
            </a:r>
            <a:r>
              <a:rPr lang="es-ES" dirty="0"/>
              <a:t>y operaciones con </a:t>
            </a:r>
            <a:r>
              <a:rPr lang="es-ES" dirty="0" smtClean="0"/>
              <a:t>cadenas</a:t>
            </a:r>
          </a:p>
          <a:p>
            <a:pPr lvl="1"/>
            <a:r>
              <a:rPr lang="es-ES" dirty="0" smtClean="0"/>
              <a:t>2.2.4 Variables Booleanas, operadores lógicos y relacionales</a:t>
            </a:r>
          </a:p>
          <a:p>
            <a:pPr lvl="1"/>
            <a:r>
              <a:rPr lang="es-ES" dirty="0" smtClean="0"/>
              <a:t>2.2.5 </a:t>
            </a:r>
            <a:r>
              <a:rPr lang="es-ES" dirty="0" err="1" smtClean="0"/>
              <a:t>Type</a:t>
            </a:r>
            <a:r>
              <a:rPr lang="es-ES" dirty="0" smtClean="0"/>
              <a:t> y Castings</a:t>
            </a:r>
            <a:endParaRPr lang="es-ES" dirty="0"/>
          </a:p>
          <a:p>
            <a:pPr marL="799910" lvl="1" indent="-342900">
              <a:buFont typeface="+mj-lt"/>
              <a:buAutoNum type="arabicPeriod"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0253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 smtClean="0"/>
              <a:t>2.3 Funciones</a:t>
            </a:r>
            <a:endParaRPr lang="es-ES" sz="18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s-ES" dirty="0"/>
              <a:t>Introducción a Python orientado a ASD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83568" y="1491630"/>
            <a:ext cx="68407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 smtClean="0"/>
              <a:t>2.3.1 ¿Qué </a:t>
            </a:r>
            <a:r>
              <a:rPr lang="es-ES" dirty="0"/>
              <a:t>son las funciones?</a:t>
            </a:r>
          </a:p>
          <a:p>
            <a:pPr lvl="1"/>
            <a:r>
              <a:rPr lang="es-ES" smtClean="0"/>
              <a:t>2.3.2 </a:t>
            </a:r>
            <a:r>
              <a:rPr lang="es-ES" smtClean="0"/>
              <a:t>Definir </a:t>
            </a:r>
            <a:r>
              <a:rPr lang="es-ES" dirty="0"/>
              <a:t>funciones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1770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052EE8AA-76EF-4748-835F-A6D187923361}" vid="{370F8B8F-388E-40AB-AD36-3D6D6E70E5A2}"/>
    </a:ext>
  </a:extLst>
</a:theme>
</file>

<file path=ppt/theme/theme2.xml><?xml version="1.0" encoding="utf-8"?>
<a:theme xmlns:a="http://schemas.openxmlformats.org/drawingml/2006/main" name="2_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ción1" id="{052EE8AA-76EF-4748-835F-A6D187923361}" vid="{370F8B8F-388E-40AB-AD36-3D6D6E70E5A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116</Words>
  <Application>Microsoft Office PowerPoint</Application>
  <PresentationFormat>Presentación en pantalla (16:9)</PresentationFormat>
  <Paragraphs>26</Paragraphs>
  <Slides>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1_Capgemini Master</vt:lpstr>
      <vt:lpstr>2_Capgemini Master</vt:lpstr>
      <vt:lpstr>think-cell Slide</vt:lpstr>
      <vt:lpstr>Presentación de PowerPoint</vt:lpstr>
      <vt:lpstr>2.1 Sintaxis</vt:lpstr>
      <vt:lpstr>2.2 Tipos básicos de datos y operadores</vt:lpstr>
      <vt:lpstr>2.3 Funciones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Evaristo Cuesta Guzmán</dc:creator>
  <cp:lastModifiedBy>Evaristo Cuesta Guzmán</cp:lastModifiedBy>
  <cp:revision>55</cp:revision>
  <dcterms:created xsi:type="dcterms:W3CDTF">2021-05-09T09:28:54Z</dcterms:created>
  <dcterms:modified xsi:type="dcterms:W3CDTF">2021-05-22T19:04:00Z</dcterms:modified>
</cp:coreProperties>
</file>