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"/>
  </p:notesMasterIdLst>
  <p:sldIdLst>
    <p:sldId id="256" r:id="rId3"/>
    <p:sldId id="259" r:id="rId4"/>
    <p:sldId id="260" r:id="rId5"/>
    <p:sldId id="261" r:id="rId6"/>
  </p:sldIdLst>
  <p:sldSz cx="9144000" cy="5143500" type="screen16x9"/>
  <p:notesSz cx="9144000" cy="6858000"/>
  <p:defaultTextStyle>
    <a:defPPr>
      <a:defRPr lang="es-ES"/>
    </a:defPPr>
    <a:lvl1pPr marL="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4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6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98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7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47" d="100"/>
          <a:sy n="147" d="100"/>
        </p:scale>
        <p:origin x="-64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BDB7E-22A8-4EDB-9E23-57D60215A7DB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2C47F-E456-4451-9F97-A452074FCC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76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4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56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98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7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7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45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 userDrawn="1"/>
        </p:nvSpPr>
        <p:spPr>
          <a:xfrm>
            <a:off x="4572000" y="2915765"/>
            <a:ext cx="4387002" cy="1915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5002" y="581598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8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85908" y="983404"/>
            <a:ext cx="4331048" cy="1932362"/>
          </a:xfrm>
          <a:solidFill>
            <a:srgbClr val="EAEAEA"/>
          </a:solidFill>
        </p:spPr>
        <p:txBody>
          <a:bodyPr tIns="404970" anchor="ctr" anchorCtr="0"/>
          <a:lstStyle>
            <a:lvl1pPr>
              <a:defRPr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6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6494154" y="624168"/>
            <a:ext cx="2290618" cy="260255"/>
          </a:xfrm>
        </p:spPr>
        <p:txBody>
          <a:bodyPr anchor="ctr" anchorCtr="0"/>
          <a:lstStyle>
            <a:lvl1pPr marL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1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s-ES_tradnl" smtClean="0"/>
              <a:t>CLIENT</a:t>
            </a:r>
            <a:endParaRPr lang="es-ES"/>
          </a:p>
        </p:txBody>
      </p:sp>
      <p:sp>
        <p:nvSpPr>
          <p:cNvPr id="17" name="1 Título"/>
          <p:cNvSpPr txBox="1">
            <a:spLocks/>
          </p:cNvSpPr>
          <p:nvPr userDrawn="1"/>
        </p:nvSpPr>
        <p:spPr bwMode="gray">
          <a:xfrm>
            <a:off x="6786399" y="192665"/>
            <a:ext cx="1674037" cy="2168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b="1" i="0" u="none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1200" smtClean="0">
                <a:solidFill>
                  <a:srgbClr val="FFFFFF">
                    <a:lumMod val="75000"/>
                  </a:srgbClr>
                </a:solidFill>
              </a:rPr>
              <a:t>Project Reference</a:t>
            </a:r>
            <a:endParaRPr lang="es-ES" sz="120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746948" y="1047068"/>
            <a:ext cx="4037827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746945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smtClean="0"/>
              <a:t>INDUSTRY NAME</a:t>
            </a:r>
            <a:endParaRPr lang="en-US" noProof="0" dirty="0" smtClean="0"/>
          </a:p>
        </p:txBody>
      </p:sp>
      <p:sp>
        <p:nvSpPr>
          <p:cNvPr id="24" name="Rectangle 57">
            <a:extLst>
              <a:ext uri="{FF2B5EF4-FFF2-40B4-BE49-F238E27FC236}">
                <a16:creationId xmlns:a16="http://schemas.microsoft.com/office/drawing/2014/main" xmlns="" id="{E84F61DF-65CA-45BF-9A0B-34B97F6A97EA}"/>
              </a:ext>
            </a:extLst>
          </p:cNvPr>
          <p:cNvSpPr/>
          <p:nvPr userDrawn="1"/>
        </p:nvSpPr>
        <p:spPr>
          <a:xfrm>
            <a:off x="129955" y="519525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35208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949" y="1340857"/>
            <a:ext cx="4034147" cy="1421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6945" y="3352424"/>
            <a:ext cx="4037112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208" y="3352424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4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4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861455"/>
            <a:ext cx="8775000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50731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1653989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1653989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2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3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3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019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019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094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8094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67134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689999" cy="32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689999" cy="859631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55" y="0"/>
            <a:ext cx="7783283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0" y="1361513"/>
            <a:ext cx="8775000" cy="33507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1155" y="861455"/>
            <a:ext cx="8205677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57"/>
            <a:ext cx="685800" cy="685800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3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505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3903009" cy="2339789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47" y="3958819"/>
            <a:ext cx="2472485" cy="2489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47" y="2937263"/>
            <a:ext cx="2472485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5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3258073"/>
            <a:ext cx="2478108" cy="67113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1" y="4201048"/>
            <a:ext cx="2473271" cy="53539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035894" y="860276"/>
            <a:ext cx="1956917" cy="184927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20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6791325" y="4867275"/>
            <a:ext cx="23526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xmlns="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199166" y="209551"/>
            <a:ext cx="5154385" cy="4735284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803571" y="4987996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800"/>
            <a:fld id="{0502E5A9-B53C-401E-A0E0-4A359BB0A9E5}" type="slidenum">
              <a:rPr lang="en-US" sz="600">
                <a:solidFill>
                  <a:srgbClr val="FFFFFF">
                    <a:lumMod val="50000"/>
                  </a:srgbClr>
                </a:solidFill>
                <a:cs typeface="Arial" panose="020B0604020202020204" pitchFamily="34" charset="0"/>
              </a:rPr>
              <a:pPr algn="r" defTabSz="685800"/>
              <a:t>‹Nº›</a:t>
            </a:fld>
            <a:endParaRPr lang="en-US" sz="600" dirty="0">
              <a:solidFill>
                <a:srgbClr val="FFFFFF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803246" y="4987996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50000"/>
                  </a:srgbClr>
                </a:solidFill>
              </a:rPr>
              <a:t>© Capgemini 2021.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-1"/>
            <a:ext cx="4227317" cy="133894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8733482" y="250782"/>
            <a:ext cx="206922" cy="169639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8625827" y="128680"/>
            <a:ext cx="314577" cy="267507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70260" y="1923750"/>
            <a:ext cx="6940153" cy="2943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5EBB8-DB3C-45D2-B02F-0B36A58E555B}"/>
              </a:ext>
            </a:extLst>
          </p:cNvPr>
          <p:cNvSpPr/>
          <p:nvPr userDrawn="1"/>
        </p:nvSpPr>
        <p:spPr>
          <a:xfrm>
            <a:off x="0" y="0"/>
            <a:ext cx="3561974" cy="5143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0" y="0"/>
            <a:ext cx="3311645" cy="238220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1"/>
            <a:ext cx="2725088" cy="17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513" y="2565213"/>
            <a:ext cx="3214946" cy="2244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6028" y="388511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6029" y="702727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6028" y="3485447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36029" y="3799663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6028" y="1922536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36029" y="2236752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5407" y="780363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5407" y="2247166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5407" y="3830881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330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7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861455"/>
            <a:ext cx="8775000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420575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90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604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 userDrawn="1"/>
        </p:nvSpPr>
        <p:spPr>
          <a:xfrm>
            <a:off x="4572000" y="2915765"/>
            <a:ext cx="4387002" cy="1915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4999" y="581595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5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85906" y="983403"/>
            <a:ext cx="4331048" cy="1932362"/>
          </a:xfrm>
          <a:solidFill>
            <a:srgbClr val="EAEAEA"/>
          </a:solidFill>
        </p:spPr>
        <p:txBody>
          <a:bodyPr tIns="405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746945" y="1047068"/>
            <a:ext cx="4037827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746945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smtClean="0"/>
              <a:t>INDUSTRY NAME</a:t>
            </a:r>
            <a:endParaRPr lang="en-US" noProof="0" dirty="0" smtClean="0"/>
          </a:p>
        </p:txBody>
      </p:sp>
      <p:sp>
        <p:nvSpPr>
          <p:cNvPr id="24" name="Rectangle 57">
            <a:extLst>
              <a:ext uri="{FF2B5EF4-FFF2-40B4-BE49-F238E27FC236}">
                <a16:creationId xmlns:a16="http://schemas.microsoft.com/office/drawing/2014/main" xmlns="" id="{E84F61DF-65CA-45BF-9A0B-34B97F6A97EA}"/>
              </a:ext>
            </a:extLst>
          </p:cNvPr>
          <p:cNvSpPr/>
          <p:nvPr userDrawn="1"/>
        </p:nvSpPr>
        <p:spPr>
          <a:xfrm>
            <a:off x="129952" y="519522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35207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946" y="1340854"/>
            <a:ext cx="4034147" cy="1421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6945" y="3352421"/>
            <a:ext cx="4037112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207" y="3352421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2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4999" y="581595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5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dirty="0" smtClean="0"/>
              <a:t>INDUSTRY NAME</a:t>
            </a:r>
          </a:p>
        </p:txBody>
      </p:sp>
      <p:sp>
        <p:nvSpPr>
          <p:cNvPr id="24" name="Rectangle 57">
            <a:extLst>
              <a:ext uri="{FF2B5EF4-FFF2-40B4-BE49-F238E27FC236}">
                <a16:creationId xmlns:a16="http://schemas.microsoft.com/office/drawing/2014/main" xmlns="" id="{E84F61DF-65CA-45BF-9A0B-34B97F6A97EA}"/>
              </a:ext>
            </a:extLst>
          </p:cNvPr>
          <p:cNvSpPr/>
          <p:nvPr userDrawn="1"/>
        </p:nvSpPr>
        <p:spPr>
          <a:xfrm>
            <a:off x="129952" y="519522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5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1653991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1653991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5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5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021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021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094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8094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32038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3" y="3"/>
            <a:ext cx="689999" cy="32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3" y="3"/>
            <a:ext cx="689999" cy="859631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58" y="2"/>
            <a:ext cx="7783283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0" y="1361513"/>
            <a:ext cx="8775000" cy="33507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1158" y="861455"/>
            <a:ext cx="8205677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57"/>
            <a:ext cx="685800" cy="685800"/>
          </a:xfrm>
        </p:spPr>
        <p:txBody>
          <a:bodyPr anchor="ctr">
            <a:normAutofit/>
          </a:bodyPr>
          <a:lstStyle>
            <a:lvl1pPr marL="0" indent="0" algn="ctr" defTabSz="68574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3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44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2" y="3"/>
            <a:ext cx="3903009" cy="2339789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50" y="3958819"/>
            <a:ext cx="2472485" cy="2489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50" y="2937265"/>
            <a:ext cx="2472485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5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3258073"/>
            <a:ext cx="2478108" cy="67113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4" y="4201048"/>
            <a:ext cx="2473271" cy="53539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035897" y="860276"/>
            <a:ext cx="1956917" cy="184927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6791327" y="4867277"/>
            <a:ext cx="23526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xmlns="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199169" y="209551"/>
            <a:ext cx="5154385" cy="4735284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  <a:noAutofit/>
          </a:bodyPr>
          <a:lstStyle/>
          <a:p>
            <a:pPr defTabSz="685749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803572" y="4987999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749"/>
            <a:fld id="{0502E5A9-B53C-401E-A0E0-4A359BB0A9E5}" type="slidenum">
              <a:rPr lang="en-US" sz="600">
                <a:solidFill>
                  <a:srgbClr val="FFFFFF">
                    <a:lumMod val="50000"/>
                  </a:srgbClr>
                </a:solidFill>
                <a:cs typeface="Arial" panose="020B0604020202020204" pitchFamily="34" charset="0"/>
              </a:rPr>
              <a:pPr algn="r" defTabSz="685749"/>
              <a:t>‹Nº›</a:t>
            </a:fld>
            <a:endParaRPr lang="en-US" sz="600" dirty="0">
              <a:solidFill>
                <a:srgbClr val="FFFFFF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803249" y="4987999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49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50000"/>
                  </a:srgbClr>
                </a:solidFill>
              </a:rPr>
              <a:t>© Capgemini 2021.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5" y="-1"/>
            <a:ext cx="4227317" cy="133894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8733482" y="250785"/>
            <a:ext cx="206922" cy="169639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8625827" y="128681"/>
            <a:ext cx="314577" cy="267507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70263" y="1923752"/>
            <a:ext cx="6940153" cy="2943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5EBB8-DB3C-45D2-B02F-0B36A58E555B}"/>
              </a:ext>
            </a:extLst>
          </p:cNvPr>
          <p:cNvSpPr/>
          <p:nvPr userDrawn="1"/>
        </p:nvSpPr>
        <p:spPr>
          <a:xfrm>
            <a:off x="1" y="0"/>
            <a:ext cx="3561974" cy="5143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3" y="3"/>
            <a:ext cx="3311645" cy="238220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1"/>
            <a:ext cx="2725088" cy="17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515" y="2565213"/>
            <a:ext cx="3214946" cy="2244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6029" y="388513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6029" y="702727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6029" y="3485449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36029" y="3799663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6029" y="1922536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36029" y="2236752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5410" y="780366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5410" y="2247169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5410" y="3830884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1170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7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8625827" y="128681"/>
            <a:ext cx="314577" cy="291741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GB" sz="1400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GB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776083" y="4987999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749"/>
            <a:fld id="{0502E5A9-B53C-401E-A0E0-4A359BB0A9E5}" type="slidenum">
              <a:rPr lang="en-US" sz="6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 defTabSz="685749"/>
              <a:t>‹Nº›</a:t>
            </a:fld>
            <a:endParaRPr lang="en-US" sz="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762921" y="4987999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49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© Capgemini 2021. All rights reserved  </a:t>
            </a:r>
            <a:r>
              <a:rPr lang="en-US" sz="500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70513" y="4987999"/>
            <a:ext cx="3537393" cy="923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70511" y="1361517"/>
            <a:ext cx="8775000" cy="3349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7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231F4250-75BE-456B-A9D8-680BA4145249}"/>
              </a:ext>
            </a:extLst>
          </p:cNvPr>
          <p:cNvGrpSpPr/>
          <p:nvPr userDrawn="1"/>
        </p:nvGrpSpPr>
        <p:grpSpPr>
          <a:xfrm>
            <a:off x="9266280" y="24871"/>
            <a:ext cx="270000" cy="810000"/>
            <a:chOff x="12355040" y="33161"/>
            <a:chExt cx="360000" cy="108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CC6ACEFF-8651-4C08-BAF6-3BFAE6473DAF}"/>
              </a:ext>
            </a:extLst>
          </p:cNvPr>
          <p:cNvGrpSpPr/>
          <p:nvPr userDrawn="1"/>
        </p:nvGrpSpPr>
        <p:grpSpPr>
          <a:xfrm>
            <a:off x="9266280" y="1465859"/>
            <a:ext cx="270000" cy="3656829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1"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1"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16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l" defTabSz="685749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3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200010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33351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466689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Verdana" panose="020B0604030504040204" pitchFamily="34" charset="0"/>
        <a:buChar char="‒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609555" indent="-142865" algn="l" defTabSz="685749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8625827" y="128680"/>
            <a:ext cx="314577" cy="291741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400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776082" y="4987996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800"/>
            <a:fld id="{0502E5A9-B53C-401E-A0E0-4A359BB0A9E5}" type="slidenum">
              <a:rPr lang="en-US" sz="6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 defTabSz="685800"/>
              <a:t>‹Nº›</a:t>
            </a:fld>
            <a:endParaRPr lang="en-US" sz="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762918" y="4987996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© Capgemini 2021. All rights reserved  </a:t>
            </a:r>
            <a:r>
              <a:rPr lang="en-US" sz="500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70511" y="4987996"/>
            <a:ext cx="3537393" cy="923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70511" y="1361514"/>
            <a:ext cx="8775000" cy="3349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231F4250-75BE-456B-A9D8-680BA4145249}"/>
              </a:ext>
            </a:extLst>
          </p:cNvPr>
          <p:cNvGrpSpPr/>
          <p:nvPr userDrawn="1"/>
        </p:nvGrpSpPr>
        <p:grpSpPr>
          <a:xfrm>
            <a:off x="9266280" y="24871"/>
            <a:ext cx="270000" cy="810000"/>
            <a:chOff x="12355040" y="33161"/>
            <a:chExt cx="360000" cy="108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CC6ACEFF-8651-4C08-BAF6-3BFAE6473DAF}"/>
              </a:ext>
            </a:extLst>
          </p:cNvPr>
          <p:cNvGrpSpPr/>
          <p:nvPr userDrawn="1"/>
        </p:nvGrpSpPr>
        <p:grpSpPr>
          <a:xfrm>
            <a:off x="9266280" y="1465859"/>
            <a:ext cx="270000" cy="3656829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4"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4"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38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marL="0" marR="0" indent="0" algn="l" defTabSz="6858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3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20002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3337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46672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Verdana" panose="020B0604030504040204" pitchFamily="34" charset="0"/>
        <a:buChar char="‒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609600" indent="-142875" algn="l" defTabSz="685800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42" y="-20538"/>
            <a:ext cx="7982273" cy="5328591"/>
          </a:xfrm>
          <a:prstGeom prst="rect">
            <a:avLst/>
          </a:prstGeom>
        </p:spPr>
      </p:pic>
      <p:sp>
        <p:nvSpPr>
          <p:cNvPr id="2" name="Freeform 5">
            <a:extLst>
              <a:ext uri="{FF2B5EF4-FFF2-40B4-BE49-F238E27FC236}">
                <a16:creationId xmlns:a16="http://schemas.microsoft.com/office/drawing/2014/main" xmlns="" id="{097E2B3C-7165-47CD-8F90-29BD547B5A2B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-24389"/>
            <a:ext cx="5664652" cy="5866116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5 h 1514"/>
              <a:gd name="T4" fmla="*/ 763 w 1637"/>
              <a:gd name="T5" fmla="*/ 1047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5"/>
                </a:cubicBezTo>
                <a:cubicBezTo>
                  <a:pt x="840" y="663"/>
                  <a:pt x="594" y="755"/>
                  <a:pt x="763" y="1047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Espace réservé du texte 1">
            <a:extLst>
              <a:ext uri="{FF2B5EF4-FFF2-40B4-BE49-F238E27FC236}">
                <a16:creationId xmlns:a16="http://schemas.microsoft.com/office/drawing/2014/main" xmlns="" id="{3E61A40D-4439-4E82-955B-FC636EF3CC80}"/>
              </a:ext>
            </a:extLst>
          </p:cNvPr>
          <p:cNvSpPr txBox="1">
            <a:spLocks/>
          </p:cNvSpPr>
          <p:nvPr/>
        </p:nvSpPr>
        <p:spPr>
          <a:xfrm>
            <a:off x="179511" y="51470"/>
            <a:ext cx="4680521" cy="792088"/>
          </a:xfrm>
          <a:prstGeom prst="rect">
            <a:avLst/>
          </a:prstGeom>
        </p:spPr>
        <p:txBody>
          <a:bodyPr lIns="68574" tIns="34289" rIns="68574" bIns="34289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n-US" sz="2800" dirty="0" err="1">
                <a:solidFill>
                  <a:srgbClr val="FFFFFF"/>
                </a:solidFill>
              </a:rPr>
              <a:t>Introducción</a:t>
            </a:r>
            <a:r>
              <a:rPr lang="en-US" sz="2800" dirty="0">
                <a:solidFill>
                  <a:srgbClr val="FFFFFF"/>
                </a:solidFill>
              </a:rPr>
              <a:t> a Python </a:t>
            </a:r>
            <a:r>
              <a:rPr lang="en-US" sz="2800" dirty="0" err="1">
                <a:solidFill>
                  <a:srgbClr val="FFFFFF"/>
                </a:solidFill>
              </a:rPr>
              <a:t>orientado</a:t>
            </a:r>
            <a:r>
              <a:rPr lang="en-US" sz="2800" dirty="0">
                <a:solidFill>
                  <a:srgbClr val="FFFFFF"/>
                </a:solidFill>
              </a:rPr>
              <a:t> a ASD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xmlns="" id="{259864C7-43B5-4E4E-B76F-BA3BD78F03AA}"/>
              </a:ext>
            </a:extLst>
          </p:cNvPr>
          <p:cNvSpPr txBox="1">
            <a:spLocks/>
          </p:cNvSpPr>
          <p:nvPr/>
        </p:nvSpPr>
        <p:spPr>
          <a:xfrm>
            <a:off x="107504" y="4443958"/>
            <a:ext cx="1944216" cy="42604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97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s-ES" sz="1100" dirty="0">
                <a:solidFill>
                  <a:srgbClr val="FFFFFF"/>
                </a:solidFill>
              </a:rPr>
              <a:t>Evaristo Cuesta Guzmán </a:t>
            </a:r>
            <a:endParaRPr lang="es-ES" sz="1100" dirty="0" smtClean="0">
              <a:solidFill>
                <a:srgbClr val="FFFFFF"/>
              </a:solidFill>
            </a:endParaRPr>
          </a:p>
          <a:p>
            <a:pPr defTabSz="685732">
              <a:defRPr/>
            </a:pPr>
            <a:r>
              <a:rPr lang="es-ES" sz="1100" dirty="0" smtClean="0">
                <a:solidFill>
                  <a:srgbClr val="FFFFFF"/>
                </a:solidFill>
              </a:rPr>
              <a:t>20/05/2021</a:t>
            </a:r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491880" y="2411021"/>
            <a:ext cx="5652120" cy="273248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8000"/>
                </a:schemeClr>
              </a:gs>
              <a:gs pos="28000">
                <a:srgbClr val="000000">
                  <a:alpha val="38000"/>
                </a:srgbClr>
              </a:gs>
              <a:gs pos="49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685732"/>
            <a:endParaRPr lang="es-ES" sz="1400">
              <a:solidFill>
                <a:srgbClr val="FFFFFF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00" y="4064570"/>
            <a:ext cx="3586813" cy="883447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95487"/>
            <a:ext cx="1563638" cy="15636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xmlns="" id="{3E61A40D-4439-4E82-955B-FC636EF3CC80}"/>
              </a:ext>
            </a:extLst>
          </p:cNvPr>
          <p:cNvSpPr txBox="1">
            <a:spLocks/>
          </p:cNvSpPr>
          <p:nvPr/>
        </p:nvSpPr>
        <p:spPr>
          <a:xfrm>
            <a:off x="179512" y="915565"/>
            <a:ext cx="4450417" cy="843559"/>
          </a:xfrm>
          <a:prstGeom prst="rect">
            <a:avLst/>
          </a:prstGeom>
        </p:spPr>
        <p:txBody>
          <a:bodyPr lIns="68574" tIns="34289" rIns="68574" bIns="34289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02. </a:t>
            </a:r>
            <a:r>
              <a:rPr lang="en-US" sz="1400" dirty="0" err="1" smtClean="0">
                <a:solidFill>
                  <a:srgbClr val="FFFFFF"/>
                </a:solidFill>
              </a:rPr>
              <a:t>Sintáxis</a:t>
            </a:r>
            <a:endParaRPr lang="en-US" sz="1400" dirty="0" smtClean="0">
              <a:solidFill>
                <a:srgbClr val="FFFFFF"/>
              </a:solidFill>
            </a:endParaRPr>
          </a:p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      </a:t>
            </a:r>
            <a:r>
              <a:rPr lang="en-US" sz="1400" dirty="0" err="1" smtClean="0">
                <a:solidFill>
                  <a:srgbClr val="FFFFFF"/>
                </a:solidFill>
              </a:rPr>
              <a:t>Tipos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básicos</a:t>
            </a:r>
            <a:r>
              <a:rPr lang="en-US" sz="1400" dirty="0" smtClean="0">
                <a:solidFill>
                  <a:srgbClr val="FFFFFF"/>
                </a:solidFill>
              </a:rPr>
              <a:t> de </a:t>
            </a:r>
            <a:r>
              <a:rPr lang="en-US" sz="1400" dirty="0" err="1" smtClean="0">
                <a:solidFill>
                  <a:srgbClr val="FFFFFF"/>
                </a:solidFill>
              </a:rPr>
              <a:t>datos</a:t>
            </a:r>
            <a:r>
              <a:rPr lang="en-US" sz="1400" dirty="0" smtClean="0">
                <a:solidFill>
                  <a:srgbClr val="FFFFFF"/>
                </a:solidFill>
              </a:rPr>
              <a:t> y </a:t>
            </a:r>
            <a:r>
              <a:rPr lang="en-US" sz="1400" dirty="0" err="1" smtClean="0">
                <a:solidFill>
                  <a:srgbClr val="FFFFFF"/>
                </a:solidFill>
              </a:rPr>
              <a:t>operadores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</a:p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      </a:t>
            </a:r>
            <a:r>
              <a:rPr lang="en-US" sz="1400" dirty="0" err="1" smtClean="0">
                <a:solidFill>
                  <a:srgbClr val="FFFFFF"/>
                </a:solidFill>
              </a:rPr>
              <a:t>Funciones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2.1 Sintaxis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smtClean="0"/>
              <a:t>2.1.1 Identificadores</a:t>
            </a:r>
            <a:endParaRPr lang="es-ES" dirty="0"/>
          </a:p>
          <a:p>
            <a:pPr lvl="1"/>
            <a:r>
              <a:rPr lang="es-ES" dirty="0" smtClean="0"/>
              <a:t>2.1.2 </a:t>
            </a:r>
            <a:r>
              <a:rPr lang="es-ES" dirty="0" smtClean="0"/>
              <a:t>Palabras </a:t>
            </a:r>
            <a:r>
              <a:rPr lang="es-ES" dirty="0"/>
              <a:t>reservadas</a:t>
            </a:r>
          </a:p>
          <a:p>
            <a:pPr lvl="1"/>
            <a:r>
              <a:rPr lang="es-ES" dirty="0" smtClean="0"/>
              <a:t>2.1.3 Sentencias</a:t>
            </a:r>
            <a:r>
              <a:rPr lang="es-ES" dirty="0" smtClean="0"/>
              <a:t>, líneas </a:t>
            </a:r>
            <a:r>
              <a:rPr lang="es-ES" dirty="0"/>
              <a:t>e </a:t>
            </a:r>
            <a:r>
              <a:rPr lang="es-ES" dirty="0" err="1"/>
              <a:t>indentación</a:t>
            </a:r>
            <a:endParaRPr lang="es-ES" dirty="0"/>
          </a:p>
          <a:p>
            <a:pPr lvl="1"/>
            <a:r>
              <a:rPr lang="es-ES" dirty="0" smtClean="0"/>
              <a:t>2.1.4 Sentencias </a:t>
            </a:r>
            <a:r>
              <a:rPr lang="es-ES" dirty="0" err="1" smtClean="0"/>
              <a:t>multilínea</a:t>
            </a:r>
            <a:endParaRPr lang="es-ES" dirty="0"/>
          </a:p>
          <a:p>
            <a:pPr lvl="1"/>
            <a:r>
              <a:rPr lang="es-ES" dirty="0" smtClean="0"/>
              <a:t>2.1.5 Comentarios</a:t>
            </a:r>
            <a:endParaRPr lang="es-ES" dirty="0" smtClean="0"/>
          </a:p>
          <a:p>
            <a:pPr lvl="1"/>
            <a:r>
              <a:rPr lang="es-ES" dirty="0" smtClean="0"/>
              <a:t>2.1.6 Entrada </a:t>
            </a:r>
            <a:r>
              <a:rPr lang="es-ES" dirty="0"/>
              <a:t>y </a:t>
            </a:r>
            <a:r>
              <a:rPr lang="es-ES" dirty="0" smtClean="0"/>
              <a:t>salida</a:t>
            </a:r>
          </a:p>
          <a:p>
            <a:pPr lvl="1"/>
            <a:r>
              <a:rPr lang="es-ES" dirty="0" smtClean="0"/>
              <a:t>2.1.7 PEP </a:t>
            </a:r>
            <a:r>
              <a:rPr lang="es-ES" dirty="0" smtClean="0"/>
              <a:t>8. Guía de estilo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579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2.2 Tipos </a:t>
            </a:r>
            <a:r>
              <a:rPr lang="es-ES" sz="1800" dirty="0" smtClean="0"/>
              <a:t>básicos de datos y operadores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77048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smtClean="0"/>
              <a:t>2.2.1 Asignar </a:t>
            </a:r>
            <a:r>
              <a:rPr lang="es-ES" dirty="0" smtClean="0"/>
              <a:t>valores a variables</a:t>
            </a:r>
          </a:p>
          <a:p>
            <a:pPr lvl="1"/>
            <a:r>
              <a:rPr lang="es-ES" dirty="0" smtClean="0"/>
              <a:t>2.2.2 Variables </a:t>
            </a:r>
            <a:r>
              <a:rPr lang="es-ES" dirty="0"/>
              <a:t>y operaciones numéricas</a:t>
            </a:r>
          </a:p>
          <a:p>
            <a:pPr lvl="1"/>
            <a:r>
              <a:rPr lang="es-ES" dirty="0" smtClean="0"/>
              <a:t>2.2.3 Variables </a:t>
            </a:r>
            <a:r>
              <a:rPr lang="es-ES" dirty="0"/>
              <a:t>y operaciones con </a:t>
            </a:r>
            <a:r>
              <a:rPr lang="es-ES" dirty="0" smtClean="0"/>
              <a:t>cadenas</a:t>
            </a:r>
          </a:p>
          <a:p>
            <a:pPr lvl="1"/>
            <a:r>
              <a:rPr lang="es-ES" dirty="0" smtClean="0"/>
              <a:t>2.2.4 Variables </a:t>
            </a:r>
            <a:r>
              <a:rPr lang="es-ES" dirty="0" smtClean="0"/>
              <a:t>Booleanas, operadores </a:t>
            </a:r>
            <a:r>
              <a:rPr lang="es-ES" dirty="0" smtClean="0"/>
              <a:t>lógicos y relacionales</a:t>
            </a:r>
          </a:p>
          <a:p>
            <a:pPr lvl="1"/>
            <a:r>
              <a:rPr lang="es-ES" dirty="0" smtClean="0"/>
              <a:t>2.2.5 </a:t>
            </a:r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 smtClean="0"/>
              <a:t>y Castings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253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2.3 Funciones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smtClean="0"/>
              <a:t>2.3.1 ¿</a:t>
            </a:r>
            <a:r>
              <a:rPr lang="es-ES" dirty="0" smtClean="0"/>
              <a:t>Qué </a:t>
            </a:r>
            <a:r>
              <a:rPr lang="es-ES" dirty="0"/>
              <a:t>son las funciones?</a:t>
            </a:r>
          </a:p>
          <a:p>
            <a:pPr lvl="1"/>
            <a:r>
              <a:rPr lang="es-ES" dirty="0" smtClean="0"/>
              <a:t>2.3.2 Reutilización </a:t>
            </a:r>
            <a:r>
              <a:rPr lang="es-ES" dirty="0"/>
              <a:t>del código</a:t>
            </a:r>
          </a:p>
          <a:p>
            <a:pPr lvl="1"/>
            <a:r>
              <a:rPr lang="es-ES" dirty="0" smtClean="0"/>
              <a:t>2.3.3 Definir </a:t>
            </a:r>
            <a:r>
              <a:rPr lang="es-ES" dirty="0"/>
              <a:t>funciones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1770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ción1" id="{052EE8AA-76EF-4748-835F-A6D187923361}" vid="{370F8B8F-388E-40AB-AD36-3D6D6E70E5A2}"/>
    </a:ext>
  </a:extLst>
</a:theme>
</file>

<file path=ppt/theme/theme2.xml><?xml version="1.0" encoding="utf-8"?>
<a:theme xmlns:a="http://schemas.openxmlformats.org/drawingml/2006/main" name="2_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ción1" id="{052EE8AA-76EF-4748-835F-A6D187923361}" vid="{370F8B8F-388E-40AB-AD36-3D6D6E70E5A2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120</Words>
  <Application>Microsoft Office PowerPoint</Application>
  <PresentationFormat>Presentación en pantalla (16:9)</PresentationFormat>
  <Paragraphs>27</Paragraphs>
  <Slides>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1_Capgemini Master</vt:lpstr>
      <vt:lpstr>2_Capgemini Master</vt:lpstr>
      <vt:lpstr>think-cell Slide</vt:lpstr>
      <vt:lpstr>Presentación de PowerPoint</vt:lpstr>
      <vt:lpstr>2.1 Sintaxis</vt:lpstr>
      <vt:lpstr>2.2 Tipos básicos de datos y operadores</vt:lpstr>
      <vt:lpstr>2.3 Funciones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Evaristo Cuesta Guzmán</dc:creator>
  <cp:lastModifiedBy>Evaristo Cuesta Guzmán</cp:lastModifiedBy>
  <cp:revision>54</cp:revision>
  <dcterms:created xsi:type="dcterms:W3CDTF">2021-05-09T09:28:54Z</dcterms:created>
  <dcterms:modified xsi:type="dcterms:W3CDTF">2021-05-22T16:52:11Z</dcterms:modified>
</cp:coreProperties>
</file>