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8B6543-CC71-48E6-809E-AC77520E508F}">
  <a:tblStyle styleId="{298B6543-CC71-48E6-809E-AC77520E50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F58788E-2578-4FA1-8345-4722CB2320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28b5afa3d_0_8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28b5afa3d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553f3f62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d553f3f62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Opposite trend </a:t>
            </a:r>
            <a:r>
              <a:rPr lang="it">
                <a:solidFill>
                  <a:schemeClr val="dk1"/>
                </a:solidFill>
              </a:rPr>
              <a:t>between</a:t>
            </a:r>
            <a:r>
              <a:rPr lang="it">
                <a:solidFill>
                  <a:schemeClr val="dk1"/>
                </a:solidFill>
              </a:rPr>
              <a:t> casual and meber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the same during </a:t>
            </a:r>
            <a:r>
              <a:rPr lang="it">
                <a:solidFill>
                  <a:schemeClr val="dk1"/>
                </a:solidFill>
              </a:rPr>
              <a:t>saturday</a:t>
            </a:r>
            <a:r>
              <a:rPr lang="it">
                <a:solidFill>
                  <a:schemeClr val="dk1"/>
                </a:solidFill>
              </a:rPr>
              <a:t> and sunday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average time of casual with great variance with top during weekend,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average time of member constant around the mean of 13,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average time of member inferior then casual near the half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553f3f62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d553f3f6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553f3f62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553f3f62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553f3f62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d553f3f62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In general there isn’t difference how much the service is used in workday or weekend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But in the weekend the time of use is greater the other days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d553f3f62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d553f3f62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2eabc59f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12eabc59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12eabc59f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12eabc59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2eabc59f7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12eabc59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12eabc59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12eabc59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553f3f62e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553f3f62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28b5afa3d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28b5afa3d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553f3f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d553f3f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553f3f6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553f3f6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553f3f6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d553f3f6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553f3f62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553f3f62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553f3f62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553f3f62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average time of rides of casual greater than member sometime is the double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trend of use of bike in the year of casuals and members are the same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trend increase in summer month and decrease during winter month for both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12eabc59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12eabc59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average time of rides of casual greater than member sometime is the double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trend of use of bike in the year of casuals and members are the same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trend increase in summer month and decrease during winter month for both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1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87" name="Google Shape;187;p11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88" name="Google Shape;188;p1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92" name="Google Shape;192;p1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96" name="Google Shape;196;p1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02" name="Google Shape;202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1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7" name="Google Shape;207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10" name="Google Shape;210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13" name="Google Shape;21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2"/>
            </a:gs>
            <a:gs pos="100000">
              <a:srgbClr val="4095A5"/>
            </a:gs>
          </a:gsLst>
          <a:lin ang="5400012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216" name="Google Shape;216;p1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17" name="Google Shape;217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22" name="Google Shape;222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28" name="Google Shape;228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33" name="Google Shape;233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37" name="Google Shape;237;p1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43" name="Google Shape;243;p1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48" name="Google Shape;248;p1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52" name="Google Shape;252;p1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58" name="Google Shape;258;p1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63" name="Google Shape;263;p1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68" name="Google Shape;268;p1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72" name="Google Shape;272;p1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77" name="Google Shape;277;p1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1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82" name="Google Shape;282;p1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88" name="Google Shape;288;p1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1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93" name="Google Shape;293;p1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97" name="Google Shape;297;p1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1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308" name="Google Shape;308;p1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313" name="Google Shape;313;p1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17" name="Google Shape;317;p1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28" name="Google Shape;328;p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1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33" name="Google Shape;333;p1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37" name="Google Shape;337;p1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1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1">
  <p:cSld name="TITLE_1">
    <p:bg>
      <p:bgPr>
        <a:solidFill>
          <a:srgbClr val="4095A5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" name="Google Shape;69;p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0" name="Google Shape;70;p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3" name="Google Shape;73;p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" name="Google Shape;76;p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78" name="Google Shape;78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1" name="Google Shape;91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2" name="Google Shape;92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95" name="Google Shape;95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99" name="Google Shape;99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" name="Google Shape;103;p4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7686725" y="125350"/>
            <a:ext cx="1302900" cy="130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3873" y="189783"/>
            <a:ext cx="1310457" cy="1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2" type="title"/>
          </p:nvPr>
        </p:nvSpPr>
        <p:spPr>
          <a:xfrm>
            <a:off x="1047125" y="0"/>
            <a:ext cx="6844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36685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94943"/>
              </a:buClr>
              <a:buSzPts val="2800"/>
              <a:buNone/>
              <a:defRPr>
                <a:solidFill>
                  <a:srgbClr val="0949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2450" y="0"/>
            <a:ext cx="9144000" cy="117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4095A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1047125" y="314625"/>
            <a:ext cx="6844800" cy="684600"/>
          </a:xfrm>
          <a:prstGeom prst="rect">
            <a:avLst/>
          </a:prstGeom>
          <a:noFill/>
        </p:spPr>
        <p:txBody>
          <a:bodyPr anchorCtr="0" anchor="t" bIns="91425" lIns="270000" spcFirstLastPara="1" rIns="36685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541800" y="1339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500"/>
            </a:lvl1pPr>
            <a:lvl2pPr lvl="1">
              <a:buNone/>
              <a:defRPr b="1" sz="1500"/>
            </a:lvl2pPr>
            <a:lvl3pPr lvl="2">
              <a:buNone/>
              <a:defRPr b="1" sz="1500"/>
            </a:lvl3pPr>
            <a:lvl4pPr lvl="3">
              <a:buNone/>
              <a:defRPr b="1" sz="1500"/>
            </a:lvl4pPr>
            <a:lvl5pPr lvl="4">
              <a:buNone/>
              <a:defRPr b="1" sz="1500"/>
            </a:lvl5pPr>
            <a:lvl6pPr lvl="5">
              <a:buNone/>
              <a:defRPr b="1" sz="1500"/>
            </a:lvl6pPr>
            <a:lvl7pPr lvl="6">
              <a:buNone/>
              <a:defRPr b="1" sz="1500"/>
            </a:lvl7pPr>
            <a:lvl8pPr lvl="7">
              <a:buNone/>
              <a:defRPr b="1" sz="1500"/>
            </a:lvl8pPr>
            <a:lvl9pPr lvl="8">
              <a:buNone/>
              <a:defRPr b="1" sz="15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76208" y="-710381"/>
            <a:ext cx="1696106" cy="1550987"/>
            <a:chOff x="348199" y="179450"/>
            <a:chExt cx="1116300" cy="1116300"/>
          </a:xfrm>
        </p:grpSpPr>
        <p:sp>
          <p:nvSpPr>
            <p:cNvPr id="133" name="Google Shape;13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5"/>
          <p:cNvSpPr/>
          <p:nvPr/>
        </p:nvSpPr>
        <p:spPr>
          <a:xfrm>
            <a:off x="7686725" y="125350"/>
            <a:ext cx="1302900" cy="130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3873" y="189783"/>
            <a:ext cx="1310457" cy="1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0" y="4481050"/>
            <a:ext cx="9144000" cy="25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75050" y="4765775"/>
            <a:ext cx="169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2024-11-07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2">
  <p:cSld name="TITLE_AND_BODY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2450" y="0"/>
            <a:ext cx="9144000" cy="117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4095A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  <a:noFill/>
        </p:spPr>
        <p:txBody>
          <a:bodyPr anchorCtr="0" anchor="t" bIns="91425" lIns="270000" spcFirstLastPara="1" rIns="36685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541800" y="1339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500"/>
            </a:lvl1pPr>
            <a:lvl2pPr lvl="1">
              <a:buNone/>
              <a:defRPr b="1" sz="1500"/>
            </a:lvl2pPr>
            <a:lvl3pPr lvl="2">
              <a:buNone/>
              <a:defRPr b="1" sz="1500"/>
            </a:lvl3pPr>
            <a:lvl4pPr lvl="3">
              <a:buNone/>
              <a:defRPr b="1" sz="1500"/>
            </a:lvl4pPr>
            <a:lvl5pPr lvl="4">
              <a:buNone/>
              <a:defRPr b="1" sz="1500"/>
            </a:lvl5pPr>
            <a:lvl6pPr lvl="5">
              <a:buNone/>
              <a:defRPr b="1" sz="1500"/>
            </a:lvl6pPr>
            <a:lvl7pPr lvl="6">
              <a:buNone/>
              <a:defRPr b="1" sz="1500"/>
            </a:lvl7pPr>
            <a:lvl8pPr lvl="7">
              <a:buNone/>
              <a:defRPr b="1" sz="1500"/>
            </a:lvl8pPr>
            <a:lvl9pPr lvl="8">
              <a:buNone/>
              <a:defRPr b="1" sz="15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76208" y="-710381"/>
            <a:ext cx="1696106" cy="1550987"/>
            <a:chOff x="348199" y="179450"/>
            <a:chExt cx="1116300" cy="1116300"/>
          </a:xfrm>
        </p:grpSpPr>
        <p:sp>
          <p:nvSpPr>
            <p:cNvPr id="145" name="Google Shape;14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6"/>
          <p:cNvSpPr/>
          <p:nvPr/>
        </p:nvSpPr>
        <p:spPr>
          <a:xfrm>
            <a:off x="7686725" y="125350"/>
            <a:ext cx="1302900" cy="130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3873" y="189783"/>
            <a:ext cx="1310457" cy="1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0" y="4481050"/>
            <a:ext cx="9144000" cy="25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75050" y="4765775"/>
            <a:ext cx="169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2024-11-07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642725" y="23383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6"/>
          <p:cNvSpPr txBox="1"/>
          <p:nvPr>
            <p:ph idx="2" type="subTitle"/>
          </p:nvPr>
        </p:nvSpPr>
        <p:spPr>
          <a:xfrm>
            <a:off x="1244825" y="620250"/>
            <a:ext cx="62349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None/>
              <a:defRPr b="1" i="1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1">
  <p:cSld name="TITLE_AND_BOD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2450" y="0"/>
            <a:ext cx="9144000" cy="1175100"/>
          </a:xfrm>
          <a:prstGeom prst="rect">
            <a:avLst/>
          </a:prstGeom>
          <a:solidFill>
            <a:srgbClr val="409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1047125" y="189775"/>
            <a:ext cx="6844800" cy="809400"/>
          </a:xfrm>
          <a:prstGeom prst="rect">
            <a:avLst/>
          </a:prstGeom>
          <a:noFill/>
        </p:spPr>
        <p:txBody>
          <a:bodyPr anchorCtr="0" anchor="t" bIns="91425" lIns="270000" spcFirstLastPara="1" rIns="36685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541800" y="1339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76208" y="-710381"/>
            <a:ext cx="1696106" cy="1550987"/>
            <a:chOff x="348199" y="179450"/>
            <a:chExt cx="1116300" cy="1116300"/>
          </a:xfrm>
        </p:grpSpPr>
        <p:sp>
          <p:nvSpPr>
            <p:cNvPr id="159" name="Google Shape;15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7686725" y="125350"/>
            <a:ext cx="1302900" cy="130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3873" y="189783"/>
            <a:ext cx="1310457" cy="1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0" y="4481050"/>
            <a:ext cx="9144000" cy="25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6" name="Google Shape;166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0" name="Google Shape;180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ivvy-tripdata.s3.amazonaws.com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rgbClr val="4095A5"/>
            </a:gs>
          </a:gsLst>
          <a:lin ang="5400012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Case Study: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51" name="Google Shape;351;p16"/>
          <p:cNvSpPr txBox="1"/>
          <p:nvPr>
            <p:ph idx="1" type="subTitle"/>
          </p:nvPr>
        </p:nvSpPr>
        <p:spPr>
          <a:xfrm>
            <a:off x="882725" y="2571750"/>
            <a:ext cx="77508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/>
              <a:t>How does a bike-share navigate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/>
              <a:t>speedy success?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52" name="Google Shape;3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000" y="804300"/>
            <a:ext cx="1928125" cy="16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4" name="Google Shape;354;p16"/>
          <p:cNvSpPr txBox="1"/>
          <p:nvPr/>
        </p:nvSpPr>
        <p:spPr>
          <a:xfrm>
            <a:off x="481475" y="4521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2024-11-07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34" name="Google Shape;434;p25"/>
          <p:cNvSpPr txBox="1"/>
          <p:nvPr>
            <p:ph idx="2" type="subTitle"/>
          </p:nvPr>
        </p:nvSpPr>
        <p:spPr>
          <a:xfrm>
            <a:off x="1244825" y="437025"/>
            <a:ext cx="6234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The trend of the average time and count of rides by day of week</a:t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4572001" y="3408550"/>
            <a:ext cx="4572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the t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rend is lower and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constant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the trend is greater during the weekend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(max 30 sundsy and saturdsy, min 22 tuesday,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wednesday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thursday</a:t>
            </a:r>
            <a:r>
              <a:rPr b="1" lang="it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27225" y="3476150"/>
            <a:ext cx="446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the trend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increase in work day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the trend became greater in weekend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7" name="Google Shape;437;p25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5250"/>
            <a:ext cx="3680001" cy="22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5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43" y="1175250"/>
            <a:ext cx="3618682" cy="2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45" name="Google Shape;445;p26"/>
          <p:cNvSpPr txBox="1"/>
          <p:nvPr>
            <p:ph idx="2" type="subTitle"/>
          </p:nvPr>
        </p:nvSpPr>
        <p:spPr>
          <a:xfrm>
            <a:off x="1244825" y="498150"/>
            <a:ext cx="623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Compare the rides count of the member in the year during weekend or working days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123900" y="3693400"/>
            <a:ext cx="889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 service is used by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more frequent in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working day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 weekend (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55.9%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- 44.1%), this trend is similar in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every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months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7" name="Google Shape;447;p26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7650"/>
            <a:ext cx="4158232" cy="221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6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024" y="1327650"/>
            <a:ext cx="3941376" cy="2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55" name="Google Shape;455;p27"/>
          <p:cNvSpPr txBox="1"/>
          <p:nvPr>
            <p:ph idx="2" type="subTitle"/>
          </p:nvPr>
        </p:nvSpPr>
        <p:spPr>
          <a:xfrm>
            <a:off x="1244825" y="498250"/>
            <a:ext cx="623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</a:t>
            </a:r>
            <a:r>
              <a:rPr lang="it"/>
              <a:t>ompare the rides count of the casual in the year during weekend or working days</a:t>
            </a:r>
            <a:endParaRPr/>
          </a:p>
        </p:txBody>
      </p:sp>
      <p:sp>
        <p:nvSpPr>
          <p:cNvPr id="456" name="Google Shape;456;p27"/>
          <p:cNvSpPr txBox="1"/>
          <p:nvPr/>
        </p:nvSpPr>
        <p:spPr>
          <a:xfrm>
            <a:off x="123900" y="3693400"/>
            <a:ext cx="889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 service is used by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more frequent during the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weekend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59.8%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- 40.2%)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that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weekend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increase the use during the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spring and summer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7" name="Google Shape;457;p27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7650"/>
            <a:ext cx="4164198" cy="221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7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000" y="1327650"/>
            <a:ext cx="3982050" cy="246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5" name="Google Shape;465;p28"/>
          <p:cNvSpPr txBox="1"/>
          <p:nvPr>
            <p:ph idx="2" type="subTitle"/>
          </p:nvPr>
        </p:nvSpPr>
        <p:spPr>
          <a:xfrm>
            <a:off x="1244825" y="498150"/>
            <a:ext cx="623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Compare Time of rides in the year between weekend or working days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123900" y="3693400"/>
            <a:ext cx="889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trend in every months of year is similar in all days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the service in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every months of year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use smore in week end than working days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7" name="Google Shape;467;p28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150" y="1262340"/>
            <a:ext cx="4131225" cy="255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8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00" y="1262337"/>
            <a:ext cx="4131225" cy="255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75" name="Google Shape;475;p29"/>
          <p:cNvSpPr txBox="1"/>
          <p:nvPr>
            <p:ph idx="2" type="subTitle"/>
          </p:nvPr>
        </p:nvSpPr>
        <p:spPr>
          <a:xfrm>
            <a:off x="1244825" y="620250"/>
            <a:ext cx="62349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Comparing between type of bikes</a:t>
            </a:r>
            <a:endParaRPr/>
          </a:p>
        </p:txBody>
      </p:sp>
      <p:pic>
        <p:nvPicPr>
          <p:cNvPr id="476" name="Google Shape;476;p29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8" y="1339175"/>
            <a:ext cx="4267206" cy="263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9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219" y="1292063"/>
            <a:ext cx="4419594" cy="27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9"/>
          <p:cNvSpPr txBox="1"/>
          <p:nvPr/>
        </p:nvSpPr>
        <p:spPr>
          <a:xfrm>
            <a:off x="227625" y="3905825"/>
            <a:ext cx="370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kind of customer use the same genre of bike in the same percentual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4684400" y="3905825"/>
            <a:ext cx="42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 when use classic_bike tends to do longer rides then member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1100425" y="3532651"/>
            <a:ext cx="78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 casual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2126869" y="3532651"/>
            <a:ext cx="78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 casual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3153325" y="3534326"/>
            <a:ext cx="78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 casual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5490879" y="3576909"/>
            <a:ext cx="78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 casual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6617071" y="3576909"/>
            <a:ext cx="78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 casual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734297" y="3576909"/>
            <a:ext cx="78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 casual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>
            <p:ph idx="1" type="body"/>
          </p:nvPr>
        </p:nvSpPr>
        <p:spPr>
          <a:xfrm>
            <a:off x="352975" y="1339225"/>
            <a:ext cx="69924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600">
                <a:solidFill>
                  <a:srgbClr val="056578"/>
                </a:solidFill>
              </a:rPr>
              <a:t>Casuals </a:t>
            </a:r>
            <a:r>
              <a:rPr lang="it" sz="1600">
                <a:solidFill>
                  <a:srgbClr val="056578"/>
                </a:solidFill>
              </a:rPr>
              <a:t>rides are </a:t>
            </a:r>
            <a:r>
              <a:rPr b="1" lang="it" sz="1600">
                <a:solidFill>
                  <a:srgbClr val="056578"/>
                </a:solidFill>
              </a:rPr>
              <a:t>28%</a:t>
            </a:r>
            <a:r>
              <a:rPr lang="it" sz="1600">
                <a:solidFill>
                  <a:srgbClr val="056578"/>
                </a:solidFill>
              </a:rPr>
              <a:t> less than </a:t>
            </a:r>
            <a:r>
              <a:rPr b="1" lang="it" sz="1600">
                <a:solidFill>
                  <a:srgbClr val="056578"/>
                </a:solidFill>
              </a:rPr>
              <a:t>members</a:t>
            </a:r>
            <a:r>
              <a:rPr lang="it" sz="1600">
                <a:solidFill>
                  <a:srgbClr val="056578"/>
                </a:solidFill>
              </a:rPr>
              <a:t>. </a:t>
            </a:r>
            <a:endParaRPr sz="1600">
              <a:solidFill>
                <a:srgbClr val="056578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lang="it" sz="1600">
                <a:solidFill>
                  <a:srgbClr val="056578"/>
                </a:solidFill>
              </a:rPr>
              <a:t>The duration of the casuals' races is longer than that of the members (</a:t>
            </a:r>
            <a:r>
              <a:rPr b="1" lang="it" sz="1600">
                <a:solidFill>
                  <a:srgbClr val="056578"/>
                </a:solidFill>
              </a:rPr>
              <a:t>25 minutes casuals vs 13 members</a:t>
            </a:r>
            <a:r>
              <a:rPr lang="it" sz="1600">
                <a:solidFill>
                  <a:srgbClr val="056578"/>
                </a:solidFill>
              </a:rPr>
              <a:t>)</a:t>
            </a:r>
            <a:endParaRPr sz="1600">
              <a:solidFill>
                <a:srgbClr val="056578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600">
                <a:solidFill>
                  <a:srgbClr val="056578"/>
                </a:solidFill>
              </a:rPr>
              <a:t>Casuals </a:t>
            </a:r>
            <a:r>
              <a:rPr lang="it" sz="1600">
                <a:solidFill>
                  <a:srgbClr val="056578"/>
                </a:solidFill>
              </a:rPr>
              <a:t>increase their use of the service in the </a:t>
            </a:r>
            <a:r>
              <a:rPr b="1" lang="it" sz="1600">
                <a:solidFill>
                  <a:srgbClr val="056578"/>
                </a:solidFill>
              </a:rPr>
              <a:t>spring and summer</a:t>
            </a:r>
            <a:r>
              <a:rPr lang="it" sz="1600">
                <a:solidFill>
                  <a:srgbClr val="056578"/>
                </a:solidFill>
              </a:rPr>
              <a:t> more than members</a:t>
            </a:r>
            <a:endParaRPr sz="1600">
              <a:solidFill>
                <a:srgbClr val="056578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600">
                <a:solidFill>
                  <a:srgbClr val="056578"/>
                </a:solidFill>
              </a:rPr>
              <a:t>Casuals</a:t>
            </a:r>
            <a:r>
              <a:rPr lang="it" sz="1600">
                <a:solidFill>
                  <a:srgbClr val="056578"/>
                </a:solidFill>
              </a:rPr>
              <a:t> prefer to use the service </a:t>
            </a:r>
            <a:r>
              <a:rPr b="1" lang="it" sz="1600">
                <a:solidFill>
                  <a:srgbClr val="056578"/>
                </a:solidFill>
              </a:rPr>
              <a:t>on weekends</a:t>
            </a:r>
            <a:r>
              <a:rPr lang="it" sz="1600">
                <a:solidFill>
                  <a:srgbClr val="056578"/>
                </a:solidFill>
              </a:rPr>
              <a:t> (average </a:t>
            </a:r>
            <a:r>
              <a:rPr b="1" lang="it" sz="1600">
                <a:solidFill>
                  <a:srgbClr val="056578"/>
                </a:solidFill>
              </a:rPr>
              <a:t>30 minutes</a:t>
            </a:r>
            <a:r>
              <a:rPr lang="it" sz="1600">
                <a:solidFill>
                  <a:srgbClr val="056578"/>
                </a:solidFill>
              </a:rPr>
              <a:t>)</a:t>
            </a:r>
            <a:endParaRPr sz="1600">
              <a:solidFill>
                <a:srgbClr val="056578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lang="it" sz="1600">
                <a:solidFill>
                  <a:srgbClr val="056578"/>
                </a:solidFill>
              </a:rPr>
              <a:t>The rides count of </a:t>
            </a:r>
            <a:r>
              <a:rPr b="1" lang="it" sz="1600">
                <a:solidFill>
                  <a:srgbClr val="056578"/>
                </a:solidFill>
              </a:rPr>
              <a:t>members</a:t>
            </a:r>
            <a:r>
              <a:rPr lang="it" sz="1600">
                <a:solidFill>
                  <a:srgbClr val="056578"/>
                </a:solidFill>
              </a:rPr>
              <a:t> always has the </a:t>
            </a:r>
            <a:r>
              <a:rPr b="1" lang="it" sz="1600">
                <a:solidFill>
                  <a:srgbClr val="056578"/>
                </a:solidFill>
              </a:rPr>
              <a:t>same trend</a:t>
            </a:r>
            <a:r>
              <a:rPr lang="it" sz="1600">
                <a:solidFill>
                  <a:srgbClr val="056578"/>
                </a:solidFill>
              </a:rPr>
              <a:t> throughout the months on both working days and weekends</a:t>
            </a:r>
            <a:endParaRPr sz="1600">
              <a:solidFill>
                <a:srgbClr val="056578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600">
                <a:solidFill>
                  <a:srgbClr val="056578"/>
                </a:solidFill>
              </a:rPr>
              <a:t>Casuals </a:t>
            </a:r>
            <a:r>
              <a:rPr lang="it" sz="1600">
                <a:solidFill>
                  <a:srgbClr val="056578"/>
                </a:solidFill>
              </a:rPr>
              <a:t>users prefer the </a:t>
            </a:r>
            <a:r>
              <a:rPr b="1" lang="it" sz="1600">
                <a:solidFill>
                  <a:srgbClr val="056578"/>
                </a:solidFill>
              </a:rPr>
              <a:t>classic bikes</a:t>
            </a:r>
            <a:r>
              <a:rPr lang="it" sz="1600">
                <a:solidFill>
                  <a:srgbClr val="056578"/>
                </a:solidFill>
              </a:rPr>
              <a:t> for traveling for a </a:t>
            </a:r>
            <a:r>
              <a:rPr b="1" lang="it" sz="1600">
                <a:solidFill>
                  <a:srgbClr val="056578"/>
                </a:solidFill>
              </a:rPr>
              <a:t>long periods, more </a:t>
            </a:r>
            <a:r>
              <a:rPr lang="it" sz="1600">
                <a:solidFill>
                  <a:srgbClr val="056578"/>
                </a:solidFill>
              </a:rPr>
              <a:t>than members (</a:t>
            </a:r>
            <a:r>
              <a:rPr b="1" lang="it" sz="1600">
                <a:solidFill>
                  <a:srgbClr val="056578"/>
                </a:solidFill>
              </a:rPr>
              <a:t>45 minutes versus 12 minutes</a:t>
            </a:r>
            <a:r>
              <a:rPr lang="it" sz="1600">
                <a:solidFill>
                  <a:srgbClr val="056578"/>
                </a:solidFill>
              </a:rPr>
              <a:t>)</a:t>
            </a:r>
            <a:endParaRPr sz="1600">
              <a:solidFill>
                <a:srgbClr val="056578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600">
                <a:solidFill>
                  <a:srgbClr val="056578"/>
                </a:solidFill>
              </a:rPr>
              <a:t>Members </a:t>
            </a:r>
            <a:r>
              <a:rPr lang="it" sz="1600">
                <a:solidFill>
                  <a:srgbClr val="056578"/>
                </a:solidFill>
              </a:rPr>
              <a:t>use the service with a </a:t>
            </a:r>
            <a:r>
              <a:rPr b="1" lang="it" sz="1600">
                <a:solidFill>
                  <a:srgbClr val="056578"/>
                </a:solidFill>
              </a:rPr>
              <a:t>constant duration </a:t>
            </a:r>
            <a:r>
              <a:rPr lang="it" sz="1600">
                <a:solidFill>
                  <a:srgbClr val="056578"/>
                </a:solidFill>
              </a:rPr>
              <a:t>(low </a:t>
            </a:r>
            <a:r>
              <a:rPr b="1" lang="it" sz="1600">
                <a:solidFill>
                  <a:srgbClr val="056578"/>
                </a:solidFill>
              </a:rPr>
              <a:t>variance 0,8</a:t>
            </a:r>
            <a:r>
              <a:rPr lang="it" sz="1600">
                <a:solidFill>
                  <a:srgbClr val="056578"/>
                </a:solidFill>
              </a:rPr>
              <a:t>) as if the use depended on a scheduled event, vice versa the duration of the </a:t>
            </a:r>
            <a:r>
              <a:rPr b="1" lang="it" sz="1600">
                <a:solidFill>
                  <a:srgbClr val="056578"/>
                </a:solidFill>
              </a:rPr>
              <a:t>Casuals </a:t>
            </a:r>
            <a:r>
              <a:rPr lang="it" sz="1600">
                <a:solidFill>
                  <a:srgbClr val="056578"/>
                </a:solidFill>
              </a:rPr>
              <a:t>has a </a:t>
            </a:r>
            <a:r>
              <a:rPr b="1" lang="it" sz="1600">
                <a:solidFill>
                  <a:srgbClr val="056578"/>
                </a:solidFill>
              </a:rPr>
              <a:t>high variance </a:t>
            </a:r>
            <a:r>
              <a:rPr lang="it" sz="1600">
                <a:solidFill>
                  <a:srgbClr val="056578"/>
                </a:solidFill>
              </a:rPr>
              <a:t>to indicate that the use does not follow a scheduled need.</a:t>
            </a:r>
            <a:endParaRPr sz="1600">
              <a:solidFill>
                <a:srgbClr val="056578"/>
              </a:solidFill>
            </a:endParaRPr>
          </a:p>
        </p:txBody>
      </p:sp>
      <p:sp>
        <p:nvSpPr>
          <p:cNvPr id="491" name="Google Shape;491;p30"/>
          <p:cNvSpPr txBox="1"/>
          <p:nvPr>
            <p:ph type="title"/>
          </p:nvPr>
        </p:nvSpPr>
        <p:spPr>
          <a:xfrm>
            <a:off x="1055650" y="5947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</a:t>
            </a:r>
            <a:r>
              <a:rPr lang="it"/>
              <a:t>esult of the case study</a:t>
            </a:r>
            <a:endParaRPr/>
          </a:p>
        </p:txBody>
      </p:sp>
      <p:sp>
        <p:nvSpPr>
          <p:cNvPr id="492" name="Google Shape;492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93" name="Google Shape;4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050" y="1894375"/>
            <a:ext cx="2512925" cy="26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0"/>
          <p:cNvSpPr txBox="1"/>
          <p:nvPr>
            <p:ph idx="4294967295" type="subTitle"/>
          </p:nvPr>
        </p:nvSpPr>
        <p:spPr>
          <a:xfrm>
            <a:off x="1244825" y="620250"/>
            <a:ext cx="62349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it" sz="2200">
                <a:solidFill>
                  <a:srgbClr val="FFFFFF"/>
                </a:solidFill>
              </a:rPr>
              <a:t>Summary</a:t>
            </a:r>
            <a:endParaRPr b="1"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idx="1" type="body"/>
          </p:nvPr>
        </p:nvSpPr>
        <p:spPr>
          <a:xfrm>
            <a:off x="0" y="1280075"/>
            <a:ext cx="91440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500">
                <a:solidFill>
                  <a:srgbClr val="056578"/>
                </a:solidFill>
              </a:rPr>
              <a:t>Casuals </a:t>
            </a:r>
            <a:r>
              <a:rPr lang="it" sz="1500">
                <a:solidFill>
                  <a:srgbClr val="056578"/>
                </a:solidFill>
              </a:rPr>
              <a:t>use the service for </a:t>
            </a:r>
            <a:r>
              <a:rPr b="1" lang="it" sz="1500">
                <a:solidFill>
                  <a:srgbClr val="056578"/>
                </a:solidFill>
              </a:rPr>
              <a:t>pleasure</a:t>
            </a:r>
            <a:r>
              <a:rPr lang="it" sz="1500">
                <a:solidFill>
                  <a:srgbClr val="056578"/>
                </a:solidFill>
              </a:rPr>
              <a:t>, in fact they prefer</a:t>
            </a:r>
            <a:r>
              <a:rPr b="1" lang="it" sz="1500">
                <a:solidFill>
                  <a:srgbClr val="056578"/>
                </a:solidFill>
              </a:rPr>
              <a:t> spring and summer weekends</a:t>
            </a:r>
            <a:r>
              <a:rPr lang="it" sz="1500">
                <a:solidFill>
                  <a:srgbClr val="056578"/>
                </a:solidFill>
              </a:rPr>
              <a:t> and use the service for a</a:t>
            </a:r>
            <a:r>
              <a:rPr b="1" lang="it" sz="1500">
                <a:solidFill>
                  <a:srgbClr val="056578"/>
                </a:solidFill>
              </a:rPr>
              <a:t> long time</a:t>
            </a:r>
            <a:endParaRPr sz="1500">
              <a:solidFill>
                <a:srgbClr val="056578"/>
              </a:solidFill>
            </a:endParaRPr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ct val="100000"/>
              <a:buChar char="●"/>
            </a:pPr>
            <a:r>
              <a:rPr b="1" lang="it" sz="1500">
                <a:solidFill>
                  <a:srgbClr val="056578"/>
                </a:solidFill>
              </a:rPr>
              <a:t>Members </a:t>
            </a:r>
            <a:r>
              <a:rPr lang="it" sz="1500">
                <a:solidFill>
                  <a:srgbClr val="056578"/>
                </a:solidFill>
              </a:rPr>
              <a:t>use the service to cycle for </a:t>
            </a:r>
            <a:r>
              <a:rPr b="1" lang="it" sz="1500">
                <a:solidFill>
                  <a:srgbClr val="056578"/>
                </a:solidFill>
              </a:rPr>
              <a:t>usual services </a:t>
            </a:r>
            <a:r>
              <a:rPr lang="it" sz="1500">
                <a:solidFill>
                  <a:srgbClr val="056578"/>
                </a:solidFill>
              </a:rPr>
              <a:t>such as going to work or other repetitive activity, to reach easily a destination.</a:t>
            </a:r>
            <a:endParaRPr b="1" sz="1500">
              <a:solidFill>
                <a:srgbClr val="056578"/>
              </a:solidFill>
            </a:endParaRPr>
          </a:p>
        </p:txBody>
      </p:sp>
      <p:sp>
        <p:nvSpPr>
          <p:cNvPr id="500" name="Google Shape;500;p31"/>
          <p:cNvSpPr txBox="1"/>
          <p:nvPr>
            <p:ph type="title"/>
          </p:nvPr>
        </p:nvSpPr>
        <p:spPr>
          <a:xfrm>
            <a:off x="1047125" y="31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/>
              <a:t>Reccomendations</a:t>
            </a:r>
            <a:endParaRPr u="sng"/>
          </a:p>
        </p:txBody>
      </p:sp>
      <p:sp>
        <p:nvSpPr>
          <p:cNvPr id="501" name="Google Shape;501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02" name="Google Shape;5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726"/>
            <a:ext cx="2846075" cy="28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1"/>
          <p:cNvSpPr txBox="1"/>
          <p:nvPr/>
        </p:nvSpPr>
        <p:spPr>
          <a:xfrm>
            <a:off x="3078600" y="2298875"/>
            <a:ext cx="60297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lang="it" sz="1600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it" sz="1600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result of this study</a:t>
            </a:r>
            <a:r>
              <a:rPr b="1"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o evaluate subscription </a:t>
            </a:r>
            <a:r>
              <a:rPr b="1"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strategies </a:t>
            </a:r>
            <a:r>
              <a:rPr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that favor those who use the service for:</a:t>
            </a:r>
            <a:endParaRPr sz="1600">
              <a:solidFill>
                <a:srgbClr val="05657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b="1" lang="it" sz="1600" u="sng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longer periods</a:t>
            </a:r>
            <a:r>
              <a:rPr b="1"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600">
              <a:solidFill>
                <a:srgbClr val="05657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b="1" lang="it" sz="1600" u="sng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spring and </a:t>
            </a:r>
            <a:r>
              <a:rPr b="1" lang="it" sz="1600" u="sng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summer months</a:t>
            </a:r>
            <a:endParaRPr b="1" sz="1600">
              <a:solidFill>
                <a:srgbClr val="05657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using </a:t>
            </a:r>
            <a:r>
              <a:rPr b="1" lang="it" sz="1600" u="sng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classic bike </a:t>
            </a:r>
            <a:r>
              <a:rPr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 especially on </a:t>
            </a:r>
            <a:r>
              <a:rPr b="1" lang="it" sz="1600" u="sng">
                <a:solidFill>
                  <a:srgbClr val="A5125A"/>
                </a:solidFill>
                <a:latin typeface="Nunito"/>
                <a:ea typeface="Nunito"/>
                <a:cs typeface="Nunito"/>
                <a:sym typeface="Nunito"/>
              </a:rPr>
              <a:t>weekends</a:t>
            </a:r>
            <a:r>
              <a:rPr lang="it" sz="1600">
                <a:solidFill>
                  <a:srgbClr val="05657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600" u="sng">
              <a:solidFill>
                <a:srgbClr val="A5125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/>
          <p:nvPr>
            <p:ph idx="1" type="body"/>
          </p:nvPr>
        </p:nvSpPr>
        <p:spPr>
          <a:xfrm>
            <a:off x="421700" y="2007550"/>
            <a:ext cx="57657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600">
                <a:solidFill>
                  <a:srgbClr val="056578"/>
                </a:solidFill>
              </a:rPr>
              <a:t>Connecting the trips for the same user</a:t>
            </a:r>
            <a:r>
              <a:rPr lang="it" sz="1600">
                <a:solidFill>
                  <a:srgbClr val="056578"/>
                </a:solidFill>
              </a:rPr>
              <a:t> to the dataset would allow us to </a:t>
            </a:r>
            <a:r>
              <a:rPr b="1" lang="it" sz="1600">
                <a:solidFill>
                  <a:srgbClr val="056578"/>
                </a:solidFill>
              </a:rPr>
              <a:t>better understand the service's habits of use</a:t>
            </a:r>
            <a:r>
              <a:rPr lang="it" sz="1600">
                <a:solidFill>
                  <a:srgbClr val="056578"/>
                </a:solidFill>
              </a:rPr>
              <a:t>. Thus, we could </a:t>
            </a:r>
            <a:r>
              <a:rPr b="1" lang="it" sz="1600">
                <a:solidFill>
                  <a:srgbClr val="056578"/>
                </a:solidFill>
              </a:rPr>
              <a:t>identify </a:t>
            </a:r>
            <a:r>
              <a:rPr lang="it" sz="1600">
                <a:solidFill>
                  <a:srgbClr val="056578"/>
                </a:solidFill>
              </a:rPr>
              <a:t>homogeneous </a:t>
            </a:r>
            <a:r>
              <a:rPr b="1" lang="it" sz="1600">
                <a:solidFill>
                  <a:srgbClr val="056578"/>
                </a:solidFill>
              </a:rPr>
              <a:t>groups </a:t>
            </a:r>
            <a:r>
              <a:rPr lang="it" sz="1600">
                <a:solidFill>
                  <a:srgbClr val="056578"/>
                </a:solidFill>
              </a:rPr>
              <a:t>to which specific strategies can be dedicated through clustering.</a:t>
            </a:r>
            <a:endParaRPr b="1" sz="1600">
              <a:solidFill>
                <a:srgbClr val="056578"/>
              </a:solidFill>
            </a:endParaRPr>
          </a:p>
        </p:txBody>
      </p:sp>
      <p:sp>
        <p:nvSpPr>
          <p:cNvPr id="509" name="Google Shape;509;p32"/>
          <p:cNvSpPr txBox="1"/>
          <p:nvPr>
            <p:ph type="title"/>
          </p:nvPr>
        </p:nvSpPr>
        <p:spPr>
          <a:xfrm>
            <a:off x="1047125" y="31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Advices to improve strategy</a:t>
            </a:r>
            <a:endParaRPr/>
          </a:p>
        </p:txBody>
      </p:sp>
      <p:sp>
        <p:nvSpPr>
          <p:cNvPr id="510" name="Google Shape;51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11" name="Google Shape;5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700" y="1722385"/>
            <a:ext cx="2846075" cy="2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 txBox="1"/>
          <p:nvPr>
            <p:ph type="title"/>
          </p:nvPr>
        </p:nvSpPr>
        <p:spPr>
          <a:xfrm>
            <a:off x="1047125" y="31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 time</a:t>
            </a:r>
            <a:endParaRPr/>
          </a:p>
        </p:txBody>
      </p:sp>
      <p:sp>
        <p:nvSpPr>
          <p:cNvPr id="517" name="Google Shape;517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18" name="Google Shape;5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350" y="1178875"/>
            <a:ext cx="4919100" cy="32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idx="1" type="body"/>
          </p:nvPr>
        </p:nvSpPr>
        <p:spPr>
          <a:xfrm>
            <a:off x="313200" y="1872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ts val="2500"/>
              <a:buChar char="●"/>
            </a:pPr>
            <a:r>
              <a:rPr b="1" lang="it" sz="2500">
                <a:solidFill>
                  <a:srgbClr val="056578"/>
                </a:solidFill>
              </a:rPr>
              <a:t>The Goal</a:t>
            </a:r>
            <a:endParaRPr b="1" sz="2500">
              <a:solidFill>
                <a:srgbClr val="05657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ts val="2500"/>
              <a:buChar char="●"/>
            </a:pPr>
            <a:r>
              <a:rPr b="1" lang="it" sz="2500">
                <a:solidFill>
                  <a:srgbClr val="056578"/>
                </a:solidFill>
              </a:rPr>
              <a:t>The source of data</a:t>
            </a:r>
            <a:endParaRPr b="1" sz="2500">
              <a:solidFill>
                <a:srgbClr val="05657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ts val="2500"/>
              <a:buChar char="●"/>
            </a:pPr>
            <a:r>
              <a:rPr b="1" lang="it" sz="2500">
                <a:solidFill>
                  <a:srgbClr val="056578"/>
                </a:solidFill>
              </a:rPr>
              <a:t>Result of the case study</a:t>
            </a:r>
            <a:endParaRPr b="1" sz="2500">
              <a:solidFill>
                <a:srgbClr val="05657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ts val="2500"/>
              <a:buChar char="●"/>
            </a:pPr>
            <a:r>
              <a:rPr b="1" lang="it" sz="2500">
                <a:solidFill>
                  <a:srgbClr val="056578"/>
                </a:solidFill>
              </a:rPr>
              <a:t>Reccomendations</a:t>
            </a:r>
            <a:endParaRPr b="1" sz="2500">
              <a:solidFill>
                <a:srgbClr val="05657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ts val="2500"/>
              <a:buChar char="●"/>
            </a:pPr>
            <a:r>
              <a:rPr b="1" lang="it" sz="2500">
                <a:solidFill>
                  <a:srgbClr val="056578"/>
                </a:solidFill>
              </a:rPr>
              <a:t>Advices to improve strategy</a:t>
            </a:r>
            <a:endParaRPr b="1" sz="2500">
              <a:solidFill>
                <a:srgbClr val="05657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56578"/>
              </a:buClr>
              <a:buSzPts val="2500"/>
              <a:buChar char="●"/>
            </a:pPr>
            <a:r>
              <a:rPr b="1" lang="it" sz="2500">
                <a:solidFill>
                  <a:srgbClr val="056578"/>
                </a:solidFill>
              </a:rPr>
              <a:t>Question time</a:t>
            </a:r>
            <a:endParaRPr b="1" sz="3200">
              <a:solidFill>
                <a:srgbClr val="056578"/>
              </a:solidFill>
            </a:endParaRPr>
          </a:p>
        </p:txBody>
      </p:sp>
      <p:sp>
        <p:nvSpPr>
          <p:cNvPr id="360" name="Google Shape;360;p17"/>
          <p:cNvSpPr txBox="1"/>
          <p:nvPr>
            <p:ph type="title"/>
          </p:nvPr>
        </p:nvSpPr>
        <p:spPr>
          <a:xfrm>
            <a:off x="1047125" y="31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Summary</a:t>
            </a:r>
            <a:endParaRPr/>
          </a:p>
        </p:txBody>
      </p:sp>
      <p:sp>
        <p:nvSpPr>
          <p:cNvPr id="361" name="Google Shape;36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 b="0" l="0" r="17232" t="0"/>
          <a:stretch/>
        </p:blipFill>
        <p:spPr>
          <a:xfrm>
            <a:off x="4713500" y="1227825"/>
            <a:ext cx="4430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1070600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Goal</a:t>
            </a:r>
            <a:endParaRPr/>
          </a:p>
        </p:txBody>
      </p:sp>
      <p:sp>
        <p:nvSpPr>
          <p:cNvPr id="368" name="Google Shape;368;p18"/>
          <p:cNvSpPr txBox="1"/>
          <p:nvPr>
            <p:ph idx="1" type="body"/>
          </p:nvPr>
        </p:nvSpPr>
        <p:spPr>
          <a:xfrm>
            <a:off x="3818125" y="1985075"/>
            <a:ext cx="47097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05667A"/>
                </a:solidFill>
              </a:rPr>
              <a:t>How do annual members and occasional cyclists use Cyclistic bikes differently?</a:t>
            </a:r>
            <a:endParaRPr sz="2000">
              <a:solidFill>
                <a:srgbClr val="05667A"/>
              </a:solidFill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6900" y="1552949"/>
            <a:ext cx="3995025" cy="26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1" name="Google Shape;371;p18"/>
          <p:cNvSpPr txBox="1"/>
          <p:nvPr>
            <p:ph type="title"/>
          </p:nvPr>
        </p:nvSpPr>
        <p:spPr>
          <a:xfrm>
            <a:off x="1047125" y="48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" sz="2100"/>
              <a:t>The subject of this case study</a:t>
            </a:r>
            <a:endParaRPr b="0" i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 txBox="1"/>
          <p:nvPr>
            <p:ph type="title"/>
          </p:nvPr>
        </p:nvSpPr>
        <p:spPr>
          <a:xfrm>
            <a:off x="10471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sources of the dataset</a:t>
            </a:r>
            <a:endParaRPr/>
          </a:p>
        </p:txBody>
      </p:sp>
      <p:sp>
        <p:nvSpPr>
          <p:cNvPr id="377" name="Google Shape;377;p19"/>
          <p:cNvSpPr txBox="1"/>
          <p:nvPr>
            <p:ph idx="1" type="body"/>
          </p:nvPr>
        </p:nvSpPr>
        <p:spPr>
          <a:xfrm>
            <a:off x="483075" y="1169225"/>
            <a:ext cx="703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525"/>
              <a:t>To answer the question , we have used the following datasets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  <p:sp>
        <p:nvSpPr>
          <p:cNvPr id="378" name="Google Shape;37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379" name="Google Shape;379;p19"/>
          <p:cNvGraphicFramePr/>
          <p:nvPr/>
        </p:nvGraphicFramePr>
        <p:xfrm>
          <a:off x="293300" y="15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{298B6543-CC71-48E6-809E-AC77520E508F}</a:tableStyleId>
              </a:tblPr>
              <a:tblGrid>
                <a:gridCol w="2381075"/>
                <a:gridCol w="1067450"/>
                <a:gridCol w="653750"/>
              </a:tblGrid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file name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dimension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righe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202310-tripdata-20241029.csv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105.3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537113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202311-tripdata-20241029.csv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71.3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362518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202312-tripdata-20241029.csv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43.9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224073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202401-tripdata-20241029.csv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28.7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144873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202402-tripdata-20241029.csv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44.7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223164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202403-tripdata-20241029.csv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59.3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301687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1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202404-tripdata-20241029.csv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80.1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415025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202405-tripdata-20241029.csv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117.7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609493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1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202406-tripdata-20241029.csv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141.3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710721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202407-tripdata-20241029.csv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149.9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748962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1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202408-tripdata-20241029.csv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150.9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755639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202409-tripdata-20241029.csv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161.0 Mb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821276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19"/>
          <p:cNvSpPr txBox="1"/>
          <p:nvPr/>
        </p:nvSpPr>
        <p:spPr>
          <a:xfrm>
            <a:off x="4395575" y="1629350"/>
            <a:ext cx="4748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Pubblished on </a:t>
            </a:r>
            <a:r>
              <a:rPr lang="it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https://divvy-tripdata.s3.amazonaws.com/index.html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Opendata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license allows to analyze them freely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period analyzed is between 2023-10 until 2024-09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Composed by 5.854.544 samples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Imported on BigQuery and analyzed thanks to Google sheet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/>
          <p:nvPr>
            <p:ph type="title"/>
          </p:nvPr>
        </p:nvSpPr>
        <p:spPr>
          <a:xfrm>
            <a:off x="103537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sources of the dataset</a:t>
            </a:r>
            <a:endParaRPr/>
          </a:p>
        </p:txBody>
      </p:sp>
      <p:sp>
        <p:nvSpPr>
          <p:cNvPr id="386" name="Google Shape;38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387" name="Google Shape;387;p20"/>
          <p:cNvGraphicFramePr/>
          <p:nvPr/>
        </p:nvGraphicFramePr>
        <p:xfrm>
          <a:off x="411200" y="12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{298B6543-CC71-48E6-809E-AC77520E508F}</a:tableStyleId>
              </a:tblPr>
              <a:tblGrid>
                <a:gridCol w="1710475"/>
                <a:gridCol w="840775"/>
                <a:gridCol w="3599250"/>
                <a:gridCol w="1187350"/>
                <a:gridCol w="1039250"/>
              </a:tblGrid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# NULL value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# Outlayer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1F1F1F"/>
                          </a:solidFill>
                        </a:rPr>
                        <a:t>ride_id</a:t>
                      </a:r>
                      <a:endParaRPr b="1" sz="11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[string]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unique identifier of the ride on bike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1F1F1F"/>
                          </a:solidFill>
                        </a:rPr>
                        <a:t>rideable_type</a:t>
                      </a:r>
                      <a:endParaRPr b="1" sz="11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[category]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electric_bike, electric_scooter, classic_bike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1F1F1F"/>
                          </a:solidFill>
                        </a:rPr>
                        <a:t>started_at</a:t>
                      </a:r>
                      <a:endParaRPr b="1" sz="11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[datetime]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start data and time of the ride 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26A69A"/>
                          </a:solidFill>
                        </a:rPr>
                        <a:t>ended_at</a:t>
                      </a:r>
                      <a:endParaRPr b="1" sz="1100" u="sng">
                        <a:solidFill>
                          <a:srgbClr val="26A69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[datetime]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end data and time of the ride 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26A69A"/>
                          </a:solidFill>
                        </a:rPr>
                        <a:t>135832 (2%)</a:t>
                      </a:r>
                      <a:endParaRPr b="1" sz="1100" u="sng">
                        <a:solidFill>
                          <a:srgbClr val="26A69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1F1F1F"/>
                          </a:solidFill>
                        </a:rPr>
                        <a:t>member_casual</a:t>
                      </a:r>
                      <a:endParaRPr b="1" sz="11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[category]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Member, Casual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start_station_name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[string]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start station name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1056535 (25%)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start_station_id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[string]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start station identification code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1056535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(25%)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end_station_name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[string]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end station name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1091792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(32%)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end_station_id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[string]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end station identification code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1091792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(32%)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start_lat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[float]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position of start latitude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1091792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(32%)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start_lng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[float]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position of start longitude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1091792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(32%)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end_lat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[float]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position of end latitude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1091792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(32%)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26A69A"/>
                          </a:solidFill>
                        </a:rPr>
                        <a:t>16 (0</a:t>
                      </a:r>
                      <a:r>
                        <a:rPr b="1" lang="it" sz="1100">
                          <a:solidFill>
                            <a:srgbClr val="26A69A"/>
                          </a:solidFill>
                        </a:rPr>
                        <a:t>%)</a:t>
                      </a:r>
                      <a:endParaRPr b="1" sz="1100">
                        <a:solidFill>
                          <a:srgbClr val="26A69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end_lng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[float]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position of end longitude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1091792 </a:t>
                      </a:r>
                      <a:r>
                        <a:rPr b="1" lang="it" sz="1100" u="sng">
                          <a:solidFill>
                            <a:srgbClr val="B61C68"/>
                          </a:solidFill>
                        </a:rPr>
                        <a:t>(32%)</a:t>
                      </a:r>
                      <a:endParaRPr b="1" sz="1100" u="sng">
                        <a:solidFill>
                          <a:srgbClr val="B61C6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 u="sng">
                          <a:solidFill>
                            <a:srgbClr val="26A69A"/>
                          </a:solidFill>
                        </a:rPr>
                        <a:t>42 (0%</a:t>
                      </a:r>
                      <a:r>
                        <a:rPr b="1" lang="it" sz="1100">
                          <a:solidFill>
                            <a:srgbClr val="26A69A"/>
                          </a:solidFill>
                        </a:rPr>
                        <a:t>)</a:t>
                      </a:r>
                      <a:endParaRPr b="1" sz="1100">
                        <a:solidFill>
                          <a:srgbClr val="26A69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8" name="Google Shape;388;p20"/>
          <p:cNvSpPr txBox="1"/>
          <p:nvPr>
            <p:ph type="title"/>
          </p:nvPr>
        </p:nvSpPr>
        <p:spPr>
          <a:xfrm>
            <a:off x="1047125" y="48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" sz="2100"/>
              <a:t>The dataset scheme and data validation</a:t>
            </a:r>
            <a:endParaRPr b="0" i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type="title"/>
          </p:nvPr>
        </p:nvSpPr>
        <p:spPr>
          <a:xfrm>
            <a:off x="10471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sources of the dataset</a:t>
            </a:r>
            <a:endParaRPr/>
          </a:p>
        </p:txBody>
      </p:sp>
      <p:sp>
        <p:nvSpPr>
          <p:cNvPr id="394" name="Google Shape;39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95" name="Google Shape;395;p21"/>
          <p:cNvSpPr txBox="1"/>
          <p:nvPr/>
        </p:nvSpPr>
        <p:spPr>
          <a:xfrm>
            <a:off x="331125" y="1355375"/>
            <a:ext cx="783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Excluded columns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relating to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station positions and name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due to incomplete data and data errors.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Removed rows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where the </a:t>
            </a:r>
            <a:r>
              <a:rPr i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end date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was equal or minor of </a:t>
            </a:r>
            <a:r>
              <a:rPr i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start date</a:t>
            </a:r>
            <a:endParaRPr i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Added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columns calculated: </a:t>
            </a:r>
            <a:r>
              <a:rPr i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month, day of the week, duration of each trip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1"/>
          <p:cNvSpPr txBox="1"/>
          <p:nvPr>
            <p:ph type="title"/>
          </p:nvPr>
        </p:nvSpPr>
        <p:spPr>
          <a:xfrm>
            <a:off x="1047125" y="484625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" sz="2100"/>
              <a:t>Selection of the most significant columns.</a:t>
            </a:r>
            <a:endParaRPr b="0" i="1" sz="2100"/>
          </a:p>
        </p:txBody>
      </p:sp>
      <p:graphicFrame>
        <p:nvGraphicFramePr>
          <p:cNvPr id="397" name="Google Shape;397;p21"/>
          <p:cNvGraphicFramePr/>
          <p:nvPr/>
        </p:nvGraphicFramePr>
        <p:xfrm>
          <a:off x="959425" y="26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{298B6543-CC71-48E6-809E-AC77520E508F}</a:tableStyleId>
              </a:tblPr>
              <a:tblGrid>
                <a:gridCol w="1756225"/>
                <a:gridCol w="987075"/>
                <a:gridCol w="32432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69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ride_id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[string]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unique identifier of the ride on bike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rideable_type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[category]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e</a:t>
                      </a:r>
                      <a:r>
                        <a:rPr lang="it" sz="1100"/>
                        <a:t>lectric_bike, electric_scooter, classic_bike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member_casual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[category]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Member, Casual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A5125A"/>
                          </a:solidFill>
                        </a:rPr>
                        <a:t>m</a:t>
                      </a:r>
                      <a:r>
                        <a:rPr b="1" lang="it" sz="1100">
                          <a:solidFill>
                            <a:srgbClr val="A5125A"/>
                          </a:solidFill>
                        </a:rPr>
                        <a:t>onth</a:t>
                      </a:r>
                      <a:endParaRPr b="1" sz="1100">
                        <a:solidFill>
                          <a:srgbClr val="A5125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[1-12]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from the Started_at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A5125A"/>
                          </a:solidFill>
                        </a:rPr>
                        <a:t>d</a:t>
                      </a:r>
                      <a:r>
                        <a:rPr b="1" lang="it" sz="1100">
                          <a:solidFill>
                            <a:srgbClr val="A5125A"/>
                          </a:solidFill>
                        </a:rPr>
                        <a:t>ayofweek</a:t>
                      </a:r>
                      <a:endParaRPr b="1" sz="1100">
                        <a:solidFill>
                          <a:srgbClr val="A5125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[1-7]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from the Started_at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A5125A"/>
                          </a:solidFill>
                        </a:rPr>
                        <a:t>ride_length</a:t>
                      </a:r>
                      <a:endParaRPr b="1" sz="1100">
                        <a:solidFill>
                          <a:srgbClr val="A5125A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[integer]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by difference of End_at end Started_at in minutes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</p:txBody>
      </p:sp>
      <p:sp>
        <p:nvSpPr>
          <p:cNvPr id="403" name="Google Shape;403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04" name="Google Shape;404;p22"/>
          <p:cNvSpPr txBox="1"/>
          <p:nvPr>
            <p:ph idx="2" type="subTitle"/>
          </p:nvPr>
        </p:nvSpPr>
        <p:spPr>
          <a:xfrm>
            <a:off x="1244825" y="620250"/>
            <a:ext cx="62349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Analysis full dataset</a:t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4821000" y="1231675"/>
            <a:ext cx="390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verage time of rides of casual greater than member sometime is the double</a:t>
            </a:r>
            <a:endParaRPr/>
          </a:p>
        </p:txBody>
      </p:sp>
      <p:sp>
        <p:nvSpPr>
          <p:cNvPr id="406" name="Google Shape;406;p22"/>
          <p:cNvSpPr txBox="1"/>
          <p:nvPr/>
        </p:nvSpPr>
        <p:spPr>
          <a:xfrm>
            <a:off x="429413" y="12840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 of rides of members is double then casuals</a:t>
            </a:r>
            <a:endParaRPr/>
          </a:p>
        </p:txBody>
      </p:sp>
      <p:pic>
        <p:nvPicPr>
          <p:cNvPr id="407" name="Google Shape;407;p22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00" y="1862000"/>
            <a:ext cx="4146354" cy="2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948" y="1862000"/>
            <a:ext cx="4023102" cy="24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</p:txBody>
      </p:sp>
      <p:sp>
        <p:nvSpPr>
          <p:cNvPr id="414" name="Google Shape;41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5" name="Google Shape;415;p23"/>
          <p:cNvSpPr txBox="1"/>
          <p:nvPr>
            <p:ph idx="2" type="subTitle"/>
          </p:nvPr>
        </p:nvSpPr>
        <p:spPr>
          <a:xfrm>
            <a:off x="1244825" y="620250"/>
            <a:ext cx="62349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The trend of the average time of rides by months</a:t>
            </a:r>
            <a:endParaRPr/>
          </a:p>
        </p:txBody>
      </p:sp>
      <p:sp>
        <p:nvSpPr>
          <p:cNvPr id="416" name="Google Shape;416;p23"/>
          <p:cNvSpPr txBox="1"/>
          <p:nvPr/>
        </p:nvSpPr>
        <p:spPr>
          <a:xfrm>
            <a:off x="4857750" y="2116800"/>
            <a:ext cx="4286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average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travel time of casuals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longer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 members, especially in the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spring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summer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months.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Casuals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have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higher variance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 members.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 variance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almost </a:t>
            </a:r>
            <a:r>
              <a:rPr b="1"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indicate that they always spend the same amount of time each month.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23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375"/>
            <a:ext cx="4906725" cy="3033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8" name="Google Shape;418;p23"/>
          <p:cNvGraphicFramePr/>
          <p:nvPr/>
        </p:nvGraphicFramePr>
        <p:xfrm>
          <a:off x="5440425" y="138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{2F58788E-2578-4FA1-8345-4722CB23205F}</a:tableStyleId>
              </a:tblPr>
              <a:tblGrid>
                <a:gridCol w="1110325"/>
                <a:gridCol w="1110325"/>
                <a:gridCol w="1110325"/>
              </a:tblGrid>
              <a:tr h="1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Casual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18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mean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12,5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24,4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variance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10,4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type="title"/>
          </p:nvPr>
        </p:nvSpPr>
        <p:spPr>
          <a:xfrm>
            <a:off x="1036325" y="0"/>
            <a:ext cx="6844800" cy="684600"/>
          </a:xfrm>
          <a:prstGeom prst="rect">
            <a:avLst/>
          </a:prstGeom>
        </p:spPr>
        <p:txBody>
          <a:bodyPr anchorCtr="0" anchor="t" bIns="91425" lIns="270000" spcFirstLastPara="1" rIns="36685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Analysis member vs casual</a:t>
            </a:r>
            <a:endParaRPr/>
          </a:p>
        </p:txBody>
      </p:sp>
      <p:sp>
        <p:nvSpPr>
          <p:cNvPr id="424" name="Google Shape;42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25" name="Google Shape;425;p24"/>
          <p:cNvSpPr txBox="1"/>
          <p:nvPr>
            <p:ph idx="2" type="subTitle"/>
          </p:nvPr>
        </p:nvSpPr>
        <p:spPr>
          <a:xfrm>
            <a:off x="1244825" y="620250"/>
            <a:ext cx="62349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The trend of count of rides by months</a:t>
            </a:r>
            <a:endParaRPr/>
          </a:p>
        </p:txBody>
      </p:sp>
      <p:sp>
        <p:nvSpPr>
          <p:cNvPr id="426" name="Google Shape;426;p24"/>
          <p:cNvSpPr txBox="1"/>
          <p:nvPr/>
        </p:nvSpPr>
        <p:spPr>
          <a:xfrm>
            <a:off x="5345200" y="1756488"/>
            <a:ext cx="370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count’s t</a:t>
            </a: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rend of rides in the year is the same for both members and casuals.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it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count of rides for both increase during spring and summer months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p24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0" y="1175250"/>
            <a:ext cx="5343849" cy="33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