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65" r:id="rId2"/>
    <p:sldId id="266" r:id="rId3"/>
    <p:sldId id="267" r:id="rId4"/>
    <p:sldId id="268" r:id="rId5"/>
    <p:sldId id="269" r:id="rId6"/>
    <p:sldId id="256" r:id="rId7"/>
    <p:sldId id="258" r:id="rId8"/>
    <p:sldId id="264" r:id="rId9"/>
    <p:sldId id="257" r:id="rId10"/>
    <p:sldId id="261" r:id="rId11"/>
    <p:sldId id="262" r:id="rId12"/>
    <p:sldId id="259" r:id="rId13"/>
    <p:sldId id="260" r:id="rId14"/>
    <p:sldId id="26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F10A17C-3B54-488A-9C58-CA32A442A498}" type="datetimeFigureOut">
              <a:rPr lang="en-US" smtClean="0"/>
              <a:t>11/21/2019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134785-4186-4F95-A547-011E15EFD2B8}" type="slidenum">
              <a:rPr lang="en-US" smtClean="0"/>
              <a:t>‹#›</a:t>
            </a:fld>
            <a:endParaRPr lang="en-US"/>
          </a:p>
        </p:txBody>
      </p:sp>
    </p:spTree>
    <p:extLst>
      <p:ext uri="{BB962C8B-B14F-4D97-AF65-F5344CB8AC3E}">
        <p14:creationId xmlns:p14="http://schemas.microsoft.com/office/powerpoint/2010/main" val="15241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10A17C-3B54-488A-9C58-CA32A442A498}" type="datetimeFigureOut">
              <a:rPr lang="en-US" smtClean="0"/>
              <a:t>11/21/2019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134785-4186-4F95-A547-011E15EFD2B8}" type="slidenum">
              <a:rPr lang="en-US" smtClean="0"/>
              <a:t>‹#›</a:t>
            </a:fld>
            <a:endParaRPr lang="en-US"/>
          </a:p>
        </p:txBody>
      </p:sp>
    </p:spTree>
    <p:extLst>
      <p:ext uri="{BB962C8B-B14F-4D97-AF65-F5344CB8AC3E}">
        <p14:creationId xmlns:p14="http://schemas.microsoft.com/office/powerpoint/2010/main" val="2809038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F10A17C-3B54-488A-9C58-CA32A442A498}" type="datetimeFigureOut">
              <a:rPr lang="en-US" smtClean="0"/>
              <a:t>11/21/2019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134785-4186-4F95-A547-011E15EFD2B8}" type="slidenum">
              <a:rPr lang="en-US" smtClean="0"/>
              <a:t>‹#›</a:t>
            </a:fld>
            <a:endParaRPr lang="en-US"/>
          </a:p>
        </p:txBody>
      </p:sp>
    </p:spTree>
    <p:extLst>
      <p:ext uri="{BB962C8B-B14F-4D97-AF65-F5344CB8AC3E}">
        <p14:creationId xmlns:p14="http://schemas.microsoft.com/office/powerpoint/2010/main" val="37288557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F10A17C-3B54-488A-9C58-CA32A442A498}" type="datetimeFigureOut">
              <a:rPr lang="en-US" smtClean="0"/>
              <a:t>11/21/2019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134785-4186-4F95-A547-011E15EFD2B8}"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9243992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10A17C-3B54-488A-9C58-CA32A442A498}" type="datetimeFigureOut">
              <a:rPr lang="en-US" smtClean="0"/>
              <a:t>11/21/2019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134785-4186-4F95-A547-011E15EFD2B8}" type="slidenum">
              <a:rPr lang="en-US" smtClean="0"/>
              <a:t>‹#›</a:t>
            </a:fld>
            <a:endParaRPr lang="en-US"/>
          </a:p>
        </p:txBody>
      </p:sp>
    </p:spTree>
    <p:extLst>
      <p:ext uri="{BB962C8B-B14F-4D97-AF65-F5344CB8AC3E}">
        <p14:creationId xmlns:p14="http://schemas.microsoft.com/office/powerpoint/2010/main" val="167736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F10A17C-3B54-488A-9C58-CA32A442A498}" type="datetimeFigureOut">
              <a:rPr lang="en-US" smtClean="0"/>
              <a:t>11/21/2019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134785-4186-4F95-A547-011E15EFD2B8}" type="slidenum">
              <a:rPr lang="en-US" smtClean="0"/>
              <a:t>‹#›</a:t>
            </a:fld>
            <a:endParaRPr lang="en-US"/>
          </a:p>
        </p:txBody>
      </p:sp>
    </p:spTree>
    <p:extLst>
      <p:ext uri="{BB962C8B-B14F-4D97-AF65-F5344CB8AC3E}">
        <p14:creationId xmlns:p14="http://schemas.microsoft.com/office/powerpoint/2010/main" val="41657942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F10A17C-3B54-488A-9C58-CA32A442A498}" type="datetimeFigureOut">
              <a:rPr lang="en-US" smtClean="0"/>
              <a:t>11/21/2019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134785-4186-4F95-A547-011E15EFD2B8}" type="slidenum">
              <a:rPr lang="en-US" smtClean="0"/>
              <a:t>‹#›</a:t>
            </a:fld>
            <a:endParaRPr lang="en-US"/>
          </a:p>
        </p:txBody>
      </p:sp>
    </p:spTree>
    <p:extLst>
      <p:ext uri="{BB962C8B-B14F-4D97-AF65-F5344CB8AC3E}">
        <p14:creationId xmlns:p14="http://schemas.microsoft.com/office/powerpoint/2010/main" val="15841728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10A17C-3B54-488A-9C58-CA32A442A498}" type="datetimeFigureOut">
              <a:rPr lang="en-US" smtClean="0"/>
              <a:t>11/21/2019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134785-4186-4F95-A547-011E15EFD2B8}" type="slidenum">
              <a:rPr lang="en-US" smtClean="0"/>
              <a:t>‹#›</a:t>
            </a:fld>
            <a:endParaRPr lang="en-US"/>
          </a:p>
        </p:txBody>
      </p:sp>
    </p:spTree>
    <p:extLst>
      <p:ext uri="{BB962C8B-B14F-4D97-AF65-F5344CB8AC3E}">
        <p14:creationId xmlns:p14="http://schemas.microsoft.com/office/powerpoint/2010/main" val="5156570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10A17C-3B54-488A-9C58-CA32A442A498}" type="datetimeFigureOut">
              <a:rPr lang="en-US" smtClean="0"/>
              <a:t>11/21/2019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134785-4186-4F95-A547-011E15EFD2B8}" type="slidenum">
              <a:rPr lang="en-US" smtClean="0"/>
              <a:t>‹#›</a:t>
            </a:fld>
            <a:endParaRPr lang="en-US"/>
          </a:p>
        </p:txBody>
      </p:sp>
    </p:spTree>
    <p:extLst>
      <p:ext uri="{BB962C8B-B14F-4D97-AF65-F5344CB8AC3E}">
        <p14:creationId xmlns:p14="http://schemas.microsoft.com/office/powerpoint/2010/main" val="3652711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F10A17C-3B54-488A-9C58-CA32A442A498}" type="datetimeFigureOut">
              <a:rPr lang="en-US" smtClean="0"/>
              <a:t>11/21/2019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134785-4186-4F95-A547-011E15EFD2B8}" type="slidenum">
              <a:rPr lang="en-US" smtClean="0"/>
              <a:t>‹#›</a:t>
            </a:fld>
            <a:endParaRPr lang="en-US"/>
          </a:p>
        </p:txBody>
      </p:sp>
    </p:spTree>
    <p:extLst>
      <p:ext uri="{BB962C8B-B14F-4D97-AF65-F5344CB8AC3E}">
        <p14:creationId xmlns:p14="http://schemas.microsoft.com/office/powerpoint/2010/main" val="914302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10A17C-3B54-488A-9C58-CA32A442A498}" type="datetimeFigureOut">
              <a:rPr lang="en-US" smtClean="0"/>
              <a:t>11/21/2019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134785-4186-4F95-A547-011E15EFD2B8}" type="slidenum">
              <a:rPr lang="en-US" smtClean="0"/>
              <a:t>‹#›</a:t>
            </a:fld>
            <a:endParaRPr lang="en-US"/>
          </a:p>
        </p:txBody>
      </p:sp>
    </p:spTree>
    <p:extLst>
      <p:ext uri="{BB962C8B-B14F-4D97-AF65-F5344CB8AC3E}">
        <p14:creationId xmlns:p14="http://schemas.microsoft.com/office/powerpoint/2010/main" val="3820551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10A17C-3B54-488A-9C58-CA32A442A498}" type="datetimeFigureOut">
              <a:rPr lang="en-US" smtClean="0"/>
              <a:t>11/21/2019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134785-4186-4F95-A547-011E15EFD2B8}" type="slidenum">
              <a:rPr lang="en-US" smtClean="0"/>
              <a:t>‹#›</a:t>
            </a:fld>
            <a:endParaRPr lang="en-US"/>
          </a:p>
        </p:txBody>
      </p:sp>
    </p:spTree>
    <p:extLst>
      <p:ext uri="{BB962C8B-B14F-4D97-AF65-F5344CB8AC3E}">
        <p14:creationId xmlns:p14="http://schemas.microsoft.com/office/powerpoint/2010/main" val="326096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F10A17C-3B54-488A-9C58-CA32A442A498}" type="datetimeFigureOut">
              <a:rPr lang="en-US" smtClean="0"/>
              <a:t>11/21/2019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134785-4186-4F95-A547-011E15EFD2B8}" type="slidenum">
              <a:rPr lang="en-US" smtClean="0"/>
              <a:t>‹#›</a:t>
            </a:fld>
            <a:endParaRPr lang="en-US"/>
          </a:p>
        </p:txBody>
      </p:sp>
    </p:spTree>
    <p:extLst>
      <p:ext uri="{BB962C8B-B14F-4D97-AF65-F5344CB8AC3E}">
        <p14:creationId xmlns:p14="http://schemas.microsoft.com/office/powerpoint/2010/main" val="645708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F10A17C-3B54-488A-9C58-CA32A442A498}" type="datetimeFigureOut">
              <a:rPr lang="en-US" smtClean="0"/>
              <a:t>11/21/2019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A134785-4186-4F95-A547-011E15EFD2B8}" type="slidenum">
              <a:rPr lang="en-US" smtClean="0"/>
              <a:t>‹#›</a:t>
            </a:fld>
            <a:endParaRPr lang="en-US"/>
          </a:p>
        </p:txBody>
      </p:sp>
    </p:spTree>
    <p:extLst>
      <p:ext uri="{BB962C8B-B14F-4D97-AF65-F5344CB8AC3E}">
        <p14:creationId xmlns:p14="http://schemas.microsoft.com/office/powerpoint/2010/main" val="309141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F10A17C-3B54-488A-9C58-CA32A442A498}" type="datetimeFigureOut">
              <a:rPr lang="en-US" smtClean="0"/>
              <a:t>11/21/2019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A134785-4186-4F95-A547-011E15EFD2B8}" type="slidenum">
              <a:rPr lang="en-US" smtClean="0"/>
              <a:t>‹#›</a:t>
            </a:fld>
            <a:endParaRPr lang="en-US"/>
          </a:p>
        </p:txBody>
      </p:sp>
    </p:spTree>
    <p:extLst>
      <p:ext uri="{BB962C8B-B14F-4D97-AF65-F5344CB8AC3E}">
        <p14:creationId xmlns:p14="http://schemas.microsoft.com/office/powerpoint/2010/main" val="1199958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F10A17C-3B54-488A-9C58-CA32A442A498}" type="datetimeFigureOut">
              <a:rPr lang="en-US" smtClean="0"/>
              <a:t>11/21/2019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A134785-4186-4F95-A547-011E15EFD2B8}" type="slidenum">
              <a:rPr lang="en-US" smtClean="0"/>
              <a:t>‹#›</a:t>
            </a:fld>
            <a:endParaRPr lang="en-US"/>
          </a:p>
        </p:txBody>
      </p:sp>
    </p:spTree>
    <p:extLst>
      <p:ext uri="{BB962C8B-B14F-4D97-AF65-F5344CB8AC3E}">
        <p14:creationId xmlns:p14="http://schemas.microsoft.com/office/powerpoint/2010/main" val="1086884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10A17C-3B54-488A-9C58-CA32A442A498}" type="datetimeFigureOut">
              <a:rPr lang="en-US" smtClean="0"/>
              <a:t>11/21/2019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134785-4186-4F95-A547-011E15EFD2B8}" type="slidenum">
              <a:rPr lang="en-US" smtClean="0"/>
              <a:t>‹#›</a:t>
            </a:fld>
            <a:endParaRPr lang="en-US"/>
          </a:p>
        </p:txBody>
      </p:sp>
    </p:spTree>
    <p:extLst>
      <p:ext uri="{BB962C8B-B14F-4D97-AF65-F5344CB8AC3E}">
        <p14:creationId xmlns:p14="http://schemas.microsoft.com/office/powerpoint/2010/main" val="3653819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F10A17C-3B54-488A-9C58-CA32A442A498}" type="datetimeFigureOut">
              <a:rPr lang="en-US" smtClean="0"/>
              <a:t>11/21/2019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A134785-4186-4F95-A547-011E15EFD2B8}" type="slidenum">
              <a:rPr lang="en-US" smtClean="0"/>
              <a:t>‹#›</a:t>
            </a:fld>
            <a:endParaRPr lang="en-US"/>
          </a:p>
        </p:txBody>
      </p:sp>
    </p:spTree>
    <p:extLst>
      <p:ext uri="{BB962C8B-B14F-4D97-AF65-F5344CB8AC3E}">
        <p14:creationId xmlns:p14="http://schemas.microsoft.com/office/powerpoint/2010/main" val="3699216776"/>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CC894D-66BF-415D-A162-9AB41A0328B5}"/>
              </a:ext>
            </a:extLst>
          </p:cNvPr>
          <p:cNvSpPr>
            <a:spLocks noGrp="1"/>
          </p:cNvSpPr>
          <p:nvPr>
            <p:ph type="ctrTitle"/>
          </p:nvPr>
        </p:nvSpPr>
        <p:spPr>
          <a:xfrm>
            <a:off x="672235" y="2038424"/>
            <a:ext cx="9776689" cy="2291356"/>
          </a:xfrm>
        </p:spPr>
        <p:txBody>
          <a:bodyPr/>
          <a:lstStyle/>
          <a:p>
            <a:r>
              <a:rPr lang="en-US" dirty="0">
                <a:latin typeface="Arial" panose="020B0604020202020204" pitchFamily="34" charset="0"/>
                <a:cs typeface="Arial" panose="020B0604020202020204" pitchFamily="34" charset="0"/>
              </a:rPr>
              <a:t>Telecom Customer Churn Prediction</a:t>
            </a:r>
            <a:endParaRPr lang="en-IN" dirty="0">
              <a:latin typeface="Arial" panose="020B0604020202020204" pitchFamily="34" charset="0"/>
              <a:cs typeface="Arial" panose="020B0604020202020204" pitchFamily="34" charset="0"/>
            </a:endParaRPr>
          </a:p>
        </p:txBody>
      </p:sp>
      <p:sp>
        <p:nvSpPr>
          <p:cNvPr id="5" name="Subtitle 4">
            <a:extLst>
              <a:ext uri="{FF2B5EF4-FFF2-40B4-BE49-F238E27FC236}">
                <a16:creationId xmlns:a16="http://schemas.microsoft.com/office/drawing/2014/main" id="{1CF65B9C-2D84-46CE-9429-5981A831C3F3}"/>
              </a:ext>
            </a:extLst>
          </p:cNvPr>
          <p:cNvSpPr>
            <a:spLocks noGrp="1"/>
          </p:cNvSpPr>
          <p:nvPr>
            <p:ph type="subTitle" idx="1"/>
          </p:nvPr>
        </p:nvSpPr>
        <p:spPr>
          <a:xfrm>
            <a:off x="672235" y="4845473"/>
            <a:ext cx="8214590" cy="716460"/>
          </a:xfrm>
        </p:spPr>
        <p:txBody>
          <a:bodyPr>
            <a:normAutofit/>
          </a:bodyPr>
          <a:lstStyle/>
          <a:p>
            <a:r>
              <a:rPr lang="en-US" dirty="0">
                <a:solidFill>
                  <a:schemeClr val="tx1"/>
                </a:solidFill>
              </a:rPr>
              <a:t>Group 13 – Priyanka </a:t>
            </a:r>
            <a:r>
              <a:rPr lang="en-US" dirty="0" err="1">
                <a:solidFill>
                  <a:schemeClr val="tx1"/>
                </a:solidFill>
              </a:rPr>
              <a:t>Phadnis</a:t>
            </a:r>
            <a:r>
              <a:rPr lang="en-US" dirty="0">
                <a:solidFill>
                  <a:schemeClr val="tx1"/>
                </a:solidFill>
              </a:rPr>
              <a:t>, Varun </a:t>
            </a:r>
            <a:r>
              <a:rPr lang="en-US" dirty="0" err="1">
                <a:solidFill>
                  <a:schemeClr val="tx1"/>
                </a:solidFill>
              </a:rPr>
              <a:t>Eranki</a:t>
            </a:r>
            <a:r>
              <a:rPr lang="en-US" dirty="0">
                <a:solidFill>
                  <a:schemeClr val="tx1"/>
                </a:solidFill>
              </a:rPr>
              <a:t>, </a:t>
            </a:r>
            <a:r>
              <a:rPr lang="en-US" dirty="0" err="1">
                <a:solidFill>
                  <a:schemeClr val="tx1"/>
                </a:solidFill>
              </a:rPr>
              <a:t>Vishaal</a:t>
            </a:r>
            <a:r>
              <a:rPr lang="en-US" dirty="0">
                <a:solidFill>
                  <a:schemeClr val="tx1"/>
                </a:solidFill>
              </a:rPr>
              <a:t> Prabhakar, Lyzanne </a:t>
            </a:r>
            <a:r>
              <a:rPr lang="en-US" dirty="0" err="1">
                <a:solidFill>
                  <a:schemeClr val="tx1"/>
                </a:solidFill>
              </a:rPr>
              <a:t>dsouza</a:t>
            </a:r>
            <a:endParaRPr lang="en-IN" dirty="0">
              <a:solidFill>
                <a:schemeClr val="tx1"/>
              </a:solidFill>
            </a:endParaRPr>
          </a:p>
        </p:txBody>
      </p:sp>
    </p:spTree>
    <p:extLst>
      <p:ext uri="{BB962C8B-B14F-4D97-AF65-F5344CB8AC3E}">
        <p14:creationId xmlns:p14="http://schemas.microsoft.com/office/powerpoint/2010/main" val="10419462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843D0-F631-4714-A7DE-5F9A34419408}"/>
              </a:ext>
            </a:extLst>
          </p:cNvPr>
          <p:cNvSpPr>
            <a:spLocks noGrp="1"/>
          </p:cNvSpPr>
          <p:nvPr>
            <p:ph type="title"/>
          </p:nvPr>
        </p:nvSpPr>
        <p:spPr>
          <a:xfrm>
            <a:off x="646111" y="738468"/>
            <a:ext cx="9404723" cy="1400530"/>
          </a:xfrm>
        </p:spPr>
        <p:txBody>
          <a:bodyPr/>
          <a:lstStyle/>
          <a:p>
            <a:pPr algn="ctr"/>
            <a:r>
              <a:rPr lang="en-US" dirty="0">
                <a:latin typeface="Times New Roman" panose="02020603050405020304" pitchFamily="18" charset="0"/>
                <a:cs typeface="Times New Roman" panose="02020603050405020304" pitchFamily="18" charset="0"/>
              </a:rPr>
              <a:t>MODEL EVALUATION RESULTS</a:t>
            </a:r>
          </a:p>
        </p:txBody>
      </p:sp>
      <p:sp>
        <p:nvSpPr>
          <p:cNvPr id="3" name="Content Placeholder 2">
            <a:extLst>
              <a:ext uri="{FF2B5EF4-FFF2-40B4-BE49-F238E27FC236}">
                <a16:creationId xmlns:a16="http://schemas.microsoft.com/office/drawing/2014/main" id="{12467B9D-A9B7-48A3-8683-5E5D983EE746}"/>
              </a:ext>
            </a:extLst>
          </p:cNvPr>
          <p:cNvSpPr>
            <a:spLocks noGrp="1"/>
          </p:cNvSpPr>
          <p:nvPr>
            <p:ph idx="1"/>
          </p:nvPr>
        </p:nvSpPr>
        <p:spPr>
          <a:xfrm>
            <a:off x="1104293" y="1662393"/>
            <a:ext cx="8946541" cy="4195481"/>
          </a:xfrm>
        </p:spPr>
        <p:txBody>
          <a:bodyPr/>
          <a:lstStyle/>
          <a:p>
            <a:pPr marL="0" indent="0">
              <a:buNone/>
            </a:pPr>
            <a:endParaRPr lang="en-US" b="1" dirty="0"/>
          </a:p>
          <a:p>
            <a:pPr lvl="0"/>
            <a:r>
              <a:rPr lang="en-IN" sz="2400" dirty="0">
                <a:latin typeface="Times New Roman" panose="02020603050405020304" pitchFamily="18" charset="0"/>
                <a:cs typeface="Times New Roman" panose="02020603050405020304" pitchFamily="18" charset="0"/>
              </a:rPr>
              <a:t>Grid Search CV and k-fold validation was used to test the model. </a:t>
            </a:r>
            <a:endParaRPr lang="en-US" sz="2400" dirty="0">
              <a:latin typeface="Times New Roman" panose="02020603050405020304" pitchFamily="18" charset="0"/>
              <a:cs typeface="Times New Roman" panose="02020603050405020304" pitchFamily="18" charset="0"/>
            </a:endParaRPr>
          </a:p>
          <a:p>
            <a:pPr lvl="0"/>
            <a:r>
              <a:rPr lang="en-IN" sz="2400" dirty="0">
                <a:latin typeface="Times New Roman" panose="02020603050405020304" pitchFamily="18" charset="0"/>
                <a:cs typeface="Times New Roman" panose="02020603050405020304" pitchFamily="18" charset="0"/>
              </a:rPr>
              <a:t>The final parameters for XGBOOST were chosen because they gave the best accuracy, of around 80.5 percent. This was obtained by tuning each of the parameters and using grid search for each of the parameters.</a:t>
            </a:r>
            <a:endParaRPr lang="en-US" sz="24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2148602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4A4FE-BFD8-433A-AD6C-5DC2BFF9D0F0}"/>
              </a:ext>
            </a:extLst>
          </p:cNvPr>
          <p:cNvSpPr>
            <a:spLocks noGrp="1"/>
          </p:cNvSpPr>
          <p:nvPr>
            <p:ph type="title"/>
          </p:nvPr>
        </p:nvSpPr>
        <p:spPr>
          <a:xfrm>
            <a:off x="8200279" y="1325880"/>
            <a:ext cx="3344020" cy="3066507"/>
          </a:xfrm>
        </p:spPr>
        <p:txBody>
          <a:bodyPr vert="horz" lIns="91440" tIns="45720" rIns="91440" bIns="45720" rtlCol="0" anchor="b">
            <a:normAutofit/>
          </a:bodyPr>
          <a:lstStyle/>
          <a:p>
            <a:pPr>
              <a:lnSpc>
                <a:spcPct val="90000"/>
              </a:lnSpc>
            </a:pPr>
            <a:r>
              <a:rPr lang="en-US" sz="5000" b="0" i="0" kern="1200" dirty="0">
                <a:solidFill>
                  <a:schemeClr val="tx1"/>
                </a:solidFill>
                <a:latin typeface="+mj-lt"/>
                <a:ea typeface="+mj-ea"/>
                <a:cs typeface="+mj-cs"/>
              </a:rPr>
              <a:t>XGBOOST LEARNING CURVE</a:t>
            </a:r>
          </a:p>
        </p:txBody>
      </p:sp>
      <p:pic>
        <p:nvPicPr>
          <p:cNvPr id="4" name="Content Placeholder 3">
            <a:extLst>
              <a:ext uri="{FF2B5EF4-FFF2-40B4-BE49-F238E27FC236}">
                <a16:creationId xmlns:a16="http://schemas.microsoft.com/office/drawing/2014/main" id="{7D16F56A-BF76-4B98-B261-EF6011465B55}"/>
              </a:ext>
            </a:extLst>
          </p:cNvPr>
          <p:cNvPicPr>
            <a:picLocks noGrp="1" noChangeAspect="1"/>
          </p:cNvPicPr>
          <p:nvPr>
            <p:ph idx="1"/>
          </p:nvPr>
        </p:nvPicPr>
        <p:blipFill>
          <a:blip r:embed="rId2"/>
          <a:stretch>
            <a:fillRect/>
          </a:stretch>
        </p:blipFill>
        <p:spPr>
          <a:xfrm>
            <a:off x="955392" y="1125319"/>
            <a:ext cx="6275584" cy="4612554"/>
          </a:xfrm>
          <a:prstGeom prst="rect">
            <a:avLst/>
          </a:prstGeom>
          <a:effectLst/>
        </p:spPr>
      </p:pic>
    </p:spTree>
    <p:extLst>
      <p:ext uri="{BB962C8B-B14F-4D97-AF65-F5344CB8AC3E}">
        <p14:creationId xmlns:p14="http://schemas.microsoft.com/office/powerpoint/2010/main" val="806395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077C6-8A28-4937-A807-000AECE0D676}"/>
              </a:ext>
            </a:extLst>
          </p:cNvPr>
          <p:cNvSpPr>
            <a:spLocks noGrp="1"/>
          </p:cNvSpPr>
          <p:nvPr>
            <p:ph type="title"/>
          </p:nvPr>
        </p:nvSpPr>
        <p:spPr>
          <a:xfrm>
            <a:off x="941386" y="443193"/>
            <a:ext cx="9404723" cy="1400530"/>
          </a:xfrm>
        </p:spPr>
        <p:txBody>
          <a:bodyPr/>
          <a:lstStyle/>
          <a:p>
            <a:pPr algn="ctr"/>
            <a:r>
              <a:rPr lang="en-US" dirty="0">
                <a:latin typeface="Times New Roman" panose="02020603050405020304" pitchFamily="18" charset="0"/>
                <a:cs typeface="Times New Roman" panose="02020603050405020304" pitchFamily="18" charset="0"/>
              </a:rPr>
              <a:t>PERFORMANCE METRIC SCORES</a:t>
            </a:r>
          </a:p>
        </p:txBody>
      </p:sp>
      <p:sp>
        <p:nvSpPr>
          <p:cNvPr id="3" name="Content Placeholder 2">
            <a:extLst>
              <a:ext uri="{FF2B5EF4-FFF2-40B4-BE49-F238E27FC236}">
                <a16:creationId xmlns:a16="http://schemas.microsoft.com/office/drawing/2014/main" id="{85926711-2A4D-471E-8DF0-69E6DAC033DA}"/>
              </a:ext>
            </a:extLst>
          </p:cNvPr>
          <p:cNvSpPr>
            <a:spLocks noGrp="1"/>
          </p:cNvSpPr>
          <p:nvPr>
            <p:ph idx="1"/>
          </p:nvPr>
        </p:nvSpPr>
        <p:spPr>
          <a:xfrm>
            <a:off x="1027112" y="2465492"/>
            <a:ext cx="8946541" cy="4195481"/>
          </a:xfrm>
        </p:spPr>
        <p:txBody>
          <a:bodyPr/>
          <a:lstStyle/>
          <a:p>
            <a:pPr marL="0" indent="0">
              <a:buNone/>
            </a:pPr>
            <a:r>
              <a:rPr lang="en-US" dirty="0"/>
              <a:t> </a:t>
            </a:r>
          </a:p>
        </p:txBody>
      </p:sp>
      <p:graphicFrame>
        <p:nvGraphicFramePr>
          <p:cNvPr id="5" name="Table 4">
            <a:extLst>
              <a:ext uri="{FF2B5EF4-FFF2-40B4-BE49-F238E27FC236}">
                <a16:creationId xmlns:a16="http://schemas.microsoft.com/office/drawing/2014/main" id="{646C35A5-6C86-4C53-8EB8-E50EBEB68CCD}"/>
              </a:ext>
            </a:extLst>
          </p:cNvPr>
          <p:cNvGraphicFramePr>
            <a:graphicFrameLocks noGrp="1"/>
          </p:cNvGraphicFramePr>
          <p:nvPr>
            <p:extLst>
              <p:ext uri="{D42A27DB-BD31-4B8C-83A1-F6EECF244321}">
                <p14:modId xmlns:p14="http://schemas.microsoft.com/office/powerpoint/2010/main" val="3767059264"/>
              </p:ext>
            </p:extLst>
          </p:nvPr>
        </p:nvGraphicFramePr>
        <p:xfrm>
          <a:off x="1660525" y="2465492"/>
          <a:ext cx="8128000" cy="14833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502648572"/>
                    </a:ext>
                  </a:extLst>
                </a:gridCol>
                <a:gridCol w="4064000">
                  <a:extLst>
                    <a:ext uri="{9D8B030D-6E8A-4147-A177-3AD203B41FA5}">
                      <a16:colId xmlns:a16="http://schemas.microsoft.com/office/drawing/2014/main" val="2620657972"/>
                    </a:ext>
                  </a:extLst>
                </a:gridCol>
              </a:tblGrid>
              <a:tr h="370840">
                <a:tc>
                  <a:txBody>
                    <a:bodyPr/>
                    <a:lstStyle/>
                    <a:p>
                      <a:r>
                        <a:rPr lang="en-US" dirty="0"/>
                        <a:t>                       MODEL</a:t>
                      </a:r>
                    </a:p>
                  </a:txBody>
                  <a:tcPr/>
                </a:tc>
                <a:tc>
                  <a:txBody>
                    <a:bodyPr/>
                    <a:lstStyle/>
                    <a:p>
                      <a:r>
                        <a:rPr lang="en-US" dirty="0"/>
                        <a:t>                  ACCURACY</a:t>
                      </a:r>
                    </a:p>
                  </a:txBody>
                  <a:tcPr/>
                </a:tc>
                <a:extLst>
                  <a:ext uri="{0D108BD9-81ED-4DB2-BD59-A6C34878D82A}">
                    <a16:rowId xmlns:a16="http://schemas.microsoft.com/office/drawing/2014/main" val="3370230413"/>
                  </a:ext>
                </a:extLst>
              </a:tr>
              <a:tr h="370840">
                <a:tc>
                  <a:txBody>
                    <a:bodyPr/>
                    <a:lstStyle/>
                    <a:p>
                      <a:r>
                        <a:rPr lang="en-US" dirty="0"/>
                        <a:t>LOGISTIC REGRESSION</a:t>
                      </a:r>
                    </a:p>
                  </a:txBody>
                  <a:tcPr/>
                </a:tc>
                <a:tc>
                  <a:txBody>
                    <a:bodyPr/>
                    <a:lstStyle/>
                    <a:p>
                      <a:r>
                        <a:rPr lang="en-US" dirty="0"/>
                        <a:t>                        78.6%</a:t>
                      </a:r>
                    </a:p>
                  </a:txBody>
                  <a:tcPr/>
                </a:tc>
                <a:extLst>
                  <a:ext uri="{0D108BD9-81ED-4DB2-BD59-A6C34878D82A}">
                    <a16:rowId xmlns:a16="http://schemas.microsoft.com/office/drawing/2014/main" val="672392239"/>
                  </a:ext>
                </a:extLst>
              </a:tr>
              <a:tr h="370840">
                <a:tc>
                  <a:txBody>
                    <a:bodyPr/>
                    <a:lstStyle/>
                    <a:p>
                      <a:r>
                        <a:rPr lang="en-US" dirty="0"/>
                        <a:t>XGBOOST</a:t>
                      </a:r>
                    </a:p>
                  </a:txBody>
                  <a:tcPr/>
                </a:tc>
                <a:tc>
                  <a:txBody>
                    <a:bodyPr/>
                    <a:lstStyle/>
                    <a:p>
                      <a:r>
                        <a:rPr lang="en-US" dirty="0"/>
                        <a:t>                        80.5%</a:t>
                      </a:r>
                    </a:p>
                  </a:txBody>
                  <a:tcPr/>
                </a:tc>
                <a:extLst>
                  <a:ext uri="{0D108BD9-81ED-4DB2-BD59-A6C34878D82A}">
                    <a16:rowId xmlns:a16="http://schemas.microsoft.com/office/drawing/2014/main" val="3163127220"/>
                  </a:ext>
                </a:extLst>
              </a:tr>
              <a:tr h="370840">
                <a:tc>
                  <a:txBody>
                    <a:bodyPr/>
                    <a:lstStyle/>
                    <a:p>
                      <a:r>
                        <a:rPr lang="en-US" dirty="0"/>
                        <a:t>ARTIFICIAL NEURAL NETWORKS</a:t>
                      </a:r>
                    </a:p>
                  </a:txBody>
                  <a:tcPr/>
                </a:tc>
                <a:tc>
                  <a:txBody>
                    <a:bodyPr/>
                    <a:lstStyle/>
                    <a:p>
                      <a:r>
                        <a:rPr lang="en-US" dirty="0"/>
                        <a:t>                        79.3%</a:t>
                      </a:r>
                    </a:p>
                  </a:txBody>
                  <a:tcPr/>
                </a:tc>
                <a:extLst>
                  <a:ext uri="{0D108BD9-81ED-4DB2-BD59-A6C34878D82A}">
                    <a16:rowId xmlns:a16="http://schemas.microsoft.com/office/drawing/2014/main" val="1240048138"/>
                  </a:ext>
                </a:extLst>
              </a:tr>
            </a:tbl>
          </a:graphicData>
        </a:graphic>
      </p:graphicFrame>
    </p:spTree>
    <p:extLst>
      <p:ext uri="{BB962C8B-B14F-4D97-AF65-F5344CB8AC3E}">
        <p14:creationId xmlns:p14="http://schemas.microsoft.com/office/powerpoint/2010/main" val="746610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A5A34-1A94-4C7E-95D5-18AE0EF97C9F}"/>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WHY ACCURACY AS A COMPARISON PARAMETER?</a:t>
            </a:r>
          </a:p>
        </p:txBody>
      </p:sp>
      <p:sp>
        <p:nvSpPr>
          <p:cNvPr id="3" name="Content Placeholder 2">
            <a:extLst>
              <a:ext uri="{FF2B5EF4-FFF2-40B4-BE49-F238E27FC236}">
                <a16:creationId xmlns:a16="http://schemas.microsoft.com/office/drawing/2014/main" id="{A6C96C80-8EC6-4C2B-B61F-BF1205C7F6D0}"/>
              </a:ext>
            </a:extLst>
          </p:cNvPr>
          <p:cNvSpPr>
            <a:spLocks noGrp="1"/>
          </p:cNvSpPr>
          <p:nvPr>
            <p:ph idx="1"/>
          </p:nvPr>
        </p:nvSpPr>
        <p:spPr>
          <a:xfrm>
            <a:off x="1104293" y="2757768"/>
            <a:ext cx="8946541" cy="4195481"/>
          </a:xfrm>
        </p:spPr>
        <p:txBody>
          <a:bodyPr>
            <a:normAutofit/>
          </a:bodyPr>
          <a:lstStyle/>
          <a:p>
            <a:r>
              <a:rPr lang="en-IN" sz="2400" dirty="0">
                <a:latin typeface="Times New Roman" panose="02020603050405020304" pitchFamily="18" charset="0"/>
                <a:cs typeface="Times New Roman" panose="02020603050405020304" pitchFamily="18" charset="0"/>
              </a:rPr>
              <a:t>The dataset is balanced. In case of imbalanced datasets, it is more likely to predict in favour of the target variable which is present in large proportion in the training dataset. Thus, accuracy can be considered as a good performance comparison metric for this dataset.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34229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3410FE-0242-4C0A-840E-5C1821904429}"/>
              </a:ext>
            </a:extLst>
          </p:cNvPr>
          <p:cNvSpPr>
            <a:spLocks noGrp="1"/>
          </p:cNvSpPr>
          <p:nvPr>
            <p:ph idx="1"/>
          </p:nvPr>
        </p:nvSpPr>
        <p:spPr>
          <a:xfrm>
            <a:off x="1104293" y="2907012"/>
            <a:ext cx="8946541" cy="4195481"/>
          </a:xfrm>
        </p:spPr>
        <p:txBody>
          <a:bodyPr>
            <a:normAutofit/>
          </a:bodyPr>
          <a:lstStyle/>
          <a:p>
            <a:pPr marL="0" indent="0" algn="ctr">
              <a:buNone/>
            </a:pPr>
            <a:r>
              <a:rPr lang="en-US" sz="42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954461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83533-2A52-4F2B-8E01-E7CF40291503}"/>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C589F55C-98F8-4A89-BCD8-7748808D296D}"/>
              </a:ext>
            </a:extLst>
          </p:cNvPr>
          <p:cNvSpPr>
            <a:spLocks noGrp="1"/>
          </p:cNvSpPr>
          <p:nvPr>
            <p:ph idx="1"/>
          </p:nvPr>
        </p:nvSpPr>
        <p:spPr>
          <a:xfrm>
            <a:off x="646111" y="981076"/>
            <a:ext cx="8946541" cy="2667000"/>
          </a:xfrm>
        </p:spPr>
        <p:txBody>
          <a:bodyPr>
            <a:noAutofit/>
          </a:bodyPr>
          <a:lstStyle/>
          <a:p>
            <a:endParaRPr lang="en-IN" sz="2400" dirty="0"/>
          </a:p>
          <a:p>
            <a:pPr marL="0" indent="0">
              <a:buNone/>
            </a:pPr>
            <a:r>
              <a:rPr lang="en-US" sz="2400" dirty="0"/>
              <a:t>This case study aims to predict if and when a customer could probably churn based on the company’s data from the previous month, so as to offer those customers better services. </a:t>
            </a:r>
            <a:endParaRPr lang="en-IN" sz="2400" dirty="0"/>
          </a:p>
        </p:txBody>
      </p:sp>
      <p:pic>
        <p:nvPicPr>
          <p:cNvPr id="5" name="Picture 4">
            <a:extLst>
              <a:ext uri="{FF2B5EF4-FFF2-40B4-BE49-F238E27FC236}">
                <a16:creationId xmlns:a16="http://schemas.microsoft.com/office/drawing/2014/main" id="{3DA5C3D9-3ED1-47DD-9114-3F7BA8ACC6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2550" y="3486505"/>
            <a:ext cx="7058025" cy="2918777"/>
          </a:xfrm>
          <a:prstGeom prst="rect">
            <a:avLst/>
          </a:prstGeom>
        </p:spPr>
      </p:pic>
    </p:spTree>
    <p:extLst>
      <p:ext uri="{BB962C8B-B14F-4D97-AF65-F5344CB8AC3E}">
        <p14:creationId xmlns:p14="http://schemas.microsoft.com/office/powerpoint/2010/main" val="3950455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C1AC4-5C31-4377-9665-80602625BA02}"/>
              </a:ext>
            </a:extLst>
          </p:cNvPr>
          <p:cNvSpPr>
            <a:spLocks noGrp="1"/>
          </p:cNvSpPr>
          <p:nvPr>
            <p:ph type="title"/>
          </p:nvPr>
        </p:nvSpPr>
        <p:spPr/>
        <p:txBody>
          <a:bodyPr/>
          <a:lstStyle/>
          <a:p>
            <a:r>
              <a:rPr lang="en-US" dirty="0"/>
              <a:t>Definition of churn</a:t>
            </a:r>
            <a:endParaRPr lang="en-IN" dirty="0"/>
          </a:p>
        </p:txBody>
      </p:sp>
      <p:sp>
        <p:nvSpPr>
          <p:cNvPr id="3" name="Content Placeholder 2">
            <a:extLst>
              <a:ext uri="{FF2B5EF4-FFF2-40B4-BE49-F238E27FC236}">
                <a16:creationId xmlns:a16="http://schemas.microsoft.com/office/drawing/2014/main" id="{7E63B519-F4BF-483C-B201-DEA6F13E90F4}"/>
              </a:ext>
            </a:extLst>
          </p:cNvPr>
          <p:cNvSpPr>
            <a:spLocks noGrp="1"/>
          </p:cNvSpPr>
          <p:nvPr>
            <p:ph idx="1"/>
          </p:nvPr>
        </p:nvSpPr>
        <p:spPr>
          <a:xfrm>
            <a:off x="646111" y="1462369"/>
            <a:ext cx="8946541" cy="2080932"/>
          </a:xfrm>
        </p:spPr>
        <p:txBody>
          <a:bodyPr>
            <a:normAutofit/>
          </a:bodyPr>
          <a:lstStyle/>
          <a:p>
            <a:pPr marL="0" indent="0">
              <a:buNone/>
            </a:pPr>
            <a:r>
              <a:rPr lang="en-US" b="1" dirty="0"/>
              <a:t>Churn rate</a:t>
            </a:r>
            <a:r>
              <a:rPr lang="en-US" dirty="0"/>
              <a:t> (sometimes called </a:t>
            </a:r>
            <a:r>
              <a:rPr lang="en-US" b="1" dirty="0"/>
              <a:t>attrition rate</a:t>
            </a:r>
            <a:r>
              <a:rPr lang="en-US" dirty="0"/>
              <a:t>), in its broadest sense, is a measure of the number of individuals or items moving out of a collective group over a specific period. </a:t>
            </a:r>
          </a:p>
          <a:p>
            <a:pPr marL="0" indent="0">
              <a:buNone/>
            </a:pPr>
            <a:r>
              <a:rPr lang="en-US" dirty="0"/>
              <a:t>In simple terms it means the customer chooses to end services with its current provider and goes to another provider.</a:t>
            </a:r>
            <a:endParaRPr lang="en-IN" dirty="0"/>
          </a:p>
        </p:txBody>
      </p:sp>
      <p:pic>
        <p:nvPicPr>
          <p:cNvPr id="5" name="Picture 4">
            <a:extLst>
              <a:ext uri="{FF2B5EF4-FFF2-40B4-BE49-F238E27FC236}">
                <a16:creationId xmlns:a16="http://schemas.microsoft.com/office/drawing/2014/main" id="{C5F3057C-E894-4BCB-954D-9EEE667DC9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8418" y="3543301"/>
            <a:ext cx="6943725" cy="3167457"/>
          </a:xfrm>
          <a:prstGeom prst="rect">
            <a:avLst/>
          </a:prstGeom>
        </p:spPr>
      </p:pic>
    </p:spTree>
    <p:extLst>
      <p:ext uri="{BB962C8B-B14F-4D97-AF65-F5344CB8AC3E}">
        <p14:creationId xmlns:p14="http://schemas.microsoft.com/office/powerpoint/2010/main" val="1246637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6F435-AF2E-4718-B64C-67E8B08071BE}"/>
              </a:ext>
            </a:extLst>
          </p:cNvPr>
          <p:cNvSpPr>
            <a:spLocks noGrp="1"/>
          </p:cNvSpPr>
          <p:nvPr>
            <p:ph type="title"/>
          </p:nvPr>
        </p:nvSpPr>
        <p:spPr/>
        <p:txBody>
          <a:bodyPr/>
          <a:lstStyle/>
          <a:p>
            <a:r>
              <a:rPr lang="en-US" dirty="0"/>
              <a:t>Reasons for Customer Churn:</a:t>
            </a:r>
            <a:endParaRPr lang="en-IN" dirty="0"/>
          </a:p>
        </p:txBody>
      </p:sp>
      <p:sp>
        <p:nvSpPr>
          <p:cNvPr id="7" name="Content Placeholder 6">
            <a:extLst>
              <a:ext uri="{FF2B5EF4-FFF2-40B4-BE49-F238E27FC236}">
                <a16:creationId xmlns:a16="http://schemas.microsoft.com/office/drawing/2014/main" id="{2B62BFD1-91B4-4E9D-9E34-0DF1B8984281}"/>
              </a:ext>
            </a:extLst>
          </p:cNvPr>
          <p:cNvSpPr>
            <a:spLocks noGrp="1"/>
          </p:cNvSpPr>
          <p:nvPr>
            <p:ph idx="1"/>
          </p:nvPr>
        </p:nvSpPr>
        <p:spPr/>
        <p:txBody>
          <a:bodyPr/>
          <a:lstStyle/>
          <a:p>
            <a:pPr marL="457200" indent="-457200">
              <a:buClrTx/>
              <a:buFont typeface="+mj-lt"/>
              <a:buAutoNum type="arabicPeriod"/>
            </a:pPr>
            <a:r>
              <a:rPr lang="en-US" dirty="0"/>
              <a:t>Poor Onboarding Experience</a:t>
            </a:r>
          </a:p>
          <a:p>
            <a:pPr marL="457200" indent="-457200">
              <a:buClrTx/>
              <a:buFont typeface="+mj-lt"/>
              <a:buAutoNum type="arabicPeriod"/>
            </a:pPr>
            <a:r>
              <a:rPr lang="en-US" dirty="0"/>
              <a:t>Ineffective Customer Service</a:t>
            </a:r>
          </a:p>
          <a:p>
            <a:pPr marL="457200" indent="-457200">
              <a:buClrTx/>
              <a:buFont typeface="+mj-lt"/>
              <a:buAutoNum type="arabicPeriod"/>
            </a:pPr>
            <a:r>
              <a:rPr lang="en-US" dirty="0"/>
              <a:t>Weak Relationships</a:t>
            </a:r>
          </a:p>
          <a:p>
            <a:pPr marL="457200" indent="-457200">
              <a:buClrTx/>
              <a:buFont typeface="+mj-lt"/>
              <a:buAutoNum type="arabicPeriod"/>
            </a:pPr>
            <a:r>
              <a:rPr lang="en-US" dirty="0"/>
              <a:t>Better schemes by other providers(Functionality/Price)</a:t>
            </a:r>
          </a:p>
          <a:p>
            <a:pPr marL="457200" indent="-457200">
              <a:buClrTx/>
              <a:buFont typeface="+mj-lt"/>
              <a:buAutoNum type="arabicPeriod"/>
            </a:pPr>
            <a:r>
              <a:rPr lang="en-US" dirty="0"/>
              <a:t>Needs change</a:t>
            </a:r>
          </a:p>
          <a:p>
            <a:pPr marL="457200" indent="-457200">
              <a:buClrTx/>
              <a:buFont typeface="+mj-lt"/>
              <a:buAutoNum type="arabicPeriod"/>
            </a:pPr>
            <a:endParaRPr lang="en-US" dirty="0"/>
          </a:p>
          <a:p>
            <a:pPr marL="0" indent="0">
              <a:buClrTx/>
              <a:buNone/>
            </a:pPr>
            <a:endParaRPr lang="en-IN" dirty="0"/>
          </a:p>
        </p:txBody>
      </p:sp>
    </p:spTree>
    <p:extLst>
      <p:ext uri="{BB962C8B-B14F-4D97-AF65-F5344CB8AC3E}">
        <p14:creationId xmlns:p14="http://schemas.microsoft.com/office/powerpoint/2010/main" val="1719951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522D3-7E75-4CEE-86E3-ED49C65065D1}"/>
              </a:ext>
            </a:extLst>
          </p:cNvPr>
          <p:cNvSpPr>
            <a:spLocks noGrp="1"/>
          </p:cNvSpPr>
          <p:nvPr>
            <p:ph type="title"/>
          </p:nvPr>
        </p:nvSpPr>
        <p:spPr/>
        <p:txBody>
          <a:bodyPr/>
          <a:lstStyle/>
          <a:p>
            <a:r>
              <a:rPr lang="en-US" dirty="0"/>
              <a:t>Motivation</a:t>
            </a:r>
            <a:endParaRPr lang="en-IN" dirty="0"/>
          </a:p>
        </p:txBody>
      </p:sp>
      <p:sp>
        <p:nvSpPr>
          <p:cNvPr id="3" name="Content Placeholder 2">
            <a:extLst>
              <a:ext uri="{FF2B5EF4-FFF2-40B4-BE49-F238E27FC236}">
                <a16:creationId xmlns:a16="http://schemas.microsoft.com/office/drawing/2014/main" id="{739C7422-72A5-4F1D-80F2-A648F7B1ADCC}"/>
              </a:ext>
            </a:extLst>
          </p:cNvPr>
          <p:cNvSpPr>
            <a:spLocks noGrp="1"/>
          </p:cNvSpPr>
          <p:nvPr>
            <p:ph idx="1"/>
          </p:nvPr>
        </p:nvSpPr>
        <p:spPr>
          <a:xfrm>
            <a:off x="522287" y="1152983"/>
            <a:ext cx="9659938" cy="1981199"/>
          </a:xfrm>
        </p:spPr>
        <p:txBody>
          <a:bodyPr/>
          <a:lstStyle/>
          <a:p>
            <a:endParaRPr lang="en-IN" dirty="0"/>
          </a:p>
          <a:p>
            <a:pPr marL="0" indent="0">
              <a:buNone/>
            </a:pPr>
            <a:r>
              <a:rPr lang="en-US" dirty="0"/>
              <a:t>Predicting which users could possibly switch can help telecom companies devise a new plan for those specific customers so as to prevent them from leaving the network. </a:t>
            </a:r>
            <a:endParaRPr lang="en-IN" dirty="0"/>
          </a:p>
        </p:txBody>
      </p:sp>
      <p:pic>
        <p:nvPicPr>
          <p:cNvPr id="5" name="Picture 4">
            <a:extLst>
              <a:ext uri="{FF2B5EF4-FFF2-40B4-BE49-F238E27FC236}">
                <a16:creationId xmlns:a16="http://schemas.microsoft.com/office/drawing/2014/main" id="{BE9C8060-4653-4FA3-896B-30A4768BC4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0478" y="2847620"/>
            <a:ext cx="8535987" cy="3810356"/>
          </a:xfrm>
          <a:prstGeom prst="rect">
            <a:avLst/>
          </a:prstGeom>
        </p:spPr>
      </p:pic>
    </p:spTree>
    <p:extLst>
      <p:ext uri="{BB962C8B-B14F-4D97-AF65-F5344CB8AC3E}">
        <p14:creationId xmlns:p14="http://schemas.microsoft.com/office/powerpoint/2010/main" val="2676706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2B74BBE-E304-4725-9FBB-A870D09980AD}"/>
              </a:ext>
            </a:extLst>
          </p:cNvPr>
          <p:cNvSpPr>
            <a:spLocks noGrp="1"/>
          </p:cNvSpPr>
          <p:nvPr>
            <p:ph type="title"/>
          </p:nvPr>
        </p:nvSpPr>
        <p:spPr>
          <a:xfrm>
            <a:off x="648930" y="629266"/>
            <a:ext cx="9252154" cy="1223983"/>
          </a:xfrm>
        </p:spPr>
        <p:txBody>
          <a:bodyPr>
            <a:normAutofit/>
          </a:bodyPr>
          <a:lstStyle/>
          <a:p>
            <a:r>
              <a:rPr lang="en-US" dirty="0">
                <a:latin typeface="Times New Roman" panose="02020603050405020304" pitchFamily="18" charset="0"/>
                <a:cs typeface="Times New Roman" panose="02020603050405020304" pitchFamily="18" charset="0"/>
              </a:rPr>
              <a:t>Data Exploration</a:t>
            </a:r>
            <a:endParaRPr lang="en-US">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62C78A3F-DAD8-430E-ADEA-FEC546F8B285}"/>
              </a:ext>
            </a:extLst>
          </p:cNvPr>
          <p:cNvSpPr>
            <a:spLocks noGrp="1"/>
          </p:cNvSpPr>
          <p:nvPr>
            <p:ph idx="1"/>
          </p:nvPr>
        </p:nvSpPr>
        <p:spPr>
          <a:xfrm>
            <a:off x="1103311" y="2052214"/>
            <a:ext cx="4338409" cy="4196185"/>
          </a:xfrm>
        </p:spPr>
        <p:txBody>
          <a:bodyPr>
            <a:normAutofit/>
          </a:bodyPr>
          <a:lstStyle/>
          <a:p>
            <a:pPr marL="0" indent="0">
              <a:buNone/>
            </a:pPr>
            <a:r>
              <a:rPr lang="en-IN" u="sng" dirty="0">
                <a:latin typeface="Times New Roman" panose="02020603050405020304" pitchFamily="18" charset="0"/>
                <a:cs typeface="Times New Roman" panose="02020603050405020304" pitchFamily="18" charset="0"/>
              </a:rPr>
              <a:t>IBM Watson Telecom customer churn Dataset </a:t>
            </a:r>
            <a:endParaRPr lang="en-US" u="sng"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https://www.ibm.com/communities/analytics/watson-analytics-blog/guide-to-sample-datasets/</a:t>
            </a:r>
            <a:endParaRPr lang="en-US" dirty="0">
              <a:latin typeface="Times New Roman" panose="02020603050405020304" pitchFamily="18" charset="0"/>
              <a:cs typeface="Times New Roman" panose="02020603050405020304" pitchFamily="18" charset="0"/>
            </a:endParaRPr>
          </a:p>
          <a:p>
            <a:endParaRPr lang="en-US" dirty="0"/>
          </a:p>
        </p:txBody>
      </p:sp>
      <p:pic>
        <p:nvPicPr>
          <p:cNvPr id="9" name="Graphic 8" descr="Bar chart">
            <a:extLst>
              <a:ext uri="{FF2B5EF4-FFF2-40B4-BE49-F238E27FC236}">
                <a16:creationId xmlns:a16="http://schemas.microsoft.com/office/drawing/2014/main" id="{9CFAB176-E31F-45F2-B043-70E4063D641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19637" y="2052213"/>
            <a:ext cx="4196185" cy="4196185"/>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1978430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FEE81-BE54-4791-B029-D1AB4576C3CB}"/>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INFORMATION VALUE AND WEIGHT OF EVIDENCE</a:t>
            </a:r>
          </a:p>
        </p:txBody>
      </p:sp>
      <p:sp>
        <p:nvSpPr>
          <p:cNvPr id="5" name="Content Placeholder 4">
            <a:extLst>
              <a:ext uri="{FF2B5EF4-FFF2-40B4-BE49-F238E27FC236}">
                <a16:creationId xmlns:a16="http://schemas.microsoft.com/office/drawing/2014/main" id="{0E9454DB-FC2E-4E4B-AC6A-8680DFBF6AD8}"/>
              </a:ext>
            </a:extLst>
          </p:cNvPr>
          <p:cNvSpPr>
            <a:spLocks noGrp="1"/>
          </p:cNvSpPr>
          <p:nvPr>
            <p:ph idx="1"/>
          </p:nvPr>
        </p:nvSpPr>
        <p:spPr>
          <a:xfrm>
            <a:off x="1104293" y="2500593"/>
            <a:ext cx="8946541" cy="4195481"/>
          </a:xfrm>
        </p:spPr>
        <p:txBody>
          <a:bodyPr>
            <a:normAutofit/>
          </a:bodyPr>
          <a:lstStyle/>
          <a:p>
            <a:r>
              <a:rPr lang="en-US" sz="2400" dirty="0">
                <a:latin typeface="Times New Roman" panose="02020603050405020304" pitchFamily="18" charset="0"/>
                <a:cs typeface="Times New Roman" panose="02020603050405020304" pitchFamily="18" charset="0"/>
              </a:rPr>
              <a:t>Popular method of establishing relationship between the target variable and the individual predictors. </a:t>
            </a:r>
          </a:p>
          <a:p>
            <a:r>
              <a:rPr lang="en-US" sz="2400" dirty="0">
                <a:latin typeface="Times New Roman" panose="02020603050405020304" pitchFamily="18" charset="0"/>
                <a:cs typeface="Times New Roman" panose="02020603050405020304" pitchFamily="18" charset="0"/>
              </a:rPr>
              <a:t>Useful at finding the impact of predictors on the final outcome.</a:t>
            </a:r>
          </a:p>
        </p:txBody>
      </p:sp>
    </p:spTree>
    <p:extLst>
      <p:ext uri="{BB962C8B-B14F-4D97-AF65-F5344CB8AC3E}">
        <p14:creationId xmlns:p14="http://schemas.microsoft.com/office/powerpoint/2010/main" val="495348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3C32EC4-ADAB-4EF5-8370-82F479CAAAA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9625" y="114300"/>
            <a:ext cx="9267825" cy="6819899"/>
          </a:xfrm>
          <a:prstGeom prst="rect">
            <a:avLst/>
          </a:prstGeom>
        </p:spPr>
      </p:pic>
    </p:spTree>
    <p:extLst>
      <p:ext uri="{BB962C8B-B14F-4D97-AF65-F5344CB8AC3E}">
        <p14:creationId xmlns:p14="http://schemas.microsoft.com/office/powerpoint/2010/main" val="1820889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A400D-38F0-4F07-8D38-30B9BB4AB424}"/>
              </a:ext>
            </a:extLst>
          </p:cNvPr>
          <p:cNvSpPr>
            <a:spLocks noGrp="1"/>
          </p:cNvSpPr>
          <p:nvPr>
            <p:ph type="title"/>
          </p:nvPr>
        </p:nvSpPr>
        <p:spPr>
          <a:xfrm>
            <a:off x="1208087" y="462243"/>
            <a:ext cx="9404723" cy="1400530"/>
          </a:xfrm>
        </p:spPr>
        <p:txBody>
          <a:bodyPr/>
          <a:lstStyle/>
          <a:p>
            <a:pPr algn="ctr"/>
            <a:r>
              <a:rPr lang="en-US" dirty="0">
                <a:latin typeface="Times New Roman" panose="02020603050405020304" pitchFamily="18" charset="0"/>
                <a:cs typeface="Times New Roman" panose="02020603050405020304" pitchFamily="18" charset="0"/>
              </a:rPr>
              <a:t>ALGORITHMS AND TECHNIQUES</a:t>
            </a:r>
          </a:p>
        </p:txBody>
      </p:sp>
      <p:sp>
        <p:nvSpPr>
          <p:cNvPr id="3" name="Content Placeholder 2">
            <a:extLst>
              <a:ext uri="{FF2B5EF4-FFF2-40B4-BE49-F238E27FC236}">
                <a16:creationId xmlns:a16="http://schemas.microsoft.com/office/drawing/2014/main" id="{A6111BAD-4CAE-4A62-81DA-86408566CA4B}"/>
              </a:ext>
            </a:extLst>
          </p:cNvPr>
          <p:cNvSpPr>
            <a:spLocks noGrp="1"/>
          </p:cNvSpPr>
          <p:nvPr>
            <p:ph idx="1"/>
          </p:nvPr>
        </p:nvSpPr>
        <p:spPr>
          <a:xfrm>
            <a:off x="1208087" y="2148168"/>
            <a:ext cx="8946541" cy="4195481"/>
          </a:xfrm>
        </p:spPr>
        <p:txBody>
          <a:bodyPr/>
          <a:lstStyle/>
          <a:p>
            <a:r>
              <a:rPr lang="en-US" dirty="0"/>
              <a:t>LOGISTIC REGRESSION – BENCHMARK MODEL</a:t>
            </a:r>
          </a:p>
          <a:p>
            <a:r>
              <a:rPr lang="en-US" dirty="0"/>
              <a:t>XGBOOST</a:t>
            </a:r>
          </a:p>
          <a:p>
            <a:r>
              <a:rPr lang="en-US" dirty="0"/>
              <a:t>ARTIFICIAL NEURAL NETWORKS</a:t>
            </a:r>
          </a:p>
        </p:txBody>
      </p:sp>
    </p:spTree>
    <p:extLst>
      <p:ext uri="{BB962C8B-B14F-4D97-AF65-F5344CB8AC3E}">
        <p14:creationId xmlns:p14="http://schemas.microsoft.com/office/powerpoint/2010/main" val="28662862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67</TotalTime>
  <Words>372</Words>
  <Application>Microsoft Office PowerPoint</Application>
  <PresentationFormat>Widescreen</PresentationFormat>
  <Paragraphs>45</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Century Gothic</vt:lpstr>
      <vt:lpstr>Times New Roman</vt:lpstr>
      <vt:lpstr>Wingdings 3</vt:lpstr>
      <vt:lpstr>Ion</vt:lpstr>
      <vt:lpstr>Telecom Customer Churn Prediction</vt:lpstr>
      <vt:lpstr>Problem Statement</vt:lpstr>
      <vt:lpstr>Definition of churn</vt:lpstr>
      <vt:lpstr>Reasons for Customer Churn:</vt:lpstr>
      <vt:lpstr>Motivation</vt:lpstr>
      <vt:lpstr>Data Exploration</vt:lpstr>
      <vt:lpstr>INFORMATION VALUE AND WEIGHT OF EVIDENCE</vt:lpstr>
      <vt:lpstr>PowerPoint Presentation</vt:lpstr>
      <vt:lpstr>ALGORITHMS AND TECHNIQUES</vt:lpstr>
      <vt:lpstr>MODEL EVALUATION RESULTS</vt:lpstr>
      <vt:lpstr>XGBOOST LEARNING CURVE</vt:lpstr>
      <vt:lpstr>PERFORMANCE METRIC SCORES</vt:lpstr>
      <vt:lpstr>WHY ACCURACY AS A COMPARISON PARAMETER?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Exploration</dc:title>
  <dc:creator>vishaalprabhakar1996nov@gmail.com</dc:creator>
  <cp:lastModifiedBy>Lyzanne Dsouza</cp:lastModifiedBy>
  <cp:revision>8</cp:revision>
  <dcterms:created xsi:type="dcterms:W3CDTF">2019-11-21T11:19:54Z</dcterms:created>
  <dcterms:modified xsi:type="dcterms:W3CDTF">2019-11-21T18:52:10Z</dcterms:modified>
</cp:coreProperties>
</file>