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6"/>
  </p:notesMasterIdLst>
  <p:handoutMasterIdLst>
    <p:handoutMasterId r:id="rId17"/>
  </p:handoutMasterIdLst>
  <p:sldIdLst>
    <p:sldId id="265" r:id="rId3"/>
    <p:sldId id="264" r:id="rId4"/>
    <p:sldId id="269" r:id="rId5"/>
    <p:sldId id="270" r:id="rId6"/>
    <p:sldId id="271" r:id="rId7"/>
    <p:sldId id="273" r:id="rId8"/>
    <p:sldId id="278" r:id="rId9"/>
    <p:sldId id="279" r:id="rId10"/>
    <p:sldId id="281" r:id="rId11"/>
    <p:sldId id="282" r:id="rId12"/>
    <p:sldId id="285" r:id="rId13"/>
    <p:sldId id="283" r:id="rId14"/>
    <p:sldId id="263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90" d="100"/>
          <a:sy n="90" d="100"/>
        </p:scale>
        <p:origin x="822" y="72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74173" y="1891145"/>
            <a:ext cx="6951517" cy="1569028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Курсовая работа</a:t>
            </a:r>
            <a:br>
              <a:rPr lang="ru-RU" sz="4000" dirty="0"/>
            </a:br>
            <a:r>
              <a:rPr lang="ru-RU" sz="3600" dirty="0"/>
              <a:t>«Система формирования расписания железнодорожного вокзала»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26227" y="3974716"/>
            <a:ext cx="6265718" cy="514157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/>
              <a:t>Выполнила: </a:t>
            </a:r>
            <a:r>
              <a:rPr lang="ru-RU" dirty="0" err="1"/>
              <a:t>Винникова</a:t>
            </a:r>
            <a:r>
              <a:rPr lang="ru-RU" dirty="0"/>
              <a:t> Е.М. гр.К3122</a:t>
            </a:r>
          </a:p>
          <a:p>
            <a:pPr algn="r"/>
            <a:r>
              <a:rPr lang="ru-RU" dirty="0"/>
              <a:t>Проверил: </a:t>
            </a:r>
            <a:r>
              <a:rPr lang="ru-RU" dirty="0" err="1"/>
              <a:t>Лямин</a:t>
            </a:r>
            <a:r>
              <a:rPr lang="ru-RU" dirty="0"/>
              <a:t> А.В.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33" y="633845"/>
            <a:ext cx="6273934" cy="62048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Программный код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D60A99-5C9C-417D-9547-23A241F51D7C}"/>
              </a:ext>
            </a:extLst>
          </p:cNvPr>
          <p:cNvSpPr txBox="1"/>
          <p:nvPr/>
        </p:nvSpPr>
        <p:spPr>
          <a:xfrm>
            <a:off x="4973053" y="1772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719252" y="1414530"/>
          <a:ext cx="6302530" cy="3182430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477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8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/>
                        <a:t>№</a:t>
                      </a: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/>
                        <a:t>Тест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/>
                        <a:t>Ожидаемый результат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/>
                        <a:t>Фактический результат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8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/>
                        <a:t>1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/>
                        <a:t>Открытие страницы регистрации через адресную строку, если пользователь авторизован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/>
                        <a:t>Ошибка. 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/>
                        <a:t>Ошибка. Отображение «Ошибка»</a:t>
                      </a: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7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/>
                        <a:t>2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/>
                        <a:t>Открытие страницы администратора через адресную строку, если пользователь не имеет роли администратора</a:t>
                      </a: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/>
                        <a:t>Ошибка. 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/>
                        <a:t>Ошибка. Отображение «Ошибка»</a:t>
                      </a: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8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/>
                        <a:t>3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/>
                        <a:t>Попытка постановки оценки поезда не входящую в десятибалльную шкалу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/>
                        <a:t>Ошибка. 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/>
                        <a:t>Ошибка. Отображение «Ошибка ввода»</a:t>
                      </a: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/>
                        <a:t>4</a:t>
                      </a: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/>
                        <a:t>Попытка регистрации пользователя с логином, который уже есть в системе</a:t>
                      </a: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/>
                        <a:t>Ошибка.</a:t>
                      </a: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/>
                        <a:t>Ошибка. Отображение «Такой логин уже зарегистрирован»</a:t>
                      </a: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13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33" y="623455"/>
            <a:ext cx="6273934" cy="62048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Программный код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D60A99-5C9C-417D-9547-23A241F51D7C}"/>
              </a:ext>
            </a:extLst>
          </p:cNvPr>
          <p:cNvSpPr txBox="1"/>
          <p:nvPr/>
        </p:nvSpPr>
        <p:spPr>
          <a:xfrm>
            <a:off x="4973053" y="1772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435033" y="1243938"/>
          <a:ext cx="6088514" cy="3138057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488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1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5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6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/>
                        <a:t>№</a:t>
                      </a: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/>
                        <a:t>Тест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/>
                        <a:t>Ожидаемый результат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/>
                        <a:t>Фактический результат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2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/>
                        <a:t>5</a:t>
                      </a: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/>
                        <a:t>Удаление поезда администратором</a:t>
                      </a: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/>
                        <a:t>Корректное изменение </a:t>
                      </a:r>
                      <a:r>
                        <a:rPr lang="en-US" sz="1200"/>
                        <a:t>json-</a:t>
                      </a:r>
                      <a:r>
                        <a:rPr lang="ru-RU" sz="1200"/>
                        <a:t>файла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/>
                        <a:t>Корректное изменение </a:t>
                      </a:r>
                      <a:r>
                        <a:rPr lang="en-US" sz="1200"/>
                        <a:t>json-</a:t>
                      </a:r>
                      <a:r>
                        <a:rPr lang="ru-RU" sz="1200"/>
                        <a:t>файла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2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/>
                        <a:t>6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/>
                        <a:t>Редактирование поезда администратором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/>
                        <a:t>Корректное изменение </a:t>
                      </a:r>
                      <a:r>
                        <a:rPr lang="en-US" sz="1200" dirty="0" err="1"/>
                        <a:t>json</a:t>
                      </a:r>
                      <a:r>
                        <a:rPr lang="en-US" sz="1200" dirty="0"/>
                        <a:t>-</a:t>
                      </a:r>
                      <a:r>
                        <a:rPr lang="ru-RU" sz="1200" dirty="0"/>
                        <a:t>файла</a:t>
                      </a: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/>
                        <a:t>Корректное изменение </a:t>
                      </a:r>
                      <a:r>
                        <a:rPr lang="en-US" sz="1200" dirty="0" err="1"/>
                        <a:t>json</a:t>
                      </a:r>
                      <a:r>
                        <a:rPr lang="en-US" sz="1200" dirty="0"/>
                        <a:t>-</a:t>
                      </a:r>
                      <a:r>
                        <a:rPr lang="ru-RU" sz="1200" dirty="0"/>
                        <a:t>файла</a:t>
                      </a: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2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/>
                        <a:t>7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/>
                        <a:t>Изменение роли пользователя администратором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/>
                        <a:t>Корректное изменение </a:t>
                      </a:r>
                      <a:r>
                        <a:rPr lang="en-US" sz="1200"/>
                        <a:t>json-</a:t>
                      </a:r>
                      <a:r>
                        <a:rPr lang="ru-RU" sz="1200"/>
                        <a:t>файла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/>
                        <a:t>Корректное изменение </a:t>
                      </a:r>
                      <a:r>
                        <a:rPr lang="en-US" sz="1200" dirty="0" err="1"/>
                        <a:t>json</a:t>
                      </a:r>
                      <a:r>
                        <a:rPr lang="en-US" sz="1200" dirty="0"/>
                        <a:t>-</a:t>
                      </a:r>
                      <a:r>
                        <a:rPr lang="ru-RU" sz="1200" dirty="0"/>
                        <a:t>файла</a:t>
                      </a: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7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/>
                        <a:t>8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/>
                        <a:t>Активация всех возможных кнопок на страницах сайта</a:t>
                      </a: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/>
                        <a:t>Корректная работа системы</a:t>
                      </a: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/>
                        <a:t>Корректная работа системы</a:t>
                      </a:r>
                      <a:endParaRPr lang="ru-R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325" marR="5032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13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002" y="700052"/>
            <a:ext cx="6273934" cy="62048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Вывод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D60A99-5C9C-417D-9547-23A241F51D7C}"/>
              </a:ext>
            </a:extLst>
          </p:cNvPr>
          <p:cNvSpPr txBox="1"/>
          <p:nvPr/>
        </p:nvSpPr>
        <p:spPr>
          <a:xfrm>
            <a:off x="255182" y="1309015"/>
            <a:ext cx="423369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	</a:t>
            </a:r>
            <a:r>
              <a:rPr lang="ru-RU" sz="2000" dirty="0"/>
              <a:t>В результате выполнения задания курсовой работы на практике были закреплены знания и умения использовать </a:t>
            </a:r>
            <a:r>
              <a:rPr lang="en-US" sz="2000" dirty="0"/>
              <a:t>Python </a:t>
            </a:r>
            <a:r>
              <a:rPr lang="ru-RU" sz="2000" dirty="0"/>
              <a:t>и фреймворк </a:t>
            </a:r>
            <a:r>
              <a:rPr lang="en-US" sz="2000" dirty="0"/>
              <a:t>Django</a:t>
            </a:r>
            <a:r>
              <a:rPr lang="ru-RU" sz="2000" dirty="0"/>
              <a:t>. Была спроектирована и разработана система формирования расписания железнодорожного вокзала.</a:t>
            </a:r>
          </a:p>
          <a:p>
            <a:pPr algn="just"/>
            <a:r>
              <a:rPr lang="ru-RU" sz="2400" dirty="0"/>
              <a:t>	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099050"/>
              </p:ext>
            </p:extLst>
          </p:nvPr>
        </p:nvGraphicFramePr>
        <p:xfrm>
          <a:off x="4804684" y="1476638"/>
          <a:ext cx="3896590" cy="3122436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1240941">
                  <a:extLst>
                    <a:ext uri="{9D8B030D-6E8A-4147-A177-3AD203B41FA5}">
                      <a16:colId xmlns:a16="http://schemas.microsoft.com/office/drawing/2014/main" val="4105864610"/>
                    </a:ext>
                  </a:extLst>
                </a:gridCol>
                <a:gridCol w="1377567">
                  <a:extLst>
                    <a:ext uri="{9D8B030D-6E8A-4147-A177-3AD203B41FA5}">
                      <a16:colId xmlns:a16="http://schemas.microsoft.com/office/drawing/2014/main" val="1340312438"/>
                    </a:ext>
                  </a:extLst>
                </a:gridCol>
                <a:gridCol w="1278082">
                  <a:extLst>
                    <a:ext uri="{9D8B030D-6E8A-4147-A177-3AD203B41FA5}">
                      <a16:colId xmlns:a16="http://schemas.microsoft.com/office/drawing/2014/main" val="1046569197"/>
                    </a:ext>
                  </a:extLst>
                </a:gridCol>
              </a:tblGrid>
              <a:tr h="3545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Views.py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63" marR="46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 файл,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63" marR="46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39</a:t>
                      </a:r>
                      <a:r>
                        <a:rPr lang="en-US" sz="1400" dirty="0">
                          <a:effectLst/>
                        </a:rPr>
                        <a:t>0 </a:t>
                      </a:r>
                      <a:r>
                        <a:rPr lang="ru-RU" sz="1400" dirty="0">
                          <a:effectLst/>
                        </a:rPr>
                        <a:t>строк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63" marR="46263" marT="0" marB="0"/>
                </a:tc>
                <a:extLst>
                  <a:ext uri="{0D108BD9-81ED-4DB2-BD59-A6C34878D82A}">
                    <a16:rowId xmlns:a16="http://schemas.microsoft.com/office/drawing/2014/main" val="4065720752"/>
                  </a:ext>
                </a:extLst>
              </a:tr>
              <a:tr h="3545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Urls.py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63" marR="46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 файл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63" marR="46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r>
                        <a:rPr lang="ru-RU" sz="1400" dirty="0">
                          <a:effectLst/>
                        </a:rPr>
                        <a:t>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строк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63" marR="46263" marT="0" marB="0"/>
                </a:tc>
                <a:extLst>
                  <a:ext uri="{0D108BD9-81ED-4DB2-BD59-A6C34878D82A}">
                    <a16:rowId xmlns:a16="http://schemas.microsoft.com/office/drawing/2014/main" val="1672754451"/>
                  </a:ext>
                </a:extLst>
              </a:tr>
              <a:tr h="3545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Settings.py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63" marR="46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 файл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63" marR="46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</a:t>
                      </a:r>
                      <a:r>
                        <a:rPr lang="ru-RU" sz="1400" dirty="0">
                          <a:effectLst/>
                        </a:rPr>
                        <a:t>0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строк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63" marR="46263" marT="0" marB="0"/>
                </a:tc>
                <a:extLst>
                  <a:ext uri="{0D108BD9-81ED-4DB2-BD59-A6C34878D82A}">
                    <a16:rowId xmlns:a16="http://schemas.microsoft.com/office/drawing/2014/main" val="1826657826"/>
                  </a:ext>
                </a:extLst>
              </a:tr>
              <a:tr h="3545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Шаблоны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63" marR="46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8 шаблонов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63" marR="46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617</a:t>
                      </a:r>
                      <a:r>
                        <a:rPr lang="ru-RU" sz="1400" dirty="0">
                          <a:effectLst/>
                        </a:rPr>
                        <a:t> строк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63" marR="46263" marT="0" marB="0"/>
                </a:tc>
                <a:extLst>
                  <a:ext uri="{0D108BD9-81ED-4DB2-BD59-A6C34878D82A}">
                    <a16:rowId xmlns:a16="http://schemas.microsoft.com/office/drawing/2014/main" val="678786809"/>
                  </a:ext>
                </a:extLst>
              </a:tr>
              <a:tr h="3545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Базы данных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63" marR="46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файла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63" marR="46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738 строк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63" marR="46263" marT="0" marB="0"/>
                </a:tc>
                <a:extLst>
                  <a:ext uri="{0D108BD9-81ED-4DB2-BD59-A6C34878D82A}">
                    <a16:rowId xmlns:a16="http://schemas.microsoft.com/office/drawing/2014/main" val="1956953546"/>
                  </a:ext>
                </a:extLst>
              </a:tr>
              <a:tr h="7420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Пояснительная записка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63" marR="46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25 страниц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63" marR="46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9 рисунков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9 таблиц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63" marR="46263" marT="0" marB="0"/>
                </a:tc>
                <a:extLst>
                  <a:ext uri="{0D108BD9-81ED-4DB2-BD59-A6C34878D82A}">
                    <a16:rowId xmlns:a16="http://schemas.microsoft.com/office/drawing/2014/main" val="2766981970"/>
                  </a:ext>
                </a:extLst>
              </a:tr>
              <a:tr h="60759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Презентация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63" marR="46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14 слайдов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63" marR="462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6263" marR="46263" marT="0" marB="0"/>
                </a:tc>
                <a:extLst>
                  <a:ext uri="{0D108BD9-81ED-4DB2-BD59-A6C34878D82A}">
                    <a16:rowId xmlns:a16="http://schemas.microsoft.com/office/drawing/2014/main" val="1277234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53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18" y="793971"/>
            <a:ext cx="6273934" cy="620483"/>
          </a:xfrm>
        </p:spPr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Цель работы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418" y="1531239"/>
            <a:ext cx="7082009" cy="2848490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1946BA"/>
              </a:buClr>
              <a:buNone/>
            </a:pPr>
            <a:r>
              <a:rPr lang="ru-RU" dirty="0"/>
              <a:t>	</a:t>
            </a:r>
            <a:r>
              <a:rPr lang="ru-RU" dirty="0">
                <a:solidFill>
                  <a:srgbClr val="0070C0"/>
                </a:solidFill>
              </a:rPr>
              <a:t>Создание системы для закрепления навыков и получения новых знаний по программированию на языке </a:t>
            </a:r>
            <a:r>
              <a:rPr lang="en-US" dirty="0">
                <a:solidFill>
                  <a:srgbClr val="0070C0"/>
                </a:solidFill>
              </a:rPr>
              <a:t>Python</a:t>
            </a:r>
            <a:r>
              <a:rPr lang="ru-RU" dirty="0">
                <a:solidFill>
                  <a:srgbClr val="0070C0"/>
                </a:solidFill>
              </a:rPr>
              <a:t> с использованием фреймворка </a:t>
            </a:r>
            <a:r>
              <a:rPr lang="en-US" dirty="0">
                <a:solidFill>
                  <a:srgbClr val="0070C0"/>
                </a:solidFill>
              </a:rPr>
              <a:t>Django</a:t>
            </a:r>
            <a:r>
              <a:rPr lang="ru-RU" dirty="0">
                <a:solidFill>
                  <a:srgbClr val="0070C0"/>
                </a:solidFill>
              </a:rPr>
              <a:t>, языка гипертекстовой разметки </a:t>
            </a:r>
            <a:r>
              <a:rPr lang="en-US" dirty="0">
                <a:solidFill>
                  <a:srgbClr val="0070C0"/>
                </a:solidFill>
              </a:rPr>
              <a:t>HTML</a:t>
            </a:r>
            <a:r>
              <a:rPr lang="ru-RU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JSON</a:t>
            </a:r>
            <a:r>
              <a:rPr lang="ru-RU" dirty="0">
                <a:solidFill>
                  <a:srgbClr val="0070C0"/>
                </a:solidFill>
              </a:rPr>
              <a:t>-файлов.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051" y="870172"/>
            <a:ext cx="6273934" cy="620483"/>
          </a:xfrm>
        </p:spPr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Задачи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033" y="1602209"/>
            <a:ext cx="6273934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dirty="0"/>
              <a:t>Создание рабочей системы формирования расписания вокзала;</a:t>
            </a:r>
          </a:p>
          <a:p>
            <a:pPr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dirty="0"/>
              <a:t>Создание авторизации с различными уровнями доступа;</a:t>
            </a:r>
          </a:p>
          <a:p>
            <a:pPr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dirty="0"/>
              <a:t>Закрепление знаний, полученных на практических занятиях.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6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24" y="753214"/>
            <a:ext cx="6273934" cy="62048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Обзор аналогов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838448" y="1373697"/>
          <a:ext cx="5539097" cy="319009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97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878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/>
                        <a:t>Название системы</a:t>
                      </a:r>
                      <a:endParaRPr lang="ru-RU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/>
                        <a:t>Информация о поезде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300"/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/>
                        <a:t>Расписание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100"/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/>
                        <a:t>Онлайн покупка билета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100"/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/>
                        <a:t>Информация о вокзале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2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/>
                        <a:t>Маршрут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/>
                        <a:t>Оценка пользователями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6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/>
                        <a:t>Яндекс Расписания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/>
                        <a:t>+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/>
                        <a:t>-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/>
                        <a:t>+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/>
                        <a:t>+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ru-RU" sz="1100"/>
                        <a:t>+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4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/>
                        <a:t>Tutu.ru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/>
                        <a:t>+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/>
                        <a:t>+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/>
                        <a:t>+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/>
                        <a:t>+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ru-RU" sz="1100"/>
                        <a:t>+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/>
                        <a:t>ЖД онлайн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/>
                        <a:t>+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/>
                        <a:t>-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/>
                        <a:t>+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/>
                        <a:t>-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ru-RU" sz="1100"/>
                        <a:t>-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/>
                        <a:t>Вокзалы Санкт-Петербурга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/>
                        <a:t>-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/>
                        <a:t>-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 dirty="0"/>
                        <a:t>+</a:t>
                      </a:r>
                      <a:endParaRPr lang="ru-RU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100"/>
                        <a:t>-</a:t>
                      </a:r>
                      <a:endParaRPr lang="ru-RU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ru-RU" sz="1100" dirty="0"/>
                        <a:t>+</a:t>
                      </a:r>
                      <a:endParaRPr lang="ru-RU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3679" marR="6367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18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667" y="762391"/>
            <a:ext cx="6273934" cy="62048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Инфологическая модель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86C74F0-83B7-452F-BD4B-2CF5B49A2D60}"/>
              </a:ext>
            </a:extLst>
          </p:cNvPr>
          <p:cNvCxnSpPr>
            <a:cxnSpLocks/>
          </p:cNvCxnSpPr>
          <p:nvPr/>
        </p:nvCxnSpPr>
        <p:spPr>
          <a:xfrm>
            <a:off x="2556095" y="1693718"/>
            <a:ext cx="311007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77344" y="1441927"/>
          <a:ext cx="2243738" cy="82372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87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321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/>
                        <a:t>Вокзал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7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/>
                        <a:t>Имя поля</a:t>
                      </a:r>
                      <a:endParaRPr lang="ru-RU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latin typeface="Calibri"/>
                          <a:ea typeface="Calibri"/>
                          <a:cs typeface="Times New Roman"/>
                        </a:rPr>
                        <a:t>Тип</a:t>
                      </a:r>
                      <a:r>
                        <a:rPr lang="ru-RU" sz="1100" b="1" baseline="0" dirty="0">
                          <a:latin typeface="Calibri"/>
                          <a:ea typeface="Calibri"/>
                          <a:cs typeface="Times New Roman"/>
                        </a:rPr>
                        <a:t> данных</a:t>
                      </a:r>
                      <a:endParaRPr lang="ru-RU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/>
                        <a:t>Название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/>
                        <a:t>text</a:t>
                      </a:r>
                      <a:endParaRPr lang="ru-RU" sz="11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/>
                        <a:t>Список перевозок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/>
                        <a:t>список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2867102" y="1441927"/>
          <a:ext cx="2516177" cy="197556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5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9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/>
                        <a:t>Поезд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/>
                        <a:t>Имя поля</a:t>
                      </a:r>
                      <a:endParaRPr lang="ru-RU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/>
                        <a:t>Тип</a:t>
                      </a:r>
                      <a:r>
                        <a:rPr lang="ru-RU" sz="1100" b="1" baseline="0" dirty="0"/>
                        <a:t> данных</a:t>
                      </a:r>
                      <a:endParaRPr lang="ru-RU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/>
                        <a:t>Название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/>
                        <a:t>Тип </a:t>
                      </a:r>
                      <a:r>
                        <a:rPr lang="en-US" sz="1100" dirty="0"/>
                        <a:t>text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4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/>
                        <a:t>Модель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/>
                        <a:t>text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4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/>
                        <a:t>Класс обслуживания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/>
                        <a:t> text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4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/>
                        <a:t>Пункт отправления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/>
                        <a:t>text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4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/>
                        <a:t>Пункт прибытия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/>
                        <a:t> text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4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/>
                        <a:t>Время отправления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/>
                        <a:t>  </a:t>
                      </a:r>
                      <a:r>
                        <a:rPr lang="ru-RU" sz="1100" dirty="0" err="1"/>
                        <a:t>datetime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4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/>
                        <a:t>Время прибытия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/>
                        <a:t>  </a:t>
                      </a:r>
                      <a:r>
                        <a:rPr lang="ru-RU" sz="1100" dirty="0" err="1"/>
                        <a:t>datetime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5861161" y="1441927"/>
          <a:ext cx="2985090" cy="99842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92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48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/>
                        <a:t>Маршрут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/>
                        <a:t>Имя поля</a:t>
                      </a:r>
                      <a:endParaRPr lang="ru-RU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/>
                        <a:t>Тип</a:t>
                      </a:r>
                      <a:r>
                        <a:rPr lang="ru-RU" sz="1100" b="1" baseline="0" dirty="0"/>
                        <a:t> данных</a:t>
                      </a:r>
                      <a:endParaRPr lang="ru-RU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/>
                        <a:t>Название станции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/>
                        <a:t>Тип </a:t>
                      </a:r>
                      <a:r>
                        <a:rPr lang="en-US" sz="1100" dirty="0"/>
                        <a:t>text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/>
                        <a:t>Время отправления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/>
                        <a:t>datetime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/>
                        <a:t>Время прибытия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/>
                        <a:t>datetime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5861161" y="3737095"/>
          <a:ext cx="2909701" cy="127038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2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/>
                        <a:t>Пользователь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/>
                        <a:t>Имя поля</a:t>
                      </a:r>
                      <a:endParaRPr lang="ru-RU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/>
                        <a:t>Тип</a:t>
                      </a:r>
                      <a:r>
                        <a:rPr lang="ru-RU" sz="1100" b="1" baseline="0" dirty="0"/>
                        <a:t> данных</a:t>
                      </a:r>
                      <a:endParaRPr lang="ru-RU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/>
                        <a:t>Имя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/>
                        <a:t> </a:t>
                      </a:r>
                      <a:r>
                        <a:rPr lang="en-US" sz="1100" dirty="0"/>
                        <a:t>text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/>
                        <a:t>Фамилия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/>
                        <a:t>text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/>
                        <a:t>Логин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/>
                        <a:t> </a:t>
                      </a:r>
                      <a:r>
                        <a:rPr lang="en-US" sz="1100" dirty="0"/>
                        <a:t>text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/>
                        <a:t>Пароль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/>
                        <a:t> </a:t>
                      </a:r>
                      <a:r>
                        <a:rPr lang="en-US" sz="1100" dirty="0"/>
                        <a:t>text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/>
                        <a:t>Роль в системе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/>
                        <a:t>text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86C74F0-83B7-452F-BD4B-2CF5B49A2D60}"/>
              </a:ext>
            </a:extLst>
          </p:cNvPr>
          <p:cNvCxnSpPr>
            <a:cxnSpLocks/>
          </p:cNvCxnSpPr>
          <p:nvPr/>
        </p:nvCxnSpPr>
        <p:spPr>
          <a:xfrm>
            <a:off x="5550154" y="1695306"/>
            <a:ext cx="311007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69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888" y="761522"/>
            <a:ext cx="6273934" cy="62048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Роли пользователей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E8DD7-2775-4FEB-8451-3C1FA2FDB620}"/>
              </a:ext>
            </a:extLst>
          </p:cNvPr>
          <p:cNvSpPr txBox="1"/>
          <p:nvPr/>
        </p:nvSpPr>
        <p:spPr>
          <a:xfrm>
            <a:off x="2200294" y="1712251"/>
            <a:ext cx="266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0070C0"/>
                </a:solidFill>
              </a:rPr>
              <a:t>Администратор</a:t>
            </a:r>
            <a:r>
              <a:rPr lang="en-US" sz="1600" b="1" dirty="0"/>
              <a:t>:</a:t>
            </a:r>
            <a:endParaRPr lang="ru-RU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590D-63F5-4232-BBFD-B5AC851E7711}"/>
              </a:ext>
            </a:extLst>
          </p:cNvPr>
          <p:cNvSpPr txBox="1"/>
          <p:nvPr/>
        </p:nvSpPr>
        <p:spPr>
          <a:xfrm>
            <a:off x="4334539" y="1686083"/>
            <a:ext cx="460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Права авторизированного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Возможность изменять данные в системе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41BFF-C82E-41E6-9CCF-E7B566C5844A}"/>
              </a:ext>
            </a:extLst>
          </p:cNvPr>
          <p:cNvSpPr txBox="1"/>
          <p:nvPr/>
        </p:nvSpPr>
        <p:spPr>
          <a:xfrm>
            <a:off x="2200293" y="3306439"/>
            <a:ext cx="2661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0070C0"/>
                </a:solidFill>
              </a:rPr>
              <a:t>Гость: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7BD8D-19D1-41AF-B2AC-383CA8ED4551}"/>
              </a:ext>
            </a:extLst>
          </p:cNvPr>
          <p:cNvSpPr txBox="1"/>
          <p:nvPr/>
        </p:nvSpPr>
        <p:spPr>
          <a:xfrm>
            <a:off x="4334539" y="2504308"/>
            <a:ext cx="4604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Права гостя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Возможность оценки поезда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A84D7-4188-41C9-9720-34EDACD28AFF}"/>
              </a:ext>
            </a:extLst>
          </p:cNvPr>
          <p:cNvSpPr txBox="1"/>
          <p:nvPr/>
        </p:nvSpPr>
        <p:spPr>
          <a:xfrm>
            <a:off x="2200294" y="2504308"/>
            <a:ext cx="266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0070C0"/>
                </a:solidFill>
              </a:rPr>
              <a:t>Авторизированный пользователь</a:t>
            </a:r>
            <a:r>
              <a:rPr lang="en-US" sz="1600" b="1" dirty="0">
                <a:solidFill>
                  <a:srgbClr val="0070C0"/>
                </a:solidFill>
              </a:rPr>
              <a:t>:</a:t>
            </a:r>
            <a:endParaRPr lang="ru-RU" sz="1600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913BC4-6A85-4422-BF29-03495626BF9A}"/>
              </a:ext>
            </a:extLst>
          </p:cNvPr>
          <p:cNvSpPr txBox="1"/>
          <p:nvPr/>
        </p:nvSpPr>
        <p:spPr>
          <a:xfrm>
            <a:off x="4334536" y="3306439"/>
            <a:ext cx="4604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Просмотр контента на сайте</a:t>
            </a:r>
          </a:p>
        </p:txBody>
      </p:sp>
    </p:spTree>
    <p:extLst>
      <p:ext uri="{BB962C8B-B14F-4D97-AF65-F5344CB8AC3E}">
        <p14:creationId xmlns:p14="http://schemas.microsoft.com/office/powerpoint/2010/main" val="70630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455" y="517755"/>
            <a:ext cx="6273934" cy="62048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Обзор интерфейсов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 l="3110" t="12742" r="-141" b="4986"/>
          <a:stretch>
            <a:fillRect/>
          </a:stretch>
        </p:blipFill>
        <p:spPr bwMode="auto">
          <a:xfrm>
            <a:off x="0" y="1138238"/>
            <a:ext cx="5157404" cy="256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/>
          <a:srcRect l="1555" t="11080" r="947" b="5540"/>
          <a:stretch>
            <a:fillRect/>
          </a:stretch>
        </p:blipFill>
        <p:spPr bwMode="auto">
          <a:xfrm>
            <a:off x="4412240" y="2587336"/>
            <a:ext cx="4586288" cy="231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163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919" y="753213"/>
            <a:ext cx="6273934" cy="620483"/>
          </a:xfrm>
        </p:spPr>
        <p:txBody>
          <a:bodyPr/>
          <a:lstStyle/>
          <a:p>
            <a:pPr algn="ctr"/>
            <a:r>
              <a:rPr lang="ru-RU" dirty="0"/>
              <a:t>Обзор интерфейсов</a:t>
            </a:r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 t="8587" r="-141" b="5263"/>
          <a:stretch>
            <a:fillRect/>
          </a:stretch>
        </p:blipFill>
        <p:spPr bwMode="auto">
          <a:xfrm>
            <a:off x="1629958" y="1373696"/>
            <a:ext cx="613346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060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172" y="700582"/>
            <a:ext cx="6273934" cy="62048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Архитектура системы</a:t>
            </a:r>
            <a:endParaRPr lang="en-US" dirty="0"/>
          </a:p>
        </p:txBody>
      </p:sp>
      <p:sp>
        <p:nvSpPr>
          <p:cNvPr id="6" name="Правая фигурная скобка 5">
            <a:extLst>
              <a:ext uri="{FF2B5EF4-FFF2-40B4-BE49-F238E27FC236}">
                <a16:creationId xmlns:a16="http://schemas.microsoft.com/office/drawing/2014/main" id="{7A97076A-DA08-488F-A724-ED11051D5429}"/>
              </a:ext>
            </a:extLst>
          </p:cNvPr>
          <p:cNvSpPr/>
          <p:nvPr/>
        </p:nvSpPr>
        <p:spPr>
          <a:xfrm>
            <a:off x="3095179" y="1713339"/>
            <a:ext cx="129514" cy="8584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3A9F14F5-400C-4C02-8192-5176407A7C4E}"/>
              </a:ext>
            </a:extLst>
          </p:cNvPr>
          <p:cNvSpPr/>
          <p:nvPr/>
        </p:nvSpPr>
        <p:spPr>
          <a:xfrm>
            <a:off x="3095180" y="2628747"/>
            <a:ext cx="129513" cy="138780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авая фигурная скобка 8">
            <a:extLst>
              <a:ext uri="{FF2B5EF4-FFF2-40B4-BE49-F238E27FC236}">
                <a16:creationId xmlns:a16="http://schemas.microsoft.com/office/drawing/2014/main" id="{393C8D04-A694-45D8-B186-8B827CC1E8C7}"/>
              </a:ext>
            </a:extLst>
          </p:cNvPr>
          <p:cNvSpPr/>
          <p:nvPr/>
        </p:nvSpPr>
        <p:spPr>
          <a:xfrm>
            <a:off x="7374795" y="1843543"/>
            <a:ext cx="65852" cy="166858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63532-2E89-4BD0-B877-042E414630EE}"/>
              </a:ext>
            </a:extLst>
          </p:cNvPr>
          <p:cNvSpPr txBox="1"/>
          <p:nvPr/>
        </p:nvSpPr>
        <p:spPr>
          <a:xfrm>
            <a:off x="3366639" y="3204349"/>
            <a:ext cx="176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Файлы базы данных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943B83-5BB8-4E0C-A812-28B1EE638A2C}"/>
              </a:ext>
            </a:extLst>
          </p:cNvPr>
          <p:cNvSpPr txBox="1"/>
          <p:nvPr/>
        </p:nvSpPr>
        <p:spPr>
          <a:xfrm>
            <a:off x="7440646" y="2061622"/>
            <a:ext cx="176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Основные шаблоны сайта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A72F22-02E1-4DB9-B324-EF58862A346C}"/>
              </a:ext>
            </a:extLst>
          </p:cNvPr>
          <p:cNvSpPr txBox="1"/>
          <p:nvPr/>
        </p:nvSpPr>
        <p:spPr>
          <a:xfrm>
            <a:off x="3366639" y="1843543"/>
            <a:ext cx="176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Основное </a:t>
            </a:r>
            <a:r>
              <a:rPr lang="en-US" sz="1400" dirty="0"/>
              <a:t>Django</a:t>
            </a:r>
            <a:r>
              <a:rPr lang="ru-RU" sz="1400" dirty="0"/>
              <a:t>-приложение сайта</a:t>
            </a:r>
          </a:p>
        </p:txBody>
      </p:sp>
      <p:pic>
        <p:nvPicPr>
          <p:cNvPr id="24" name="Рисунок 23"/>
          <p:cNvPicPr/>
          <p:nvPr/>
        </p:nvPicPr>
        <p:blipFill>
          <a:blip r:embed="rId2"/>
          <a:srcRect l="1764" t="11980" r="78758" b="56656"/>
          <a:stretch>
            <a:fillRect/>
          </a:stretch>
        </p:blipFill>
        <p:spPr bwMode="auto">
          <a:xfrm>
            <a:off x="4899080" y="1542939"/>
            <a:ext cx="2409863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Рисунок 26"/>
          <p:cNvPicPr/>
          <p:nvPr/>
        </p:nvPicPr>
        <p:blipFill>
          <a:blip r:embed="rId2"/>
          <a:srcRect l="2303" t="43207" r="83994" b="15567"/>
          <a:stretch>
            <a:fillRect/>
          </a:stretch>
        </p:blipFill>
        <p:spPr bwMode="auto">
          <a:xfrm>
            <a:off x="1297172" y="1542939"/>
            <a:ext cx="16954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56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5279</TotalTime>
  <Words>482</Words>
  <Application>Microsoft Office PowerPoint</Application>
  <PresentationFormat>Экран (16:9)</PresentationFormat>
  <Paragraphs>174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Cover</vt:lpstr>
      <vt:lpstr>1_Cover</vt:lpstr>
      <vt:lpstr>Курсовая работа «Система формирования расписания железнодорожного вокзала»</vt:lpstr>
      <vt:lpstr>Цель работы</vt:lpstr>
      <vt:lpstr>Задачи</vt:lpstr>
      <vt:lpstr>Обзор аналогов</vt:lpstr>
      <vt:lpstr>Инфологическая модель</vt:lpstr>
      <vt:lpstr>Роли пользователей</vt:lpstr>
      <vt:lpstr>Обзор интерфейсов</vt:lpstr>
      <vt:lpstr>Обзор интерфейсов</vt:lpstr>
      <vt:lpstr>Архитектура системы</vt:lpstr>
      <vt:lpstr>Программный код</vt:lpstr>
      <vt:lpstr>Программный код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evashka28@gmail.com</cp:lastModifiedBy>
  <cp:revision>98</cp:revision>
  <dcterms:created xsi:type="dcterms:W3CDTF">2014-06-27T12:30:22Z</dcterms:created>
  <dcterms:modified xsi:type="dcterms:W3CDTF">2021-07-07T09:06:55Z</dcterms:modified>
</cp:coreProperties>
</file>