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54F"/>
    <a:srgbClr val="8FA17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4FF-D077-463E-9CDE-22445ED8CF43}" type="datetimeFigureOut">
              <a:rPr lang="hu-HU" smtClean="0"/>
              <a:pPr/>
              <a:t>2023. 04. 23.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F7D8-ED8C-44CC-BBE5-522EC97DB3AD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4FF-D077-463E-9CDE-22445ED8CF43}" type="datetimeFigureOut">
              <a:rPr lang="hu-HU" smtClean="0"/>
              <a:pPr/>
              <a:t>2023. 04. 23.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F7D8-ED8C-44CC-BBE5-522EC97DB3AD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4FF-D077-463E-9CDE-22445ED8CF43}" type="datetimeFigureOut">
              <a:rPr lang="hu-HU" smtClean="0"/>
              <a:pPr/>
              <a:t>2023. 04. 23.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F7D8-ED8C-44CC-BBE5-522EC97DB3AD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5AC9-1A3D-4BB9-BA66-86F2D9E27376}" type="datetimeFigureOut">
              <a:rPr lang="hu-HU" smtClean="0"/>
              <a:pPr/>
              <a:t>2023. 04. 23.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2D5E-6497-4579-991B-D6BB22DAA377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5AC9-1A3D-4BB9-BA66-86F2D9E27376}" type="datetimeFigureOut">
              <a:rPr lang="hu-HU" smtClean="0"/>
              <a:pPr/>
              <a:t>2023. 04. 23.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2D5E-6497-4579-991B-D6BB22DAA377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5AC9-1A3D-4BB9-BA66-86F2D9E27376}" type="datetimeFigureOut">
              <a:rPr lang="hu-HU" smtClean="0"/>
              <a:pPr/>
              <a:t>2023. 04. 23.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2D5E-6497-4579-991B-D6BB22DAA377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5AC9-1A3D-4BB9-BA66-86F2D9E27376}" type="datetimeFigureOut">
              <a:rPr lang="hu-HU" smtClean="0"/>
              <a:pPr/>
              <a:t>2023. 04. 23.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2D5E-6497-4579-991B-D6BB22DAA377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5AC9-1A3D-4BB9-BA66-86F2D9E27376}" type="datetimeFigureOut">
              <a:rPr lang="hu-HU" smtClean="0"/>
              <a:pPr/>
              <a:t>2023. 04. 23.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2D5E-6497-4579-991B-D6BB22DAA377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5AC9-1A3D-4BB9-BA66-86F2D9E27376}" type="datetimeFigureOut">
              <a:rPr lang="hu-HU" smtClean="0"/>
              <a:pPr/>
              <a:t>2023. 04. 23.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2D5E-6497-4579-991B-D6BB22DAA377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5AC9-1A3D-4BB9-BA66-86F2D9E27376}" type="datetimeFigureOut">
              <a:rPr lang="hu-HU" smtClean="0"/>
              <a:pPr/>
              <a:t>2023. 04. 23.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2D5E-6497-4579-991B-D6BB22DAA377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5AC9-1A3D-4BB9-BA66-86F2D9E27376}" type="datetimeFigureOut">
              <a:rPr lang="hu-HU" smtClean="0"/>
              <a:pPr/>
              <a:t>2023. 04. 23.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2D5E-6497-4579-991B-D6BB22DAA377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4FF-D077-463E-9CDE-22445ED8CF43}" type="datetimeFigureOut">
              <a:rPr lang="hu-HU" smtClean="0"/>
              <a:pPr/>
              <a:t>2023. 04. 23.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F7D8-ED8C-44CC-BBE5-522EC97DB3AD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5AC9-1A3D-4BB9-BA66-86F2D9E27376}" type="datetimeFigureOut">
              <a:rPr lang="hu-HU" smtClean="0"/>
              <a:pPr/>
              <a:t>2023. 04. 23.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2D5E-6497-4579-991B-D6BB22DAA377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5AC9-1A3D-4BB9-BA66-86F2D9E27376}" type="datetimeFigureOut">
              <a:rPr lang="hu-HU" smtClean="0"/>
              <a:pPr/>
              <a:t>2023. 04. 23.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2D5E-6497-4579-991B-D6BB22DAA377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5AC9-1A3D-4BB9-BA66-86F2D9E27376}" type="datetimeFigureOut">
              <a:rPr lang="hu-HU" smtClean="0"/>
              <a:pPr/>
              <a:t>2023. 04. 23.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2D5E-6497-4579-991B-D6BB22DAA377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5AC9-1A3D-4BB9-BA66-86F2D9E27376}" type="datetimeFigureOut">
              <a:rPr lang="hu-HU" smtClean="0"/>
              <a:pPr/>
              <a:t>2023. 04. 23.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2D5E-6497-4579-991B-D6BB22DAA377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4FF-D077-463E-9CDE-22445ED8CF43}" type="datetimeFigureOut">
              <a:rPr lang="hu-HU" smtClean="0"/>
              <a:pPr/>
              <a:t>2023. 04. 23.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F7D8-ED8C-44CC-BBE5-522EC97DB3AD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4FF-D077-463E-9CDE-22445ED8CF43}" type="datetimeFigureOut">
              <a:rPr lang="hu-HU" smtClean="0"/>
              <a:pPr/>
              <a:t>2023. 04. 23.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F7D8-ED8C-44CC-BBE5-522EC97DB3AD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4FF-D077-463E-9CDE-22445ED8CF43}" type="datetimeFigureOut">
              <a:rPr lang="hu-HU" smtClean="0"/>
              <a:pPr/>
              <a:t>2023. 04. 23.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F7D8-ED8C-44CC-BBE5-522EC97DB3AD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10" name="Téglalap 9"/>
          <p:cNvSpPr/>
          <p:nvPr userDrawn="1"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 smtClean="0"/>
              <a:t>03. Automata tesztelés - Blogbejegyzéseken végigvezetve</a:t>
            </a:r>
            <a:endParaRPr lang="hu-H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4FF-D077-463E-9CDE-22445ED8CF43}" type="datetimeFigureOut">
              <a:rPr lang="hu-HU" smtClean="0"/>
              <a:pPr/>
              <a:t>2023. 04. 23.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F7D8-ED8C-44CC-BBE5-522EC97DB3AD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4FF-D077-463E-9CDE-22445ED8CF43}" type="datetimeFigureOut">
              <a:rPr lang="hu-HU" smtClean="0"/>
              <a:pPr/>
              <a:t>2023. 04. 23.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F7D8-ED8C-44CC-BBE5-522EC97DB3AD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4FF-D077-463E-9CDE-22445ED8CF43}" type="datetimeFigureOut">
              <a:rPr lang="hu-HU" smtClean="0"/>
              <a:pPr/>
              <a:t>2023. 04. 23.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F7D8-ED8C-44CC-BBE5-522EC97DB3AD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4FF-D077-463E-9CDE-22445ED8CF43}" type="datetimeFigureOut">
              <a:rPr lang="hu-HU" smtClean="0"/>
              <a:pPr/>
              <a:t>2023. 04. 23.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F7D8-ED8C-44CC-BBE5-522EC97DB3AD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1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774FF-D077-463E-9CDE-22445ED8CF43}" type="datetimeFigureOut">
              <a:rPr lang="hu-HU" smtClean="0"/>
              <a:pPr/>
              <a:t>2023. 04. 23.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EF7D8-ED8C-44CC-BBE5-522EC97DB3AD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75AC9-1A3D-4BB9-BA66-86F2D9E27376}" type="datetimeFigureOut">
              <a:rPr lang="hu-HU" smtClean="0"/>
              <a:pPr/>
              <a:t>2023. 04. 23.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62D5E-6497-4579-991B-D6BB22DAA377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07504" y="1124744"/>
            <a:ext cx="8928992" cy="3672407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hu-HU" sz="10400" dirty="0" smtClean="0">
                <a:solidFill>
                  <a:schemeClr val="bg1"/>
                </a:solidFill>
                <a:latin typeface="Manrope" pitchFamily="2" charset="0"/>
              </a:rPr>
              <a:t>VIZSGAREMEK </a:t>
            </a:r>
            <a:r>
              <a:rPr lang="hu-HU" sz="10400" dirty="0" smtClean="0">
                <a:latin typeface="Manrope" pitchFamily="2" charset="0"/>
              </a:rPr>
              <a:t>VÉDÉS</a:t>
            </a:r>
            <a:endParaRPr lang="hu-HU" sz="10400" dirty="0">
              <a:latin typeface="Manrope" pitchFamily="2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00157" y="6118448"/>
            <a:ext cx="1688232" cy="406896"/>
          </a:xfrm>
        </p:spPr>
        <p:txBody>
          <a:bodyPr>
            <a:normAutofit/>
          </a:bodyPr>
          <a:lstStyle/>
          <a:p>
            <a:pPr algn="l"/>
            <a:r>
              <a:rPr lang="hu-HU" sz="1400" dirty="0" smtClean="0">
                <a:solidFill>
                  <a:schemeClr val="tx1"/>
                </a:solidFill>
                <a:latin typeface="Manrope" pitchFamily="2" charset="0"/>
              </a:rPr>
              <a:t>Szijártó Éva</a:t>
            </a:r>
            <a:endParaRPr lang="hu-HU" sz="1400" dirty="0">
              <a:solidFill>
                <a:schemeClr val="tx1"/>
              </a:solidFill>
              <a:latin typeface="Manrope" pitchFamily="2" charset="0"/>
            </a:endParaRPr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3173593" y="6118448"/>
            <a:ext cx="3240360" cy="406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hu-HU" sz="1400" dirty="0" smtClean="0">
                <a:latin typeface="Manrope" pitchFamily="2" charset="0"/>
              </a:rPr>
              <a:t>Junior automata tesztelő szakirány</a:t>
            </a:r>
            <a:endParaRPr kumimoji="0" lang="hu-H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nrope" pitchFamily="2" charset="0"/>
              <a:ea typeface="+mn-ea"/>
              <a:cs typeface="+mn-cs"/>
            </a:endParaRPr>
          </a:p>
        </p:txBody>
      </p:sp>
      <p:sp>
        <p:nvSpPr>
          <p:cNvPr id="5" name="Alcím 2"/>
          <p:cNvSpPr txBox="1">
            <a:spLocks/>
          </p:cNvSpPr>
          <p:nvPr/>
        </p:nvSpPr>
        <p:spPr>
          <a:xfrm>
            <a:off x="7564288" y="6118448"/>
            <a:ext cx="1688232" cy="406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hu-HU" sz="1400" dirty="0" smtClean="0">
                <a:latin typeface="Manrope" pitchFamily="2" charset="0"/>
              </a:rPr>
              <a:t>2023. </a:t>
            </a:r>
            <a:r>
              <a:rPr lang="hu-HU" sz="1400" dirty="0">
                <a:latin typeface="Manrope" pitchFamily="2" charset="0"/>
              </a:rPr>
              <a:t>m</a:t>
            </a:r>
            <a:r>
              <a:rPr lang="hu-HU" sz="1400" dirty="0" smtClean="0">
                <a:latin typeface="Manrope" pitchFamily="2" charset="0"/>
              </a:rPr>
              <a:t>ájus 17.</a:t>
            </a:r>
            <a:endParaRPr kumimoji="0" lang="hu-H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nrope" pitchFamily="2" charset="0"/>
              <a:ea typeface="+mn-ea"/>
              <a:cs typeface="+mn-cs"/>
            </a:endParaRPr>
          </a:p>
        </p:txBody>
      </p:sp>
      <p:cxnSp>
        <p:nvCxnSpPr>
          <p:cNvPr id="7" name="Egyenes összekötő nyíllal 6"/>
          <p:cNvCxnSpPr/>
          <p:nvPr/>
        </p:nvCxnSpPr>
        <p:spPr>
          <a:xfrm>
            <a:off x="3086727" y="6262464"/>
            <a:ext cx="1440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/>
          <p:cNvCxnSpPr/>
          <p:nvPr/>
        </p:nvCxnSpPr>
        <p:spPr>
          <a:xfrm>
            <a:off x="7454180" y="6262464"/>
            <a:ext cx="1440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/>
          <p:nvPr/>
        </p:nvCxnSpPr>
        <p:spPr>
          <a:xfrm>
            <a:off x="190049" y="6262464"/>
            <a:ext cx="1440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/>
          <p:nvPr/>
        </p:nvCxnSpPr>
        <p:spPr>
          <a:xfrm>
            <a:off x="0" y="6114132"/>
            <a:ext cx="9144000" cy="0"/>
          </a:xfrm>
          <a:prstGeom prst="line">
            <a:avLst/>
          </a:prstGeom>
          <a:ln>
            <a:solidFill>
              <a:schemeClr val="tx1"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/>
          <p:nvPr/>
        </p:nvCxnSpPr>
        <p:spPr>
          <a:xfrm>
            <a:off x="0" y="6440264"/>
            <a:ext cx="9144000" cy="0"/>
          </a:xfrm>
          <a:prstGeom prst="line">
            <a:avLst/>
          </a:prstGeom>
          <a:ln>
            <a:solidFill>
              <a:schemeClr val="tx1"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hu-HU" sz="4800" dirty="0" smtClean="0">
                <a:solidFill>
                  <a:schemeClr val="bg1"/>
                </a:solidFill>
                <a:latin typeface="Manrope" pitchFamily="2" charset="0"/>
              </a:rPr>
              <a:t>Áttekintés</a:t>
            </a:r>
            <a:endParaRPr lang="hu-HU" sz="4800" dirty="0">
              <a:solidFill>
                <a:schemeClr val="bg1"/>
              </a:solidFill>
              <a:latin typeface="Manrope" pitchFamily="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hu-HU" sz="3800" dirty="0" smtClean="0">
                <a:latin typeface="Manrope" pitchFamily="2" charset="0"/>
              </a:rPr>
              <a:t>01. Vizsgaremekről általában</a:t>
            </a:r>
          </a:p>
          <a:p>
            <a:pPr marL="514350" indent="-514350">
              <a:buNone/>
            </a:pPr>
            <a:r>
              <a:rPr lang="hu-HU" sz="3800" dirty="0" smtClean="0">
                <a:solidFill>
                  <a:schemeClr val="bg1"/>
                </a:solidFill>
                <a:latin typeface="Manrope" pitchFamily="2" charset="0"/>
              </a:rPr>
              <a:t>02. Manuális tesztelés</a:t>
            </a:r>
          </a:p>
          <a:p>
            <a:pPr marL="514350" indent="-514350">
              <a:buNone/>
            </a:pPr>
            <a:r>
              <a:rPr lang="hu-HU" sz="3800" dirty="0" smtClean="0">
                <a:latin typeface="Manrope" pitchFamily="2" charset="0"/>
              </a:rPr>
              <a:t>03. Automata tesztelés</a:t>
            </a:r>
          </a:p>
          <a:p>
            <a:pPr marL="514350" indent="-514350">
              <a:buNone/>
            </a:pPr>
            <a:r>
              <a:rPr lang="hu-HU" sz="3800" dirty="0" smtClean="0">
                <a:solidFill>
                  <a:schemeClr val="bg1"/>
                </a:solidFill>
                <a:latin typeface="Manrope" pitchFamily="2" charset="0"/>
              </a:rPr>
              <a:t>04. </a:t>
            </a:r>
            <a:r>
              <a:rPr lang="hu-HU" sz="3800" dirty="0" smtClean="0">
                <a:solidFill>
                  <a:schemeClr val="bg1"/>
                </a:solidFill>
                <a:latin typeface="Manrope" pitchFamily="2" charset="0"/>
              </a:rPr>
              <a:t>Workflow</a:t>
            </a:r>
            <a:endParaRPr lang="hu-HU" sz="3800" dirty="0" smtClean="0">
              <a:solidFill>
                <a:schemeClr val="bg1"/>
              </a:solidFill>
              <a:latin typeface="Manrope" pitchFamily="2" charset="0"/>
            </a:endParaRPr>
          </a:p>
          <a:p>
            <a:pPr marL="514350" indent="-514350">
              <a:buNone/>
            </a:pPr>
            <a:r>
              <a:rPr lang="hu-HU" sz="3800" dirty="0" smtClean="0">
                <a:latin typeface="Manrope" pitchFamily="2" charset="0"/>
              </a:rPr>
              <a:t>05. Vezetői Jelentés</a:t>
            </a:r>
            <a:endParaRPr lang="hu-HU" sz="3800" dirty="0">
              <a:latin typeface="Manrope" pitchFamily="2" charset="0"/>
            </a:endParaRPr>
          </a:p>
        </p:txBody>
      </p:sp>
      <p:cxnSp>
        <p:nvCxnSpPr>
          <p:cNvPr id="5" name="Egyenes összekötő 4"/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1270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gyenes összekötő 5"/>
          <p:cNvCxnSpPr/>
          <p:nvPr/>
        </p:nvCxnSpPr>
        <p:spPr>
          <a:xfrm>
            <a:off x="652" y="6309320"/>
            <a:ext cx="9144000" cy="0"/>
          </a:xfrm>
          <a:prstGeom prst="line">
            <a:avLst/>
          </a:prstGeom>
          <a:ln w="1270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Kép 8" descr="girl_coding_giphy_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3825044"/>
            <a:ext cx="3312368" cy="24842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1143000"/>
          </a:xfrm>
        </p:spPr>
        <p:txBody>
          <a:bodyPr/>
          <a:lstStyle/>
          <a:p>
            <a:pPr algn="l"/>
            <a:r>
              <a:rPr lang="hu-HU" dirty="0" smtClean="0">
                <a:latin typeface="Manrope" pitchFamily="2" charset="0"/>
              </a:rPr>
              <a:t>01. Vizsgaremekről</a:t>
            </a:r>
            <a:endParaRPr lang="hu-HU" dirty="0">
              <a:latin typeface="Manrope" pitchFamily="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14624" y="1384176"/>
            <a:ext cx="4690864" cy="2260848"/>
          </a:xfrm>
        </p:spPr>
        <p:txBody>
          <a:bodyPr/>
          <a:lstStyle/>
          <a:p>
            <a:pPr>
              <a:buNone/>
            </a:pPr>
            <a:r>
              <a:rPr lang="hu-HU" sz="2800" dirty="0" smtClean="0">
                <a:latin typeface="Manrope" pitchFamily="2" charset="0"/>
              </a:rPr>
              <a:t>Conduit</a:t>
            </a:r>
            <a:endParaRPr lang="hu-HU" sz="2800" dirty="0" smtClean="0">
              <a:latin typeface="Manrope" pitchFamily="2" charset="0"/>
            </a:endParaRPr>
          </a:p>
          <a:p>
            <a:r>
              <a:rPr lang="hu-HU" sz="1400" dirty="0" smtClean="0">
                <a:latin typeface="Manrope" pitchFamily="2" charset="0"/>
              </a:rPr>
              <a:t>Blogbejegyzések olvasása és készítése</a:t>
            </a:r>
          </a:p>
          <a:p>
            <a:r>
              <a:rPr lang="hu-HU" sz="1400" dirty="0" smtClean="0">
                <a:latin typeface="Manrope" pitchFamily="2" charset="0"/>
              </a:rPr>
              <a:t>Kommentek </a:t>
            </a:r>
            <a:r>
              <a:rPr lang="hu-HU" sz="1400" dirty="0" smtClean="0">
                <a:latin typeface="Manrope" pitchFamily="2" charset="0"/>
              </a:rPr>
              <a:t>postolása</a:t>
            </a:r>
            <a:endParaRPr lang="hu-HU" sz="1400" dirty="0" smtClean="0">
              <a:latin typeface="Manrope" pitchFamily="2" charset="0"/>
            </a:endParaRPr>
          </a:p>
          <a:p>
            <a:r>
              <a:rPr lang="hu-HU" sz="1400" dirty="0" smtClean="0">
                <a:latin typeface="Manrope" pitchFamily="2" charset="0"/>
              </a:rPr>
              <a:t>Szerzők követése</a:t>
            </a:r>
          </a:p>
          <a:p>
            <a:r>
              <a:rPr lang="hu-HU" sz="1400" dirty="0" smtClean="0">
                <a:latin typeface="Manrope" pitchFamily="2" charset="0"/>
              </a:rPr>
              <a:t>Cikkek kedvelése</a:t>
            </a:r>
          </a:p>
          <a:p>
            <a:r>
              <a:rPr lang="hu-HU" sz="1400" dirty="0" smtClean="0">
                <a:latin typeface="Manrope" pitchFamily="2" charset="0"/>
              </a:rPr>
              <a:t>Címkék létrehozása és szűrése</a:t>
            </a:r>
            <a:endParaRPr lang="hu-HU" sz="1400" dirty="0">
              <a:latin typeface="Manrope" pitchFamily="2" charset="0"/>
            </a:endParaRPr>
          </a:p>
        </p:txBody>
      </p:sp>
      <p:pic>
        <p:nvPicPr>
          <p:cNvPr id="4" name="Kép 3" descr="conduit_ma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3356992"/>
            <a:ext cx="4320480" cy="1713850"/>
          </a:xfrm>
          <a:prstGeom prst="rect">
            <a:avLst/>
          </a:prstGeom>
        </p:spPr>
      </p:pic>
      <p:sp>
        <p:nvSpPr>
          <p:cNvPr id="5" name="Tartalom helye 2"/>
          <p:cNvSpPr txBox="1">
            <a:spLocks/>
          </p:cNvSpPr>
          <p:nvPr/>
        </p:nvSpPr>
        <p:spPr>
          <a:xfrm>
            <a:off x="5292080" y="1384176"/>
            <a:ext cx="3816424" cy="2260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hu-HU" sz="2800" dirty="0" smtClean="0">
                <a:latin typeface="Manrope" pitchFamily="2" charset="0"/>
              </a:rPr>
              <a:t>Alkalmazás címe: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hu-HU" sz="1400" dirty="0" smtClean="0">
                <a:latin typeface="Manrope" pitchFamily="2" charset="0"/>
              </a:rPr>
              <a:t>http://localhost:1667</a:t>
            </a:r>
          </a:p>
        </p:txBody>
      </p:sp>
      <p:pic>
        <p:nvPicPr>
          <p:cNvPr id="6" name="Kép 5" descr="git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4128" y="4221088"/>
            <a:ext cx="2069976" cy="2022539"/>
          </a:xfrm>
          <a:prstGeom prst="rect">
            <a:avLst/>
          </a:prstGeom>
        </p:spPr>
      </p:pic>
      <p:pic>
        <p:nvPicPr>
          <p:cNvPr id="7" name="Kép 6" descr="icons8-python-10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32240" y="2375183"/>
            <a:ext cx="1269841" cy="1269841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808" y="5373216"/>
            <a:ext cx="1312540" cy="131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1520" y="-170335"/>
            <a:ext cx="8229600" cy="1143000"/>
          </a:xfrm>
        </p:spPr>
        <p:txBody>
          <a:bodyPr/>
          <a:lstStyle/>
          <a:p>
            <a:pPr algn="l"/>
            <a:r>
              <a:rPr lang="hu-HU" dirty="0" smtClean="0">
                <a:solidFill>
                  <a:schemeClr val="bg1"/>
                </a:solidFill>
                <a:latin typeface="Manrope" pitchFamily="2" charset="0"/>
              </a:rPr>
              <a:t>02. Manuális tesztelés</a:t>
            </a:r>
            <a:endParaRPr lang="hu-HU" dirty="0">
              <a:solidFill>
                <a:schemeClr val="bg1"/>
              </a:solidFill>
              <a:latin typeface="Manrope" pitchFamily="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6568752"/>
            <a:ext cx="8229600" cy="6046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u-HU" sz="1000" dirty="0" smtClean="0">
                <a:solidFill>
                  <a:schemeClr val="bg1"/>
                </a:solidFill>
                <a:latin typeface="Manrope" pitchFamily="2" charset="0"/>
              </a:rPr>
              <a:t>Tesztjegyzőkönyv </a:t>
            </a:r>
            <a:r>
              <a:rPr lang="hu-HU" sz="1000" dirty="0" smtClean="0">
                <a:solidFill>
                  <a:schemeClr val="bg1"/>
                </a:solidFill>
                <a:latin typeface="Manrope" pitchFamily="2" charset="0"/>
              </a:rPr>
              <a:t>elérhetősége: https</a:t>
            </a:r>
            <a:r>
              <a:rPr lang="hu-HU" sz="1000" dirty="0">
                <a:solidFill>
                  <a:schemeClr val="bg1"/>
                </a:solidFill>
                <a:latin typeface="Manrope" pitchFamily="2" charset="0"/>
              </a:rPr>
              <a:t>://</a:t>
            </a:r>
            <a:r>
              <a:rPr lang="hu-HU" sz="1000" dirty="0" smtClean="0">
                <a:solidFill>
                  <a:schemeClr val="bg1"/>
                </a:solidFill>
                <a:latin typeface="Manrope" pitchFamily="2" charset="0"/>
              </a:rPr>
              <a:t>github.com/evaszijarto/conduit/blob/master/vizsgaremek/conduit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/>
        </p:nvGraphicFramePr>
        <p:xfrm>
          <a:off x="107504" y="780770"/>
          <a:ext cx="8928992" cy="56602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0197"/>
                <a:gridCol w="3384299"/>
                <a:gridCol w="936104"/>
                <a:gridCol w="3528392"/>
              </a:tblGrid>
              <a:tr h="284260">
                <a:tc>
                  <a:txBody>
                    <a:bodyPr/>
                    <a:lstStyle/>
                    <a:p>
                      <a:r>
                        <a:rPr lang="hu-HU" sz="1200" dirty="0" smtClean="0">
                          <a:solidFill>
                            <a:schemeClr val="tx1"/>
                          </a:solidFill>
                          <a:latin typeface="Manrope" pitchFamily="2" charset="0"/>
                        </a:rPr>
                        <a:t>TC ID</a:t>
                      </a:r>
                      <a:endParaRPr lang="hu-HU" sz="1200" dirty="0">
                        <a:solidFill>
                          <a:schemeClr val="tx1"/>
                        </a:solidFill>
                        <a:latin typeface="Manrope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dirty="0" smtClean="0">
                          <a:solidFill>
                            <a:schemeClr val="tx1"/>
                          </a:solidFill>
                          <a:latin typeface="Manrope" pitchFamily="2" charset="0"/>
                        </a:rPr>
                        <a:t>TC Title</a:t>
                      </a:r>
                      <a:endParaRPr lang="hu-HU" sz="1200" dirty="0">
                        <a:solidFill>
                          <a:schemeClr val="tx1"/>
                        </a:solidFill>
                        <a:latin typeface="Manrope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dirty="0" smtClean="0">
                          <a:solidFill>
                            <a:schemeClr val="tx1"/>
                          </a:solidFill>
                          <a:latin typeface="Manrope" pitchFamily="2" charset="0"/>
                        </a:rPr>
                        <a:t>TC Result</a:t>
                      </a:r>
                      <a:endParaRPr lang="hu-HU" sz="1200" dirty="0">
                        <a:solidFill>
                          <a:schemeClr val="tx1"/>
                        </a:solidFill>
                        <a:latin typeface="Manrope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dirty="0" smtClean="0">
                          <a:solidFill>
                            <a:schemeClr val="tx1"/>
                          </a:solidFill>
                          <a:latin typeface="Manrope" pitchFamily="2" charset="0"/>
                        </a:rPr>
                        <a:t>Defect Description</a:t>
                      </a:r>
                      <a:endParaRPr lang="hu-HU" sz="1200" dirty="0">
                        <a:solidFill>
                          <a:schemeClr val="tx1"/>
                        </a:solidFill>
                        <a:latin typeface="Manrope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484"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CON_MTC_001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Regisztráció helyes adatokkal - pozitív ág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 dirty="0">
                          <a:solidFill>
                            <a:schemeClr val="bg1"/>
                          </a:solidFill>
                          <a:latin typeface="Manrope" pitchFamily="2" charset="0"/>
                        </a:rPr>
                        <a:t>Pass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17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hu-HU" sz="900" b="0" i="0" u="none" strike="noStrike" dirty="0">
                        <a:solidFill>
                          <a:srgbClr val="000000"/>
                        </a:solidFill>
                        <a:latin typeface="Manrop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CON_MTC_002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Regisztráció üres mezőkkel - negatív ág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 dirty="0">
                          <a:solidFill>
                            <a:schemeClr val="bg1"/>
                          </a:solidFill>
                          <a:latin typeface="Manrope" pitchFamily="2" charset="0"/>
                        </a:rPr>
                        <a:t>Pass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17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hu-HU" sz="900" b="0" i="0" u="none" strike="noStrike" dirty="0">
                        <a:solidFill>
                          <a:srgbClr val="000000"/>
                        </a:solidFill>
                        <a:latin typeface="Manrop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CON_MTC_003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Bejelentkezés üres mezőkkel - negatív ág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 dirty="0">
                          <a:solidFill>
                            <a:schemeClr val="bg1"/>
                          </a:solidFill>
                          <a:latin typeface="Manrope" pitchFamily="2" charset="0"/>
                        </a:rPr>
                        <a:t>Pass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17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hu-HU" sz="900" b="0" i="0" u="none" strike="noStrike" dirty="0">
                        <a:solidFill>
                          <a:srgbClr val="000000"/>
                        </a:solidFill>
                        <a:latin typeface="Manrop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4016"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CON_MTC_004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Bejelentkezés helyes adatokkal - pozitív ág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 dirty="0">
                          <a:solidFill>
                            <a:schemeClr val="bg1"/>
                          </a:solidFill>
                          <a:latin typeface="Manrope" pitchFamily="2" charset="0"/>
                        </a:rPr>
                        <a:t>Pass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17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hu-HU" sz="900" b="0" i="0" u="none" strike="noStrike" dirty="0">
                        <a:solidFill>
                          <a:srgbClr val="000000"/>
                        </a:solidFill>
                        <a:latin typeface="Manrop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6107"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CON_MTC_005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Adatkezelési nyilatkozat elutasítása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 dirty="0">
                          <a:solidFill>
                            <a:schemeClr val="bg1"/>
                          </a:solidFill>
                          <a:latin typeface="Manrope" pitchFamily="2" charset="0"/>
                        </a:rPr>
                        <a:t>Pass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17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hu-HU" sz="900" b="0" i="0" u="none" strike="noStrike" dirty="0">
                        <a:solidFill>
                          <a:srgbClr val="000000"/>
                        </a:solidFill>
                        <a:latin typeface="Manrop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8198"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CON_MTC_006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Adatkezelési nyilatkozat elfogadása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 dirty="0">
                          <a:solidFill>
                            <a:schemeClr val="bg1"/>
                          </a:solidFill>
                          <a:latin typeface="Manrope" pitchFamily="2" charset="0"/>
                        </a:rPr>
                        <a:t>Pass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17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hu-HU" sz="900" b="0" i="0" u="none" strike="noStrike" dirty="0">
                        <a:solidFill>
                          <a:srgbClr val="000000"/>
                        </a:solidFill>
                        <a:latin typeface="Manrop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289"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CON_MTC_007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 smtClean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Új </a:t>
                      </a:r>
                      <a:r>
                        <a:rPr lang="hu-HU" sz="900" b="0" i="0" u="none" strike="noStrike" baseline="0" dirty="0" smtClean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 </a:t>
                      </a:r>
                      <a:r>
                        <a:rPr lang="hu-HU" sz="900" b="0" i="0" u="none" strike="noStrike" dirty="0" smtClean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blogbejegyzés  létrehozása </a:t>
                      </a:r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helyes adatokkal - </a:t>
                      </a:r>
                      <a:r>
                        <a:rPr lang="hu-HU" sz="900" b="0" i="0" u="none" strike="noStrike" dirty="0" smtClean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pozitív </a:t>
                      </a:r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ág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 dirty="0">
                          <a:solidFill>
                            <a:schemeClr val="bg1"/>
                          </a:solidFill>
                          <a:latin typeface="Manrope" pitchFamily="2" charset="0"/>
                        </a:rPr>
                        <a:t>Pass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17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hu-HU" sz="900" b="0" i="0" u="none" strike="noStrike" dirty="0">
                        <a:solidFill>
                          <a:srgbClr val="000000"/>
                        </a:solidFill>
                        <a:latin typeface="Manrop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4440"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CON_MTC_008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Új comment létrehozása helyes adatokkal - pozitív ág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1" i="0" u="none" strike="noStrike" dirty="0">
                          <a:solidFill>
                            <a:srgbClr val="FFFFFF"/>
                          </a:solidFill>
                          <a:latin typeface="Manrope" pitchFamily="2" charset="0"/>
                        </a:rPr>
                        <a:t>Fail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CON_BT_001: A comment létrehozásához rögzített dátumnál nem a tényleges készítési dátum jelenik meg, hanem 1970. január 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7755"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CON_MTC_009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Testuser1 blogbejegyzéseinek listázása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 dirty="0">
                          <a:solidFill>
                            <a:schemeClr val="bg1"/>
                          </a:solidFill>
                          <a:latin typeface="Manrope" pitchFamily="2" charset="0"/>
                        </a:rPr>
                        <a:t>Pass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17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hu-HU" sz="900" b="0" i="0" u="none" strike="noStrike" dirty="0">
                        <a:solidFill>
                          <a:srgbClr val="000000"/>
                        </a:solidFill>
                        <a:latin typeface="Manrop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980"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CON_MTC_010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Blogbejegyzések kedvelése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 dirty="0">
                          <a:solidFill>
                            <a:schemeClr val="bg1"/>
                          </a:solidFill>
                          <a:latin typeface="Manrope" pitchFamily="2" charset="0"/>
                        </a:rPr>
                        <a:t>Pass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17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hu-HU" sz="900" b="0" i="0" u="none" strike="noStrike" dirty="0">
                        <a:solidFill>
                          <a:srgbClr val="000000"/>
                        </a:solidFill>
                        <a:latin typeface="Manrop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071"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CON_MTC_011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Felhasználó által kedvelt blogbejegyzések listázása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 dirty="0">
                          <a:solidFill>
                            <a:schemeClr val="bg1"/>
                          </a:solidFill>
                          <a:latin typeface="Manrope" pitchFamily="2" charset="0"/>
                        </a:rPr>
                        <a:t>Pass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17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hu-HU" sz="900" b="0" i="0" u="none" strike="noStrike" dirty="0">
                        <a:solidFill>
                          <a:srgbClr val="000000"/>
                        </a:solidFill>
                        <a:latin typeface="Manrop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178"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CON_MTC_012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Bejelentkezett felhasználó username adatának módosítása - pozitív ág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 dirty="0">
                          <a:solidFill>
                            <a:schemeClr val="bg1"/>
                          </a:solidFill>
                          <a:latin typeface="Manrope" pitchFamily="2" charset="0"/>
                        </a:rPr>
                        <a:t>Pass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17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hu-HU" sz="900" b="0" i="0" u="none" strike="noStrike" dirty="0">
                        <a:solidFill>
                          <a:srgbClr val="000000"/>
                        </a:solidFill>
                        <a:latin typeface="Manrop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7877"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CON_MTC_013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Bejelentkezett felhasználóhoz tartozó blogbejegyzés módosítása </a:t>
                      </a:r>
                      <a:r>
                        <a:rPr lang="hu-HU" sz="900" b="0" i="0" u="none" strike="noStrike" dirty="0" smtClean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- pozitív </a:t>
                      </a:r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ág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 dirty="0">
                          <a:solidFill>
                            <a:schemeClr val="bg1"/>
                          </a:solidFill>
                          <a:latin typeface="Manrope" pitchFamily="2" charset="0"/>
                        </a:rPr>
                        <a:t>Pass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17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hu-HU" sz="900" b="0" i="0" u="none" strike="noStrike" dirty="0">
                        <a:solidFill>
                          <a:srgbClr val="000000"/>
                        </a:solidFill>
                        <a:latin typeface="Manrop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9616"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CON_MTC_014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Bejelentkezett felhasználóhoz tartozó blogbejegyzés törlése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1" i="0" u="none" strike="noStrike" dirty="0">
                          <a:solidFill>
                            <a:schemeClr val="bg1"/>
                          </a:solidFill>
                          <a:latin typeface="Manrope" pitchFamily="2" charset="0"/>
                        </a:rPr>
                        <a:t>Fail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CON_BT_002: A bejelentkezett felhasználó menü alatt, ha nincsen a felhasználóhoz tartozó blogbejegyzés, akkor az oldalon szereplő összes bejegyzés felsorolásra kerül. Oldal frissítése után írja ki az oldal, hogy nincs cikk itt még.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539"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CON_MTC_015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Bejelentkezett felhasználó email címének törlése - negatív ág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 dirty="0">
                          <a:solidFill>
                            <a:schemeClr val="bg1"/>
                          </a:solidFill>
                          <a:latin typeface="Manrope" pitchFamily="2" charset="0"/>
                        </a:rPr>
                        <a:t>Pass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17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hu-HU" sz="900" b="0" i="0" u="none" strike="noStrike" dirty="0">
                        <a:solidFill>
                          <a:srgbClr val="000000"/>
                        </a:solidFill>
                        <a:latin typeface="Manrop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246"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CON_MTC_016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Bejelentkezett felhasználó kijelentkezése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0" i="0" u="none" strike="noStrike" dirty="0">
                          <a:solidFill>
                            <a:schemeClr val="bg1"/>
                          </a:solidFill>
                          <a:latin typeface="Manrope" pitchFamily="2" charset="0"/>
                        </a:rPr>
                        <a:t>Pass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17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hu-HU" sz="900" b="0" i="0" u="none" strike="noStrike" dirty="0">
                        <a:solidFill>
                          <a:srgbClr val="000000"/>
                        </a:solidFill>
                        <a:latin typeface="Manrop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4016"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CON_MTC_017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Új blogbejegyzés létrehozása üres mezőkkel - </a:t>
                      </a:r>
                      <a:r>
                        <a:rPr lang="hu-HU" sz="900" b="0" i="0" u="none" strike="noStrike" dirty="0" smtClean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negatív </a:t>
                      </a:r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ág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1" i="0" u="none" strike="noStrike" dirty="0">
                          <a:solidFill>
                            <a:srgbClr val="FFFFFF"/>
                          </a:solidFill>
                          <a:latin typeface="Manrope" pitchFamily="2" charset="0"/>
                        </a:rPr>
                        <a:t>Fail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CON_BT_003: A párbeszéd panel megjelenik, de a hibáról nem ad tájékoztatást.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15"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CON_MTC_018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Új blogbejegyzés létrehozása üres Write your article mezővel - negatív ág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1" i="0" u="none" strike="noStrike" dirty="0">
                          <a:solidFill>
                            <a:srgbClr val="FFFFFF"/>
                          </a:solidFill>
                          <a:latin typeface="Manrope" pitchFamily="2" charset="0"/>
                        </a:rPr>
                        <a:t>Fail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CON_BT_004: A cikk mentésre került a hiányos kitöltéssel. És nem jelent meg a hibára figyelmeztető párbeszéd panel.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446"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CON_MTC_019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Új comment létrehozása üres mezővel - negatív ág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1" i="0" u="none" strike="noStrike" dirty="0">
                          <a:solidFill>
                            <a:srgbClr val="FFFFFF"/>
                          </a:solidFill>
                          <a:latin typeface="Manrope" pitchFamily="2" charset="0"/>
                        </a:rPr>
                        <a:t>Fail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CON_BT_005: A comment nem került mentésre. De a rendszertől nem jött semmilyen visszajelzés, hogy mi a hiba.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7145"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CON_MTC_020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Bejegyzések listázása tagek alapján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1" i="0" u="none" strike="noStrike" dirty="0">
                          <a:solidFill>
                            <a:srgbClr val="FFFFFF"/>
                          </a:solidFill>
                          <a:latin typeface="Manrope" pitchFamily="2" charset="0"/>
                        </a:rPr>
                        <a:t>Fail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CON_BT_006: A tag szűrést követően az összes cikk megjelenik az új fül alatt.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0852"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CON_MTC_021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Bejegyzések lapozásának ellenőrzése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1" i="0" u="none" strike="noStrike" dirty="0">
                          <a:solidFill>
                            <a:srgbClr val="FFFFFF"/>
                          </a:solidFill>
                          <a:latin typeface="Manrope" pitchFamily="2" charset="0"/>
                        </a:rPr>
                        <a:t>Fail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CON_BT_007: Nem csak új cikkek jelennek meg, hanem az előző oldalról is láthatunk cikk ismétlődéseket.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CON_MTC_022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Más szerzők bejegyzéseinek követése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900" b="1" i="0" u="none" strike="noStrike" dirty="0">
                          <a:solidFill>
                            <a:srgbClr val="FFFFFF"/>
                          </a:solidFill>
                          <a:latin typeface="Manrope" pitchFamily="2" charset="0"/>
                        </a:rPr>
                        <a:t>Fail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CON_BT_008: A fül alatt az összes cikk megjelenik.</a:t>
                      </a:r>
                      <a:b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</a:br>
                      <a:r>
                        <a:rPr lang="hu-HU" sz="900" b="0" i="0" u="none" strike="noStrike" dirty="0">
                          <a:solidFill>
                            <a:srgbClr val="000000"/>
                          </a:solidFill>
                          <a:latin typeface="Manrope" pitchFamily="2" charset="0"/>
                        </a:rPr>
                        <a:t>CON_BT_009: A fül alatt az összes cikk megjelenik a testuser3-hoz tartozó cikkek helyett.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8476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hu-HU" sz="2600" dirty="0" smtClean="0">
                <a:latin typeface="Manrope" pitchFamily="2" charset="0"/>
              </a:rPr>
              <a:t>03. Automata tesztelés - Blogbejegyzéseken végigvezetve</a:t>
            </a:r>
            <a:endParaRPr lang="hu-HU" sz="2600" dirty="0">
              <a:latin typeface="Manrope" pitchFamily="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033654"/>
            <a:ext cx="3059832" cy="820687"/>
          </a:xfrm>
          <a:ln>
            <a:solidFill>
              <a:srgbClr val="8FA173"/>
            </a:solidFill>
          </a:ln>
        </p:spPr>
        <p:txBody>
          <a:bodyPr>
            <a:normAutofit/>
          </a:bodyPr>
          <a:lstStyle/>
          <a:p>
            <a:pPr marL="228600" indent="-228600">
              <a:buNone/>
            </a:pP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01 Oldal megnyitása:</a:t>
            </a:r>
          </a:p>
          <a:p>
            <a:pPr marL="179388" indent="-179388">
              <a:buNone/>
            </a:pPr>
            <a:r>
              <a:rPr lang="hu-HU" sz="800" dirty="0">
                <a:solidFill>
                  <a:schemeClr val="bg1"/>
                </a:solidFill>
                <a:latin typeface="Manrope" pitchFamily="2" charset="0"/>
              </a:rPr>
              <a:t> </a:t>
            </a: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/>
            </a:r>
            <a:b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</a:b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CON_ATC_001 - test_</a:t>
            </a: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open</a:t>
            </a: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_site</a:t>
            </a:r>
            <a:b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</a:b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Oldal megnyitása</a:t>
            </a:r>
          </a:p>
          <a:p>
            <a:pPr>
              <a:buNone/>
            </a:pPr>
            <a:endParaRPr lang="hu-HU" dirty="0"/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2985223" y="1033654"/>
            <a:ext cx="3259154" cy="1080120"/>
          </a:xfrm>
          <a:prstGeom prst="rect">
            <a:avLst/>
          </a:prstGeom>
          <a:ln>
            <a:solidFill>
              <a:srgbClr val="8FA173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179388" indent="-179388"/>
            <a:r>
              <a:rPr lang="hu-HU" sz="1200" dirty="0" smtClean="0">
                <a:latin typeface="Manrope" pitchFamily="2" charset="0"/>
              </a:rPr>
              <a:t>05 Adatok listázása:</a:t>
            </a:r>
            <a:br>
              <a:rPr lang="hu-HU" sz="1200" dirty="0" smtClean="0">
                <a:latin typeface="Manrope" pitchFamily="2" charset="0"/>
              </a:rPr>
            </a:br>
            <a:r>
              <a:rPr lang="hu-HU" sz="1200" dirty="0" smtClean="0">
                <a:latin typeface="Manrope" pitchFamily="2" charset="0"/>
              </a:rPr>
              <a:t/>
            </a:r>
            <a:br>
              <a:rPr lang="hu-HU" sz="1200" dirty="0" smtClean="0">
                <a:latin typeface="Manrope" pitchFamily="2" charset="0"/>
              </a:rPr>
            </a:br>
            <a:r>
              <a:rPr lang="hu-HU" sz="1200" dirty="0" smtClean="0">
                <a:latin typeface="Manrope" pitchFamily="2" charset="0"/>
              </a:rPr>
              <a:t>CON_ATC_011 - test_</a:t>
            </a:r>
            <a:r>
              <a:rPr lang="hu-HU" sz="1200" dirty="0" smtClean="0">
                <a:latin typeface="Manrope" pitchFamily="2" charset="0"/>
              </a:rPr>
              <a:t>list</a:t>
            </a:r>
            <a:r>
              <a:rPr lang="hu-HU" sz="1200" dirty="0" smtClean="0">
                <a:latin typeface="Manrope" pitchFamily="2" charset="0"/>
              </a:rPr>
              <a:t>_</a:t>
            </a:r>
            <a:r>
              <a:rPr lang="hu-HU" sz="1200" dirty="0" smtClean="0">
                <a:latin typeface="Manrope" pitchFamily="2" charset="0"/>
              </a:rPr>
              <a:t>datas</a:t>
            </a:r>
            <a:r>
              <a:rPr lang="hu-HU" sz="1200" dirty="0">
                <a:latin typeface="Manrope" pitchFamily="2" charset="0"/>
              </a:rPr>
              <a:t/>
            </a:r>
            <a:br>
              <a:rPr lang="hu-HU" sz="1200" dirty="0">
                <a:latin typeface="Manrope" pitchFamily="2" charset="0"/>
              </a:rPr>
            </a:br>
            <a:r>
              <a:rPr lang="hu-HU" sz="1200" dirty="0" smtClean="0">
                <a:latin typeface="Manrope" pitchFamily="2" charset="0"/>
              </a:rPr>
              <a:t>Adatok listázása - Adott felhasználó által létrehozott blogbejegyzések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6138534" y="1033654"/>
            <a:ext cx="3006042" cy="1152128"/>
          </a:xfrm>
          <a:prstGeom prst="rect">
            <a:avLst/>
          </a:prstGeom>
          <a:ln>
            <a:solidFill>
              <a:srgbClr val="8FA173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179388" indent="-179388"/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09 Meglévő adat módosítás:</a:t>
            </a:r>
            <a:b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</a:b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/>
            </a:r>
            <a:b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</a:b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CON_ATC_008 - test_update_</a:t>
            </a: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data</a:t>
            </a:r>
            <a:r>
              <a:rPr lang="hu-HU" sz="1200" dirty="0">
                <a:solidFill>
                  <a:schemeClr val="bg1"/>
                </a:solidFill>
                <a:latin typeface="Manrope" pitchFamily="2" charset="0"/>
              </a:rPr>
              <a:t/>
            </a:r>
            <a:br>
              <a:rPr lang="hu-HU" sz="1200" dirty="0">
                <a:solidFill>
                  <a:schemeClr val="bg1"/>
                </a:solidFill>
                <a:latin typeface="Manrope" pitchFamily="2" charset="0"/>
              </a:rPr>
            </a:b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Meglévő adat módosítás - Blogbejegyzés </a:t>
            </a: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About</a:t>
            </a: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 mező</a:t>
            </a:r>
            <a:endParaRPr kumimoji="0" lang="hu-HU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anrope" pitchFamily="2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u-H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Egyenes összekötő 6"/>
          <p:cNvCxnSpPr/>
          <p:nvPr/>
        </p:nvCxnSpPr>
        <p:spPr>
          <a:xfrm>
            <a:off x="0" y="2276872"/>
            <a:ext cx="9144000" cy="0"/>
          </a:xfrm>
          <a:prstGeom prst="line">
            <a:avLst/>
          </a:prstGeom>
          <a:ln>
            <a:solidFill>
              <a:srgbClr val="677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/>
          <p:cNvCxnSpPr/>
          <p:nvPr/>
        </p:nvCxnSpPr>
        <p:spPr>
          <a:xfrm>
            <a:off x="0" y="980728"/>
            <a:ext cx="9153541" cy="0"/>
          </a:xfrm>
          <a:prstGeom prst="line">
            <a:avLst/>
          </a:prstGeom>
          <a:ln>
            <a:solidFill>
              <a:srgbClr val="677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artalom helye 2"/>
          <p:cNvSpPr txBox="1">
            <a:spLocks/>
          </p:cNvSpPr>
          <p:nvPr/>
        </p:nvSpPr>
        <p:spPr>
          <a:xfrm>
            <a:off x="0" y="2348880"/>
            <a:ext cx="3124618" cy="820687"/>
          </a:xfrm>
          <a:prstGeom prst="rect">
            <a:avLst/>
          </a:prstGeom>
          <a:ln>
            <a:solidFill>
              <a:srgbClr val="8FA173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179388" indent="-179388"/>
            <a:r>
              <a:rPr lang="hu-HU" sz="1200" dirty="0" smtClean="0">
                <a:latin typeface="Manrope" pitchFamily="2" charset="0"/>
              </a:rPr>
              <a:t>02 Regisztráció:</a:t>
            </a:r>
            <a:br>
              <a:rPr lang="hu-HU" sz="1200" dirty="0" smtClean="0">
                <a:latin typeface="Manrope" pitchFamily="2" charset="0"/>
              </a:rPr>
            </a:br>
            <a:r>
              <a:rPr lang="hu-HU" sz="1200" dirty="0">
                <a:latin typeface="Manrope" pitchFamily="2" charset="0"/>
              </a:rPr>
              <a:t/>
            </a:r>
            <a:br>
              <a:rPr lang="hu-HU" sz="1200" dirty="0">
                <a:latin typeface="Manrope" pitchFamily="2" charset="0"/>
              </a:rPr>
            </a:br>
            <a:r>
              <a:rPr lang="hu-HU" sz="1200" dirty="0" smtClean="0">
                <a:latin typeface="Manrope" pitchFamily="2" charset="0"/>
              </a:rPr>
              <a:t>CON_ATC_003 - test_</a:t>
            </a:r>
            <a:r>
              <a:rPr lang="hu-HU" sz="1200" dirty="0" smtClean="0">
                <a:latin typeface="Manrope" pitchFamily="2" charset="0"/>
              </a:rPr>
              <a:t>sign</a:t>
            </a:r>
            <a:r>
              <a:rPr lang="hu-HU" sz="1200" dirty="0" smtClean="0">
                <a:latin typeface="Manrope" pitchFamily="2" charset="0"/>
              </a:rPr>
              <a:t>_</a:t>
            </a:r>
            <a:r>
              <a:rPr lang="hu-HU" sz="1200" dirty="0" smtClean="0">
                <a:latin typeface="Manrope" pitchFamily="2" charset="0"/>
              </a:rPr>
              <a:t>up</a:t>
            </a:r>
            <a:r>
              <a:rPr lang="hu-HU" sz="1200" dirty="0">
                <a:latin typeface="Manrope" pitchFamily="2" charset="0"/>
              </a:rPr>
              <a:t/>
            </a:r>
            <a:br>
              <a:rPr lang="hu-HU" sz="1200" dirty="0">
                <a:latin typeface="Manrope" pitchFamily="2" charset="0"/>
              </a:rPr>
            </a:br>
            <a:r>
              <a:rPr lang="hu-HU" sz="1200" dirty="0" smtClean="0">
                <a:latin typeface="Manrope" pitchFamily="2" charset="0"/>
              </a:rPr>
              <a:t>Regisztráció - Helyes adatokkal</a:t>
            </a:r>
          </a:p>
        </p:txBody>
      </p:sp>
      <p:sp>
        <p:nvSpPr>
          <p:cNvPr id="19" name="Tartalom helye 2"/>
          <p:cNvSpPr txBox="1">
            <a:spLocks/>
          </p:cNvSpPr>
          <p:nvPr/>
        </p:nvSpPr>
        <p:spPr>
          <a:xfrm>
            <a:off x="0" y="3761857"/>
            <a:ext cx="3131840" cy="820687"/>
          </a:xfrm>
          <a:prstGeom prst="rect">
            <a:avLst/>
          </a:prstGeom>
          <a:ln>
            <a:solidFill>
              <a:srgbClr val="8FA173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179388" indent="-179388"/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03 Bejelentkezés:</a:t>
            </a:r>
            <a:b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</a:b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/>
            </a:r>
            <a:b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</a:b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CON_ATC_004 </a:t>
            </a: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- test_</a:t>
            </a: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sign</a:t>
            </a: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_</a:t>
            </a: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in</a:t>
            </a: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 </a:t>
            </a: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/>
            </a:r>
            <a:b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</a:b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Bejelentkezés - Helyes adatokkal</a:t>
            </a:r>
            <a:endParaRPr lang="hu-HU" sz="1200" dirty="0">
              <a:solidFill>
                <a:schemeClr val="bg1"/>
              </a:solidFill>
              <a:latin typeface="Manrope" pitchFamily="2" charset="0"/>
            </a:endParaRPr>
          </a:p>
        </p:txBody>
      </p:sp>
      <p:sp>
        <p:nvSpPr>
          <p:cNvPr id="21" name="Tartalom helye 2"/>
          <p:cNvSpPr txBox="1">
            <a:spLocks/>
          </p:cNvSpPr>
          <p:nvPr/>
        </p:nvSpPr>
        <p:spPr>
          <a:xfrm>
            <a:off x="0" y="5092133"/>
            <a:ext cx="3059832" cy="1122353"/>
          </a:xfrm>
          <a:prstGeom prst="rect">
            <a:avLst/>
          </a:prstGeom>
          <a:ln>
            <a:solidFill>
              <a:srgbClr val="8FA173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179388" indent="-179388"/>
            <a:r>
              <a:rPr lang="hu-HU" sz="1200" dirty="0" smtClean="0">
                <a:latin typeface="Manrope" pitchFamily="2" charset="0"/>
              </a:rPr>
              <a:t>04 Adatkezelési nyilatkozat használata:</a:t>
            </a:r>
            <a:br>
              <a:rPr lang="hu-HU" sz="1200" dirty="0" smtClean="0">
                <a:latin typeface="Manrope" pitchFamily="2" charset="0"/>
              </a:rPr>
            </a:br>
            <a:r>
              <a:rPr lang="hu-HU" sz="1200" dirty="0">
                <a:latin typeface="Manrope" pitchFamily="2" charset="0"/>
              </a:rPr>
              <a:t/>
            </a:r>
            <a:br>
              <a:rPr lang="hu-HU" sz="1200" dirty="0">
                <a:latin typeface="Manrope" pitchFamily="2" charset="0"/>
              </a:rPr>
            </a:br>
            <a:r>
              <a:rPr lang="hu-HU" sz="1200" dirty="0" smtClean="0">
                <a:latin typeface="Manrope" pitchFamily="2" charset="0"/>
              </a:rPr>
              <a:t>CON_ATC_002 - test_</a:t>
            </a:r>
            <a:r>
              <a:rPr lang="hu-HU" sz="1200" dirty="0" smtClean="0">
                <a:latin typeface="Manrope" pitchFamily="2" charset="0"/>
              </a:rPr>
              <a:t>accept</a:t>
            </a:r>
            <a:r>
              <a:rPr lang="hu-HU" sz="1200" dirty="0" smtClean="0">
                <a:latin typeface="Manrope" pitchFamily="2" charset="0"/>
              </a:rPr>
              <a:t>_</a:t>
            </a:r>
            <a:r>
              <a:rPr lang="hu-HU" sz="1200" dirty="0" smtClean="0">
                <a:latin typeface="Manrope" pitchFamily="2" charset="0"/>
              </a:rPr>
              <a:t>cookies</a:t>
            </a:r>
            <a:r>
              <a:rPr lang="hu-HU" sz="1200" dirty="0">
                <a:latin typeface="Manrope" pitchFamily="2" charset="0"/>
              </a:rPr>
              <a:t/>
            </a:r>
            <a:br>
              <a:rPr lang="hu-HU" sz="1200" dirty="0">
                <a:latin typeface="Manrope" pitchFamily="2" charset="0"/>
              </a:rPr>
            </a:br>
            <a:r>
              <a:rPr lang="hu-HU" sz="1200" dirty="0" smtClean="0">
                <a:latin typeface="Manrope" pitchFamily="2" charset="0"/>
              </a:rPr>
              <a:t>Adatkezelési nyilatkozat elfogadása</a:t>
            </a:r>
            <a:endParaRPr lang="hu-HU" sz="1200" dirty="0">
              <a:latin typeface="Manrope" pitchFamily="2" charset="0"/>
            </a:endParaRPr>
          </a:p>
        </p:txBody>
      </p:sp>
      <p:sp>
        <p:nvSpPr>
          <p:cNvPr id="28" name="Tartalom helye 2"/>
          <p:cNvSpPr txBox="1">
            <a:spLocks/>
          </p:cNvSpPr>
          <p:nvPr/>
        </p:nvSpPr>
        <p:spPr>
          <a:xfrm>
            <a:off x="2985223" y="3761857"/>
            <a:ext cx="3259154" cy="1080120"/>
          </a:xfrm>
          <a:prstGeom prst="rect">
            <a:avLst/>
          </a:prstGeom>
          <a:ln>
            <a:solidFill>
              <a:srgbClr val="8FA173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268288" indent="-268288"/>
            <a:r>
              <a:rPr lang="hu-HU" sz="1200" dirty="0" smtClean="0">
                <a:latin typeface="Manrope" pitchFamily="2" charset="0"/>
              </a:rPr>
              <a:t>07    Új adatbevitel:</a:t>
            </a:r>
            <a:br>
              <a:rPr lang="hu-HU" sz="1200" dirty="0" smtClean="0">
                <a:latin typeface="Manrope" pitchFamily="2" charset="0"/>
              </a:rPr>
            </a:br>
            <a:r>
              <a:rPr lang="hu-HU" sz="1200" dirty="0" smtClean="0">
                <a:latin typeface="Manrope" pitchFamily="2" charset="0"/>
              </a:rPr>
              <a:t/>
            </a:r>
            <a:br>
              <a:rPr lang="hu-HU" sz="1200" dirty="0" smtClean="0">
                <a:latin typeface="Manrope" pitchFamily="2" charset="0"/>
              </a:rPr>
            </a:br>
            <a:r>
              <a:rPr lang="hu-HU" sz="1200" dirty="0" smtClean="0">
                <a:latin typeface="Manrope" pitchFamily="2" charset="0"/>
              </a:rPr>
              <a:t>CON_ATC_006 - test_</a:t>
            </a:r>
            <a:r>
              <a:rPr lang="hu-HU" sz="1200" dirty="0" smtClean="0">
                <a:latin typeface="Manrope" pitchFamily="2" charset="0"/>
              </a:rPr>
              <a:t>creat</a:t>
            </a:r>
            <a:r>
              <a:rPr lang="hu-HU" sz="1200" dirty="0" smtClean="0">
                <a:latin typeface="Manrope" pitchFamily="2" charset="0"/>
              </a:rPr>
              <a:t>_</a:t>
            </a:r>
            <a:r>
              <a:rPr lang="hu-HU" sz="1200" dirty="0" smtClean="0">
                <a:latin typeface="Manrope" pitchFamily="2" charset="0"/>
              </a:rPr>
              <a:t>data</a:t>
            </a:r>
            <a:r>
              <a:rPr lang="hu-HU" sz="1200" dirty="0">
                <a:latin typeface="Manrope" pitchFamily="2" charset="0"/>
              </a:rPr>
              <a:t/>
            </a:r>
            <a:br>
              <a:rPr lang="hu-HU" sz="1200" dirty="0">
                <a:latin typeface="Manrope" pitchFamily="2" charset="0"/>
              </a:rPr>
            </a:br>
            <a:r>
              <a:rPr lang="hu-HU" sz="1200" dirty="0" smtClean="0">
                <a:latin typeface="Manrope" pitchFamily="2" charset="0"/>
              </a:rPr>
              <a:t>Új adat bevitel (blogbejegyzés) - Helyes adatokkal</a:t>
            </a:r>
          </a:p>
        </p:txBody>
      </p:sp>
      <p:sp>
        <p:nvSpPr>
          <p:cNvPr id="29" name="Tartalom helye 2"/>
          <p:cNvSpPr txBox="1">
            <a:spLocks/>
          </p:cNvSpPr>
          <p:nvPr/>
        </p:nvSpPr>
        <p:spPr>
          <a:xfrm>
            <a:off x="6138534" y="3761857"/>
            <a:ext cx="3006042" cy="1152128"/>
          </a:xfrm>
          <a:prstGeom prst="rect">
            <a:avLst/>
          </a:prstGeom>
          <a:ln>
            <a:solidFill>
              <a:srgbClr val="8FA173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179388" indent="-179388"/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11 Adatok lementése felületről:</a:t>
            </a:r>
            <a:b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</a:b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/>
            </a:r>
            <a:b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</a:b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CON_ATC_010 - test_</a:t>
            </a: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save</a:t>
            </a: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_</a:t>
            </a: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datas</a:t>
            </a: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_</a:t>
            </a: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from</a:t>
            </a: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_site</a:t>
            </a:r>
            <a:b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</a:b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Adatok lementése felületről - Blogbejegyzések</a:t>
            </a:r>
            <a:endParaRPr kumimoji="0" lang="hu-HU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anrope" pitchFamily="2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u-H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1" name="Egyenes összekötő 30"/>
          <p:cNvCxnSpPr/>
          <p:nvPr/>
        </p:nvCxnSpPr>
        <p:spPr>
          <a:xfrm flipV="1">
            <a:off x="0" y="3695922"/>
            <a:ext cx="9153541" cy="21110"/>
          </a:xfrm>
          <a:prstGeom prst="line">
            <a:avLst/>
          </a:prstGeom>
          <a:ln>
            <a:solidFill>
              <a:srgbClr val="677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artalom helye 2"/>
          <p:cNvSpPr txBox="1">
            <a:spLocks/>
          </p:cNvSpPr>
          <p:nvPr/>
        </p:nvSpPr>
        <p:spPr>
          <a:xfrm>
            <a:off x="2985223" y="5092133"/>
            <a:ext cx="3259154" cy="1413265"/>
          </a:xfrm>
          <a:prstGeom prst="rect">
            <a:avLst/>
          </a:prstGeom>
          <a:ln>
            <a:solidFill>
              <a:srgbClr val="8FA173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179388" indent="-179388"/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08 Ismételt és sorozatos adatbevitel adatforrásból:</a:t>
            </a:r>
            <a:b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</a:b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CON_ATC_007 - test_import_</a:t>
            </a: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datas</a:t>
            </a: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_</a:t>
            </a: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from</a:t>
            </a: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_file</a:t>
            </a:r>
            <a:b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</a:b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Ismételt és sorozatos adatbevitel adatforrásból (blogbejegyzések) - Helyes adatokkal</a:t>
            </a:r>
            <a:endParaRPr lang="hu-HU" sz="1200" dirty="0">
              <a:solidFill>
                <a:schemeClr val="bg1"/>
              </a:solidFill>
              <a:latin typeface="Manrope" pitchFamily="2" charset="0"/>
            </a:endParaRPr>
          </a:p>
        </p:txBody>
      </p:sp>
      <p:sp>
        <p:nvSpPr>
          <p:cNvPr id="33" name="Tartalom helye 2"/>
          <p:cNvSpPr txBox="1">
            <a:spLocks/>
          </p:cNvSpPr>
          <p:nvPr/>
        </p:nvSpPr>
        <p:spPr>
          <a:xfrm>
            <a:off x="6138534" y="5092133"/>
            <a:ext cx="3006042" cy="1152128"/>
          </a:xfrm>
          <a:prstGeom prst="rect">
            <a:avLst/>
          </a:prstGeom>
          <a:ln>
            <a:solidFill>
              <a:srgbClr val="8FA173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179388" indent="-179388"/>
            <a:r>
              <a:rPr lang="hu-HU" sz="1200" dirty="0" smtClean="0">
                <a:latin typeface="Manrope" pitchFamily="2" charset="0"/>
              </a:rPr>
              <a:t>12 Kijelentkezés:</a:t>
            </a:r>
            <a:br>
              <a:rPr lang="hu-HU" sz="1200" dirty="0" smtClean="0">
                <a:latin typeface="Manrope" pitchFamily="2" charset="0"/>
              </a:rPr>
            </a:br>
            <a:r>
              <a:rPr lang="hu-HU" sz="1200" dirty="0" smtClean="0">
                <a:latin typeface="Manrope" pitchFamily="2" charset="0"/>
              </a:rPr>
              <a:t/>
            </a:r>
            <a:br>
              <a:rPr lang="hu-HU" sz="1200" dirty="0" smtClean="0">
                <a:latin typeface="Manrope" pitchFamily="2" charset="0"/>
              </a:rPr>
            </a:br>
            <a:r>
              <a:rPr lang="hu-HU" sz="1200" dirty="0" smtClean="0">
                <a:latin typeface="Manrope" pitchFamily="2" charset="0"/>
              </a:rPr>
              <a:t>CON_ATC_005 - test_log_out</a:t>
            </a:r>
            <a:br>
              <a:rPr lang="hu-HU" sz="1200" dirty="0" smtClean="0">
                <a:latin typeface="Manrope" pitchFamily="2" charset="0"/>
              </a:rPr>
            </a:br>
            <a:r>
              <a:rPr lang="hu-HU" sz="1200" dirty="0" smtClean="0">
                <a:latin typeface="Manrope" pitchFamily="2" charset="0"/>
              </a:rPr>
              <a:t>Kijelentkezés - Helyes adatokkal</a:t>
            </a:r>
            <a:endParaRPr kumimoji="0" lang="hu-HU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Manrope" pitchFamily="2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u-H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5" name="Egyenes összekötő 34"/>
          <p:cNvCxnSpPr/>
          <p:nvPr/>
        </p:nvCxnSpPr>
        <p:spPr>
          <a:xfrm>
            <a:off x="0" y="5061182"/>
            <a:ext cx="9135035" cy="0"/>
          </a:xfrm>
          <a:prstGeom prst="line">
            <a:avLst/>
          </a:prstGeom>
          <a:ln>
            <a:solidFill>
              <a:srgbClr val="677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artalom helye 2"/>
          <p:cNvSpPr txBox="1">
            <a:spLocks/>
          </p:cNvSpPr>
          <p:nvPr/>
        </p:nvSpPr>
        <p:spPr>
          <a:xfrm>
            <a:off x="2985223" y="2348880"/>
            <a:ext cx="3259154" cy="1080120"/>
          </a:xfrm>
          <a:prstGeom prst="rect">
            <a:avLst/>
          </a:prstGeom>
          <a:ln>
            <a:solidFill>
              <a:srgbClr val="8FA173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179388" indent="-179388"/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06 Több oldalas lista bejárása:</a:t>
            </a:r>
            <a:b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</a:b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/>
            </a:r>
            <a:b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</a:b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CON_ATC_012 - test_</a:t>
            </a: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turn</a:t>
            </a: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_</a:t>
            </a: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pages</a:t>
            </a:r>
            <a:r>
              <a:rPr lang="hu-HU" sz="1200" dirty="0">
                <a:solidFill>
                  <a:schemeClr val="bg1"/>
                </a:solidFill>
                <a:latin typeface="Manrope" pitchFamily="2" charset="0"/>
              </a:rPr>
              <a:t/>
            </a:r>
            <a:br>
              <a:rPr lang="hu-HU" sz="1200" dirty="0">
                <a:solidFill>
                  <a:schemeClr val="bg1"/>
                </a:solidFill>
                <a:latin typeface="Manrope" pitchFamily="2" charset="0"/>
              </a:rPr>
            </a:b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Több oldalas lista bejárása - Blogbejegyzések bejárása Home/Global </a:t>
            </a: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feed</a:t>
            </a:r>
            <a:r>
              <a:rPr lang="hu-HU" sz="1200" dirty="0" smtClean="0">
                <a:solidFill>
                  <a:schemeClr val="bg1"/>
                </a:solidFill>
                <a:latin typeface="Manrope" pitchFamily="2" charset="0"/>
              </a:rPr>
              <a:t> oldalon</a:t>
            </a:r>
          </a:p>
        </p:txBody>
      </p:sp>
      <p:sp>
        <p:nvSpPr>
          <p:cNvPr id="37" name="Tartalom helye 2"/>
          <p:cNvSpPr txBox="1">
            <a:spLocks/>
          </p:cNvSpPr>
          <p:nvPr/>
        </p:nvSpPr>
        <p:spPr>
          <a:xfrm>
            <a:off x="6138534" y="2348880"/>
            <a:ext cx="3006042" cy="1152128"/>
          </a:xfrm>
          <a:prstGeom prst="rect">
            <a:avLst/>
          </a:prstGeom>
          <a:ln>
            <a:solidFill>
              <a:srgbClr val="8FA173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179388" indent="-179388"/>
            <a:r>
              <a:rPr lang="hu-HU" sz="1200" dirty="0" smtClean="0">
                <a:latin typeface="Manrope" pitchFamily="2" charset="0"/>
              </a:rPr>
              <a:t>10 Adat vagy adatok törlése:</a:t>
            </a:r>
            <a:br>
              <a:rPr lang="hu-HU" sz="1200" dirty="0" smtClean="0">
                <a:latin typeface="Manrope" pitchFamily="2" charset="0"/>
              </a:rPr>
            </a:br>
            <a:r>
              <a:rPr lang="hu-HU" sz="1200" dirty="0" smtClean="0">
                <a:latin typeface="Manrope" pitchFamily="2" charset="0"/>
              </a:rPr>
              <a:t/>
            </a:r>
            <a:br>
              <a:rPr lang="hu-HU" sz="1200" dirty="0" smtClean="0">
                <a:latin typeface="Manrope" pitchFamily="2" charset="0"/>
              </a:rPr>
            </a:br>
            <a:r>
              <a:rPr lang="hu-HU" sz="1200" dirty="0" smtClean="0">
                <a:latin typeface="Manrope" pitchFamily="2" charset="0"/>
              </a:rPr>
              <a:t>CON_ATC_009 - test_</a:t>
            </a:r>
            <a:r>
              <a:rPr lang="hu-HU" sz="1200" dirty="0" smtClean="0">
                <a:latin typeface="Manrope" pitchFamily="2" charset="0"/>
              </a:rPr>
              <a:t>delete</a:t>
            </a:r>
            <a:r>
              <a:rPr lang="hu-HU" sz="1200" dirty="0" smtClean="0">
                <a:latin typeface="Manrope" pitchFamily="2" charset="0"/>
              </a:rPr>
              <a:t>_</a:t>
            </a:r>
            <a:r>
              <a:rPr lang="hu-HU" sz="1200" dirty="0" smtClean="0">
                <a:latin typeface="Manrope" pitchFamily="2" charset="0"/>
              </a:rPr>
              <a:t>data</a:t>
            </a:r>
            <a:r>
              <a:rPr lang="hu-HU" sz="1200" dirty="0">
                <a:latin typeface="Manrope" pitchFamily="2" charset="0"/>
              </a:rPr>
              <a:t/>
            </a:r>
            <a:br>
              <a:rPr lang="hu-HU" sz="1200" dirty="0">
                <a:latin typeface="Manrope" pitchFamily="2" charset="0"/>
              </a:rPr>
            </a:br>
            <a:r>
              <a:rPr lang="hu-HU" sz="1200" dirty="0" smtClean="0">
                <a:latin typeface="Manrope" pitchFamily="2" charset="0"/>
              </a:rPr>
              <a:t>Adat vagy adatok törlése - Blogbejegyzés</a:t>
            </a:r>
            <a:endParaRPr kumimoji="0" lang="hu-HU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Manrope" pitchFamily="2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u-H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Tartalom helye 2"/>
          <p:cNvSpPr txBox="1">
            <a:spLocks/>
          </p:cNvSpPr>
          <p:nvPr/>
        </p:nvSpPr>
        <p:spPr>
          <a:xfrm>
            <a:off x="144016" y="6453337"/>
            <a:ext cx="6588224" cy="432047"/>
          </a:xfrm>
          <a:prstGeom prst="rect">
            <a:avLst/>
          </a:prstGeom>
          <a:ln>
            <a:solidFill>
              <a:srgbClr val="8FA173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hu-HU" sz="1200" dirty="0" smtClean="0"/>
              <a:t>Automatizált </a:t>
            </a:r>
            <a:r>
              <a:rPr lang="hu-HU" sz="1200" dirty="0" smtClean="0"/>
              <a:t>tesztelés </a:t>
            </a:r>
            <a:r>
              <a:rPr lang="hu-HU" sz="1200" dirty="0" smtClean="0"/>
              <a:t>elérése: https://github.com/evaszijarto/conduit </a:t>
            </a:r>
          </a:p>
          <a:p>
            <a:pPr marL="1165225" indent="-1165225"/>
            <a:r>
              <a:rPr lang="hu-HU" sz="1200" dirty="0" smtClean="0"/>
              <a:t>	forráskód: https://github.com/evaszijarto/conduit/tree/master/vizsgaremek/test</a:t>
            </a:r>
            <a:endParaRPr lang="hu-H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1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>
                <a:solidFill>
                  <a:schemeClr val="bg1"/>
                </a:solidFill>
                <a:latin typeface="Manrope" pitchFamily="2" charset="0"/>
              </a:rPr>
              <a:t>04. </a:t>
            </a:r>
            <a:r>
              <a:rPr lang="hu-HU" dirty="0" smtClean="0">
                <a:solidFill>
                  <a:schemeClr val="bg1"/>
                </a:solidFill>
                <a:latin typeface="Manrope" pitchFamily="2" charset="0"/>
              </a:rPr>
              <a:t>Workflow</a:t>
            </a:r>
            <a:endParaRPr lang="hu-HU" dirty="0">
              <a:solidFill>
                <a:schemeClr val="bg1"/>
              </a:solidFill>
              <a:latin typeface="Manrope" pitchFamily="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  <a:tabLst>
                <a:tab pos="627063" algn="l"/>
              </a:tabLst>
            </a:pPr>
            <a:r>
              <a:rPr lang="en-US" sz="1800" dirty="0" smtClean="0">
                <a:latin typeface="Manrope" pitchFamily="2" charset="0"/>
              </a:rPr>
              <a:t>&gt; </a:t>
            </a:r>
            <a:r>
              <a:rPr lang="hu-HU" sz="1800" dirty="0" smtClean="0">
                <a:latin typeface="Manrope" pitchFamily="2" charset="0"/>
              </a:rPr>
              <a:t>	</a:t>
            </a:r>
            <a:r>
              <a:rPr lang="en-US" sz="1800" dirty="0" smtClean="0">
                <a:latin typeface="Manrope" pitchFamily="2" charset="0"/>
              </a:rPr>
              <a:t>Set up job</a:t>
            </a:r>
          </a:p>
          <a:p>
            <a:pPr marL="0" indent="0">
              <a:buNone/>
              <a:tabLst>
                <a:tab pos="627063" algn="l"/>
              </a:tabLst>
            </a:pPr>
            <a:r>
              <a:rPr lang="en-US" sz="1800" dirty="0" smtClean="0">
                <a:latin typeface="Manrope" pitchFamily="2" charset="0"/>
              </a:rPr>
              <a:t>&gt; </a:t>
            </a:r>
            <a:r>
              <a:rPr lang="hu-HU" sz="1800" dirty="0" smtClean="0">
                <a:latin typeface="Manrope" pitchFamily="2" charset="0"/>
              </a:rPr>
              <a:t>	</a:t>
            </a:r>
            <a:r>
              <a:rPr lang="en-US" sz="1800" dirty="0" smtClean="0">
                <a:latin typeface="Manrope" pitchFamily="2" charset="0"/>
              </a:rPr>
              <a:t>Build </a:t>
            </a:r>
            <a:r>
              <a:rPr lang="en-US" sz="1800" dirty="0" smtClean="0">
                <a:latin typeface="Manrope" pitchFamily="2" charset="0"/>
              </a:rPr>
              <a:t>simple-elf/allure-report-ac</a:t>
            </a:r>
            <a:r>
              <a:rPr lang="hu-HU" sz="1800" dirty="0" smtClean="0">
                <a:latin typeface="Manrope" pitchFamily="2" charset="0"/>
              </a:rPr>
              <a:t>t</a:t>
            </a:r>
            <a:r>
              <a:rPr lang="en-US" sz="1800" dirty="0" smtClean="0">
                <a:latin typeface="Manrope" pitchFamily="2" charset="0"/>
              </a:rPr>
              <a:t>ion@master</a:t>
            </a:r>
            <a:endParaRPr lang="en-US" sz="1800" dirty="0" smtClean="0">
              <a:latin typeface="Manrope" pitchFamily="2" charset="0"/>
            </a:endParaRPr>
          </a:p>
          <a:p>
            <a:pPr marL="0" indent="0">
              <a:buNone/>
              <a:tabLst>
                <a:tab pos="627063" algn="l"/>
              </a:tabLst>
            </a:pPr>
            <a:r>
              <a:rPr lang="en-US" sz="1800" dirty="0" smtClean="0">
                <a:latin typeface="Manrope" pitchFamily="2" charset="0"/>
              </a:rPr>
              <a:t>&gt; </a:t>
            </a:r>
            <a:r>
              <a:rPr lang="hu-HU" sz="1800" dirty="0" smtClean="0">
                <a:latin typeface="Manrope" pitchFamily="2" charset="0"/>
              </a:rPr>
              <a:t>	</a:t>
            </a:r>
            <a:r>
              <a:rPr lang="en-US" sz="1800" dirty="0" smtClean="0">
                <a:latin typeface="Manrope" pitchFamily="2" charset="0"/>
              </a:rPr>
              <a:t>Build </a:t>
            </a:r>
            <a:r>
              <a:rPr lang="en-US" sz="1800" dirty="0" smtClean="0">
                <a:latin typeface="Manrope" pitchFamily="2" charset="0"/>
              </a:rPr>
              <a:t>peaceiris</a:t>
            </a:r>
            <a:r>
              <a:rPr lang="en-US" sz="1800" dirty="0" smtClean="0">
                <a:latin typeface="Manrope" pitchFamily="2" charset="0"/>
              </a:rPr>
              <a:t>/actions-gh-pages@v2</a:t>
            </a:r>
          </a:p>
          <a:p>
            <a:pPr marL="0" indent="0">
              <a:buNone/>
              <a:tabLst>
                <a:tab pos="627063" algn="l"/>
              </a:tabLst>
            </a:pPr>
            <a:r>
              <a:rPr lang="en-US" sz="1800" dirty="0" smtClean="0">
                <a:latin typeface="Manrope" pitchFamily="2" charset="0"/>
              </a:rPr>
              <a:t>&gt; </a:t>
            </a:r>
            <a:r>
              <a:rPr lang="hu-HU" sz="1800" dirty="0" smtClean="0">
                <a:latin typeface="Manrope" pitchFamily="2" charset="0"/>
              </a:rPr>
              <a:t>	</a:t>
            </a:r>
            <a:r>
              <a:rPr lang="en-US" sz="1800" dirty="0" smtClean="0">
                <a:latin typeface="Manrope" pitchFamily="2" charset="0"/>
              </a:rPr>
              <a:t>Run actions/checkout@v3</a:t>
            </a:r>
          </a:p>
          <a:p>
            <a:pPr marL="0" indent="0">
              <a:buNone/>
              <a:tabLst>
                <a:tab pos="627063" algn="l"/>
              </a:tabLst>
            </a:pPr>
            <a:r>
              <a:rPr lang="en-US" sz="1800" dirty="0" smtClean="0">
                <a:latin typeface="Manrope" pitchFamily="2" charset="0"/>
              </a:rPr>
              <a:t>&gt; </a:t>
            </a:r>
            <a:r>
              <a:rPr lang="hu-HU" sz="1800" dirty="0" smtClean="0">
                <a:latin typeface="Manrope" pitchFamily="2" charset="0"/>
              </a:rPr>
              <a:t>	</a:t>
            </a:r>
            <a:r>
              <a:rPr lang="en-US" sz="1800" dirty="0" smtClean="0">
                <a:latin typeface="Manrope" pitchFamily="2" charset="0"/>
              </a:rPr>
              <a:t>Docker</a:t>
            </a:r>
            <a:r>
              <a:rPr lang="en-US" sz="1800" dirty="0" smtClean="0">
                <a:latin typeface="Manrope" pitchFamily="2" charset="0"/>
              </a:rPr>
              <a:t> </a:t>
            </a:r>
            <a:r>
              <a:rPr lang="en-US" sz="1800" dirty="0" smtClean="0">
                <a:latin typeface="Manrope" pitchFamily="2" charset="0"/>
              </a:rPr>
              <a:t>build </a:t>
            </a:r>
            <a:r>
              <a:rPr lang="en-US" sz="1800" dirty="0" smtClean="0">
                <a:latin typeface="Manrope" pitchFamily="2" charset="0"/>
              </a:rPr>
              <a:t>for test</a:t>
            </a:r>
          </a:p>
          <a:p>
            <a:pPr marL="0" indent="0">
              <a:buNone/>
              <a:tabLst>
                <a:tab pos="627063" algn="l"/>
              </a:tabLst>
            </a:pPr>
            <a:r>
              <a:rPr lang="en-US" sz="1800" dirty="0" smtClean="0">
                <a:latin typeface="Manrope" pitchFamily="2" charset="0"/>
              </a:rPr>
              <a:t>&gt; </a:t>
            </a:r>
            <a:r>
              <a:rPr lang="hu-HU" sz="1800" dirty="0" smtClean="0">
                <a:latin typeface="Manrope" pitchFamily="2" charset="0"/>
              </a:rPr>
              <a:t>	</a:t>
            </a:r>
            <a:r>
              <a:rPr lang="en-US" sz="1800" dirty="0" smtClean="0">
                <a:latin typeface="Manrope" pitchFamily="2" charset="0"/>
              </a:rPr>
              <a:t>Sleep for 60 </a:t>
            </a:r>
            <a:r>
              <a:rPr lang="en-US" sz="1800" dirty="0" smtClean="0">
                <a:latin typeface="Manrope" pitchFamily="2" charset="0"/>
              </a:rPr>
              <a:t>seconds</a:t>
            </a:r>
            <a:endParaRPr lang="en-US" sz="1800" dirty="0" smtClean="0">
              <a:latin typeface="Manrope" pitchFamily="2" charset="0"/>
            </a:endParaRPr>
          </a:p>
          <a:p>
            <a:pPr marL="0" indent="0">
              <a:buNone/>
              <a:tabLst>
                <a:tab pos="627063" algn="l"/>
              </a:tabLst>
            </a:pPr>
            <a:r>
              <a:rPr lang="en-US" sz="1800" dirty="0" smtClean="0">
                <a:latin typeface="Manrope" pitchFamily="2" charset="0"/>
              </a:rPr>
              <a:t>&gt; </a:t>
            </a:r>
            <a:r>
              <a:rPr lang="hu-HU" sz="1800" dirty="0" smtClean="0">
                <a:latin typeface="Manrope" pitchFamily="2" charset="0"/>
              </a:rPr>
              <a:t>	</a:t>
            </a:r>
            <a:r>
              <a:rPr lang="en-US" sz="1800" dirty="0" smtClean="0">
                <a:latin typeface="Manrope" pitchFamily="2" charset="0"/>
              </a:rPr>
              <a:t>Set up Python 3.10</a:t>
            </a:r>
          </a:p>
          <a:p>
            <a:pPr marL="0" indent="0">
              <a:buNone/>
              <a:tabLst>
                <a:tab pos="627063" algn="l"/>
              </a:tabLst>
            </a:pPr>
            <a:r>
              <a:rPr lang="en-US" sz="1800" dirty="0" smtClean="0">
                <a:latin typeface="Manrope" pitchFamily="2" charset="0"/>
              </a:rPr>
              <a:t>&gt; </a:t>
            </a:r>
            <a:r>
              <a:rPr lang="hu-HU" sz="1800" dirty="0" smtClean="0">
                <a:latin typeface="Manrope" pitchFamily="2" charset="0"/>
              </a:rPr>
              <a:t>	</a:t>
            </a:r>
            <a:r>
              <a:rPr lang="en-US" sz="1800" dirty="0" smtClean="0">
                <a:latin typeface="Manrope" pitchFamily="2" charset="0"/>
              </a:rPr>
              <a:t>Install dependencies</a:t>
            </a:r>
          </a:p>
          <a:p>
            <a:pPr marL="0" indent="0">
              <a:buNone/>
              <a:tabLst>
                <a:tab pos="627063" algn="l"/>
              </a:tabLst>
            </a:pPr>
            <a:r>
              <a:rPr lang="en-US" sz="1800" dirty="0" smtClean="0">
                <a:latin typeface="Manrope" pitchFamily="2" charset="0"/>
              </a:rPr>
              <a:t>&gt; </a:t>
            </a:r>
            <a:r>
              <a:rPr lang="hu-HU" sz="1800" dirty="0" smtClean="0">
                <a:latin typeface="Manrope" pitchFamily="2" charset="0"/>
              </a:rPr>
              <a:t>	</a:t>
            </a:r>
            <a:r>
              <a:rPr lang="en-US" sz="1800" dirty="0" smtClean="0">
                <a:latin typeface="Manrope" pitchFamily="2" charset="0"/>
              </a:rPr>
              <a:t>Test with </a:t>
            </a:r>
            <a:r>
              <a:rPr lang="en-US" sz="1800" dirty="0" smtClean="0">
                <a:latin typeface="Manrope" pitchFamily="2" charset="0"/>
              </a:rPr>
              <a:t>pytest</a:t>
            </a:r>
            <a:endParaRPr lang="en-US" sz="1800" dirty="0" smtClean="0">
              <a:latin typeface="Manrope" pitchFamily="2" charset="0"/>
            </a:endParaRPr>
          </a:p>
          <a:p>
            <a:pPr marL="0" indent="0">
              <a:buNone/>
              <a:tabLst>
                <a:tab pos="627063" algn="l"/>
              </a:tabLst>
            </a:pPr>
            <a:r>
              <a:rPr lang="en-US" sz="1800" dirty="0" smtClean="0">
                <a:latin typeface="Manrope" pitchFamily="2" charset="0"/>
              </a:rPr>
              <a:t>&gt; </a:t>
            </a:r>
            <a:r>
              <a:rPr lang="hu-HU" sz="1800" dirty="0" smtClean="0">
                <a:latin typeface="Manrope" pitchFamily="2" charset="0"/>
              </a:rPr>
              <a:t>	</a:t>
            </a:r>
            <a:r>
              <a:rPr lang="en-US" sz="1800" dirty="0" smtClean="0">
                <a:latin typeface="Manrope" pitchFamily="2" charset="0"/>
              </a:rPr>
              <a:t>Allure Report action from marketplace</a:t>
            </a:r>
          </a:p>
          <a:p>
            <a:pPr marL="0" indent="0">
              <a:buNone/>
              <a:tabLst>
                <a:tab pos="627063" algn="l"/>
              </a:tabLst>
            </a:pPr>
            <a:r>
              <a:rPr lang="en-US" sz="1800" dirty="0" smtClean="0">
                <a:latin typeface="Manrope" pitchFamily="2" charset="0"/>
              </a:rPr>
              <a:t>&gt; </a:t>
            </a:r>
            <a:r>
              <a:rPr lang="hu-HU" sz="1800" dirty="0" smtClean="0">
                <a:latin typeface="Manrope" pitchFamily="2" charset="0"/>
              </a:rPr>
              <a:t>	</a:t>
            </a:r>
            <a:r>
              <a:rPr lang="en-US" sz="1800" dirty="0" smtClean="0">
                <a:latin typeface="Manrope" pitchFamily="2" charset="0"/>
              </a:rPr>
              <a:t>Deploy report to </a:t>
            </a:r>
            <a:r>
              <a:rPr lang="en-US" sz="1800" dirty="0" smtClean="0">
                <a:latin typeface="Manrope" pitchFamily="2" charset="0"/>
              </a:rPr>
              <a:t>Github</a:t>
            </a:r>
            <a:r>
              <a:rPr lang="en-US" sz="1800" dirty="0" smtClean="0">
                <a:latin typeface="Manrope" pitchFamily="2" charset="0"/>
              </a:rPr>
              <a:t> Pages</a:t>
            </a:r>
          </a:p>
          <a:p>
            <a:pPr marL="0" indent="0">
              <a:buNone/>
              <a:tabLst>
                <a:tab pos="627063" algn="l"/>
              </a:tabLst>
            </a:pPr>
            <a:r>
              <a:rPr lang="en-US" sz="1800" dirty="0" smtClean="0">
                <a:latin typeface="Manrope" pitchFamily="2" charset="0"/>
              </a:rPr>
              <a:t>&gt; </a:t>
            </a:r>
            <a:r>
              <a:rPr lang="hu-HU" sz="1800" dirty="0" smtClean="0">
                <a:latin typeface="Manrope" pitchFamily="2" charset="0"/>
              </a:rPr>
              <a:t>	</a:t>
            </a:r>
            <a:r>
              <a:rPr lang="en-US" sz="1800" dirty="0" smtClean="0">
                <a:latin typeface="Manrope" pitchFamily="2" charset="0"/>
              </a:rPr>
              <a:t>Post Set up Python 3.10</a:t>
            </a:r>
          </a:p>
          <a:p>
            <a:pPr marL="0" indent="0">
              <a:buNone/>
              <a:tabLst>
                <a:tab pos="627063" algn="l"/>
              </a:tabLst>
            </a:pPr>
            <a:r>
              <a:rPr lang="en-US" sz="1800" dirty="0" smtClean="0">
                <a:latin typeface="Manrope" pitchFamily="2" charset="0"/>
              </a:rPr>
              <a:t>&gt; </a:t>
            </a:r>
            <a:r>
              <a:rPr lang="hu-HU" sz="1800" dirty="0" smtClean="0">
                <a:latin typeface="Manrope" pitchFamily="2" charset="0"/>
              </a:rPr>
              <a:t>	</a:t>
            </a:r>
            <a:r>
              <a:rPr lang="en-US" sz="1800" dirty="0" smtClean="0">
                <a:latin typeface="Manrope" pitchFamily="2" charset="0"/>
              </a:rPr>
              <a:t>Port Run </a:t>
            </a:r>
            <a:r>
              <a:rPr lang="en-US" sz="1800" dirty="0" smtClean="0">
                <a:latin typeface="Manrope" pitchFamily="2" charset="0"/>
              </a:rPr>
              <a:t>ac</a:t>
            </a:r>
            <a:r>
              <a:rPr lang="hu-HU" sz="1800" dirty="0" smtClean="0">
                <a:latin typeface="Manrope" pitchFamily="2" charset="0"/>
              </a:rPr>
              <a:t>t</a:t>
            </a:r>
            <a:r>
              <a:rPr lang="en-US" sz="1800" dirty="0" smtClean="0">
                <a:latin typeface="Manrope" pitchFamily="2" charset="0"/>
              </a:rPr>
              <a:t>ions/checkout@v3</a:t>
            </a:r>
            <a:endParaRPr lang="en-US" sz="1800" dirty="0" smtClean="0">
              <a:latin typeface="Manrope" pitchFamily="2" charset="0"/>
            </a:endParaRPr>
          </a:p>
          <a:p>
            <a:pPr marL="0" indent="0">
              <a:buNone/>
              <a:tabLst>
                <a:tab pos="627063" algn="l"/>
              </a:tabLst>
            </a:pPr>
            <a:r>
              <a:rPr lang="en-US" sz="1800" dirty="0" smtClean="0">
                <a:latin typeface="Manrope" pitchFamily="2" charset="0"/>
              </a:rPr>
              <a:t>&gt; </a:t>
            </a:r>
            <a:r>
              <a:rPr lang="hu-HU" sz="1800" dirty="0" smtClean="0">
                <a:latin typeface="Manrope" pitchFamily="2" charset="0"/>
              </a:rPr>
              <a:t>	</a:t>
            </a:r>
            <a:r>
              <a:rPr lang="en-US" sz="1800" dirty="0" smtClean="0">
                <a:latin typeface="Manrope" pitchFamily="2" charset="0"/>
              </a:rPr>
              <a:t>Complete job</a:t>
            </a:r>
          </a:p>
        </p:txBody>
      </p:sp>
      <p:pic>
        <p:nvPicPr>
          <p:cNvPr id="15364" name="Picture 4" descr="sad video art GIF by GLITCHED MEMORIES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8552" y="2708920"/>
            <a:ext cx="3275856" cy="1842670"/>
          </a:xfrm>
          <a:prstGeom prst="rect">
            <a:avLst/>
          </a:prstGeom>
          <a:noFill/>
        </p:spPr>
      </p:pic>
      <p:pic>
        <p:nvPicPr>
          <p:cNvPr id="1026" name="Picture 2" descr="C:\Users\user\AppData\Local\Microsoft\Windows\INetCache\IE\9PTAK9YF\hook-1425312_960_72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51" y="1644426"/>
            <a:ext cx="312122" cy="298048"/>
          </a:xfrm>
          <a:prstGeom prst="rect">
            <a:avLst/>
          </a:prstGeom>
          <a:noFill/>
        </p:spPr>
      </p:pic>
      <p:pic>
        <p:nvPicPr>
          <p:cNvPr id="6" name="Picture 2" descr="C:\Users\user\AppData\Local\Microsoft\Windows\INetCache\IE\9PTAK9YF\hook-1425312_960_72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51" y="1975903"/>
            <a:ext cx="312122" cy="298048"/>
          </a:xfrm>
          <a:prstGeom prst="rect">
            <a:avLst/>
          </a:prstGeom>
          <a:noFill/>
        </p:spPr>
      </p:pic>
      <p:pic>
        <p:nvPicPr>
          <p:cNvPr id="7" name="Picture 2" descr="C:\Users\user\AppData\Local\Microsoft\Windows\INetCache\IE\9PTAK9YF\hook-1425312_960_72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51" y="2307380"/>
            <a:ext cx="312122" cy="298048"/>
          </a:xfrm>
          <a:prstGeom prst="rect">
            <a:avLst/>
          </a:prstGeom>
          <a:noFill/>
        </p:spPr>
      </p:pic>
      <p:pic>
        <p:nvPicPr>
          <p:cNvPr id="8" name="Picture 2" descr="C:\Users\user\AppData\Local\Microsoft\Windows\INetCache\IE\9PTAK9YF\hook-1425312_960_72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51" y="2961369"/>
            <a:ext cx="312122" cy="298048"/>
          </a:xfrm>
          <a:prstGeom prst="rect">
            <a:avLst/>
          </a:prstGeom>
          <a:noFill/>
        </p:spPr>
      </p:pic>
      <p:pic>
        <p:nvPicPr>
          <p:cNvPr id="9" name="Picture 2" descr="C:\Users\user\AppData\Local\Microsoft\Windows\INetCache\IE\9PTAK9YF\hook-1425312_960_72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51" y="2629892"/>
            <a:ext cx="312122" cy="298048"/>
          </a:xfrm>
          <a:prstGeom prst="rect">
            <a:avLst/>
          </a:prstGeom>
          <a:noFill/>
        </p:spPr>
      </p:pic>
      <p:pic>
        <p:nvPicPr>
          <p:cNvPr id="10" name="Picture 2" descr="C:\Users\user\AppData\Local\Microsoft\Windows\INetCache\IE\9PTAK9YF\hook-1425312_960_72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51" y="3283881"/>
            <a:ext cx="312122" cy="298048"/>
          </a:xfrm>
          <a:prstGeom prst="rect">
            <a:avLst/>
          </a:prstGeom>
          <a:noFill/>
        </p:spPr>
      </p:pic>
      <p:pic>
        <p:nvPicPr>
          <p:cNvPr id="11" name="Picture 2" descr="C:\Users\user\AppData\Local\Microsoft\Windows\INetCache\IE\9PTAK9YF\hook-1425312_960_72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51" y="3615358"/>
            <a:ext cx="312122" cy="298048"/>
          </a:xfrm>
          <a:prstGeom prst="rect">
            <a:avLst/>
          </a:prstGeom>
          <a:noFill/>
        </p:spPr>
      </p:pic>
      <p:pic>
        <p:nvPicPr>
          <p:cNvPr id="12" name="Picture 2" descr="C:\Users\user\AppData\Local\Microsoft\Windows\INetCache\IE\9PTAK9YF\hook-1425312_960_72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51" y="3946835"/>
            <a:ext cx="312122" cy="298048"/>
          </a:xfrm>
          <a:prstGeom prst="rect">
            <a:avLst/>
          </a:prstGeom>
          <a:noFill/>
        </p:spPr>
      </p:pic>
      <p:pic>
        <p:nvPicPr>
          <p:cNvPr id="13" name="Picture 2" descr="C:\Users\user\AppData\Local\Microsoft\Windows\INetCache\IE\9PTAK9YF\hook-1425312_960_72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51" y="4269347"/>
            <a:ext cx="312122" cy="298048"/>
          </a:xfrm>
          <a:prstGeom prst="rect">
            <a:avLst/>
          </a:prstGeom>
          <a:noFill/>
        </p:spPr>
      </p:pic>
      <p:pic>
        <p:nvPicPr>
          <p:cNvPr id="14" name="Picture 2" descr="C:\Users\user\AppData\Local\Microsoft\Windows\INetCache\IE\9PTAK9YF\hook-1425312_960_72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51" y="4600824"/>
            <a:ext cx="312122" cy="298048"/>
          </a:xfrm>
          <a:prstGeom prst="rect">
            <a:avLst/>
          </a:prstGeom>
          <a:noFill/>
        </p:spPr>
      </p:pic>
      <p:pic>
        <p:nvPicPr>
          <p:cNvPr id="15" name="Picture 2" descr="C:\Users\user\AppData\Local\Microsoft\Windows\INetCache\IE\9PTAK9YF\hook-1425312_960_72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51" y="5263778"/>
            <a:ext cx="312122" cy="298048"/>
          </a:xfrm>
          <a:prstGeom prst="rect">
            <a:avLst/>
          </a:prstGeom>
          <a:noFill/>
        </p:spPr>
      </p:pic>
      <p:pic>
        <p:nvPicPr>
          <p:cNvPr id="16" name="Picture 2" descr="C:\Users\user\AppData\Local\Microsoft\Windows\INetCache\IE\9PTAK9YF\hook-1425312_960_72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51" y="4932301"/>
            <a:ext cx="312122" cy="298048"/>
          </a:xfrm>
          <a:prstGeom prst="rect">
            <a:avLst/>
          </a:prstGeom>
          <a:noFill/>
        </p:spPr>
      </p:pic>
      <p:pic>
        <p:nvPicPr>
          <p:cNvPr id="17" name="Picture 2" descr="C:\Users\user\AppData\Local\Microsoft\Windows\INetCache\IE\9PTAK9YF\hook-1425312_960_72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51" y="5595255"/>
            <a:ext cx="312122" cy="298048"/>
          </a:xfrm>
          <a:prstGeom prst="rect">
            <a:avLst/>
          </a:prstGeom>
          <a:noFill/>
        </p:spPr>
      </p:pic>
      <p:pic>
        <p:nvPicPr>
          <p:cNvPr id="18" name="Picture 2" descr="C:\Users\user\AppData\Local\Microsoft\Windows\INetCache\IE\9PTAK9YF\hook-1425312_960_72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51" y="5917765"/>
            <a:ext cx="312122" cy="2980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" y="0"/>
            <a:ext cx="9143999" cy="1143000"/>
          </a:xfrm>
        </p:spPr>
        <p:txBody>
          <a:bodyPr>
            <a:noAutofit/>
          </a:bodyPr>
          <a:lstStyle/>
          <a:p>
            <a:pPr algn="l"/>
            <a:r>
              <a:rPr lang="hu-HU" sz="4000" dirty="0" smtClean="0">
                <a:latin typeface="Manrope" pitchFamily="2" charset="0"/>
              </a:rPr>
              <a:t>05. Vezetői jelentés – </a:t>
            </a:r>
            <a:r>
              <a:rPr lang="hu-HU" sz="4000" dirty="0" smtClean="0">
                <a:latin typeface="Manrope" pitchFamily="2" charset="0"/>
              </a:rPr>
              <a:t>Allure</a:t>
            </a:r>
            <a:r>
              <a:rPr lang="hu-HU" sz="4000" dirty="0" smtClean="0">
                <a:latin typeface="Manrope" pitchFamily="2" charset="0"/>
              </a:rPr>
              <a:t> </a:t>
            </a:r>
            <a:r>
              <a:rPr lang="hu-HU" sz="4000" dirty="0" smtClean="0">
                <a:latin typeface="Manrope" pitchFamily="2" charset="0"/>
              </a:rPr>
              <a:t>Report</a:t>
            </a:r>
            <a:endParaRPr lang="hu-HU" sz="4000" dirty="0">
              <a:latin typeface="Manrope" pitchFamily="2" charset="0"/>
            </a:endParaRPr>
          </a:p>
        </p:txBody>
      </p:sp>
      <p:pic>
        <p:nvPicPr>
          <p:cNvPr id="4" name="Tartalom helye 3" descr="2023-04-21 16_35_45-Allure Report_overvi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1304044"/>
            <a:ext cx="3275856" cy="1998957"/>
          </a:xfrm>
        </p:spPr>
      </p:pic>
      <p:pic>
        <p:nvPicPr>
          <p:cNvPr id="5" name="Kép 4" descr="2023-04-21 16_37_17-Allure Report_dura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345" y="1398306"/>
            <a:ext cx="3275655" cy="1810432"/>
          </a:xfrm>
          <a:prstGeom prst="rect">
            <a:avLst/>
          </a:prstGeom>
        </p:spPr>
      </p:pic>
      <p:pic>
        <p:nvPicPr>
          <p:cNvPr id="6" name="Kép 5" descr="2023-04-21 16_35_19-Allure Report_suit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53219" y="3680308"/>
            <a:ext cx="3855704" cy="2583904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179512" y="4112356"/>
            <a:ext cx="264414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latin typeface="Manrope" pitchFamily="2" charset="0"/>
              </a:rPr>
              <a:t>Tesztkészletről részletesebben</a:t>
            </a:r>
          </a:p>
          <a:p>
            <a:endParaRPr lang="hu-HU" dirty="0" smtClean="0"/>
          </a:p>
          <a:p>
            <a:r>
              <a:rPr lang="hu-HU" sz="1200" dirty="0" smtClean="0">
                <a:latin typeface="Manrope" pitchFamily="2" charset="0"/>
              </a:rPr>
              <a:t>Tesztesetek felsorolva státusz jelöléssel és átfutási idővel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3330713" y="1592076"/>
            <a:ext cx="26441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latin typeface="Manrope" pitchFamily="2" charset="0"/>
              </a:rPr>
              <a:t>Nyitó adatok</a:t>
            </a:r>
          </a:p>
          <a:p>
            <a:endParaRPr lang="hu-HU" dirty="0" smtClean="0">
              <a:latin typeface="Manrope" pitchFamily="2" charset="0"/>
            </a:endParaRPr>
          </a:p>
          <a:p>
            <a:r>
              <a:rPr lang="hu-HU" sz="1200" dirty="0" smtClean="0">
                <a:latin typeface="Manrope" pitchFamily="2" charset="0"/>
              </a:rPr>
              <a:t>Riport készítésének dátuma</a:t>
            </a:r>
          </a:p>
          <a:p>
            <a:r>
              <a:rPr lang="hu-HU" sz="1200" dirty="0" smtClean="0">
                <a:latin typeface="Manrope" pitchFamily="2" charset="0"/>
              </a:rPr>
              <a:t>Tesztesetek száma</a:t>
            </a:r>
            <a:br>
              <a:rPr lang="hu-HU" sz="1200" dirty="0" smtClean="0">
                <a:latin typeface="Manrope" pitchFamily="2" charset="0"/>
              </a:rPr>
            </a:br>
            <a:r>
              <a:rPr lang="hu-HU" sz="1200" dirty="0" smtClean="0">
                <a:latin typeface="Manrope" pitchFamily="2" charset="0"/>
              </a:rPr>
              <a:t>Tesztkészletek száma</a:t>
            </a:r>
            <a:br>
              <a:rPr lang="hu-HU" sz="1200" dirty="0" smtClean="0">
                <a:latin typeface="Manrope" pitchFamily="2" charset="0"/>
              </a:rPr>
            </a:br>
            <a:r>
              <a:rPr lang="hu-HU" sz="1200" dirty="0" smtClean="0">
                <a:latin typeface="Manrope" pitchFamily="2" charset="0"/>
              </a:rPr>
              <a:t>Tesztesetek státusz összesítője</a:t>
            </a:r>
            <a:r>
              <a:rPr lang="hu-HU" sz="1200" dirty="0" smtClean="0"/>
              <a:t>​</a:t>
            </a:r>
            <a:endParaRPr lang="hu-HU" sz="1200" dirty="0"/>
          </a:p>
        </p:txBody>
      </p:sp>
      <p:sp>
        <p:nvSpPr>
          <p:cNvPr id="9" name="Szövegdoboz 8"/>
          <p:cNvSpPr txBox="1"/>
          <p:nvPr/>
        </p:nvSpPr>
        <p:spPr>
          <a:xfrm>
            <a:off x="6517782" y="4112356"/>
            <a:ext cx="264414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latin typeface="Manrope" pitchFamily="2" charset="0"/>
              </a:rPr>
              <a:t>Tesztesetek átfutási ideje</a:t>
            </a:r>
          </a:p>
          <a:p>
            <a:endParaRPr lang="hu-HU" dirty="0" smtClean="0">
              <a:latin typeface="Manrope" pitchFamily="2" charset="0"/>
            </a:endParaRPr>
          </a:p>
          <a:p>
            <a:r>
              <a:rPr lang="hu-HU" sz="1200" dirty="0" smtClean="0">
                <a:latin typeface="Manrope" pitchFamily="2" charset="0"/>
              </a:rPr>
              <a:t>6 teszteset 5s-belül</a:t>
            </a:r>
          </a:p>
          <a:p>
            <a:r>
              <a:rPr lang="hu-HU" sz="1200" dirty="0" smtClean="0">
                <a:latin typeface="Manrope" pitchFamily="2" charset="0"/>
              </a:rPr>
              <a:t>1 teszteset 25-30s belül (több oldalas lista bejárása)</a:t>
            </a:r>
          </a:p>
          <a:p>
            <a:r>
              <a:rPr lang="hu-HU" sz="1200" dirty="0" smtClean="0">
                <a:latin typeface="Manrope" pitchFamily="2" charset="0"/>
              </a:rPr>
              <a:t>1 teszteset 30-35s belül (adatok lementése)</a:t>
            </a:r>
            <a:endParaRPr lang="hu-HU" sz="1200" dirty="0">
              <a:latin typeface="Manrope" pitchFamily="2" charset="0"/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179512" y="6464369"/>
            <a:ext cx="5904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smtClean="0"/>
              <a:t>Vezetői jelentés elérhetősége: https://evaszijarto.github.io/conduit/47/#</a:t>
            </a:r>
            <a:endParaRPr lang="hu-H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lcím 2"/>
          <p:cNvSpPr txBox="1">
            <a:spLocks/>
          </p:cNvSpPr>
          <p:nvPr/>
        </p:nvSpPr>
        <p:spPr>
          <a:xfrm>
            <a:off x="300157" y="6118448"/>
            <a:ext cx="1688232" cy="406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Szijártó Éva</a:t>
            </a:r>
          </a:p>
        </p:txBody>
      </p:sp>
      <p:sp>
        <p:nvSpPr>
          <p:cNvPr id="7" name="Alcím 2"/>
          <p:cNvSpPr txBox="1">
            <a:spLocks/>
          </p:cNvSpPr>
          <p:nvPr/>
        </p:nvSpPr>
        <p:spPr>
          <a:xfrm>
            <a:off x="3173593" y="6118448"/>
            <a:ext cx="3240360" cy="406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hu-HU" sz="1400" dirty="0" smtClean="0">
                <a:solidFill>
                  <a:schemeClr val="bg1"/>
                </a:solidFill>
                <a:latin typeface="Manrope" pitchFamily="2" charset="0"/>
              </a:rPr>
              <a:t>Junior automata tesztelő szakirány</a:t>
            </a:r>
            <a:endParaRPr kumimoji="0" lang="hu-H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anrope" pitchFamily="2" charset="0"/>
              <a:ea typeface="+mn-ea"/>
              <a:cs typeface="+mn-cs"/>
            </a:endParaRPr>
          </a:p>
        </p:txBody>
      </p:sp>
      <p:sp>
        <p:nvSpPr>
          <p:cNvPr id="8" name="Alcím 2"/>
          <p:cNvSpPr txBox="1">
            <a:spLocks/>
          </p:cNvSpPr>
          <p:nvPr/>
        </p:nvSpPr>
        <p:spPr>
          <a:xfrm>
            <a:off x="7564288" y="6118448"/>
            <a:ext cx="1688232" cy="406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hu-HU" sz="1400" dirty="0" smtClean="0">
                <a:solidFill>
                  <a:schemeClr val="bg1"/>
                </a:solidFill>
                <a:latin typeface="Manrope" pitchFamily="2" charset="0"/>
              </a:rPr>
              <a:t>2023. </a:t>
            </a:r>
            <a:r>
              <a:rPr lang="hu-HU" sz="1400" dirty="0">
                <a:solidFill>
                  <a:schemeClr val="bg1"/>
                </a:solidFill>
                <a:latin typeface="Manrope" pitchFamily="2" charset="0"/>
              </a:rPr>
              <a:t>m</a:t>
            </a:r>
            <a:r>
              <a:rPr lang="hu-HU" sz="1400" dirty="0" smtClean="0">
                <a:solidFill>
                  <a:schemeClr val="bg1"/>
                </a:solidFill>
                <a:latin typeface="Manrope" pitchFamily="2" charset="0"/>
              </a:rPr>
              <a:t>ájus 17.</a:t>
            </a:r>
            <a:endParaRPr kumimoji="0" lang="hu-H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anrope" pitchFamily="2" charset="0"/>
              <a:ea typeface="+mn-ea"/>
              <a:cs typeface="+mn-cs"/>
            </a:endParaRPr>
          </a:p>
        </p:txBody>
      </p:sp>
      <p:cxnSp>
        <p:nvCxnSpPr>
          <p:cNvPr id="9" name="Egyenes összekötő nyíllal 8"/>
          <p:cNvCxnSpPr/>
          <p:nvPr/>
        </p:nvCxnSpPr>
        <p:spPr>
          <a:xfrm>
            <a:off x="3086727" y="6262464"/>
            <a:ext cx="14401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/>
          <p:cNvCxnSpPr/>
          <p:nvPr/>
        </p:nvCxnSpPr>
        <p:spPr>
          <a:xfrm>
            <a:off x="7454180" y="6262464"/>
            <a:ext cx="14401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/>
          <p:nvPr/>
        </p:nvCxnSpPr>
        <p:spPr>
          <a:xfrm>
            <a:off x="190049" y="6262464"/>
            <a:ext cx="14401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/>
          <p:nvPr/>
        </p:nvCxnSpPr>
        <p:spPr>
          <a:xfrm>
            <a:off x="0" y="6114132"/>
            <a:ext cx="9144000" cy="0"/>
          </a:xfrm>
          <a:prstGeom prst="line">
            <a:avLst/>
          </a:prstGeom>
          <a:ln>
            <a:solidFill>
              <a:schemeClr val="bg1"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/>
          <p:nvPr/>
        </p:nvCxnSpPr>
        <p:spPr>
          <a:xfrm>
            <a:off x="0" y="6440264"/>
            <a:ext cx="9144000" cy="0"/>
          </a:xfrm>
          <a:prstGeom prst="line">
            <a:avLst/>
          </a:prstGeom>
          <a:ln>
            <a:solidFill>
              <a:schemeClr val="bg1"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"/>
          <p:cNvSpPr txBox="1">
            <a:spLocks/>
          </p:cNvSpPr>
          <p:nvPr/>
        </p:nvSpPr>
        <p:spPr>
          <a:xfrm>
            <a:off x="107504" y="1124744"/>
            <a:ext cx="8928992" cy="3672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0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" pitchFamily="2" charset="0"/>
                <a:ea typeface="+mj-ea"/>
                <a:cs typeface="+mj-cs"/>
              </a:rPr>
              <a:t>KÖSZÖNÖM</a:t>
            </a:r>
            <a:br>
              <a:rPr kumimoji="0" lang="hu-HU" sz="10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" pitchFamily="2" charset="0"/>
                <a:ea typeface="+mj-ea"/>
                <a:cs typeface="+mj-cs"/>
              </a:rPr>
            </a:br>
            <a:r>
              <a:rPr kumimoji="0" lang="hu-HU" sz="10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" pitchFamily="2" charset="0"/>
                <a:ea typeface="+mj-ea"/>
                <a:cs typeface="+mj-cs"/>
              </a:rPr>
              <a:t> A </a:t>
            </a:r>
            <a:br>
              <a:rPr kumimoji="0" lang="hu-HU" sz="10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nrope" pitchFamily="2" charset="0"/>
                <a:ea typeface="+mj-ea"/>
                <a:cs typeface="+mj-cs"/>
              </a:rPr>
            </a:br>
            <a:r>
              <a:rPr lang="hu-HU" sz="10400" dirty="0" smtClean="0">
                <a:latin typeface="Manrope" pitchFamily="2" charset="0"/>
                <a:ea typeface="+mj-ea"/>
                <a:cs typeface="+mj-cs"/>
              </a:rPr>
              <a:t>FIGYELMET!</a:t>
            </a:r>
            <a:endParaRPr kumimoji="0" lang="hu-HU" sz="10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nrope" pitchFamily="2" charset="0"/>
              <a:ea typeface="+mj-ea"/>
              <a:cs typeface="+mj-cs"/>
            </a:endParaRPr>
          </a:p>
        </p:txBody>
      </p:sp>
      <p:sp>
        <p:nvSpPr>
          <p:cNvPr id="14" name="Alcím 2"/>
          <p:cNvSpPr txBox="1">
            <a:spLocks/>
          </p:cNvSpPr>
          <p:nvPr/>
        </p:nvSpPr>
        <p:spPr>
          <a:xfrm>
            <a:off x="300157" y="6118448"/>
            <a:ext cx="1688232" cy="406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Szijártó Éva</a:t>
            </a:r>
          </a:p>
        </p:txBody>
      </p:sp>
      <p:sp>
        <p:nvSpPr>
          <p:cNvPr id="15" name="Alcím 2"/>
          <p:cNvSpPr txBox="1">
            <a:spLocks/>
          </p:cNvSpPr>
          <p:nvPr/>
        </p:nvSpPr>
        <p:spPr>
          <a:xfrm>
            <a:off x="3173593" y="6118448"/>
            <a:ext cx="3240360" cy="406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hu-HU" sz="1400" dirty="0" smtClean="0">
                <a:latin typeface="Manrope" pitchFamily="2" charset="0"/>
              </a:rPr>
              <a:t>Junior automata tesztelő szakirány</a:t>
            </a:r>
            <a:endParaRPr kumimoji="0" lang="hu-H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nrope" pitchFamily="2" charset="0"/>
              <a:ea typeface="+mn-ea"/>
              <a:cs typeface="+mn-cs"/>
            </a:endParaRPr>
          </a:p>
        </p:txBody>
      </p:sp>
      <p:sp>
        <p:nvSpPr>
          <p:cNvPr id="16" name="Alcím 2"/>
          <p:cNvSpPr txBox="1">
            <a:spLocks/>
          </p:cNvSpPr>
          <p:nvPr/>
        </p:nvSpPr>
        <p:spPr>
          <a:xfrm>
            <a:off x="7564288" y="6118448"/>
            <a:ext cx="1688232" cy="406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hu-HU" sz="1400" dirty="0" smtClean="0">
                <a:latin typeface="Manrope" pitchFamily="2" charset="0"/>
              </a:rPr>
              <a:t>2023. </a:t>
            </a:r>
            <a:r>
              <a:rPr lang="hu-HU" sz="1400" dirty="0">
                <a:latin typeface="Manrope" pitchFamily="2" charset="0"/>
              </a:rPr>
              <a:t>m</a:t>
            </a:r>
            <a:r>
              <a:rPr lang="hu-HU" sz="1400" dirty="0" smtClean="0">
                <a:latin typeface="Manrope" pitchFamily="2" charset="0"/>
              </a:rPr>
              <a:t>ájus 17.</a:t>
            </a:r>
            <a:endParaRPr kumimoji="0" lang="hu-H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nrope" pitchFamily="2" charset="0"/>
              <a:ea typeface="+mn-ea"/>
              <a:cs typeface="+mn-cs"/>
            </a:endParaRPr>
          </a:p>
        </p:txBody>
      </p:sp>
      <p:cxnSp>
        <p:nvCxnSpPr>
          <p:cNvPr id="17" name="Egyenes összekötő nyíllal 16"/>
          <p:cNvCxnSpPr/>
          <p:nvPr/>
        </p:nvCxnSpPr>
        <p:spPr>
          <a:xfrm>
            <a:off x="3086727" y="6262464"/>
            <a:ext cx="1440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/>
          <p:nvPr/>
        </p:nvCxnSpPr>
        <p:spPr>
          <a:xfrm>
            <a:off x="7454180" y="6262464"/>
            <a:ext cx="1440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/>
          <p:cNvCxnSpPr/>
          <p:nvPr/>
        </p:nvCxnSpPr>
        <p:spPr>
          <a:xfrm>
            <a:off x="190049" y="6262464"/>
            <a:ext cx="1440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/>
          <p:nvPr/>
        </p:nvCxnSpPr>
        <p:spPr>
          <a:xfrm>
            <a:off x="0" y="6114132"/>
            <a:ext cx="9144000" cy="0"/>
          </a:xfrm>
          <a:prstGeom prst="line">
            <a:avLst/>
          </a:prstGeom>
          <a:ln>
            <a:solidFill>
              <a:schemeClr val="tx1"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20"/>
          <p:cNvCxnSpPr/>
          <p:nvPr/>
        </p:nvCxnSpPr>
        <p:spPr>
          <a:xfrm>
            <a:off x="0" y="6440264"/>
            <a:ext cx="9144000" cy="0"/>
          </a:xfrm>
          <a:prstGeom prst="line">
            <a:avLst/>
          </a:prstGeom>
          <a:ln>
            <a:solidFill>
              <a:schemeClr val="tx1"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gyéni tervezé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554</Words>
  <Application>Microsoft Office PowerPoint</Application>
  <PresentationFormat>Diavetítés a képernyőre (4:3 oldalarány)</PresentationFormat>
  <Paragraphs>151</Paragraphs>
  <Slides>9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2</vt:i4>
      </vt:variant>
      <vt:variant>
        <vt:lpstr>Diacímek</vt:lpstr>
      </vt:variant>
      <vt:variant>
        <vt:i4>9</vt:i4>
      </vt:variant>
    </vt:vector>
  </HeadingPairs>
  <TitlesOfParts>
    <vt:vector size="11" baseType="lpstr">
      <vt:lpstr>Office-téma</vt:lpstr>
      <vt:lpstr>Egyéni tervezés</vt:lpstr>
      <vt:lpstr>VIZSGAREMEK VÉDÉS</vt:lpstr>
      <vt:lpstr>Áttekintés</vt:lpstr>
      <vt:lpstr>01. Vizsgaremekről</vt:lpstr>
      <vt:lpstr>02. Manuális tesztelés</vt:lpstr>
      <vt:lpstr>03. Automata tesztelés - Blogbejegyzéseken végigvezetve</vt:lpstr>
      <vt:lpstr>04. Workflow</vt:lpstr>
      <vt:lpstr>05. Vezetői jelentés – Allure Report</vt:lpstr>
      <vt:lpstr>8. dia</vt:lpstr>
      <vt:lpstr>9. dia</vt:lpstr>
    </vt:vector>
  </TitlesOfParts>
  <Company>WXPEE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VIZSGAREMEK VÉDÉS</dc:title>
  <dc:creator>user</dc:creator>
  <cp:lastModifiedBy>user</cp:lastModifiedBy>
  <cp:revision>22</cp:revision>
  <dcterms:created xsi:type="dcterms:W3CDTF">2023-04-22T12:08:05Z</dcterms:created>
  <dcterms:modified xsi:type="dcterms:W3CDTF">2023-04-23T08:57:43Z</dcterms:modified>
</cp:coreProperties>
</file>