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54F"/>
    <a:srgbClr val="8FA17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églalap 9"/>
          <p:cNvSpPr/>
          <p:nvPr userDrawn="1"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 smtClean="0"/>
              <a:t>03. Automata tesztelés - </a:t>
            </a:r>
            <a:r>
              <a:rPr lang="hu-HU" dirty="0" err="1" smtClean="0"/>
              <a:t>Blogbejegyzéseken</a:t>
            </a:r>
            <a:r>
              <a:rPr lang="hu-HU" dirty="0" smtClean="0"/>
              <a:t> végigvezetve</a:t>
            </a:r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774FF-D077-463E-9CDE-22445ED8CF43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F7D8-ED8C-44CC-BBE5-522EC97DB3AD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5AC9-1A3D-4BB9-BA66-86F2D9E27376}" type="datetimeFigureOut">
              <a:rPr lang="hu-HU" smtClean="0"/>
              <a:t>2023. 04. 22.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2D5E-6497-4579-991B-D6BB22DAA377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7504" y="1124744"/>
            <a:ext cx="8928992" cy="367240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hu-HU" sz="10400" dirty="0" smtClean="0">
                <a:solidFill>
                  <a:schemeClr val="bg1"/>
                </a:solidFill>
                <a:latin typeface="Manrope" pitchFamily="2" charset="0"/>
              </a:rPr>
              <a:t>VIZSGAREMEK </a:t>
            </a:r>
            <a:r>
              <a:rPr lang="hu-HU" sz="10400" dirty="0" smtClean="0">
                <a:latin typeface="Manrope" pitchFamily="2" charset="0"/>
              </a:rPr>
              <a:t>VÉDÉS</a:t>
            </a:r>
            <a:endParaRPr lang="hu-HU" sz="10400" dirty="0">
              <a:latin typeface="Manrope" pitchFamily="2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00157" y="6118448"/>
            <a:ext cx="1688232" cy="406896"/>
          </a:xfrm>
        </p:spPr>
        <p:txBody>
          <a:bodyPr>
            <a:normAutofit/>
          </a:bodyPr>
          <a:lstStyle/>
          <a:p>
            <a:pPr algn="l"/>
            <a:r>
              <a:rPr lang="hu-HU" sz="1400" dirty="0" smtClean="0">
                <a:solidFill>
                  <a:schemeClr val="tx1"/>
                </a:solidFill>
                <a:latin typeface="Manrope" pitchFamily="2" charset="0"/>
              </a:rPr>
              <a:t>Szijártó Éva</a:t>
            </a:r>
            <a:endParaRPr lang="hu-HU" sz="1400" dirty="0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3173593" y="6118448"/>
            <a:ext cx="3240360" cy="40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smtClean="0">
                <a:latin typeface="Manrope" pitchFamily="2" charset="0"/>
              </a:rPr>
              <a:t>Junior automata tesztelő szakirány</a:t>
            </a:r>
            <a:endParaRPr kumimoji="0" lang="hu-H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7564288" y="6118448"/>
            <a:ext cx="1688232" cy="40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smtClean="0">
                <a:latin typeface="Manrope" pitchFamily="2" charset="0"/>
              </a:rPr>
              <a:t>2023. </a:t>
            </a:r>
            <a:r>
              <a:rPr lang="hu-HU" sz="1400" dirty="0">
                <a:latin typeface="Manrope" pitchFamily="2" charset="0"/>
              </a:rPr>
              <a:t>m</a:t>
            </a:r>
            <a:r>
              <a:rPr lang="hu-HU" sz="1400" dirty="0" smtClean="0">
                <a:latin typeface="Manrope" pitchFamily="2" charset="0"/>
              </a:rPr>
              <a:t>ájus 17.</a:t>
            </a:r>
            <a:endParaRPr kumimoji="0" lang="hu-H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>
            <a:off x="3086727" y="6262464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>
            <a:off x="7454180" y="6262464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>
            <a:off x="190049" y="6262464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>
            <a:off x="0" y="6114132"/>
            <a:ext cx="9144000" cy="0"/>
          </a:xfrm>
          <a:prstGeom prst="line">
            <a:avLst/>
          </a:prstGeom>
          <a:ln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>
            <a:off x="0" y="6440264"/>
            <a:ext cx="9144000" cy="0"/>
          </a:xfrm>
          <a:prstGeom prst="line">
            <a:avLst/>
          </a:prstGeom>
          <a:ln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hu-HU" sz="4800" dirty="0" smtClean="0">
                <a:solidFill>
                  <a:schemeClr val="bg1"/>
                </a:solidFill>
                <a:latin typeface="Manrope" pitchFamily="2" charset="0"/>
              </a:rPr>
              <a:t>Áttekintés</a:t>
            </a:r>
            <a:endParaRPr lang="hu-HU" sz="4800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hu-HU" sz="3800" dirty="0" smtClean="0">
                <a:latin typeface="Manrope" pitchFamily="2" charset="0"/>
              </a:rPr>
              <a:t>01. </a:t>
            </a:r>
            <a:r>
              <a:rPr lang="hu-HU" sz="3800" dirty="0" err="1" smtClean="0">
                <a:latin typeface="Manrope" pitchFamily="2" charset="0"/>
              </a:rPr>
              <a:t>Vizsgaremekről</a:t>
            </a:r>
            <a:r>
              <a:rPr lang="hu-HU" sz="3800" dirty="0" smtClean="0">
                <a:latin typeface="Manrope" pitchFamily="2" charset="0"/>
              </a:rPr>
              <a:t> általában</a:t>
            </a:r>
          </a:p>
          <a:p>
            <a:pPr marL="514350" indent="-514350">
              <a:buNone/>
            </a:pPr>
            <a:r>
              <a:rPr lang="hu-HU" sz="3800" dirty="0" smtClean="0">
                <a:solidFill>
                  <a:schemeClr val="bg1"/>
                </a:solidFill>
                <a:latin typeface="Manrope" pitchFamily="2" charset="0"/>
              </a:rPr>
              <a:t>02. Manuális tesztelés</a:t>
            </a:r>
          </a:p>
          <a:p>
            <a:pPr marL="514350" indent="-514350">
              <a:buNone/>
            </a:pPr>
            <a:r>
              <a:rPr lang="hu-HU" sz="3800" dirty="0" smtClean="0">
                <a:latin typeface="Manrope" pitchFamily="2" charset="0"/>
              </a:rPr>
              <a:t>03. Automata tesztelés</a:t>
            </a:r>
          </a:p>
          <a:p>
            <a:pPr marL="514350" indent="-514350">
              <a:buNone/>
            </a:pPr>
            <a:r>
              <a:rPr lang="hu-HU" sz="3800" dirty="0" smtClean="0">
                <a:solidFill>
                  <a:schemeClr val="bg1"/>
                </a:solidFill>
                <a:latin typeface="Manrope" pitchFamily="2" charset="0"/>
              </a:rPr>
              <a:t>04. </a:t>
            </a:r>
            <a:r>
              <a:rPr lang="hu-HU" sz="3800" dirty="0" err="1" smtClean="0">
                <a:solidFill>
                  <a:schemeClr val="bg1"/>
                </a:solidFill>
                <a:latin typeface="Manrope" pitchFamily="2" charset="0"/>
              </a:rPr>
              <a:t>Workflow</a:t>
            </a:r>
            <a:endParaRPr lang="hu-HU" sz="3800" dirty="0" smtClean="0">
              <a:solidFill>
                <a:schemeClr val="bg1"/>
              </a:solidFill>
              <a:latin typeface="Manrope" pitchFamily="2" charset="0"/>
            </a:endParaRPr>
          </a:p>
          <a:p>
            <a:pPr marL="514350" indent="-514350">
              <a:buNone/>
            </a:pPr>
            <a:r>
              <a:rPr lang="hu-HU" sz="3800" dirty="0" smtClean="0">
                <a:latin typeface="Manrope" pitchFamily="2" charset="0"/>
              </a:rPr>
              <a:t>05. Vezetői Jelentés</a:t>
            </a:r>
            <a:endParaRPr lang="hu-HU" sz="3800" dirty="0">
              <a:latin typeface="Manrope" pitchFamily="2" charset="0"/>
            </a:endParaRPr>
          </a:p>
        </p:txBody>
      </p:sp>
      <p:cxnSp>
        <p:nvCxnSpPr>
          <p:cNvPr id="5" name="Egyenes összekötő 4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5"/>
          <p:cNvCxnSpPr/>
          <p:nvPr/>
        </p:nvCxnSpPr>
        <p:spPr>
          <a:xfrm>
            <a:off x="652" y="6309320"/>
            <a:ext cx="9144000" cy="0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Kép 9" descr="icons8-python-1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8344" y="1268760"/>
            <a:ext cx="1269841" cy="1269841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941168"/>
            <a:ext cx="1312540" cy="131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Kép 12" descr="git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2200" y="2780928"/>
            <a:ext cx="2069976" cy="2022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/>
          <a:lstStyle/>
          <a:p>
            <a:pPr algn="l"/>
            <a:r>
              <a:rPr lang="hu-HU" dirty="0" smtClean="0">
                <a:latin typeface="Manrope" pitchFamily="2" charset="0"/>
              </a:rPr>
              <a:t>01. </a:t>
            </a:r>
            <a:r>
              <a:rPr lang="hu-HU" dirty="0" err="1" smtClean="0">
                <a:latin typeface="Manrope" pitchFamily="2" charset="0"/>
              </a:rPr>
              <a:t>Vizsgaremekről</a:t>
            </a:r>
            <a:endParaRPr lang="hu-HU" dirty="0">
              <a:latin typeface="Manrope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4624" y="1384176"/>
            <a:ext cx="4690864" cy="2260848"/>
          </a:xfrm>
        </p:spPr>
        <p:txBody>
          <a:bodyPr/>
          <a:lstStyle/>
          <a:p>
            <a:pPr>
              <a:buNone/>
            </a:pPr>
            <a:r>
              <a:rPr lang="hu-HU" sz="2800" dirty="0" err="1" smtClean="0">
                <a:latin typeface="Manrope" pitchFamily="2" charset="0"/>
              </a:rPr>
              <a:t>Conduit</a:t>
            </a:r>
            <a:endParaRPr lang="hu-HU" sz="2800" dirty="0" smtClean="0">
              <a:latin typeface="Manrope" pitchFamily="2" charset="0"/>
            </a:endParaRPr>
          </a:p>
          <a:p>
            <a:r>
              <a:rPr lang="hu-HU" sz="1400" dirty="0" err="1" smtClean="0">
                <a:latin typeface="Manrope" pitchFamily="2" charset="0"/>
              </a:rPr>
              <a:t>Blogbejegyzések</a:t>
            </a:r>
            <a:r>
              <a:rPr lang="hu-HU" sz="1400" dirty="0" smtClean="0">
                <a:latin typeface="Manrope" pitchFamily="2" charset="0"/>
              </a:rPr>
              <a:t> olvasása és készítése</a:t>
            </a:r>
          </a:p>
          <a:p>
            <a:r>
              <a:rPr lang="hu-HU" sz="1400" dirty="0" smtClean="0">
                <a:latin typeface="Manrope" pitchFamily="2" charset="0"/>
              </a:rPr>
              <a:t>Kommentek </a:t>
            </a:r>
            <a:r>
              <a:rPr lang="hu-HU" sz="1400" dirty="0" err="1" smtClean="0">
                <a:latin typeface="Manrope" pitchFamily="2" charset="0"/>
              </a:rPr>
              <a:t>postolása</a:t>
            </a:r>
            <a:endParaRPr lang="hu-HU" sz="1400" dirty="0" smtClean="0">
              <a:latin typeface="Manrope" pitchFamily="2" charset="0"/>
            </a:endParaRPr>
          </a:p>
          <a:p>
            <a:r>
              <a:rPr lang="hu-HU" sz="1400" dirty="0" smtClean="0">
                <a:latin typeface="Manrope" pitchFamily="2" charset="0"/>
              </a:rPr>
              <a:t>Szerzők követése</a:t>
            </a:r>
          </a:p>
          <a:p>
            <a:r>
              <a:rPr lang="hu-HU" sz="1400" dirty="0" smtClean="0">
                <a:latin typeface="Manrope" pitchFamily="2" charset="0"/>
              </a:rPr>
              <a:t>Cikkek kedvelése</a:t>
            </a:r>
          </a:p>
          <a:p>
            <a:r>
              <a:rPr lang="hu-HU" sz="1400" dirty="0" smtClean="0">
                <a:latin typeface="Manrope" pitchFamily="2" charset="0"/>
              </a:rPr>
              <a:t>Címkék létrehozása és szűrése</a:t>
            </a:r>
            <a:endParaRPr lang="hu-HU" sz="1400" dirty="0">
              <a:latin typeface="Manrope" pitchFamily="2" charset="0"/>
            </a:endParaRPr>
          </a:p>
        </p:txBody>
      </p:sp>
      <p:pic>
        <p:nvPicPr>
          <p:cNvPr id="4" name="Kép 3" descr="conduit_m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789040"/>
            <a:ext cx="7200800" cy="2856417"/>
          </a:xfrm>
          <a:prstGeom prst="rect">
            <a:avLst/>
          </a:prstGeom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5292080" y="1384176"/>
            <a:ext cx="3816424" cy="2260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2800" dirty="0" smtClean="0">
                <a:latin typeface="Manrope" pitchFamily="2" charset="0"/>
              </a:rPr>
              <a:t>Alkalmazás címe: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smtClean="0">
                <a:latin typeface="Manrope" pitchFamily="2" charset="0"/>
              </a:rPr>
              <a:t>http://localhost:1667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-170335"/>
            <a:ext cx="8229600" cy="1143000"/>
          </a:xfrm>
        </p:spPr>
        <p:txBody>
          <a:bodyPr/>
          <a:lstStyle/>
          <a:p>
            <a:pPr algn="l"/>
            <a:r>
              <a:rPr lang="hu-HU" dirty="0" smtClean="0">
                <a:solidFill>
                  <a:schemeClr val="bg1"/>
                </a:solidFill>
                <a:latin typeface="Manrope" pitchFamily="2" charset="0"/>
              </a:rPr>
              <a:t>02. Manuális tesztelés</a:t>
            </a:r>
            <a:endParaRPr lang="hu-HU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6443795"/>
            <a:ext cx="8229600" cy="604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sz="1000" dirty="0" smtClean="0">
                <a:solidFill>
                  <a:schemeClr val="bg1"/>
                </a:solidFill>
                <a:latin typeface="Manrope" pitchFamily="2" charset="0"/>
              </a:rPr>
              <a:t>Tesztjegyzőkönyv elérhetősége:</a:t>
            </a:r>
          </a:p>
          <a:p>
            <a:pPr>
              <a:buNone/>
            </a:pPr>
            <a:r>
              <a:rPr lang="hu-HU" sz="1000" dirty="0">
                <a:solidFill>
                  <a:schemeClr val="bg1"/>
                </a:solidFill>
                <a:latin typeface="Manrope" pitchFamily="2" charset="0"/>
              </a:rPr>
              <a:t>https://</a:t>
            </a:r>
            <a:r>
              <a:rPr lang="hu-HU" sz="1000" dirty="0" smtClean="0">
                <a:solidFill>
                  <a:schemeClr val="bg1"/>
                </a:solidFill>
                <a:latin typeface="Manrope" pitchFamily="2" charset="0"/>
              </a:rPr>
              <a:t>github.com/evaszijarto/conduit/blob/master/vizsgaremek/conduit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107504" y="780770"/>
          <a:ext cx="8928992" cy="5660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0197"/>
                <a:gridCol w="3384299"/>
                <a:gridCol w="936104"/>
                <a:gridCol w="3528392"/>
              </a:tblGrid>
              <a:tr h="284260">
                <a:tc>
                  <a:txBody>
                    <a:bodyPr/>
                    <a:lstStyle/>
                    <a:p>
                      <a:r>
                        <a:rPr lang="hu-HU" sz="1200" dirty="0" smtClean="0">
                          <a:solidFill>
                            <a:schemeClr val="tx1"/>
                          </a:solidFill>
                          <a:latin typeface="Manrope" pitchFamily="2" charset="0"/>
                        </a:rPr>
                        <a:t>TC ID</a:t>
                      </a:r>
                      <a:endParaRPr lang="hu-HU" sz="1200" dirty="0">
                        <a:solidFill>
                          <a:schemeClr val="tx1"/>
                        </a:solidFill>
                        <a:latin typeface="Manrope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dirty="0" smtClean="0">
                          <a:solidFill>
                            <a:schemeClr val="tx1"/>
                          </a:solidFill>
                          <a:latin typeface="Manrope" pitchFamily="2" charset="0"/>
                        </a:rPr>
                        <a:t>TC </a:t>
                      </a:r>
                      <a:r>
                        <a:rPr lang="hu-HU" sz="1200" dirty="0" err="1" smtClean="0">
                          <a:solidFill>
                            <a:schemeClr val="tx1"/>
                          </a:solidFill>
                          <a:latin typeface="Manrope" pitchFamily="2" charset="0"/>
                        </a:rPr>
                        <a:t>Title</a:t>
                      </a:r>
                      <a:endParaRPr lang="hu-HU" sz="1200" dirty="0">
                        <a:solidFill>
                          <a:schemeClr val="tx1"/>
                        </a:solidFill>
                        <a:latin typeface="Manrope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dirty="0" smtClean="0">
                          <a:solidFill>
                            <a:schemeClr val="tx1"/>
                          </a:solidFill>
                          <a:latin typeface="Manrope" pitchFamily="2" charset="0"/>
                        </a:rPr>
                        <a:t>TC </a:t>
                      </a:r>
                      <a:r>
                        <a:rPr lang="hu-HU" sz="1200" dirty="0" err="1" smtClean="0">
                          <a:solidFill>
                            <a:schemeClr val="tx1"/>
                          </a:solidFill>
                          <a:latin typeface="Manrope" pitchFamily="2" charset="0"/>
                        </a:rPr>
                        <a:t>Result</a:t>
                      </a:r>
                      <a:endParaRPr lang="hu-HU" sz="1200" dirty="0">
                        <a:solidFill>
                          <a:schemeClr val="tx1"/>
                        </a:solidFill>
                        <a:latin typeface="Manrope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dirty="0" err="1" smtClean="0">
                          <a:solidFill>
                            <a:schemeClr val="tx1"/>
                          </a:solidFill>
                          <a:latin typeface="Manrope" pitchFamily="2" charset="0"/>
                        </a:rPr>
                        <a:t>Defect</a:t>
                      </a:r>
                      <a:r>
                        <a:rPr lang="hu-HU" sz="1200" dirty="0" smtClean="0">
                          <a:solidFill>
                            <a:schemeClr val="tx1"/>
                          </a:solidFill>
                          <a:latin typeface="Manrope" pitchFamily="2" charset="0"/>
                        </a:rPr>
                        <a:t> </a:t>
                      </a:r>
                      <a:r>
                        <a:rPr lang="hu-HU" sz="1200" dirty="0" err="1" smtClean="0">
                          <a:solidFill>
                            <a:schemeClr val="tx1"/>
                          </a:solidFill>
                          <a:latin typeface="Manrope" pitchFamily="2" charset="0"/>
                        </a:rPr>
                        <a:t>Description</a:t>
                      </a:r>
                      <a:endParaRPr lang="hu-HU" sz="1200" dirty="0">
                        <a:solidFill>
                          <a:schemeClr val="tx1"/>
                        </a:solidFill>
                        <a:latin typeface="Manrope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484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Regisztráció helyes adatokkal - pozitív 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 err="1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  <a:endParaRPr lang="hu-HU" sz="900" b="0" i="0" u="none" strike="noStrike" dirty="0">
                        <a:solidFill>
                          <a:schemeClr val="bg1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Regisztráció üres mezőkkel - negatív 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 err="1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  <a:endParaRPr lang="hu-HU" sz="900" b="0" i="0" u="none" strike="noStrike" dirty="0">
                        <a:solidFill>
                          <a:schemeClr val="bg1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Bejelentkezés üres mezőkkel - negatív 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 err="1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  <a:endParaRPr lang="hu-HU" sz="900" b="0" i="0" u="none" strike="noStrike" dirty="0">
                        <a:solidFill>
                          <a:schemeClr val="bg1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Bejelentkezés helyes adatokkal - pozitív 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 err="1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  <a:endParaRPr lang="hu-HU" sz="900" b="0" i="0" u="none" strike="noStrike" dirty="0">
                        <a:solidFill>
                          <a:schemeClr val="bg1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107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Adatkezelési nyilatkozat elutasítása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 err="1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  <a:endParaRPr lang="hu-HU" sz="900" b="0" i="0" u="none" strike="noStrike" dirty="0">
                        <a:solidFill>
                          <a:schemeClr val="bg1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81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Adatkezelési nyilatkozat elfogadása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 err="1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  <a:endParaRPr lang="hu-HU" sz="900" b="0" i="0" u="none" strike="noStrike" dirty="0">
                        <a:solidFill>
                          <a:schemeClr val="bg1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289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 smtClean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Új </a:t>
                      </a:r>
                      <a:r>
                        <a:rPr lang="hu-HU" sz="900" b="0" i="0" u="none" strike="noStrike" baseline="0" dirty="0" smtClean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 </a:t>
                      </a:r>
                      <a:r>
                        <a:rPr lang="hu-HU" sz="900" b="0" i="0" u="none" strike="noStrike" dirty="0" err="1" smtClean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blogbejegyzés</a:t>
                      </a:r>
                      <a:r>
                        <a:rPr lang="hu-HU" sz="900" b="0" i="0" u="none" strike="noStrike" dirty="0" smtClean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  létrehozása </a:t>
                      </a:r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helyes adatokkal - </a:t>
                      </a:r>
                      <a:r>
                        <a:rPr lang="hu-HU" sz="900" b="0" i="0" u="none" strike="noStrike" dirty="0" smtClean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pozitív </a:t>
                      </a:r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 err="1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  <a:endParaRPr lang="hu-HU" sz="900" b="0" i="0" u="none" strike="noStrike" dirty="0">
                        <a:solidFill>
                          <a:schemeClr val="bg1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44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Új comment létrehozása helyes adatokkal - pozitív 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1" i="0" u="none" strike="noStrike" dirty="0" err="1">
                          <a:solidFill>
                            <a:srgbClr val="FFFFFF"/>
                          </a:solidFill>
                          <a:latin typeface="Manrope" pitchFamily="2" charset="0"/>
                        </a:rPr>
                        <a:t>Fail</a:t>
                      </a:r>
                      <a:endParaRPr lang="hu-HU" sz="900" b="1" i="0" u="none" strike="noStrike" dirty="0">
                        <a:solidFill>
                          <a:srgbClr val="FFFFFF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CON_BT_001: A comment létrehozásához rögzített dátumnál nem a tényleges készítési dátum jelenik meg, hanem 1970. január 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755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Testuser1 blogbejegyzéseinek listázása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 err="1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  <a:endParaRPr lang="hu-HU" sz="900" b="0" i="0" u="none" strike="noStrike" dirty="0">
                        <a:solidFill>
                          <a:schemeClr val="bg1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980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Blogbejegyzések kedvelése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 err="1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  <a:endParaRPr lang="hu-HU" sz="900" b="0" i="0" u="none" strike="noStrike" dirty="0">
                        <a:solidFill>
                          <a:schemeClr val="bg1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071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Felhasználó által kedvelt blogbejegyzések listázása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 err="1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  <a:endParaRPr lang="hu-HU" sz="900" b="0" i="0" u="none" strike="noStrike" dirty="0">
                        <a:solidFill>
                          <a:schemeClr val="bg1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178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Bejelentkezett felhasználó </a:t>
                      </a:r>
                      <a:r>
                        <a:rPr lang="hu-HU" sz="900" b="0" i="0" u="none" strike="noStrike" dirty="0" err="1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username</a:t>
                      </a:r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 adatának módosítása - pozitív 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 err="1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  <a:endParaRPr lang="hu-HU" sz="900" b="0" i="0" u="none" strike="noStrike" dirty="0">
                        <a:solidFill>
                          <a:schemeClr val="bg1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877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Bejelentkezett felhasználóhoz tartozó blogbejegyzés módosítása -pozitív 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 err="1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  <a:endParaRPr lang="hu-HU" sz="900" b="0" i="0" u="none" strike="noStrike" dirty="0">
                        <a:solidFill>
                          <a:schemeClr val="bg1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9616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Bejelentkezett felhasználóhoz tartozó blogbejegyzés törlése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1" i="0" u="none" strike="noStrike" dirty="0" err="1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Fail</a:t>
                      </a:r>
                      <a:endParaRPr lang="hu-HU" sz="900" b="1" i="0" u="none" strike="noStrike" dirty="0">
                        <a:solidFill>
                          <a:schemeClr val="bg1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CON_BT_002: A bejelentkezett felhasználó menü alatt, ha nincsen a felhasználóhoz tartozó </a:t>
                      </a:r>
                      <a:r>
                        <a:rPr lang="hu-HU" sz="900" b="0" i="0" u="none" strike="noStrike" dirty="0" err="1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blogbejegyzés</a:t>
                      </a:r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, akkor az oldalon szereplő összes bejegyzés felsorolásra kerül. Oldal frissítése után írja ki az oldal, hogy nincs cikk itt még.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539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Bejelentkezett felhasználó email címének törlése - negatív 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 err="1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  <a:endParaRPr lang="hu-HU" sz="900" b="0" i="0" u="none" strike="noStrike" dirty="0">
                        <a:solidFill>
                          <a:schemeClr val="bg1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246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Bejelentkezett felhasználó kijelentkezése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 err="1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  <a:endParaRPr lang="hu-HU" sz="900" b="0" i="0" u="none" strike="noStrike" dirty="0">
                        <a:solidFill>
                          <a:schemeClr val="bg1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Új blogbejegyzés létrehozása üres mezőkkel - negíatív 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1" i="0" u="none" strike="noStrike" dirty="0" err="1">
                          <a:solidFill>
                            <a:srgbClr val="FFFFFF"/>
                          </a:solidFill>
                          <a:latin typeface="Manrope" pitchFamily="2" charset="0"/>
                        </a:rPr>
                        <a:t>Fail</a:t>
                      </a:r>
                      <a:endParaRPr lang="hu-HU" sz="900" b="1" i="0" u="none" strike="noStrike" dirty="0">
                        <a:solidFill>
                          <a:srgbClr val="FFFFFF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CON_BT_003: A párbeszéd panel megjelenik, de a hibáról nem ad tájékoztatást.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15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Új blogbejegyzés létrehozása üres Write your article mezővel - negatív 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1" i="0" u="none" strike="noStrike" dirty="0" err="1">
                          <a:solidFill>
                            <a:srgbClr val="FFFFFF"/>
                          </a:solidFill>
                          <a:latin typeface="Manrope" pitchFamily="2" charset="0"/>
                        </a:rPr>
                        <a:t>Fail</a:t>
                      </a:r>
                      <a:endParaRPr lang="hu-HU" sz="900" b="1" i="0" u="none" strike="noStrike" dirty="0">
                        <a:solidFill>
                          <a:srgbClr val="FFFFFF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CON_BT_004: A cikk mentésre került a hiányos kitöltéssel. És nem jelent meg a hibára figyelmeztető párbeszéd panel.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446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Új comment létrehozása üres mezővel - negatív 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1" i="0" u="none" strike="noStrike" dirty="0" err="1">
                          <a:solidFill>
                            <a:srgbClr val="FFFFFF"/>
                          </a:solidFill>
                          <a:latin typeface="Manrope" pitchFamily="2" charset="0"/>
                        </a:rPr>
                        <a:t>Fail</a:t>
                      </a:r>
                      <a:endParaRPr lang="hu-HU" sz="900" b="1" i="0" u="none" strike="noStrike" dirty="0">
                        <a:solidFill>
                          <a:srgbClr val="FFFFFF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CON_BT_005: A comment nem került mentésre. De a rendszertől nem jött semmilyen visszajelzés, hogy mi a hiba.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45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Bejegyzések listázása tagek alapján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1" i="0" u="none" strike="noStrike" dirty="0" err="1">
                          <a:solidFill>
                            <a:srgbClr val="FFFFFF"/>
                          </a:solidFill>
                          <a:latin typeface="Manrope" pitchFamily="2" charset="0"/>
                        </a:rPr>
                        <a:t>Fail</a:t>
                      </a:r>
                      <a:endParaRPr lang="hu-HU" sz="900" b="1" i="0" u="none" strike="noStrike" dirty="0">
                        <a:solidFill>
                          <a:srgbClr val="FFFFFF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CON_BT_006: A tag szűrést követően az összes cikk megjelenik az új fül alatt.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0852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Bejegyzések lapozásának ellenőrzése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1" i="0" u="none" strike="noStrike" dirty="0" err="1">
                          <a:solidFill>
                            <a:srgbClr val="FFFFFF"/>
                          </a:solidFill>
                          <a:latin typeface="Manrope" pitchFamily="2" charset="0"/>
                        </a:rPr>
                        <a:t>Fail</a:t>
                      </a:r>
                      <a:endParaRPr lang="hu-HU" sz="900" b="1" i="0" u="none" strike="noStrike" dirty="0">
                        <a:solidFill>
                          <a:srgbClr val="FFFFFF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CON_BT_007: Nem csak új cikkek jelennek meg, hanem az előző oldalról is láthatunk cikk ismétlődéseket.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Más szerzők bejegyzéseinek követése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1" i="0" u="none" strike="noStrike" dirty="0" err="1">
                          <a:solidFill>
                            <a:srgbClr val="FFFFFF"/>
                          </a:solidFill>
                          <a:latin typeface="Manrope" pitchFamily="2" charset="0"/>
                        </a:rPr>
                        <a:t>Fail</a:t>
                      </a:r>
                      <a:endParaRPr lang="hu-HU" sz="900" b="1" i="0" u="none" strike="noStrike" dirty="0">
                        <a:solidFill>
                          <a:srgbClr val="FFFFFF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CON_BT_008: A fül alatt az összes cikk megjelenik.</a:t>
                      </a:r>
                      <a:b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</a:br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CON_BT_009: A fül alatt az összes cikk megjelenik a testuser3-hoz tartozó cikkek helyett.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8476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hu-HU" sz="2600" dirty="0" smtClean="0">
                <a:latin typeface="Manrope" pitchFamily="2" charset="0"/>
              </a:rPr>
              <a:t>03. Automata tesztelés - </a:t>
            </a:r>
            <a:r>
              <a:rPr lang="hu-HU" sz="2600" dirty="0" err="1" smtClean="0">
                <a:latin typeface="Manrope" pitchFamily="2" charset="0"/>
              </a:rPr>
              <a:t>Blogbejegyzéseken</a:t>
            </a:r>
            <a:r>
              <a:rPr lang="hu-HU" sz="2600" dirty="0" smtClean="0">
                <a:latin typeface="Manrope" pitchFamily="2" charset="0"/>
              </a:rPr>
              <a:t> végigvezetve</a:t>
            </a:r>
            <a:endParaRPr lang="hu-HU" sz="2600" dirty="0">
              <a:latin typeface="Manrope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069514"/>
            <a:ext cx="3059832" cy="820687"/>
          </a:xfrm>
          <a:ln>
            <a:solidFill>
              <a:srgbClr val="8FA173"/>
            </a:solidFill>
          </a:ln>
        </p:spPr>
        <p:txBody>
          <a:bodyPr>
            <a:normAutofit/>
          </a:bodyPr>
          <a:lstStyle/>
          <a:p>
            <a:pPr marL="228600" indent="-228600">
              <a:buNone/>
            </a:pP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01 Oldal megnyitása:</a:t>
            </a:r>
          </a:p>
          <a:p>
            <a:pPr marL="179388" indent="-179388">
              <a:buNone/>
            </a:pPr>
            <a:r>
              <a:rPr lang="hu-HU" sz="800" dirty="0">
                <a:solidFill>
                  <a:schemeClr val="bg1"/>
                </a:solidFill>
                <a:latin typeface="Manrope" pitchFamily="2" charset="0"/>
              </a:rPr>
              <a:t> 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/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CON_ATC_001 - test_</a:t>
            </a:r>
            <a:r>
              <a:rPr lang="hu-HU" sz="1200" dirty="0" err="1" smtClean="0">
                <a:solidFill>
                  <a:schemeClr val="bg1"/>
                </a:solidFill>
                <a:latin typeface="Manrope" pitchFamily="2" charset="0"/>
              </a:rPr>
              <a:t>open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_site</a:t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Oldal megnyitása</a:t>
            </a:r>
          </a:p>
          <a:p>
            <a:pPr>
              <a:buNone/>
            </a:pPr>
            <a:endParaRPr lang="hu-HU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2964836" y="1060549"/>
            <a:ext cx="3259154" cy="1080120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179388" indent="-179388"/>
            <a:r>
              <a:rPr lang="hu-HU" sz="1200" dirty="0" smtClean="0">
                <a:latin typeface="Manrope" pitchFamily="2" charset="0"/>
              </a:rPr>
              <a:t>05 Adatok listázása:</a:t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/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CON_ATC_011 - test_</a:t>
            </a:r>
            <a:r>
              <a:rPr lang="hu-HU" sz="1200" dirty="0" err="1" smtClean="0">
                <a:latin typeface="Manrope" pitchFamily="2" charset="0"/>
              </a:rPr>
              <a:t>list</a:t>
            </a:r>
            <a:r>
              <a:rPr lang="hu-HU" sz="1200" dirty="0" smtClean="0">
                <a:latin typeface="Manrope" pitchFamily="2" charset="0"/>
              </a:rPr>
              <a:t>_</a:t>
            </a:r>
            <a:r>
              <a:rPr lang="hu-HU" sz="1200" dirty="0" err="1" smtClean="0">
                <a:latin typeface="Manrope" pitchFamily="2" charset="0"/>
              </a:rPr>
              <a:t>datas</a:t>
            </a:r>
            <a:r>
              <a:rPr lang="hu-HU" sz="1200" dirty="0">
                <a:latin typeface="Manrope" pitchFamily="2" charset="0"/>
              </a:rPr>
              <a:t/>
            </a:r>
            <a:br>
              <a:rPr lang="hu-HU" sz="1200" dirty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Adatok listázása - Adott felhasználó által létrehozott </a:t>
            </a:r>
            <a:r>
              <a:rPr lang="hu-HU" sz="1200" dirty="0" err="1" smtClean="0">
                <a:latin typeface="Manrope" pitchFamily="2" charset="0"/>
              </a:rPr>
              <a:t>blogbejegyzések</a:t>
            </a:r>
            <a:endParaRPr lang="hu-HU" sz="1200" dirty="0" smtClean="0">
              <a:latin typeface="Manrope" pitchFamily="2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6128993" y="1033654"/>
            <a:ext cx="3006042" cy="1152128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179388" indent="-179388"/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09 Meglévő adat módosítás:</a:t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/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CON_ATC_008 - test_update_</a:t>
            </a:r>
            <a:r>
              <a:rPr lang="hu-HU" sz="1200" dirty="0" err="1" smtClean="0">
                <a:solidFill>
                  <a:schemeClr val="bg1"/>
                </a:solidFill>
                <a:latin typeface="Manrope" pitchFamily="2" charset="0"/>
              </a:rPr>
              <a:t>data</a:t>
            </a:r>
            <a:r>
              <a:rPr lang="hu-HU" sz="1200" dirty="0">
                <a:solidFill>
                  <a:schemeClr val="bg1"/>
                </a:solidFill>
                <a:latin typeface="Manrope" pitchFamily="2" charset="0"/>
              </a:rPr>
              <a:t/>
            </a:r>
            <a:br>
              <a:rPr lang="hu-HU" sz="1200" dirty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Meglévő adat módosítás - </a:t>
            </a:r>
            <a:r>
              <a:rPr lang="hu-HU" sz="1200" dirty="0" err="1" smtClean="0">
                <a:solidFill>
                  <a:schemeClr val="bg1"/>
                </a:solidFill>
                <a:latin typeface="Manrope" pitchFamily="2" charset="0"/>
              </a:rPr>
              <a:t>Blogbejegyzés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 </a:t>
            </a:r>
            <a:r>
              <a:rPr lang="hu-HU" sz="1200" dirty="0" err="1" smtClean="0">
                <a:solidFill>
                  <a:schemeClr val="bg1"/>
                </a:solidFill>
                <a:latin typeface="Manrope" pitchFamily="2" charset="0"/>
              </a:rPr>
              <a:t>About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 mező</a:t>
            </a:r>
            <a:endParaRPr kumimoji="0" lang="hu-HU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Egyenes összekötő 6"/>
          <p:cNvCxnSpPr/>
          <p:nvPr/>
        </p:nvCxnSpPr>
        <p:spPr>
          <a:xfrm>
            <a:off x="0" y="2276872"/>
            <a:ext cx="9144000" cy="0"/>
          </a:xfrm>
          <a:prstGeom prst="line">
            <a:avLst/>
          </a:prstGeom>
          <a:ln>
            <a:solidFill>
              <a:srgbClr val="67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>
            <a:off x="0" y="980728"/>
            <a:ext cx="9153541" cy="0"/>
          </a:xfrm>
          <a:prstGeom prst="line">
            <a:avLst/>
          </a:prstGeom>
          <a:ln>
            <a:solidFill>
              <a:srgbClr val="67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artalom helye 2"/>
          <p:cNvSpPr txBox="1">
            <a:spLocks/>
          </p:cNvSpPr>
          <p:nvPr/>
        </p:nvSpPr>
        <p:spPr>
          <a:xfrm>
            <a:off x="7222" y="2424068"/>
            <a:ext cx="3124618" cy="820687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179388" indent="-179388"/>
            <a:r>
              <a:rPr lang="hu-HU" sz="1200" dirty="0" smtClean="0">
                <a:latin typeface="Manrope" pitchFamily="2" charset="0"/>
              </a:rPr>
              <a:t>02 Regisztráció:</a:t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>
                <a:latin typeface="Manrope" pitchFamily="2" charset="0"/>
              </a:rPr>
              <a:t/>
            </a:r>
            <a:br>
              <a:rPr lang="hu-HU" sz="1200" dirty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CON_ATC_003 - test_</a:t>
            </a:r>
            <a:r>
              <a:rPr lang="hu-HU" sz="1200" dirty="0" err="1" smtClean="0">
                <a:latin typeface="Manrope" pitchFamily="2" charset="0"/>
              </a:rPr>
              <a:t>sign</a:t>
            </a:r>
            <a:r>
              <a:rPr lang="hu-HU" sz="1200" dirty="0" smtClean="0">
                <a:latin typeface="Manrope" pitchFamily="2" charset="0"/>
              </a:rPr>
              <a:t>_</a:t>
            </a:r>
            <a:r>
              <a:rPr lang="hu-HU" sz="1200" dirty="0" err="1" smtClean="0">
                <a:latin typeface="Manrope" pitchFamily="2" charset="0"/>
              </a:rPr>
              <a:t>up</a:t>
            </a:r>
            <a:r>
              <a:rPr lang="hu-HU" sz="1200" dirty="0">
                <a:latin typeface="Manrope" pitchFamily="2" charset="0"/>
              </a:rPr>
              <a:t/>
            </a:r>
            <a:br>
              <a:rPr lang="hu-HU" sz="1200" dirty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Regisztráció - Helyes adatokkal</a:t>
            </a:r>
          </a:p>
        </p:txBody>
      </p:sp>
      <p:sp>
        <p:nvSpPr>
          <p:cNvPr id="19" name="Tartalom helye 2"/>
          <p:cNvSpPr txBox="1">
            <a:spLocks/>
          </p:cNvSpPr>
          <p:nvPr/>
        </p:nvSpPr>
        <p:spPr>
          <a:xfrm>
            <a:off x="0" y="3813042"/>
            <a:ext cx="3131840" cy="820687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179388" indent="-179388"/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03 Bejelentkezés:</a:t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/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CON_ATC_004 </a:t>
            </a:r>
            <a:r>
              <a:rPr lang="hu-HU" sz="1200" dirty="0" err="1" smtClean="0">
                <a:solidFill>
                  <a:schemeClr val="bg1"/>
                </a:solidFill>
                <a:latin typeface="Manrope" pitchFamily="2" charset="0"/>
              </a:rPr>
              <a:t>-test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_</a:t>
            </a:r>
            <a:r>
              <a:rPr lang="hu-HU" sz="1200" dirty="0" err="1" smtClean="0">
                <a:solidFill>
                  <a:schemeClr val="bg1"/>
                </a:solidFill>
                <a:latin typeface="Manrope" pitchFamily="2" charset="0"/>
              </a:rPr>
              <a:t>sign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_</a:t>
            </a:r>
            <a:r>
              <a:rPr lang="hu-HU" sz="1200" dirty="0" err="1" smtClean="0">
                <a:solidFill>
                  <a:schemeClr val="bg1"/>
                </a:solidFill>
                <a:latin typeface="Manrope" pitchFamily="2" charset="0"/>
              </a:rPr>
              <a:t>in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 </a:t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Bejelentkezés - Helyes adatokkal</a:t>
            </a:r>
            <a:endParaRPr lang="hu-HU" sz="1200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21" name="Tartalom helye 2"/>
          <p:cNvSpPr txBox="1">
            <a:spLocks/>
          </p:cNvSpPr>
          <p:nvPr/>
        </p:nvSpPr>
        <p:spPr>
          <a:xfrm>
            <a:off x="0" y="5086048"/>
            <a:ext cx="3059832" cy="1122353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179388" indent="-179388"/>
            <a:r>
              <a:rPr lang="hu-HU" sz="1200" dirty="0" smtClean="0">
                <a:latin typeface="Manrope" pitchFamily="2" charset="0"/>
              </a:rPr>
              <a:t>04 Adatkezelési nyilatkozat használata:</a:t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>
                <a:latin typeface="Manrope" pitchFamily="2" charset="0"/>
              </a:rPr>
              <a:t/>
            </a:r>
            <a:br>
              <a:rPr lang="hu-HU" sz="1200" dirty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CON_ATC_002 - test_</a:t>
            </a:r>
            <a:r>
              <a:rPr lang="hu-HU" sz="1200" dirty="0" err="1" smtClean="0">
                <a:latin typeface="Manrope" pitchFamily="2" charset="0"/>
              </a:rPr>
              <a:t>accept</a:t>
            </a:r>
            <a:r>
              <a:rPr lang="hu-HU" sz="1200" dirty="0" smtClean="0">
                <a:latin typeface="Manrope" pitchFamily="2" charset="0"/>
              </a:rPr>
              <a:t>_</a:t>
            </a:r>
            <a:r>
              <a:rPr lang="hu-HU" sz="1200" dirty="0" err="1" smtClean="0">
                <a:latin typeface="Manrope" pitchFamily="2" charset="0"/>
              </a:rPr>
              <a:t>cookies</a:t>
            </a:r>
            <a:r>
              <a:rPr lang="hu-HU" sz="1200" dirty="0">
                <a:latin typeface="Manrope" pitchFamily="2" charset="0"/>
              </a:rPr>
              <a:t/>
            </a:r>
            <a:br>
              <a:rPr lang="hu-HU" sz="1200" dirty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Adatkezelési nyilatkozat elfogadása</a:t>
            </a:r>
            <a:endParaRPr lang="hu-HU" sz="1200" dirty="0">
              <a:latin typeface="Manrope" pitchFamily="2" charset="0"/>
            </a:endParaRPr>
          </a:p>
        </p:txBody>
      </p:sp>
      <p:sp>
        <p:nvSpPr>
          <p:cNvPr id="28" name="Tartalom helye 2"/>
          <p:cNvSpPr txBox="1">
            <a:spLocks/>
          </p:cNvSpPr>
          <p:nvPr/>
        </p:nvSpPr>
        <p:spPr>
          <a:xfrm>
            <a:off x="2969606" y="3743927"/>
            <a:ext cx="3259154" cy="1080120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268288" indent="-268288"/>
            <a:r>
              <a:rPr lang="hu-HU" sz="1200" dirty="0" smtClean="0">
                <a:latin typeface="Manrope" pitchFamily="2" charset="0"/>
              </a:rPr>
              <a:t>07    Új adatbevitel:</a:t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/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CON_ATC_006 - test_</a:t>
            </a:r>
            <a:r>
              <a:rPr lang="hu-HU" sz="1200" dirty="0" err="1" smtClean="0">
                <a:latin typeface="Manrope" pitchFamily="2" charset="0"/>
              </a:rPr>
              <a:t>creat</a:t>
            </a:r>
            <a:r>
              <a:rPr lang="hu-HU" sz="1200" dirty="0" smtClean="0">
                <a:latin typeface="Manrope" pitchFamily="2" charset="0"/>
              </a:rPr>
              <a:t>_</a:t>
            </a:r>
            <a:r>
              <a:rPr lang="hu-HU" sz="1200" dirty="0" err="1" smtClean="0">
                <a:latin typeface="Manrope" pitchFamily="2" charset="0"/>
              </a:rPr>
              <a:t>data</a:t>
            </a:r>
            <a:r>
              <a:rPr lang="hu-HU" sz="1200" dirty="0">
                <a:latin typeface="Manrope" pitchFamily="2" charset="0"/>
              </a:rPr>
              <a:t/>
            </a:r>
            <a:br>
              <a:rPr lang="hu-HU" sz="1200" dirty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Új adat bevitel (</a:t>
            </a:r>
            <a:r>
              <a:rPr lang="hu-HU" sz="1200" dirty="0" err="1" smtClean="0">
                <a:latin typeface="Manrope" pitchFamily="2" charset="0"/>
              </a:rPr>
              <a:t>blogbejegyzés</a:t>
            </a:r>
            <a:r>
              <a:rPr lang="hu-HU" sz="1200" dirty="0" smtClean="0">
                <a:latin typeface="Manrope" pitchFamily="2" charset="0"/>
              </a:rPr>
              <a:t>) - Helyes adatokkal</a:t>
            </a:r>
          </a:p>
        </p:txBody>
      </p:sp>
      <p:sp>
        <p:nvSpPr>
          <p:cNvPr id="29" name="Tartalom helye 2"/>
          <p:cNvSpPr txBox="1">
            <a:spLocks/>
          </p:cNvSpPr>
          <p:nvPr/>
        </p:nvSpPr>
        <p:spPr>
          <a:xfrm>
            <a:off x="6066526" y="3717032"/>
            <a:ext cx="3006042" cy="1152128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179388" indent="-179388"/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11 Adatok lementése felületről:</a:t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/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CON_ATC_010 - test_</a:t>
            </a:r>
            <a:r>
              <a:rPr lang="hu-HU" sz="1200" dirty="0" err="1" smtClean="0">
                <a:solidFill>
                  <a:schemeClr val="bg1"/>
                </a:solidFill>
                <a:latin typeface="Manrope" pitchFamily="2" charset="0"/>
              </a:rPr>
              <a:t>save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_</a:t>
            </a:r>
            <a:r>
              <a:rPr lang="hu-HU" sz="1200" dirty="0" err="1" smtClean="0">
                <a:solidFill>
                  <a:schemeClr val="bg1"/>
                </a:solidFill>
                <a:latin typeface="Manrope" pitchFamily="2" charset="0"/>
              </a:rPr>
              <a:t>datas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_</a:t>
            </a:r>
            <a:r>
              <a:rPr lang="hu-HU" sz="1200" dirty="0" err="1" smtClean="0">
                <a:solidFill>
                  <a:schemeClr val="bg1"/>
                </a:solidFill>
                <a:latin typeface="Manrope" pitchFamily="2" charset="0"/>
              </a:rPr>
              <a:t>from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_site</a:t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Adatok lementése felületről - </a:t>
            </a:r>
            <a:r>
              <a:rPr lang="hu-HU" sz="1200" dirty="0" err="1" smtClean="0">
                <a:solidFill>
                  <a:schemeClr val="bg1"/>
                </a:solidFill>
                <a:latin typeface="Manrope" pitchFamily="2" charset="0"/>
              </a:rPr>
              <a:t>Blogbejegyzések</a:t>
            </a:r>
            <a:endParaRPr kumimoji="0" lang="hu-HU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1" name="Egyenes összekötő 30"/>
          <p:cNvCxnSpPr/>
          <p:nvPr/>
        </p:nvCxnSpPr>
        <p:spPr>
          <a:xfrm flipV="1">
            <a:off x="0" y="3695922"/>
            <a:ext cx="9153541" cy="21110"/>
          </a:xfrm>
          <a:prstGeom prst="line">
            <a:avLst/>
          </a:prstGeom>
          <a:ln>
            <a:solidFill>
              <a:srgbClr val="67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artalom helye 2"/>
          <p:cNvSpPr txBox="1">
            <a:spLocks/>
          </p:cNvSpPr>
          <p:nvPr/>
        </p:nvSpPr>
        <p:spPr>
          <a:xfrm>
            <a:off x="2969606" y="5083167"/>
            <a:ext cx="3259154" cy="1413265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179388" indent="-179388"/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08 Ismételt és sorozatos adatbevitel adatforrásból:</a:t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CON_ATC_007 - test_import_</a:t>
            </a:r>
            <a:r>
              <a:rPr lang="hu-HU" sz="1200" dirty="0" err="1" smtClean="0">
                <a:solidFill>
                  <a:schemeClr val="bg1"/>
                </a:solidFill>
                <a:latin typeface="Manrope" pitchFamily="2" charset="0"/>
              </a:rPr>
              <a:t>datas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_</a:t>
            </a:r>
            <a:r>
              <a:rPr lang="hu-HU" sz="1200" dirty="0" err="1" smtClean="0">
                <a:solidFill>
                  <a:schemeClr val="bg1"/>
                </a:solidFill>
                <a:latin typeface="Manrope" pitchFamily="2" charset="0"/>
              </a:rPr>
              <a:t>from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_file</a:t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Ismételt és sorozatos adatbevitel adatforrásból (</a:t>
            </a:r>
            <a:r>
              <a:rPr lang="hu-HU" sz="1200" dirty="0" err="1" smtClean="0">
                <a:solidFill>
                  <a:schemeClr val="bg1"/>
                </a:solidFill>
                <a:latin typeface="Manrope" pitchFamily="2" charset="0"/>
              </a:rPr>
              <a:t>blogbejegyzések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) - Helyes adatokkal</a:t>
            </a:r>
            <a:endParaRPr lang="hu-HU" sz="1200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33" name="Tartalom helye 2"/>
          <p:cNvSpPr txBox="1">
            <a:spLocks/>
          </p:cNvSpPr>
          <p:nvPr/>
        </p:nvSpPr>
        <p:spPr>
          <a:xfrm>
            <a:off x="6138534" y="5056273"/>
            <a:ext cx="3006042" cy="1152128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179388" indent="-179388"/>
            <a:r>
              <a:rPr lang="hu-HU" sz="1200" dirty="0" smtClean="0">
                <a:latin typeface="Manrope" pitchFamily="2" charset="0"/>
              </a:rPr>
              <a:t>12 Kijelentkezés:</a:t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/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CON_ATC_005 - test_log_out</a:t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Kijelentkezés - Helyes adatokkal</a:t>
            </a:r>
            <a:endParaRPr kumimoji="0" lang="hu-HU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Manrope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5" name="Egyenes összekötő 34"/>
          <p:cNvCxnSpPr/>
          <p:nvPr/>
        </p:nvCxnSpPr>
        <p:spPr>
          <a:xfrm>
            <a:off x="0" y="5061182"/>
            <a:ext cx="9135035" cy="0"/>
          </a:xfrm>
          <a:prstGeom prst="line">
            <a:avLst/>
          </a:prstGeom>
          <a:ln>
            <a:solidFill>
              <a:srgbClr val="67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artalom helye 2"/>
          <p:cNvSpPr txBox="1">
            <a:spLocks/>
          </p:cNvSpPr>
          <p:nvPr/>
        </p:nvSpPr>
        <p:spPr>
          <a:xfrm>
            <a:off x="3005610" y="2348880"/>
            <a:ext cx="3259154" cy="1080120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179388" indent="-179388"/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06 Több oldalas lista bejárása:</a:t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/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CON_ATC_012 - test_</a:t>
            </a:r>
            <a:r>
              <a:rPr lang="hu-HU" sz="1200" dirty="0" err="1" smtClean="0">
                <a:solidFill>
                  <a:schemeClr val="bg1"/>
                </a:solidFill>
                <a:latin typeface="Manrope" pitchFamily="2" charset="0"/>
              </a:rPr>
              <a:t>turn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_</a:t>
            </a:r>
            <a:r>
              <a:rPr lang="hu-HU" sz="1200" dirty="0" err="1" smtClean="0">
                <a:solidFill>
                  <a:schemeClr val="bg1"/>
                </a:solidFill>
                <a:latin typeface="Manrope" pitchFamily="2" charset="0"/>
              </a:rPr>
              <a:t>pages</a:t>
            </a:r>
            <a:r>
              <a:rPr lang="hu-HU" sz="1200" dirty="0">
                <a:solidFill>
                  <a:schemeClr val="bg1"/>
                </a:solidFill>
                <a:latin typeface="Manrope" pitchFamily="2" charset="0"/>
              </a:rPr>
              <a:t/>
            </a:r>
            <a:br>
              <a:rPr lang="hu-HU" sz="1200" dirty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Több oldalas lista bejárása - </a:t>
            </a:r>
            <a:r>
              <a:rPr lang="hu-HU" sz="1200" dirty="0" err="1" smtClean="0">
                <a:solidFill>
                  <a:schemeClr val="bg1"/>
                </a:solidFill>
                <a:latin typeface="Manrope" pitchFamily="2" charset="0"/>
              </a:rPr>
              <a:t>Blogbejegyzések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 </a:t>
            </a:r>
            <a:r>
              <a:rPr lang="hu-HU" sz="1200" dirty="0" err="1" smtClean="0">
                <a:solidFill>
                  <a:schemeClr val="bg1"/>
                </a:solidFill>
                <a:latin typeface="Manrope" pitchFamily="2" charset="0"/>
              </a:rPr>
              <a:t>bejárása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 Home/Global </a:t>
            </a:r>
            <a:r>
              <a:rPr lang="hu-HU" sz="1200" dirty="0" err="1" smtClean="0">
                <a:solidFill>
                  <a:schemeClr val="bg1"/>
                </a:solidFill>
                <a:latin typeface="Manrope" pitchFamily="2" charset="0"/>
              </a:rPr>
              <a:t>feed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 oldalon</a:t>
            </a:r>
          </a:p>
        </p:txBody>
      </p:sp>
      <p:sp>
        <p:nvSpPr>
          <p:cNvPr id="37" name="Tartalom helye 2"/>
          <p:cNvSpPr txBox="1">
            <a:spLocks/>
          </p:cNvSpPr>
          <p:nvPr/>
        </p:nvSpPr>
        <p:spPr>
          <a:xfrm>
            <a:off x="6138534" y="2348880"/>
            <a:ext cx="3006042" cy="1152128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179388" indent="-179388"/>
            <a:r>
              <a:rPr lang="hu-HU" sz="1200" dirty="0" smtClean="0">
                <a:latin typeface="Manrope" pitchFamily="2" charset="0"/>
              </a:rPr>
              <a:t>10 Adat vagy adatok törlése:</a:t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/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CON_ATC_009 - test_</a:t>
            </a:r>
            <a:r>
              <a:rPr lang="hu-HU" sz="1200" dirty="0" err="1" smtClean="0">
                <a:latin typeface="Manrope" pitchFamily="2" charset="0"/>
              </a:rPr>
              <a:t>delete</a:t>
            </a:r>
            <a:r>
              <a:rPr lang="hu-HU" sz="1200" dirty="0" smtClean="0">
                <a:latin typeface="Manrope" pitchFamily="2" charset="0"/>
              </a:rPr>
              <a:t>_</a:t>
            </a:r>
            <a:r>
              <a:rPr lang="hu-HU" sz="1200" dirty="0" err="1" smtClean="0">
                <a:latin typeface="Manrope" pitchFamily="2" charset="0"/>
              </a:rPr>
              <a:t>data</a:t>
            </a:r>
            <a:r>
              <a:rPr lang="hu-HU" sz="1200" dirty="0">
                <a:latin typeface="Manrope" pitchFamily="2" charset="0"/>
              </a:rPr>
              <a:t/>
            </a:r>
            <a:br>
              <a:rPr lang="hu-HU" sz="1200" dirty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Adat vagy adatok törlése - </a:t>
            </a:r>
            <a:r>
              <a:rPr lang="hu-HU" sz="1200" dirty="0" err="1" smtClean="0">
                <a:latin typeface="Manrope" pitchFamily="2" charset="0"/>
              </a:rPr>
              <a:t>Blogbejegyzés</a:t>
            </a:r>
            <a:endParaRPr kumimoji="0" lang="hu-HU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Manrope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artalom helye 2"/>
          <p:cNvSpPr txBox="1">
            <a:spLocks/>
          </p:cNvSpPr>
          <p:nvPr/>
        </p:nvSpPr>
        <p:spPr>
          <a:xfrm>
            <a:off x="144016" y="6453337"/>
            <a:ext cx="6588224" cy="432047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hu-HU" sz="1200" dirty="0" smtClean="0"/>
              <a:t>Automatizált </a:t>
            </a:r>
            <a:r>
              <a:rPr lang="hu-HU" sz="1200" dirty="0" err="1" smtClean="0"/>
              <a:t>tesztlés</a:t>
            </a:r>
            <a:r>
              <a:rPr lang="hu-HU" sz="1200" dirty="0" smtClean="0"/>
              <a:t> elérése: https://github.com/evaszijarto/conduit </a:t>
            </a:r>
          </a:p>
          <a:p>
            <a:pPr marL="1165225" indent="-1165225"/>
            <a:r>
              <a:rPr lang="hu-HU" sz="1200" dirty="0" smtClean="0"/>
              <a:t>	forráskód: https://github.com/evaszijarto/conduit/tree/master/vizsgaremek/test</a:t>
            </a:r>
            <a:endParaRPr lang="hu-H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solidFill>
                  <a:schemeClr val="bg1"/>
                </a:solidFill>
                <a:latin typeface="Manrope" pitchFamily="2" charset="0"/>
              </a:rPr>
              <a:t>04. </a:t>
            </a:r>
            <a:r>
              <a:rPr lang="hu-HU" dirty="0" err="1" smtClean="0">
                <a:solidFill>
                  <a:schemeClr val="bg1"/>
                </a:solidFill>
                <a:latin typeface="Manrope" pitchFamily="2" charset="0"/>
              </a:rPr>
              <a:t>Workflow</a:t>
            </a:r>
            <a:endParaRPr lang="hu-HU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tabLst>
                <a:tab pos="358775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Set up job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Build simple-elf/allure-report-</a:t>
            </a:r>
            <a:r>
              <a:rPr lang="en-US" sz="1800" dirty="0" err="1" smtClean="0">
                <a:latin typeface="Manrope" pitchFamily="2" charset="0"/>
              </a:rPr>
              <a:t>acrion@master</a:t>
            </a:r>
            <a:endParaRPr lang="en-US" sz="1800" dirty="0" smtClean="0">
              <a:latin typeface="Manrope" pitchFamily="2" charset="0"/>
            </a:endParaRPr>
          </a:p>
          <a:p>
            <a:pPr marL="0" indent="0">
              <a:buNone/>
              <a:tabLst>
                <a:tab pos="358775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Build </a:t>
            </a:r>
            <a:r>
              <a:rPr lang="en-US" sz="1800" dirty="0" err="1" smtClean="0">
                <a:latin typeface="Manrope" pitchFamily="2" charset="0"/>
              </a:rPr>
              <a:t>peaceiris</a:t>
            </a:r>
            <a:r>
              <a:rPr lang="en-US" sz="1800" dirty="0" smtClean="0">
                <a:latin typeface="Manrope" pitchFamily="2" charset="0"/>
              </a:rPr>
              <a:t>/actions-gh-pages@v2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Run actions/checkout@v3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err="1" smtClean="0">
                <a:latin typeface="Manrope" pitchFamily="2" charset="0"/>
              </a:rPr>
              <a:t>Docker</a:t>
            </a:r>
            <a:r>
              <a:rPr lang="en-US" sz="1800" dirty="0" smtClean="0">
                <a:latin typeface="Manrope" pitchFamily="2" charset="0"/>
              </a:rPr>
              <a:t> </a:t>
            </a:r>
            <a:r>
              <a:rPr lang="en-US" sz="1800" dirty="0" err="1" smtClean="0">
                <a:latin typeface="Manrope" pitchFamily="2" charset="0"/>
              </a:rPr>
              <a:t>buuild</a:t>
            </a:r>
            <a:r>
              <a:rPr lang="en-US" sz="1800" dirty="0" smtClean="0">
                <a:latin typeface="Manrope" pitchFamily="2" charset="0"/>
              </a:rPr>
              <a:t> for test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Sleep for 60 </a:t>
            </a:r>
            <a:r>
              <a:rPr lang="en-US" sz="1800" dirty="0" err="1" smtClean="0">
                <a:latin typeface="Manrope" pitchFamily="2" charset="0"/>
              </a:rPr>
              <a:t>secends</a:t>
            </a:r>
            <a:endParaRPr lang="en-US" sz="1800" dirty="0" smtClean="0">
              <a:latin typeface="Manrope" pitchFamily="2" charset="0"/>
            </a:endParaRPr>
          </a:p>
          <a:p>
            <a:pPr marL="0" indent="0">
              <a:buNone/>
              <a:tabLst>
                <a:tab pos="358775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Set up Python 3.10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Install dependencies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Test with </a:t>
            </a:r>
            <a:r>
              <a:rPr lang="en-US" sz="1800" dirty="0" err="1" smtClean="0">
                <a:latin typeface="Manrope" pitchFamily="2" charset="0"/>
              </a:rPr>
              <a:t>pytest</a:t>
            </a:r>
            <a:endParaRPr lang="en-US" sz="1800" dirty="0" smtClean="0">
              <a:latin typeface="Manrope" pitchFamily="2" charset="0"/>
            </a:endParaRPr>
          </a:p>
          <a:p>
            <a:pPr marL="0" indent="0">
              <a:buNone/>
              <a:tabLst>
                <a:tab pos="358775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Allure Report action from marketplace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Deploy report to </a:t>
            </a:r>
            <a:r>
              <a:rPr lang="en-US" sz="1800" dirty="0" err="1" smtClean="0">
                <a:latin typeface="Manrope" pitchFamily="2" charset="0"/>
              </a:rPr>
              <a:t>Github</a:t>
            </a:r>
            <a:r>
              <a:rPr lang="en-US" sz="1800" dirty="0" smtClean="0">
                <a:latin typeface="Manrope" pitchFamily="2" charset="0"/>
              </a:rPr>
              <a:t> Pages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Post Set up Python 3.10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Port Run </a:t>
            </a:r>
            <a:r>
              <a:rPr lang="en-US" sz="1800" dirty="0" err="1" smtClean="0">
                <a:latin typeface="Manrope" pitchFamily="2" charset="0"/>
              </a:rPr>
              <a:t>acrions</a:t>
            </a:r>
            <a:r>
              <a:rPr lang="en-US" sz="1800" dirty="0" smtClean="0">
                <a:latin typeface="Manrope" pitchFamily="2" charset="0"/>
              </a:rPr>
              <a:t>/checkout@v3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Complete job</a:t>
            </a:r>
          </a:p>
        </p:txBody>
      </p:sp>
      <p:pic>
        <p:nvPicPr>
          <p:cNvPr id="15364" name="Picture 4" descr="sad video art GIF by GLITCHED MEMORIES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780928"/>
            <a:ext cx="3275856" cy="1842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143000"/>
          </a:xfrm>
        </p:spPr>
        <p:txBody>
          <a:bodyPr>
            <a:noAutofit/>
          </a:bodyPr>
          <a:lstStyle/>
          <a:p>
            <a:pPr algn="l"/>
            <a:r>
              <a:rPr lang="hu-HU" sz="4000" dirty="0" smtClean="0">
                <a:latin typeface="Manrope" pitchFamily="2" charset="0"/>
              </a:rPr>
              <a:t>05. Vezetői jelentés – </a:t>
            </a:r>
            <a:r>
              <a:rPr lang="hu-HU" sz="4000" dirty="0" err="1" smtClean="0">
                <a:latin typeface="Manrope" pitchFamily="2" charset="0"/>
              </a:rPr>
              <a:t>Allure</a:t>
            </a:r>
            <a:r>
              <a:rPr lang="hu-HU" sz="4000" dirty="0" smtClean="0">
                <a:latin typeface="Manrope" pitchFamily="2" charset="0"/>
              </a:rPr>
              <a:t> </a:t>
            </a:r>
            <a:r>
              <a:rPr lang="hu-HU" sz="4000" dirty="0" err="1" smtClean="0">
                <a:latin typeface="Manrope" pitchFamily="2" charset="0"/>
              </a:rPr>
              <a:t>Report</a:t>
            </a:r>
            <a:endParaRPr lang="hu-HU" sz="4000" dirty="0">
              <a:latin typeface="Manrope" pitchFamily="2" charset="0"/>
            </a:endParaRPr>
          </a:p>
        </p:txBody>
      </p:sp>
      <p:pic>
        <p:nvPicPr>
          <p:cNvPr id="4" name="Tartalom helye 3" descr="2023-04-21 16_35_45-Allure Report_over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304044"/>
            <a:ext cx="3275856" cy="1998957"/>
          </a:xfrm>
        </p:spPr>
      </p:pic>
      <p:pic>
        <p:nvPicPr>
          <p:cNvPr id="5" name="Kép 4" descr="2023-04-21 16_37_17-Allure Report_dur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345" y="1398306"/>
            <a:ext cx="3275655" cy="1810432"/>
          </a:xfrm>
          <a:prstGeom prst="rect">
            <a:avLst/>
          </a:prstGeom>
        </p:spPr>
      </p:pic>
      <p:pic>
        <p:nvPicPr>
          <p:cNvPr id="6" name="Kép 5" descr="2023-04-21 16_35_19-Allure Report_suit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53219" y="3680308"/>
            <a:ext cx="3855704" cy="2583904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79512" y="4112356"/>
            <a:ext cx="26441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Manrope" pitchFamily="2" charset="0"/>
              </a:rPr>
              <a:t>Tesztkészletről részletesebben</a:t>
            </a:r>
          </a:p>
          <a:p>
            <a:endParaRPr lang="hu-HU" dirty="0" smtClean="0"/>
          </a:p>
          <a:p>
            <a:r>
              <a:rPr lang="hu-HU" sz="1200" dirty="0" smtClean="0">
                <a:latin typeface="Manrope" pitchFamily="2" charset="0"/>
              </a:rPr>
              <a:t>Tesztesetek felsorolva státusz jelöléssel és átfutási idővel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3330713" y="1592076"/>
            <a:ext cx="2644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Manrope" pitchFamily="2" charset="0"/>
              </a:rPr>
              <a:t>Nyitó adatok</a:t>
            </a:r>
          </a:p>
          <a:p>
            <a:endParaRPr lang="hu-HU" dirty="0" smtClean="0">
              <a:latin typeface="Manrope" pitchFamily="2" charset="0"/>
            </a:endParaRPr>
          </a:p>
          <a:p>
            <a:r>
              <a:rPr lang="hu-HU" sz="1200" dirty="0" smtClean="0">
                <a:latin typeface="Manrope" pitchFamily="2" charset="0"/>
              </a:rPr>
              <a:t>Riport készítésének dátuma</a:t>
            </a:r>
          </a:p>
          <a:p>
            <a:r>
              <a:rPr lang="hu-HU" sz="1200" dirty="0" smtClean="0">
                <a:latin typeface="Manrope" pitchFamily="2" charset="0"/>
              </a:rPr>
              <a:t>Tesztesetek száma</a:t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Tesztkészletek száma</a:t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Tesztesetek státusz összesítője</a:t>
            </a:r>
            <a:r>
              <a:rPr lang="hu-HU" sz="1200" dirty="0" smtClean="0"/>
              <a:t>​</a:t>
            </a:r>
            <a:endParaRPr lang="hu-HU" sz="12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6517782" y="4112356"/>
            <a:ext cx="264414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Manrope" pitchFamily="2" charset="0"/>
              </a:rPr>
              <a:t>Tesztesetek átfutási ideje</a:t>
            </a:r>
          </a:p>
          <a:p>
            <a:endParaRPr lang="hu-HU" dirty="0" smtClean="0">
              <a:latin typeface="Manrope" pitchFamily="2" charset="0"/>
            </a:endParaRPr>
          </a:p>
          <a:p>
            <a:r>
              <a:rPr lang="hu-HU" sz="1200" dirty="0" smtClean="0">
                <a:latin typeface="Manrope" pitchFamily="2" charset="0"/>
              </a:rPr>
              <a:t>6 teszteset 5s-belül</a:t>
            </a:r>
          </a:p>
          <a:p>
            <a:r>
              <a:rPr lang="hu-HU" sz="1200" dirty="0" smtClean="0">
                <a:latin typeface="Manrope" pitchFamily="2" charset="0"/>
              </a:rPr>
              <a:t>1 teszteset 25-30s belül (több oldalas lista bejárása)</a:t>
            </a:r>
          </a:p>
          <a:p>
            <a:r>
              <a:rPr lang="hu-HU" sz="1200" dirty="0" smtClean="0">
                <a:latin typeface="Manrope" pitchFamily="2" charset="0"/>
              </a:rPr>
              <a:t>1 teszteset 30-35s belül (adatok lementése)</a:t>
            </a:r>
            <a:endParaRPr lang="hu-HU" sz="1200" dirty="0">
              <a:latin typeface="Manrope" pitchFamily="2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179512" y="6464369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Vezetői jelentés elérhetősége: https://evaszijarto.github.io/conduit/47/#</a:t>
            </a:r>
            <a:endParaRPr lang="hu-H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cím 2"/>
          <p:cNvSpPr txBox="1">
            <a:spLocks/>
          </p:cNvSpPr>
          <p:nvPr/>
        </p:nvSpPr>
        <p:spPr>
          <a:xfrm>
            <a:off x="300157" y="6118448"/>
            <a:ext cx="1688232" cy="40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Szijártó Éva</a:t>
            </a:r>
          </a:p>
        </p:txBody>
      </p:sp>
      <p:sp>
        <p:nvSpPr>
          <p:cNvPr id="7" name="Alcím 2"/>
          <p:cNvSpPr txBox="1">
            <a:spLocks/>
          </p:cNvSpPr>
          <p:nvPr/>
        </p:nvSpPr>
        <p:spPr>
          <a:xfrm>
            <a:off x="3173593" y="6118448"/>
            <a:ext cx="3240360" cy="40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smtClean="0">
                <a:solidFill>
                  <a:schemeClr val="bg1"/>
                </a:solidFill>
                <a:latin typeface="Manrope" pitchFamily="2" charset="0"/>
              </a:rPr>
              <a:t>Junior automata tesztelő szakirány</a:t>
            </a:r>
            <a:endParaRPr kumimoji="0" lang="hu-H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8" name="Alcím 2"/>
          <p:cNvSpPr txBox="1">
            <a:spLocks/>
          </p:cNvSpPr>
          <p:nvPr/>
        </p:nvSpPr>
        <p:spPr>
          <a:xfrm>
            <a:off x="7564288" y="6118448"/>
            <a:ext cx="1688232" cy="40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smtClean="0">
                <a:solidFill>
                  <a:schemeClr val="bg1"/>
                </a:solidFill>
                <a:latin typeface="Manrope" pitchFamily="2" charset="0"/>
              </a:rPr>
              <a:t>2023. </a:t>
            </a:r>
            <a:r>
              <a:rPr lang="hu-HU" sz="1400" dirty="0">
                <a:solidFill>
                  <a:schemeClr val="bg1"/>
                </a:solidFill>
                <a:latin typeface="Manrope" pitchFamily="2" charset="0"/>
              </a:rPr>
              <a:t>m</a:t>
            </a:r>
            <a:r>
              <a:rPr lang="hu-HU" sz="1400" dirty="0" smtClean="0">
                <a:solidFill>
                  <a:schemeClr val="bg1"/>
                </a:solidFill>
                <a:latin typeface="Manrope" pitchFamily="2" charset="0"/>
              </a:rPr>
              <a:t>ájus 17.</a:t>
            </a:r>
            <a:endParaRPr kumimoji="0" lang="hu-H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cxnSp>
        <p:nvCxnSpPr>
          <p:cNvPr id="9" name="Egyenes összekötő nyíllal 8"/>
          <p:cNvCxnSpPr/>
          <p:nvPr/>
        </p:nvCxnSpPr>
        <p:spPr>
          <a:xfrm>
            <a:off x="3086727" y="6262464"/>
            <a:ext cx="14401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>
            <a:off x="7454180" y="6262464"/>
            <a:ext cx="14401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>
            <a:off x="190049" y="6262464"/>
            <a:ext cx="14401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>
            <a:off x="0" y="6114132"/>
            <a:ext cx="9144000" cy="0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>
            <a:off x="0" y="6440264"/>
            <a:ext cx="9144000" cy="0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"/>
          <p:cNvSpPr txBox="1">
            <a:spLocks/>
          </p:cNvSpPr>
          <p:nvPr/>
        </p:nvSpPr>
        <p:spPr>
          <a:xfrm>
            <a:off x="107504" y="1124744"/>
            <a:ext cx="8928992" cy="367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0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ea typeface="+mj-ea"/>
                <a:cs typeface="+mj-cs"/>
              </a:rPr>
              <a:t>KÖSZÖNÖM</a:t>
            </a:r>
            <a:br>
              <a:rPr kumimoji="0" lang="hu-HU" sz="10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ea typeface="+mj-ea"/>
                <a:cs typeface="+mj-cs"/>
              </a:rPr>
            </a:br>
            <a:r>
              <a:rPr kumimoji="0" lang="hu-HU" sz="10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ea typeface="+mj-ea"/>
                <a:cs typeface="+mj-cs"/>
              </a:rPr>
              <a:t> A </a:t>
            </a:r>
            <a:br>
              <a:rPr kumimoji="0" lang="hu-HU" sz="10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ea typeface="+mj-ea"/>
                <a:cs typeface="+mj-cs"/>
              </a:rPr>
            </a:br>
            <a:r>
              <a:rPr lang="hu-HU" sz="10400" dirty="0" smtClean="0">
                <a:latin typeface="Manrope" pitchFamily="2" charset="0"/>
                <a:ea typeface="+mj-ea"/>
                <a:cs typeface="+mj-cs"/>
              </a:rPr>
              <a:t>FIGYELMET!</a:t>
            </a:r>
            <a:endParaRPr kumimoji="0" lang="hu-HU" sz="10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nrope" pitchFamily="2" charset="0"/>
              <a:ea typeface="+mj-ea"/>
              <a:cs typeface="+mj-cs"/>
            </a:endParaRPr>
          </a:p>
        </p:txBody>
      </p:sp>
      <p:sp>
        <p:nvSpPr>
          <p:cNvPr id="14" name="Alcím 2"/>
          <p:cNvSpPr txBox="1">
            <a:spLocks/>
          </p:cNvSpPr>
          <p:nvPr/>
        </p:nvSpPr>
        <p:spPr>
          <a:xfrm>
            <a:off x="300157" y="6118448"/>
            <a:ext cx="1688232" cy="40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Szijártó Éva</a:t>
            </a:r>
          </a:p>
        </p:txBody>
      </p:sp>
      <p:sp>
        <p:nvSpPr>
          <p:cNvPr id="15" name="Alcím 2"/>
          <p:cNvSpPr txBox="1">
            <a:spLocks/>
          </p:cNvSpPr>
          <p:nvPr/>
        </p:nvSpPr>
        <p:spPr>
          <a:xfrm>
            <a:off x="3173593" y="6118448"/>
            <a:ext cx="3240360" cy="40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smtClean="0">
                <a:latin typeface="Manrope" pitchFamily="2" charset="0"/>
              </a:rPr>
              <a:t>Junior automata tesztelő szakirány</a:t>
            </a:r>
            <a:endParaRPr kumimoji="0" lang="hu-H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16" name="Alcím 2"/>
          <p:cNvSpPr txBox="1">
            <a:spLocks/>
          </p:cNvSpPr>
          <p:nvPr/>
        </p:nvSpPr>
        <p:spPr>
          <a:xfrm>
            <a:off x="7564288" y="6118448"/>
            <a:ext cx="1688232" cy="40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smtClean="0">
                <a:latin typeface="Manrope" pitchFamily="2" charset="0"/>
              </a:rPr>
              <a:t>2023. </a:t>
            </a:r>
            <a:r>
              <a:rPr lang="hu-HU" sz="1400" dirty="0">
                <a:latin typeface="Manrope" pitchFamily="2" charset="0"/>
              </a:rPr>
              <a:t>m</a:t>
            </a:r>
            <a:r>
              <a:rPr lang="hu-HU" sz="1400" dirty="0" smtClean="0">
                <a:latin typeface="Manrope" pitchFamily="2" charset="0"/>
              </a:rPr>
              <a:t>ájus 17.</a:t>
            </a:r>
            <a:endParaRPr kumimoji="0" lang="hu-H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cxnSp>
        <p:nvCxnSpPr>
          <p:cNvPr id="17" name="Egyenes összekötő nyíllal 16"/>
          <p:cNvCxnSpPr/>
          <p:nvPr/>
        </p:nvCxnSpPr>
        <p:spPr>
          <a:xfrm>
            <a:off x="3086727" y="6262464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>
            <a:off x="7454180" y="6262464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/>
          <p:nvPr/>
        </p:nvCxnSpPr>
        <p:spPr>
          <a:xfrm>
            <a:off x="190049" y="6262464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/>
          <p:nvPr/>
        </p:nvCxnSpPr>
        <p:spPr>
          <a:xfrm>
            <a:off x="0" y="6114132"/>
            <a:ext cx="9144000" cy="0"/>
          </a:xfrm>
          <a:prstGeom prst="line">
            <a:avLst/>
          </a:prstGeom>
          <a:ln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/>
          <p:nvPr/>
        </p:nvCxnSpPr>
        <p:spPr>
          <a:xfrm>
            <a:off x="0" y="6440264"/>
            <a:ext cx="9144000" cy="0"/>
          </a:xfrm>
          <a:prstGeom prst="line">
            <a:avLst/>
          </a:prstGeom>
          <a:ln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554</Words>
  <Application>Microsoft Office PowerPoint</Application>
  <PresentationFormat>Diavetítés a képernyőre (4:3 oldalarány)</PresentationFormat>
  <Paragraphs>152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2</vt:i4>
      </vt:variant>
      <vt:variant>
        <vt:lpstr>Diacímek</vt:lpstr>
      </vt:variant>
      <vt:variant>
        <vt:i4>9</vt:i4>
      </vt:variant>
    </vt:vector>
  </HeadingPairs>
  <TitlesOfParts>
    <vt:vector size="11" baseType="lpstr">
      <vt:lpstr>Office-téma</vt:lpstr>
      <vt:lpstr>Egyéni tervezés</vt:lpstr>
      <vt:lpstr>VIZSGAREMEK VÉDÉS</vt:lpstr>
      <vt:lpstr>Áttekintés</vt:lpstr>
      <vt:lpstr>01. Vizsgaremekről</vt:lpstr>
      <vt:lpstr>02. Manuális tesztelés</vt:lpstr>
      <vt:lpstr>03. Automata tesztelés - Blogbejegyzéseken végigvezetve</vt:lpstr>
      <vt:lpstr>04. Workflow</vt:lpstr>
      <vt:lpstr>05. Vezetői jelentés – Allure Report</vt:lpstr>
      <vt:lpstr>8. dia</vt:lpstr>
      <vt:lpstr>9. dia</vt:lpstr>
    </vt:vector>
  </TitlesOfParts>
  <Company>WXPEE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VÉDÉS</dc:title>
  <dc:creator>user</dc:creator>
  <cp:lastModifiedBy>user</cp:lastModifiedBy>
  <cp:revision>19</cp:revision>
  <dcterms:created xsi:type="dcterms:W3CDTF">2023-04-22T12:08:05Z</dcterms:created>
  <dcterms:modified xsi:type="dcterms:W3CDTF">2023-04-22T14:24:06Z</dcterms:modified>
</cp:coreProperties>
</file>