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4" r:id="rId2"/>
    <p:sldId id="273" r:id="rId3"/>
    <p:sldId id="265" r:id="rId4"/>
    <p:sldId id="268" r:id="rId5"/>
    <p:sldId id="266" r:id="rId6"/>
    <p:sldId id="269" r:id="rId7"/>
    <p:sldId id="270" r:id="rId8"/>
    <p:sldId id="271" r:id="rId9"/>
    <p:sldId id="272" r:id="rId10"/>
    <p:sldId id="267" r:id="rId11"/>
    <p:sldId id="257" r:id="rId12"/>
    <p:sldId id="258" r:id="rId13"/>
    <p:sldId id="260" r:id="rId14"/>
    <p:sldId id="274" r:id="rId15"/>
    <p:sldId id="262" r:id="rId16"/>
    <p:sldId id="259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96C6D-BD47-9745-ACA8-9DDDBF7C6ECE}" type="datetimeFigureOut">
              <a:rPr lang="nl-NL" smtClean="0"/>
              <a:t>16-10-18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3D888-B7BF-BA4D-B98A-D4EA0A9193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355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/Users/</a:t>
            </a:r>
            <a:r>
              <a:rPr lang="nl-NL" dirty="0" err="1" smtClean="0"/>
              <a:t>arous</a:t>
            </a:r>
            <a:r>
              <a:rPr lang="nl-NL" dirty="0" smtClean="0"/>
              <a:t>/Desktop/Schermafbeelding 2018-06-06 om 18.16.26.png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3D888-B7BF-BA4D-B98A-D4EA0A9193E1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359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16-10-18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16-10-18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16-10-18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16-10-18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5634" cy="1143000"/>
          </a:xfrm>
        </p:spPr>
        <p:txBody>
          <a:bodyPr>
            <a:normAutofit/>
          </a:bodyPr>
          <a:lstStyle/>
          <a:p>
            <a:r>
              <a:rPr lang="nl-NL" sz="3600" dirty="0" smtClean="0"/>
              <a:t>PLOOI: overheidsdocumenten vindbaar</a:t>
            </a:r>
            <a:endParaRPr lang="nl-NL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1795" y="1600200"/>
            <a:ext cx="8648619" cy="494713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 smtClean="0"/>
              <a:t>Collectie-overstijgende index, ontsluiting via één portaal (noodzakelijke, maar geen voldoende voorwaarde)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Aanvullende maatregelen nodig om informatie / documenten </a:t>
            </a:r>
            <a:r>
              <a:rPr lang="nl-NL" i="1" dirty="0" smtClean="0">
                <a:solidFill>
                  <a:srgbClr val="3366FF"/>
                </a:solidFill>
              </a:rPr>
              <a:t>vindbaar</a:t>
            </a:r>
            <a:r>
              <a:rPr lang="nl-NL" dirty="0" smtClean="0"/>
              <a:t> te maken, gegeven:</a:t>
            </a:r>
          </a:p>
          <a:p>
            <a:r>
              <a:rPr lang="nl-NL" dirty="0" smtClean="0"/>
              <a:t>Omvang van de collecties (op termijn)</a:t>
            </a:r>
          </a:p>
          <a:p>
            <a:r>
              <a:rPr lang="nl-NL" dirty="0" smtClean="0"/>
              <a:t>Omvang van documenten (</a:t>
            </a:r>
            <a:r>
              <a:rPr lang="nl-NL" dirty="0"/>
              <a:t>vereist goede titels, abstracts, </a:t>
            </a:r>
            <a:r>
              <a:rPr lang="nl-NL" dirty="0" smtClean="0"/>
              <a:t>etc.)</a:t>
            </a:r>
          </a:p>
          <a:p>
            <a:r>
              <a:rPr lang="nl-NL" dirty="0" smtClean="0"/>
              <a:t>Diversiteit in typen documenten (van interne stukken tot rapporten tot regelgeving)</a:t>
            </a:r>
          </a:p>
          <a:p>
            <a:r>
              <a:rPr lang="nl-NL" dirty="0" smtClean="0"/>
              <a:t>Versie problematiek</a:t>
            </a:r>
          </a:p>
          <a:p>
            <a:r>
              <a:rPr lang="nl-NL" dirty="0" smtClean="0"/>
              <a:t>Gebruik van specialistische (overheids-/juridische) terminologie </a:t>
            </a:r>
          </a:p>
          <a:p>
            <a:r>
              <a:rPr lang="nl-NL" dirty="0" smtClean="0"/>
              <a:t>Diversiteit van doelgroepen (burger/professioneel), kennisniveau, aard van de vraag</a:t>
            </a:r>
          </a:p>
          <a:p>
            <a:endParaRPr lang="nl-NL" dirty="0" smtClean="0"/>
          </a:p>
          <a:p>
            <a:endParaRPr lang="nl-NL" dirty="0" smtClean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629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32305"/>
            <a:ext cx="8229600" cy="1143000"/>
          </a:xfrm>
        </p:spPr>
        <p:txBody>
          <a:bodyPr>
            <a:normAutofit/>
          </a:bodyPr>
          <a:lstStyle/>
          <a:p>
            <a:r>
              <a:rPr lang="nl-NL" sz="4000" dirty="0" smtClean="0"/>
              <a:t>Relevantie vormgeven</a:t>
            </a:r>
            <a:endParaRPr lang="nl-NL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173200"/>
            <a:ext cx="8229600" cy="5220848"/>
          </a:xfrm>
        </p:spPr>
        <p:txBody>
          <a:bodyPr>
            <a:normAutofit fontScale="92500"/>
          </a:bodyPr>
          <a:lstStyle/>
          <a:p>
            <a:r>
              <a:rPr lang="nl-NL" dirty="0" smtClean="0"/>
              <a:t>Relevantie-gebaseerde ordening van zoekresultaten (</a:t>
            </a:r>
            <a:r>
              <a:rPr lang="nl-NL" i="1" dirty="0" smtClean="0"/>
              <a:t>ranking</a:t>
            </a:r>
            <a:r>
              <a:rPr lang="nl-NL" dirty="0" smtClean="0"/>
              <a:t>)</a:t>
            </a:r>
            <a:endParaRPr lang="nl-NL" i="1" dirty="0" smtClean="0"/>
          </a:p>
          <a:p>
            <a:r>
              <a:rPr lang="nl-NL" dirty="0" smtClean="0"/>
              <a:t>Filtering (evt. voorafgaand aan zoekvraag)</a:t>
            </a:r>
          </a:p>
          <a:p>
            <a:r>
              <a:rPr lang="nl-NL" dirty="0"/>
              <a:t>F</a:t>
            </a:r>
            <a:r>
              <a:rPr lang="nl-NL" dirty="0" smtClean="0"/>
              <a:t>acetnavigatie (filtering achteraf)</a:t>
            </a:r>
          </a:p>
          <a:p>
            <a:r>
              <a:rPr lang="nl-NL" dirty="0" smtClean="0"/>
              <a:t>Groepering op basis van classificatie / type</a:t>
            </a:r>
          </a:p>
          <a:p>
            <a:r>
              <a:rPr lang="nl-NL" dirty="0" smtClean="0"/>
              <a:t>Associatie (tonen in combinatie met inhoudelijke of keten-gerelateerde documenten)</a:t>
            </a:r>
          </a:p>
          <a:p>
            <a:r>
              <a:rPr lang="nl-NL" dirty="0" smtClean="0"/>
              <a:t>Suggesties accepteren/verwerpen</a:t>
            </a:r>
          </a:p>
          <a:p>
            <a:r>
              <a:rPr lang="nl-NL" dirty="0" smtClean="0"/>
              <a:t>Rangschikken op populariteit, actualiteit, herkomst, etc. 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131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3923"/>
          </a:xfrm>
        </p:spPr>
        <p:txBody>
          <a:bodyPr>
            <a:normAutofit fontScale="90000"/>
          </a:bodyPr>
          <a:lstStyle/>
          <a:p>
            <a:r>
              <a:rPr lang="nl-NL" sz="4000" dirty="0" smtClean="0">
                <a:solidFill>
                  <a:srgbClr val="FFFFFF"/>
                </a:solidFill>
              </a:rPr>
              <a:t>Aannames zoekgedrag PLOOI gebruiker</a:t>
            </a:r>
            <a:endParaRPr lang="nl-NL" sz="4000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7581" y="1083923"/>
            <a:ext cx="8977049" cy="5774077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Burger gebruikt niet het (ambtelijk/juridisch) vocabulaire van de overheid: “</a:t>
            </a:r>
            <a:r>
              <a:rPr lang="nl-NL" dirty="0" err="1" smtClean="0"/>
              <a:t>Sleepwet</a:t>
            </a:r>
            <a:r>
              <a:rPr lang="nl-NL" dirty="0" smtClean="0"/>
              <a:t>” i.p.v. WIV</a:t>
            </a:r>
          </a:p>
          <a:p>
            <a:r>
              <a:rPr lang="nl-NL" dirty="0" smtClean="0"/>
              <a:t>Burger kent doorgaans niet de identificatie van documenten (ECLI, dossiernummers, BWB-ID)</a:t>
            </a:r>
          </a:p>
          <a:p>
            <a:r>
              <a:rPr lang="nl-NL" dirty="0" smtClean="0"/>
              <a:t>Burger is zich niet of nauwelijks bewust van documenttypen, wetgevings- en parlementair proces</a:t>
            </a:r>
          </a:p>
          <a:p>
            <a:r>
              <a:rPr lang="nl-NL" dirty="0" smtClean="0"/>
              <a:t>Burger kent niet uit zichzelf de samenhang van gerelateerde documenten (bijv. wetsvoorstel -&gt; wet -&gt; jurisprudentie)</a:t>
            </a:r>
          </a:p>
          <a:p>
            <a:r>
              <a:rPr lang="nl-NL" dirty="0" smtClean="0"/>
              <a:t>Burger zoekt op thema’s, beleidsterreinen, functionele ingangen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6266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141413"/>
            <a:ext cx="8229600" cy="1143000"/>
          </a:xfrm>
        </p:spPr>
        <p:txBody>
          <a:bodyPr/>
          <a:lstStyle/>
          <a:p>
            <a:r>
              <a:rPr lang="nl-NL" dirty="0" smtClean="0"/>
              <a:t>Lagenmodel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457200" y="5404999"/>
            <a:ext cx="6407825" cy="976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Content laag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457200" y="4180523"/>
            <a:ext cx="8229600" cy="976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Metadata</a:t>
            </a:r>
            <a:r>
              <a:rPr lang="nl-NL" dirty="0" smtClean="0"/>
              <a:t> laag 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457200" y="2956047"/>
            <a:ext cx="6168128" cy="9768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Semantische laag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457200" y="1731571"/>
            <a:ext cx="8229600" cy="976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Portal: navigatie logica, dynamische applicatie</a:t>
            </a:r>
            <a:endParaRPr lang="nl-NL" dirty="0"/>
          </a:p>
        </p:txBody>
      </p:sp>
      <p:sp>
        <p:nvSpPr>
          <p:cNvPr id="10" name="Magnetische schijf 9"/>
          <p:cNvSpPr/>
          <p:nvPr/>
        </p:nvSpPr>
        <p:spPr>
          <a:xfrm>
            <a:off x="755386" y="5572895"/>
            <a:ext cx="1215186" cy="689769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XML, PDF, </a:t>
            </a:r>
            <a:r>
              <a:rPr lang="nl-NL" sz="1400" dirty="0" err="1" smtClean="0"/>
              <a:t>doc</a:t>
            </a:r>
            <a:r>
              <a:rPr lang="nl-NL" sz="1400" dirty="0" smtClean="0"/>
              <a:t>, </a:t>
            </a:r>
            <a:r>
              <a:rPr lang="nl-NL" sz="1400" dirty="0" err="1" smtClean="0"/>
              <a:t>xsl</a:t>
            </a:r>
            <a:endParaRPr lang="nl-NL" sz="1400" dirty="0"/>
          </a:p>
        </p:txBody>
      </p:sp>
      <p:sp>
        <p:nvSpPr>
          <p:cNvPr id="12" name="Magnetische schijf 11"/>
          <p:cNvSpPr/>
          <p:nvPr/>
        </p:nvSpPr>
        <p:spPr>
          <a:xfrm>
            <a:off x="2352005" y="5572895"/>
            <a:ext cx="1215186" cy="689769"/>
          </a:xfrm>
          <a:prstGeom prst="flowChartMagneticDisk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Magnetische schijf 12"/>
          <p:cNvSpPr/>
          <p:nvPr/>
        </p:nvSpPr>
        <p:spPr>
          <a:xfrm>
            <a:off x="5410142" y="5572895"/>
            <a:ext cx="1215186" cy="689769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met één afgeknipte en afgeronde hoek 14"/>
          <p:cNvSpPr/>
          <p:nvPr/>
        </p:nvSpPr>
        <p:spPr>
          <a:xfrm rot="2187595">
            <a:off x="1038005" y="4379572"/>
            <a:ext cx="438757" cy="694381"/>
          </a:xfrm>
          <a:prstGeom prst="snipRoundRect">
            <a:avLst>
              <a:gd name="adj1" fmla="val 47381"/>
              <a:gd name="adj2" fmla="val 2"/>
            </a:avLst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met één afgeknipte en afgeronde hoek 15"/>
          <p:cNvSpPr/>
          <p:nvPr/>
        </p:nvSpPr>
        <p:spPr>
          <a:xfrm rot="2187595">
            <a:off x="6500002" y="4281033"/>
            <a:ext cx="438757" cy="694381"/>
          </a:xfrm>
          <a:prstGeom prst="snipRoundRect">
            <a:avLst>
              <a:gd name="adj1" fmla="val 47381"/>
              <a:gd name="adj2" fmla="val 2"/>
            </a:avLst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met één afgeknipte en afgeronde hoek 16"/>
          <p:cNvSpPr/>
          <p:nvPr/>
        </p:nvSpPr>
        <p:spPr>
          <a:xfrm rot="2187595">
            <a:off x="5573526" y="4301122"/>
            <a:ext cx="438757" cy="694381"/>
          </a:xfrm>
          <a:prstGeom prst="snipRoundRect">
            <a:avLst>
              <a:gd name="adj1" fmla="val 47381"/>
              <a:gd name="adj2" fmla="val 2"/>
            </a:avLst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met één afgeknipte en afgeronde hoek 17"/>
          <p:cNvSpPr/>
          <p:nvPr/>
        </p:nvSpPr>
        <p:spPr>
          <a:xfrm rot="2187595">
            <a:off x="1991637" y="4281032"/>
            <a:ext cx="438757" cy="694381"/>
          </a:xfrm>
          <a:prstGeom prst="snipRoundRect">
            <a:avLst>
              <a:gd name="adj1" fmla="val 47381"/>
              <a:gd name="adj2" fmla="val 2"/>
            </a:avLst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met één afgeknipte en afgeronde hoek 18"/>
          <p:cNvSpPr/>
          <p:nvPr/>
        </p:nvSpPr>
        <p:spPr>
          <a:xfrm rot="2187595">
            <a:off x="2877585" y="4301120"/>
            <a:ext cx="438757" cy="694381"/>
          </a:xfrm>
          <a:prstGeom prst="snipRoundRect">
            <a:avLst>
              <a:gd name="adj1" fmla="val 47381"/>
              <a:gd name="adj2" fmla="val 2"/>
            </a:avLst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hthoek 35"/>
          <p:cNvSpPr/>
          <p:nvPr/>
        </p:nvSpPr>
        <p:spPr>
          <a:xfrm>
            <a:off x="7102143" y="5404999"/>
            <a:ext cx="1604703" cy="976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Externe bronnen</a:t>
            </a:r>
            <a:endParaRPr lang="nl-NL" dirty="0"/>
          </a:p>
        </p:txBody>
      </p:sp>
      <p:sp>
        <p:nvSpPr>
          <p:cNvPr id="38" name="Magnetische schijf 37"/>
          <p:cNvSpPr/>
          <p:nvPr/>
        </p:nvSpPr>
        <p:spPr>
          <a:xfrm>
            <a:off x="3796225" y="5572895"/>
            <a:ext cx="1215186" cy="689769"/>
          </a:xfrm>
          <a:prstGeom prst="flowChartMagneticDisk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9" name="Magnetische schijf 38"/>
          <p:cNvSpPr/>
          <p:nvPr/>
        </p:nvSpPr>
        <p:spPr>
          <a:xfrm>
            <a:off x="7296453" y="5572895"/>
            <a:ext cx="1215186" cy="689769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Externe bronnen</a:t>
            </a:r>
            <a:endParaRPr lang="nl-NL" dirty="0"/>
          </a:p>
        </p:txBody>
      </p:sp>
      <p:sp>
        <p:nvSpPr>
          <p:cNvPr id="40" name="Rechthoek 39"/>
          <p:cNvSpPr/>
          <p:nvPr/>
        </p:nvSpPr>
        <p:spPr>
          <a:xfrm>
            <a:off x="6710891" y="2956047"/>
            <a:ext cx="1975909" cy="9768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Linked</a:t>
            </a:r>
            <a:r>
              <a:rPr lang="nl-NL" dirty="0" smtClean="0"/>
              <a:t> data </a:t>
            </a:r>
          </a:p>
          <a:p>
            <a:pPr algn="ctr"/>
            <a:r>
              <a:rPr lang="nl-NL" dirty="0" smtClean="0"/>
              <a:t>externe bronnen</a:t>
            </a:r>
            <a:endParaRPr lang="nl-NL" dirty="0"/>
          </a:p>
        </p:txBody>
      </p:sp>
      <p:sp>
        <p:nvSpPr>
          <p:cNvPr id="41" name="Pijl links en rechts 40"/>
          <p:cNvSpPr/>
          <p:nvPr/>
        </p:nvSpPr>
        <p:spPr>
          <a:xfrm>
            <a:off x="6175667" y="3426947"/>
            <a:ext cx="797967" cy="98539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2046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105"/>
          </a:xfrm>
        </p:spPr>
        <p:txBody>
          <a:bodyPr>
            <a:normAutofit/>
          </a:bodyPr>
          <a:lstStyle/>
          <a:p>
            <a:r>
              <a:rPr lang="nl-NL" sz="3200" dirty="0" smtClean="0"/>
              <a:t>Ondersteunende functies semantische laag</a:t>
            </a:r>
            <a:endParaRPr lang="nl-NL" sz="3200" dirty="0"/>
          </a:p>
        </p:txBody>
      </p:sp>
      <p:sp>
        <p:nvSpPr>
          <p:cNvPr id="4" name="Rechthoek 3"/>
          <p:cNvSpPr/>
          <p:nvPr/>
        </p:nvSpPr>
        <p:spPr>
          <a:xfrm>
            <a:off x="457200" y="5404999"/>
            <a:ext cx="8229600" cy="976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600" dirty="0" smtClean="0">
                <a:solidFill>
                  <a:srgbClr val="1F497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Content laag</a:t>
            </a:r>
            <a:endParaRPr lang="nl-NL" sz="1600" dirty="0">
              <a:solidFill>
                <a:srgbClr val="1F497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457200" y="4238709"/>
            <a:ext cx="8229600" cy="976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600" dirty="0" err="1" smtClean="0">
                <a:solidFill>
                  <a:srgbClr val="1F497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Metadata</a:t>
            </a:r>
            <a:r>
              <a:rPr lang="nl-NL" sz="1600" dirty="0" smtClean="0">
                <a:solidFill>
                  <a:srgbClr val="1F497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laag </a:t>
            </a:r>
            <a:endParaRPr lang="nl-NL" sz="1600" dirty="0">
              <a:solidFill>
                <a:srgbClr val="1F497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457200" y="2994394"/>
            <a:ext cx="8229600" cy="9768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600" dirty="0" smtClean="0">
                <a:solidFill>
                  <a:srgbClr val="1F497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Semantische laag </a:t>
            </a:r>
            <a:endParaRPr lang="nl-NL" sz="1600" dirty="0">
              <a:solidFill>
                <a:srgbClr val="1F497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457200" y="1007282"/>
            <a:ext cx="7633092" cy="17010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nl-NL" sz="16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Portal: navigatie logica, dynamische applicatie</a:t>
            </a:r>
            <a:endParaRPr lang="nl-NL" sz="16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446249" y="1195819"/>
            <a:ext cx="16734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Filters</a:t>
            </a:r>
          </a:p>
          <a:p>
            <a:r>
              <a:rPr lang="nl-NL" sz="1600" dirty="0" smtClean="0"/>
              <a:t>Facetten</a:t>
            </a:r>
          </a:p>
          <a:p>
            <a:r>
              <a:rPr lang="nl-NL" sz="1600" dirty="0" smtClean="0"/>
              <a:t>Navigatie-</a:t>
            </a:r>
          </a:p>
          <a:p>
            <a:r>
              <a:rPr lang="nl-NL" sz="1600" dirty="0" smtClean="0"/>
              <a:t>paden</a:t>
            </a:r>
            <a:endParaRPr lang="nl-NL" sz="1600" dirty="0"/>
          </a:p>
        </p:txBody>
      </p:sp>
      <p:cxnSp>
        <p:nvCxnSpPr>
          <p:cNvPr id="11" name="Rechte verbindingslijn met pijl 10"/>
          <p:cNvCxnSpPr/>
          <p:nvPr/>
        </p:nvCxnSpPr>
        <p:spPr>
          <a:xfrm flipH="1" flipV="1">
            <a:off x="3765981" y="2233537"/>
            <a:ext cx="10948" cy="985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1586126" y="908743"/>
            <a:ext cx="20046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Autocompletion</a:t>
            </a:r>
            <a:endParaRPr lang="nl-NL" sz="1600" dirty="0" smtClean="0"/>
          </a:p>
          <a:p>
            <a:r>
              <a:rPr lang="nl-NL" sz="1600" dirty="0" smtClean="0"/>
              <a:t>Query dialoog</a:t>
            </a:r>
          </a:p>
          <a:p>
            <a:r>
              <a:rPr lang="nl-NL" sz="1600" dirty="0" smtClean="0"/>
              <a:t>Semantisch zoeken</a:t>
            </a:r>
          </a:p>
          <a:p>
            <a:r>
              <a:rPr lang="nl-NL" sz="1600" dirty="0" smtClean="0"/>
              <a:t>(query analyse, </a:t>
            </a:r>
          </a:p>
          <a:p>
            <a:r>
              <a:rPr lang="nl-NL" sz="1600" dirty="0" err="1" smtClean="0"/>
              <a:t>entity</a:t>
            </a:r>
            <a:r>
              <a:rPr lang="nl-NL" sz="1600" dirty="0" smtClean="0"/>
              <a:t> </a:t>
            </a:r>
            <a:r>
              <a:rPr lang="nl-NL" sz="1600" dirty="0" err="1" smtClean="0"/>
              <a:t>recognition</a:t>
            </a:r>
            <a:r>
              <a:rPr lang="nl-NL" sz="1600" dirty="0" smtClean="0"/>
              <a:t>, </a:t>
            </a:r>
          </a:p>
          <a:p>
            <a:r>
              <a:rPr lang="nl-NL" sz="1600" dirty="0" smtClean="0"/>
              <a:t>term expansie)</a:t>
            </a:r>
          </a:p>
          <a:p>
            <a:r>
              <a:rPr lang="nl-NL" sz="1600" dirty="0" smtClean="0"/>
              <a:t>Tag </a:t>
            </a:r>
            <a:r>
              <a:rPr lang="nl-NL" sz="1600" dirty="0" err="1" smtClean="0"/>
              <a:t>cloud</a:t>
            </a:r>
            <a:endParaRPr lang="nl-NL" sz="1600" dirty="0"/>
          </a:p>
        </p:txBody>
      </p:sp>
      <p:sp>
        <p:nvSpPr>
          <p:cNvPr id="13" name="Tekstvak 12"/>
          <p:cNvSpPr txBox="1"/>
          <p:nvPr/>
        </p:nvSpPr>
        <p:spPr>
          <a:xfrm>
            <a:off x="5674419" y="2123603"/>
            <a:ext cx="29887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Personalisering</a:t>
            </a:r>
            <a:endParaRPr lang="nl-NL" sz="1600" dirty="0" smtClean="0"/>
          </a:p>
          <a:p>
            <a:r>
              <a:rPr lang="nl-NL" sz="1600" dirty="0" err="1" smtClean="0"/>
              <a:t>Attendering</a:t>
            </a:r>
            <a:r>
              <a:rPr lang="nl-NL" sz="1600" dirty="0" smtClean="0"/>
              <a:t> op basis van profiel</a:t>
            </a:r>
            <a:endParaRPr lang="nl-NL" sz="1600" dirty="0"/>
          </a:p>
        </p:txBody>
      </p:sp>
      <p:sp>
        <p:nvSpPr>
          <p:cNvPr id="16" name="Tekstvak 15"/>
          <p:cNvSpPr txBox="1"/>
          <p:nvPr/>
        </p:nvSpPr>
        <p:spPr>
          <a:xfrm>
            <a:off x="5173568" y="1008610"/>
            <a:ext cx="3256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‘more </a:t>
            </a:r>
            <a:r>
              <a:rPr lang="nl-NL" sz="1600" dirty="0" err="1" smtClean="0"/>
              <a:t>like</a:t>
            </a:r>
            <a:r>
              <a:rPr lang="nl-NL" sz="1600" dirty="0" smtClean="0"/>
              <a:t> </a:t>
            </a:r>
            <a:r>
              <a:rPr lang="nl-NL" sz="1600" dirty="0" err="1" smtClean="0"/>
              <a:t>this</a:t>
            </a:r>
            <a:r>
              <a:rPr lang="nl-NL" sz="1600" dirty="0" smtClean="0"/>
              <a:t>’ suggesties</a:t>
            </a:r>
          </a:p>
          <a:p>
            <a:r>
              <a:rPr lang="nl-NL" sz="1600" dirty="0" smtClean="0"/>
              <a:t>Inhoudelijke clustering: </a:t>
            </a:r>
          </a:p>
          <a:p>
            <a:r>
              <a:rPr lang="nl-NL" sz="1600" dirty="0" smtClean="0"/>
              <a:t>Thematische -  of zaakdossiers</a:t>
            </a:r>
          </a:p>
          <a:p>
            <a:r>
              <a:rPr lang="nl-NL" sz="1600" dirty="0" smtClean="0"/>
              <a:t>Beleidscyclus; gelinkte documenten</a:t>
            </a:r>
          </a:p>
        </p:txBody>
      </p:sp>
      <p:cxnSp>
        <p:nvCxnSpPr>
          <p:cNvPr id="18" name="Rechte verbindingslijn met pijl 17"/>
          <p:cNvCxnSpPr>
            <a:endCxn id="19" idx="0"/>
          </p:cNvCxnSpPr>
          <p:nvPr/>
        </p:nvCxnSpPr>
        <p:spPr>
          <a:xfrm flipH="1">
            <a:off x="1683606" y="3770287"/>
            <a:ext cx="1736932" cy="590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514538" y="4361245"/>
            <a:ext cx="23381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(Auto)classificatie met thesaurustermen</a:t>
            </a:r>
            <a:endParaRPr lang="nl-NL" sz="1600" dirty="0"/>
          </a:p>
        </p:txBody>
      </p:sp>
      <p:cxnSp>
        <p:nvCxnSpPr>
          <p:cNvPr id="26" name="Rechte verbindingslijn met pijl 25"/>
          <p:cNvCxnSpPr/>
          <p:nvPr/>
        </p:nvCxnSpPr>
        <p:spPr>
          <a:xfrm flipH="1" flipV="1">
            <a:off x="1040023" y="5003562"/>
            <a:ext cx="186110" cy="843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ijl links 28"/>
          <p:cNvSpPr/>
          <p:nvPr/>
        </p:nvSpPr>
        <p:spPr>
          <a:xfrm rot="13915336">
            <a:off x="1011074" y="2863987"/>
            <a:ext cx="1204239" cy="287760"/>
          </a:xfrm>
          <a:prstGeom prst="rightArrow">
            <a:avLst/>
          </a:prstGeom>
          <a:solidFill>
            <a:schemeClr val="accent6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/>
          </a:p>
        </p:txBody>
      </p:sp>
      <p:sp>
        <p:nvSpPr>
          <p:cNvPr id="31" name="Pijl links 30"/>
          <p:cNvSpPr/>
          <p:nvPr/>
        </p:nvSpPr>
        <p:spPr>
          <a:xfrm rot="17220000">
            <a:off x="5265805" y="2838934"/>
            <a:ext cx="1204239" cy="287760"/>
          </a:xfrm>
          <a:prstGeom prst="rightArrow">
            <a:avLst/>
          </a:prstGeom>
          <a:solidFill>
            <a:schemeClr val="accent6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/>
          </a:p>
        </p:txBody>
      </p:sp>
      <p:sp>
        <p:nvSpPr>
          <p:cNvPr id="32" name="Pijl links 31"/>
          <p:cNvSpPr/>
          <p:nvPr/>
        </p:nvSpPr>
        <p:spPr>
          <a:xfrm rot="14142476">
            <a:off x="2002022" y="2871149"/>
            <a:ext cx="936132" cy="287760"/>
          </a:xfrm>
          <a:prstGeom prst="rightArrow">
            <a:avLst/>
          </a:prstGeom>
          <a:solidFill>
            <a:schemeClr val="accent6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/>
          </a:p>
        </p:txBody>
      </p:sp>
      <p:sp>
        <p:nvSpPr>
          <p:cNvPr id="33" name="Pijl links 32"/>
          <p:cNvSpPr/>
          <p:nvPr/>
        </p:nvSpPr>
        <p:spPr>
          <a:xfrm rot="18366220">
            <a:off x="6371814" y="2996469"/>
            <a:ext cx="1204239" cy="287760"/>
          </a:xfrm>
          <a:prstGeom prst="rightArrow">
            <a:avLst/>
          </a:prstGeom>
          <a:solidFill>
            <a:schemeClr val="accent6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/>
          </a:p>
        </p:txBody>
      </p:sp>
      <p:sp>
        <p:nvSpPr>
          <p:cNvPr id="5" name="Tekstvak 4"/>
          <p:cNvSpPr txBox="1"/>
          <p:nvPr/>
        </p:nvSpPr>
        <p:spPr>
          <a:xfrm>
            <a:off x="722542" y="3142281"/>
            <a:ext cx="3043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Query expansie (BT/NT/RT)</a:t>
            </a:r>
          </a:p>
          <a:p>
            <a:r>
              <a:rPr lang="nl-NL" sz="1600" dirty="0" smtClean="0"/>
              <a:t>Verwijzingen </a:t>
            </a:r>
            <a:r>
              <a:rPr lang="nl-NL" sz="1600" dirty="0" err="1" smtClean="0"/>
              <a:t>parser</a:t>
            </a:r>
            <a:endParaRPr lang="nl-NL" sz="1600" dirty="0" smtClean="0"/>
          </a:p>
          <a:p>
            <a:r>
              <a:rPr lang="nl-NL" sz="1600" dirty="0" err="1" smtClean="0"/>
              <a:t>Entity</a:t>
            </a:r>
            <a:r>
              <a:rPr lang="nl-NL" sz="1600" dirty="0" smtClean="0"/>
              <a:t> </a:t>
            </a:r>
            <a:r>
              <a:rPr lang="nl-NL" sz="1600" smtClean="0"/>
              <a:t>extraction</a:t>
            </a:r>
            <a:endParaRPr lang="nl-NL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1389069" y="5477281"/>
            <a:ext cx="23878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Fulltext</a:t>
            </a:r>
            <a:r>
              <a:rPr lang="nl-NL" sz="1600" dirty="0" smtClean="0"/>
              <a:t> indexeren</a:t>
            </a:r>
          </a:p>
          <a:p>
            <a:r>
              <a:rPr lang="nl-NL" sz="1600" dirty="0" smtClean="0"/>
              <a:t>NLP </a:t>
            </a:r>
            <a:r>
              <a:rPr lang="nl-NL" sz="1600" dirty="0" err="1" smtClean="0"/>
              <a:t>preprocessing</a:t>
            </a:r>
            <a:endParaRPr lang="nl-NL" sz="1600" dirty="0" smtClean="0"/>
          </a:p>
        </p:txBody>
      </p:sp>
      <p:sp>
        <p:nvSpPr>
          <p:cNvPr id="14" name="Tekstvak 13"/>
          <p:cNvSpPr txBox="1"/>
          <p:nvPr/>
        </p:nvSpPr>
        <p:spPr>
          <a:xfrm>
            <a:off x="5572339" y="5605741"/>
            <a:ext cx="29887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Document </a:t>
            </a:r>
            <a:r>
              <a:rPr lang="nl-NL" sz="1600" dirty="0" err="1" smtClean="0"/>
              <a:t>metrics</a:t>
            </a:r>
            <a:r>
              <a:rPr lang="nl-NL" sz="1600" dirty="0" smtClean="0"/>
              <a:t> opbouwen</a:t>
            </a:r>
          </a:p>
          <a:p>
            <a:r>
              <a:rPr lang="nl-NL" sz="1600" dirty="0" smtClean="0"/>
              <a:t>(statistisch, niet semantisch)</a:t>
            </a:r>
            <a:endParaRPr lang="nl-NL" sz="1600" dirty="0"/>
          </a:p>
        </p:txBody>
      </p:sp>
      <p:sp>
        <p:nvSpPr>
          <p:cNvPr id="20" name="Tekstvak 19"/>
          <p:cNvSpPr txBox="1"/>
          <p:nvPr/>
        </p:nvSpPr>
        <p:spPr>
          <a:xfrm>
            <a:off x="2685718" y="4835236"/>
            <a:ext cx="2970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Ketenrelaties o.b.v. </a:t>
            </a:r>
            <a:r>
              <a:rPr lang="nl-NL" sz="1600" dirty="0" err="1" smtClean="0"/>
              <a:t>metadata</a:t>
            </a:r>
            <a:endParaRPr lang="nl-NL" sz="1600" dirty="0"/>
          </a:p>
        </p:txBody>
      </p:sp>
      <p:sp>
        <p:nvSpPr>
          <p:cNvPr id="28" name="Tekstvak 27"/>
          <p:cNvSpPr txBox="1"/>
          <p:nvPr/>
        </p:nvSpPr>
        <p:spPr>
          <a:xfrm>
            <a:off x="5572339" y="3071224"/>
            <a:ext cx="29887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Ketenrelaties </a:t>
            </a:r>
            <a:r>
              <a:rPr lang="nl-NL" sz="1600" dirty="0" err="1" smtClean="0"/>
              <a:t>o.b.v</a:t>
            </a:r>
            <a:r>
              <a:rPr lang="nl-NL" sz="1600" dirty="0" smtClean="0"/>
              <a:t> verwijzingen en </a:t>
            </a:r>
            <a:r>
              <a:rPr lang="nl-NL" sz="1600" i="1" dirty="0" err="1" smtClean="0"/>
              <a:t>typed</a:t>
            </a:r>
            <a:r>
              <a:rPr lang="nl-NL" sz="1600" dirty="0" smtClean="0"/>
              <a:t> relaties</a:t>
            </a:r>
            <a:endParaRPr lang="nl-NL" sz="1600" dirty="0"/>
          </a:p>
        </p:txBody>
      </p:sp>
      <p:sp>
        <p:nvSpPr>
          <p:cNvPr id="21" name="Tekstvak 20"/>
          <p:cNvSpPr txBox="1"/>
          <p:nvPr/>
        </p:nvSpPr>
        <p:spPr>
          <a:xfrm>
            <a:off x="3123030" y="3347383"/>
            <a:ext cx="22358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Kennismodel </a:t>
            </a:r>
          </a:p>
          <a:p>
            <a:r>
              <a:rPr lang="nl-NL" sz="1600" dirty="0" err="1" smtClean="0"/>
              <a:t>linked</a:t>
            </a:r>
            <a:r>
              <a:rPr lang="nl-NL" sz="1600" dirty="0" smtClean="0"/>
              <a:t> data</a:t>
            </a:r>
            <a:endParaRPr lang="nl-NL" sz="1600" dirty="0"/>
          </a:p>
        </p:txBody>
      </p:sp>
      <p:sp>
        <p:nvSpPr>
          <p:cNvPr id="24" name="Tekstvak 23"/>
          <p:cNvSpPr txBox="1"/>
          <p:nvPr/>
        </p:nvSpPr>
        <p:spPr>
          <a:xfrm>
            <a:off x="4618189" y="3599255"/>
            <a:ext cx="529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/>
              <a:t>Mapping</a:t>
            </a:r>
            <a:r>
              <a:rPr lang="nl-NL" sz="1600" dirty="0"/>
              <a:t> </a:t>
            </a:r>
            <a:r>
              <a:rPr lang="nl-NL" sz="1600" dirty="0" err="1"/>
              <a:t>rules</a:t>
            </a:r>
            <a:r>
              <a:rPr lang="nl-NL" sz="1600" dirty="0"/>
              <a:t> (</a:t>
            </a:r>
            <a:r>
              <a:rPr lang="nl-NL" sz="1600" dirty="0" err="1"/>
              <a:t>brondata</a:t>
            </a:r>
            <a:r>
              <a:rPr lang="nl-NL" sz="1600" dirty="0"/>
              <a:t> -&gt; thesaurus termen)</a:t>
            </a:r>
          </a:p>
        </p:txBody>
      </p:sp>
      <p:sp>
        <p:nvSpPr>
          <p:cNvPr id="25" name="Rechthoek 24"/>
          <p:cNvSpPr/>
          <p:nvPr/>
        </p:nvSpPr>
        <p:spPr>
          <a:xfrm>
            <a:off x="8199768" y="1008610"/>
            <a:ext cx="842967" cy="1699769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User</a:t>
            </a:r>
          </a:p>
          <a:p>
            <a:pPr algn="ctr"/>
            <a:r>
              <a:rPr lang="nl-NL" sz="1400" dirty="0" smtClean="0"/>
              <a:t>Gene-</a:t>
            </a:r>
            <a:r>
              <a:rPr lang="nl-NL" sz="1400" dirty="0" err="1" smtClean="0"/>
              <a:t>rated</a:t>
            </a:r>
            <a:endParaRPr lang="nl-NL" sz="1400" dirty="0" smtClean="0"/>
          </a:p>
          <a:p>
            <a:pPr algn="ctr"/>
            <a:r>
              <a:rPr lang="nl-NL" sz="1400" dirty="0" smtClean="0"/>
              <a:t>Data</a:t>
            </a:r>
          </a:p>
          <a:p>
            <a:pPr algn="ctr"/>
            <a:r>
              <a:rPr lang="nl-NL" sz="1400" dirty="0" smtClean="0"/>
              <a:t>Profielen</a:t>
            </a:r>
          </a:p>
          <a:p>
            <a:pPr algn="ctr"/>
            <a:r>
              <a:rPr lang="nl-NL" sz="1400" dirty="0" smtClean="0"/>
              <a:t>gebruik</a:t>
            </a:r>
            <a:endParaRPr lang="nl-NL" sz="1400" dirty="0"/>
          </a:p>
        </p:txBody>
      </p:sp>
      <p:sp>
        <p:nvSpPr>
          <p:cNvPr id="3" name="Tekstvak 2"/>
          <p:cNvSpPr txBox="1"/>
          <p:nvPr/>
        </p:nvSpPr>
        <p:spPr>
          <a:xfrm>
            <a:off x="3776929" y="1105820"/>
            <a:ext cx="13966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Contextuele informatie </a:t>
            </a:r>
            <a:r>
              <a:rPr lang="nl-NL" sz="1600" dirty="0" smtClean="0"/>
              <a:t> </a:t>
            </a:r>
            <a:r>
              <a:rPr lang="nl-NL" sz="1600" dirty="0" err="1"/>
              <a:t>Linked</a:t>
            </a:r>
            <a:r>
              <a:rPr lang="nl-NL" sz="1600" dirty="0"/>
              <a:t> </a:t>
            </a:r>
            <a:r>
              <a:rPr lang="nl-NL" sz="1600" dirty="0" smtClean="0"/>
              <a:t>data</a:t>
            </a:r>
            <a:endParaRPr lang="nl-NL" sz="1600" dirty="0"/>
          </a:p>
          <a:p>
            <a:r>
              <a:rPr lang="nl-NL" sz="1600" dirty="0" smtClean="0"/>
              <a:t>Knowledge </a:t>
            </a:r>
            <a:r>
              <a:rPr lang="nl-NL" sz="1600" dirty="0" err="1"/>
              <a:t>graph</a:t>
            </a:r>
            <a:endParaRPr lang="nl-NL" sz="16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0454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 smtClean="0"/>
              <a:t>Relevantie vergroten m.b.v. kennismodel</a:t>
            </a: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nl-NL" dirty="0" smtClean="0"/>
              <a:t>Algoritmische relevantie: synoniemen, NLP voorbewerking (termexpansie)</a:t>
            </a:r>
          </a:p>
          <a:p>
            <a:pPr marL="514350" indent="-514350">
              <a:buAutoNum type="arabicPeriod"/>
            </a:pPr>
            <a:r>
              <a:rPr lang="nl-NL" dirty="0" err="1" smtClean="0"/>
              <a:t>Aboutness</a:t>
            </a:r>
            <a:r>
              <a:rPr lang="nl-NL" dirty="0" smtClean="0"/>
              <a:t>: onderwerpsclassificatie m.b.v. termen en relaties uit het kennismodel; associaties o.b.v. getypeerde relaties</a:t>
            </a:r>
          </a:p>
          <a:p>
            <a:pPr marL="514350" indent="-514350">
              <a:buAutoNum type="arabicPeriod"/>
            </a:pPr>
            <a:r>
              <a:rPr lang="nl-NL" dirty="0" err="1" smtClean="0"/>
              <a:t>Isness</a:t>
            </a:r>
            <a:r>
              <a:rPr lang="nl-NL" dirty="0" smtClean="0"/>
              <a:t>: associatie van populaire naam met </a:t>
            </a:r>
            <a:r>
              <a:rPr lang="nl-NL" dirty="0" err="1" smtClean="0"/>
              <a:t>identifier</a:t>
            </a:r>
            <a:r>
              <a:rPr lang="nl-NL" dirty="0" smtClean="0"/>
              <a:t>; </a:t>
            </a:r>
            <a:r>
              <a:rPr lang="nl-NL" dirty="0" err="1" smtClean="0"/>
              <a:t>metadata</a:t>
            </a:r>
            <a:r>
              <a:rPr lang="nl-NL" dirty="0" smtClean="0"/>
              <a:t> referentiedata (‘</a:t>
            </a:r>
            <a:r>
              <a:rPr lang="nl-NL" dirty="0" err="1" smtClean="0"/>
              <a:t>waardelijsten</a:t>
            </a:r>
            <a:r>
              <a:rPr lang="nl-NL" dirty="0" smtClean="0"/>
              <a:t>’)</a:t>
            </a:r>
          </a:p>
          <a:p>
            <a:pPr marL="514350" indent="-514350">
              <a:buAutoNum type="arabicPeriod"/>
            </a:pPr>
            <a:r>
              <a:rPr lang="nl-NL" dirty="0" smtClean="0"/>
              <a:t>Cognitieve relevantie: gebruikers- en documentprofielen uitdrukken in termen van het kennismodel</a:t>
            </a:r>
          </a:p>
          <a:p>
            <a:pPr marL="514350" indent="-514350">
              <a:buAutoNum type="arabicPeriod"/>
            </a:pPr>
            <a:r>
              <a:rPr lang="nl-NL" dirty="0" smtClean="0"/>
              <a:t>Situationele relevantie: classificaties m.b.t. Taak of gebruiksdoel</a:t>
            </a:r>
          </a:p>
          <a:p>
            <a:pPr marL="514350" indent="-514350">
              <a:buAutoNum type="arabicPeriod"/>
            </a:pPr>
            <a:r>
              <a:rPr lang="nl-NL" dirty="0" smtClean="0"/>
              <a:t>Domeinrelevantie: business </a:t>
            </a:r>
            <a:r>
              <a:rPr lang="nl-NL" dirty="0" err="1" smtClean="0"/>
              <a:t>rules</a:t>
            </a:r>
            <a:r>
              <a:rPr lang="nl-NL" dirty="0" smtClean="0"/>
              <a:t> o.b.v. Classificaties uit het kennismodel</a:t>
            </a:r>
          </a:p>
          <a:p>
            <a:pPr marL="514350" indent="-514350">
              <a:buAutoNum type="arabicPeriod"/>
            </a:pPr>
            <a:endParaRPr lang="nl-NL" dirty="0" smtClean="0"/>
          </a:p>
          <a:p>
            <a:pPr marL="514350" indent="-514350">
              <a:buAutoNum type="arabicPeriod"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514350" indent="-514350"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771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199" y="0"/>
            <a:ext cx="8541743" cy="1143000"/>
          </a:xfrm>
        </p:spPr>
        <p:txBody>
          <a:bodyPr/>
          <a:lstStyle/>
          <a:p>
            <a:r>
              <a:rPr lang="nl-NL" sz="3600" dirty="0" smtClean="0"/>
              <a:t>Basis semantische laag</a:t>
            </a:r>
            <a:r>
              <a:rPr lang="nl-NL" dirty="0" smtClean="0"/>
              <a:t>: </a:t>
            </a:r>
            <a:r>
              <a:rPr lang="nl-NL" sz="3200" dirty="0" smtClean="0"/>
              <a:t>thesaurus (SKOS)</a:t>
            </a: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75162" y="1600200"/>
            <a:ext cx="3820719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nl-NL" sz="1400" dirty="0"/>
              <a:t>&lt;descriptor&gt;</a:t>
            </a:r>
          </a:p>
          <a:p>
            <a:pPr marL="0" indent="0" algn="dist">
              <a:lnSpc>
                <a:spcPct val="70000"/>
              </a:lnSpc>
              <a:buNone/>
            </a:pPr>
            <a:endParaRPr lang="nl-NL" sz="1400" dirty="0"/>
          </a:p>
          <a:p>
            <a:pPr marL="0" indent="0">
              <a:lnSpc>
                <a:spcPct val="70000"/>
              </a:lnSpc>
              <a:buNone/>
            </a:pPr>
            <a:r>
              <a:rPr lang="nl-NL" sz="1400" dirty="0"/>
              <a:t>    </a:t>
            </a:r>
            <a:r>
              <a:rPr lang="nl-NL" sz="1400" b="1" dirty="0">
                <a:solidFill>
                  <a:srgbClr val="FFFF00"/>
                </a:solidFill>
              </a:rPr>
              <a:t>&lt;descriptor-term&gt;Allochtonen&lt;/descriptor-term&gt;</a:t>
            </a:r>
          </a:p>
          <a:p>
            <a:pPr marL="0" indent="0">
              <a:lnSpc>
                <a:spcPct val="70000"/>
              </a:lnSpc>
              <a:buNone/>
            </a:pPr>
            <a:endParaRPr lang="nl-NL" sz="1400" dirty="0"/>
          </a:p>
          <a:p>
            <a:pPr marL="0" indent="0">
              <a:lnSpc>
                <a:spcPct val="70000"/>
              </a:lnSpc>
              <a:buNone/>
            </a:pPr>
            <a:r>
              <a:rPr lang="nl-NL" sz="1400" dirty="0"/>
              <a:t>    &lt;</a:t>
            </a:r>
            <a:r>
              <a:rPr lang="nl-NL" sz="1400" dirty="0" err="1"/>
              <a:t>used-for</a:t>
            </a:r>
            <a:r>
              <a:rPr lang="nl-NL" sz="1400" dirty="0"/>
              <a:t>&gt;Buitenlanders&lt;/</a:t>
            </a:r>
            <a:r>
              <a:rPr lang="nl-NL" sz="1400" dirty="0" err="1"/>
              <a:t>used-for</a:t>
            </a:r>
            <a:r>
              <a:rPr lang="nl-NL" sz="1400" dirty="0"/>
              <a:t>&gt;</a:t>
            </a:r>
          </a:p>
          <a:p>
            <a:pPr marL="0" indent="0">
              <a:lnSpc>
                <a:spcPct val="70000"/>
              </a:lnSpc>
              <a:buNone/>
            </a:pPr>
            <a:endParaRPr lang="nl-NL" sz="1400" dirty="0"/>
          </a:p>
          <a:p>
            <a:pPr marL="0" indent="0">
              <a:lnSpc>
                <a:spcPct val="70000"/>
              </a:lnSpc>
              <a:buNone/>
            </a:pPr>
            <a:r>
              <a:rPr lang="nl-NL" sz="1400" dirty="0"/>
              <a:t>    &lt;</a:t>
            </a:r>
            <a:r>
              <a:rPr lang="nl-NL" sz="1400" dirty="0" err="1"/>
              <a:t>used-for</a:t>
            </a:r>
            <a:r>
              <a:rPr lang="nl-NL" sz="1400" dirty="0"/>
              <a:t>&gt;Etnische minderheden&lt;/</a:t>
            </a:r>
            <a:r>
              <a:rPr lang="nl-NL" sz="1400" dirty="0" err="1"/>
              <a:t>used-for</a:t>
            </a:r>
            <a:r>
              <a:rPr lang="nl-NL" sz="1400" dirty="0"/>
              <a:t>&gt;</a:t>
            </a:r>
          </a:p>
          <a:p>
            <a:pPr marL="0" indent="0">
              <a:lnSpc>
                <a:spcPct val="70000"/>
              </a:lnSpc>
              <a:buNone/>
            </a:pPr>
            <a:endParaRPr lang="nl-NL" sz="1400" dirty="0"/>
          </a:p>
          <a:p>
            <a:pPr marL="0" indent="0">
              <a:lnSpc>
                <a:spcPct val="70000"/>
              </a:lnSpc>
              <a:buNone/>
            </a:pPr>
            <a:r>
              <a:rPr lang="nl-NL" sz="1400" dirty="0"/>
              <a:t>    &lt;</a:t>
            </a:r>
            <a:r>
              <a:rPr lang="nl-NL" sz="1400" dirty="0" err="1"/>
              <a:t>narrow</a:t>
            </a:r>
            <a:r>
              <a:rPr lang="nl-NL" sz="1400" dirty="0"/>
              <a:t>-term&gt;Afrikanen&lt;/</a:t>
            </a:r>
            <a:r>
              <a:rPr lang="nl-NL" sz="1400" dirty="0" err="1"/>
              <a:t>narrow</a:t>
            </a:r>
            <a:r>
              <a:rPr lang="nl-NL" sz="1400" dirty="0"/>
              <a:t>-term&gt;</a:t>
            </a:r>
          </a:p>
          <a:p>
            <a:pPr marL="0" indent="0">
              <a:lnSpc>
                <a:spcPct val="70000"/>
              </a:lnSpc>
              <a:buNone/>
            </a:pPr>
            <a:endParaRPr lang="nl-NL" sz="1400" dirty="0"/>
          </a:p>
          <a:p>
            <a:pPr marL="0" indent="0">
              <a:lnSpc>
                <a:spcPct val="70000"/>
              </a:lnSpc>
              <a:buNone/>
            </a:pPr>
            <a:r>
              <a:rPr lang="nl-NL" sz="1400" dirty="0"/>
              <a:t>    &lt;</a:t>
            </a:r>
            <a:r>
              <a:rPr lang="nl-NL" sz="1400" dirty="0" err="1"/>
              <a:t>narrow</a:t>
            </a:r>
            <a:r>
              <a:rPr lang="nl-NL" sz="1400" dirty="0"/>
              <a:t>-term&gt;Allochtone jeugdigen&lt;/</a:t>
            </a:r>
            <a:r>
              <a:rPr lang="nl-NL" sz="1400" dirty="0" err="1"/>
              <a:t>narrow</a:t>
            </a:r>
            <a:r>
              <a:rPr lang="nl-NL" sz="1400" dirty="0"/>
              <a:t>-term&gt;</a:t>
            </a:r>
          </a:p>
          <a:p>
            <a:pPr marL="0" indent="0">
              <a:lnSpc>
                <a:spcPct val="70000"/>
              </a:lnSpc>
              <a:buNone/>
            </a:pPr>
            <a:endParaRPr lang="nl-NL" sz="1400" dirty="0"/>
          </a:p>
          <a:p>
            <a:pPr marL="0" indent="0">
              <a:lnSpc>
                <a:spcPct val="70000"/>
              </a:lnSpc>
              <a:buNone/>
            </a:pPr>
            <a:r>
              <a:rPr lang="nl-NL" sz="1400" dirty="0"/>
              <a:t>    &lt;</a:t>
            </a:r>
            <a:r>
              <a:rPr lang="nl-NL" sz="1400" dirty="0" err="1"/>
              <a:t>narrow</a:t>
            </a:r>
            <a:r>
              <a:rPr lang="nl-NL" sz="1400" dirty="0"/>
              <a:t>-term&gt;Antillianen&lt;/</a:t>
            </a:r>
            <a:r>
              <a:rPr lang="nl-NL" sz="1400" dirty="0" err="1"/>
              <a:t>narrow</a:t>
            </a:r>
            <a:r>
              <a:rPr lang="nl-NL" sz="1400" dirty="0"/>
              <a:t>-term&gt;</a:t>
            </a:r>
          </a:p>
          <a:p>
            <a:pPr marL="0" indent="0">
              <a:lnSpc>
                <a:spcPct val="70000"/>
              </a:lnSpc>
              <a:buNone/>
            </a:pPr>
            <a:endParaRPr lang="nl-NL" sz="1400" dirty="0"/>
          </a:p>
          <a:p>
            <a:pPr marL="0" indent="0">
              <a:lnSpc>
                <a:spcPct val="70000"/>
              </a:lnSpc>
              <a:buNone/>
            </a:pPr>
            <a:r>
              <a:rPr lang="nl-NL" sz="1400" dirty="0"/>
              <a:t>    &lt;</a:t>
            </a:r>
            <a:r>
              <a:rPr lang="nl-NL" sz="1400" dirty="0" err="1"/>
              <a:t>narrow</a:t>
            </a:r>
            <a:r>
              <a:rPr lang="nl-NL" sz="1400" dirty="0"/>
              <a:t>-term&gt;Chinezen&lt;/</a:t>
            </a:r>
            <a:r>
              <a:rPr lang="nl-NL" sz="1400" dirty="0" err="1"/>
              <a:t>narrow</a:t>
            </a:r>
            <a:r>
              <a:rPr lang="nl-NL" sz="1400" dirty="0"/>
              <a:t>-term&gt;</a:t>
            </a:r>
          </a:p>
          <a:p>
            <a:pPr marL="0" indent="0">
              <a:lnSpc>
                <a:spcPct val="70000"/>
              </a:lnSpc>
              <a:buNone/>
            </a:pPr>
            <a:endParaRPr lang="nl-NL" sz="1400" dirty="0"/>
          </a:p>
          <a:p>
            <a:pPr marL="0" indent="0">
              <a:lnSpc>
                <a:spcPct val="70000"/>
              </a:lnSpc>
              <a:buNone/>
            </a:pPr>
            <a:r>
              <a:rPr lang="nl-NL" sz="1400" dirty="0"/>
              <a:t>    &lt;</a:t>
            </a:r>
            <a:r>
              <a:rPr lang="nl-NL" sz="1400" dirty="0" err="1"/>
              <a:t>narrow</a:t>
            </a:r>
            <a:r>
              <a:rPr lang="nl-NL" sz="1400" dirty="0"/>
              <a:t>-term&gt;Joegoslaven&lt;/</a:t>
            </a:r>
            <a:r>
              <a:rPr lang="nl-NL" sz="1400" dirty="0" err="1"/>
              <a:t>narrow</a:t>
            </a:r>
            <a:r>
              <a:rPr lang="nl-NL" sz="1400" dirty="0"/>
              <a:t>-term&gt;</a:t>
            </a:r>
          </a:p>
          <a:p>
            <a:pPr marL="0" indent="0">
              <a:lnSpc>
                <a:spcPct val="70000"/>
              </a:lnSpc>
              <a:buNone/>
            </a:pPr>
            <a:endParaRPr lang="nl-NL" sz="1400" dirty="0"/>
          </a:p>
          <a:p>
            <a:pPr marL="0" indent="0">
              <a:lnSpc>
                <a:spcPct val="70000"/>
              </a:lnSpc>
              <a:buNone/>
            </a:pPr>
            <a:r>
              <a:rPr lang="nl-NL" sz="1400" dirty="0"/>
              <a:t>    &lt;</a:t>
            </a:r>
            <a:r>
              <a:rPr lang="nl-NL" sz="1400" dirty="0" err="1"/>
              <a:t>narrow</a:t>
            </a:r>
            <a:r>
              <a:rPr lang="nl-NL" sz="1400" dirty="0"/>
              <a:t>-term&gt;Marokkanen&lt;/</a:t>
            </a:r>
            <a:r>
              <a:rPr lang="nl-NL" sz="1400" dirty="0" err="1"/>
              <a:t>narrow</a:t>
            </a:r>
            <a:r>
              <a:rPr lang="nl-NL" sz="1400" dirty="0"/>
              <a:t>-term&gt;</a:t>
            </a:r>
          </a:p>
          <a:p>
            <a:pPr marL="0" indent="0">
              <a:lnSpc>
                <a:spcPct val="70000"/>
              </a:lnSpc>
              <a:buNone/>
            </a:pPr>
            <a:endParaRPr lang="nl-NL" sz="1400" dirty="0"/>
          </a:p>
          <a:p>
            <a:pPr marL="0" indent="0">
              <a:lnSpc>
                <a:spcPct val="70000"/>
              </a:lnSpc>
              <a:buNone/>
            </a:pPr>
            <a:r>
              <a:rPr lang="nl-NL" sz="1400" dirty="0"/>
              <a:t>    &lt;</a:t>
            </a:r>
            <a:r>
              <a:rPr lang="nl-NL" sz="1400" dirty="0" err="1"/>
              <a:t>narrow</a:t>
            </a:r>
            <a:r>
              <a:rPr lang="nl-NL" sz="1400" dirty="0"/>
              <a:t>-term&gt;Molukkers&lt;/</a:t>
            </a:r>
            <a:r>
              <a:rPr lang="nl-NL" sz="1400" dirty="0" err="1"/>
              <a:t>narrow</a:t>
            </a:r>
            <a:r>
              <a:rPr lang="nl-NL" sz="1400" dirty="0"/>
              <a:t>-term&gt;</a:t>
            </a:r>
          </a:p>
          <a:p>
            <a:pPr marL="0" indent="0">
              <a:lnSpc>
                <a:spcPct val="70000"/>
              </a:lnSpc>
              <a:buNone/>
            </a:pPr>
            <a:endParaRPr lang="nl-NL" sz="1400" dirty="0"/>
          </a:p>
          <a:p>
            <a:pPr marL="0" indent="0">
              <a:lnSpc>
                <a:spcPct val="70000"/>
              </a:lnSpc>
              <a:buNone/>
            </a:pPr>
            <a:r>
              <a:rPr lang="nl-NL" sz="1400" dirty="0"/>
              <a:t>    &lt;</a:t>
            </a:r>
            <a:r>
              <a:rPr lang="nl-NL" sz="1400" dirty="0" err="1"/>
              <a:t>narrow</a:t>
            </a:r>
            <a:r>
              <a:rPr lang="nl-NL" sz="1400" dirty="0"/>
              <a:t>-term&gt;Oost-Europeanen&lt;/</a:t>
            </a:r>
            <a:r>
              <a:rPr lang="nl-NL" sz="1400" dirty="0" err="1"/>
              <a:t>narrow</a:t>
            </a:r>
            <a:r>
              <a:rPr lang="nl-NL" sz="1400" dirty="0"/>
              <a:t>-term&gt;</a:t>
            </a:r>
          </a:p>
          <a:p>
            <a:pPr marL="0" indent="0">
              <a:lnSpc>
                <a:spcPct val="70000"/>
              </a:lnSpc>
              <a:buNone/>
            </a:pPr>
            <a:endParaRPr lang="nl-NL" sz="1400" dirty="0"/>
          </a:p>
          <a:p>
            <a:pPr marL="0" indent="0">
              <a:lnSpc>
                <a:spcPct val="70000"/>
              </a:lnSpc>
              <a:buNone/>
            </a:pPr>
            <a:r>
              <a:rPr lang="nl-NL" sz="1400" dirty="0"/>
              <a:t>    &lt;</a:t>
            </a:r>
            <a:r>
              <a:rPr lang="nl-NL" sz="1400" dirty="0" err="1"/>
              <a:t>narrow</a:t>
            </a:r>
            <a:r>
              <a:rPr lang="nl-NL" sz="1400" dirty="0"/>
              <a:t>-term&gt;Surinamers&lt;/</a:t>
            </a:r>
            <a:r>
              <a:rPr lang="nl-NL" sz="1400" dirty="0" err="1"/>
              <a:t>narrow</a:t>
            </a:r>
            <a:r>
              <a:rPr lang="nl-NL" sz="1400" dirty="0"/>
              <a:t>-term&gt;</a:t>
            </a:r>
          </a:p>
          <a:p>
            <a:pPr marL="0" indent="0">
              <a:lnSpc>
                <a:spcPct val="70000"/>
              </a:lnSpc>
              <a:buNone/>
            </a:pPr>
            <a:endParaRPr lang="nl-NL" sz="1400" dirty="0"/>
          </a:p>
          <a:p>
            <a:pPr marL="0" indent="0">
              <a:lnSpc>
                <a:spcPct val="70000"/>
              </a:lnSpc>
              <a:buNone/>
            </a:pPr>
            <a:r>
              <a:rPr lang="nl-NL" sz="1400" dirty="0"/>
              <a:t>    &lt;</a:t>
            </a:r>
            <a:r>
              <a:rPr lang="nl-NL" sz="1400" dirty="0" err="1"/>
              <a:t>narrow</a:t>
            </a:r>
            <a:r>
              <a:rPr lang="nl-NL" sz="1400" dirty="0"/>
              <a:t>-term&gt;Turken&lt;/</a:t>
            </a:r>
            <a:r>
              <a:rPr lang="nl-NL" sz="1400" dirty="0" err="1"/>
              <a:t>narrow</a:t>
            </a:r>
            <a:r>
              <a:rPr lang="nl-NL" sz="1400" dirty="0"/>
              <a:t>-term&gt;</a:t>
            </a:r>
          </a:p>
          <a:p>
            <a:pPr marL="0" indent="0">
              <a:lnSpc>
                <a:spcPct val="70000"/>
              </a:lnSpc>
              <a:buNone/>
            </a:pPr>
            <a:endParaRPr lang="nl-NL" sz="1400" dirty="0"/>
          </a:p>
          <a:p>
            <a:pPr marL="0" indent="0">
              <a:lnSpc>
                <a:spcPct val="70000"/>
              </a:lnSpc>
              <a:buNone/>
            </a:pPr>
            <a:r>
              <a:rPr lang="nl-NL" sz="1400" dirty="0"/>
              <a:t>    &lt;</a:t>
            </a:r>
            <a:r>
              <a:rPr lang="nl-NL" sz="1400" dirty="0" err="1"/>
              <a:t>narrow</a:t>
            </a:r>
            <a:r>
              <a:rPr lang="nl-NL" sz="1400" dirty="0"/>
              <a:t>-term&gt;Vietnamezen&lt;/</a:t>
            </a:r>
            <a:r>
              <a:rPr lang="nl-NL" sz="1400" dirty="0" err="1"/>
              <a:t>narrow</a:t>
            </a:r>
            <a:r>
              <a:rPr lang="nl-NL" sz="1400" dirty="0"/>
              <a:t>-term&gt;</a:t>
            </a:r>
          </a:p>
          <a:p>
            <a:pPr marL="0" indent="0">
              <a:lnSpc>
                <a:spcPct val="70000"/>
              </a:lnSpc>
              <a:buNone/>
            </a:pPr>
            <a:endParaRPr lang="nl-NL" sz="1400" dirty="0"/>
          </a:p>
          <a:p>
            <a:pPr marL="0" indent="0">
              <a:lnSpc>
                <a:spcPct val="70000"/>
              </a:lnSpc>
              <a:buNone/>
            </a:pPr>
            <a:r>
              <a:rPr lang="nl-NL" sz="1400" dirty="0"/>
              <a:t>    &lt;</a:t>
            </a:r>
            <a:r>
              <a:rPr lang="nl-NL" sz="1400" dirty="0" err="1"/>
              <a:t>narrow</a:t>
            </a:r>
            <a:r>
              <a:rPr lang="nl-NL" sz="1400" dirty="0"/>
              <a:t>-term&gt;Zigeuners&lt;/</a:t>
            </a:r>
            <a:r>
              <a:rPr lang="nl-NL" sz="1400" dirty="0" err="1"/>
              <a:t>narrow</a:t>
            </a:r>
            <a:r>
              <a:rPr lang="nl-NL" sz="1400" dirty="0"/>
              <a:t>-term&gt;</a:t>
            </a:r>
          </a:p>
          <a:p>
            <a:pPr marL="0" indent="0">
              <a:lnSpc>
                <a:spcPct val="70000"/>
              </a:lnSpc>
              <a:buNone/>
            </a:pPr>
            <a:endParaRPr lang="nl-NL" sz="14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3897352" y="1600200"/>
            <a:ext cx="5101591" cy="4525963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nl-NL" sz="1400" dirty="0"/>
              <a:t>&lt;</a:t>
            </a:r>
            <a:r>
              <a:rPr lang="nl-NL" sz="1400" dirty="0" err="1"/>
              <a:t>related</a:t>
            </a:r>
            <a:r>
              <a:rPr lang="nl-NL" sz="1400" dirty="0"/>
              <a:t>-term&gt;Achtergelaten vrouwen&lt;/</a:t>
            </a:r>
            <a:r>
              <a:rPr lang="nl-NL" sz="1400" dirty="0" err="1"/>
              <a:t>related</a:t>
            </a:r>
            <a:r>
              <a:rPr lang="nl-NL" sz="1400" dirty="0"/>
              <a:t>-term&gt;</a:t>
            </a:r>
          </a:p>
          <a:p>
            <a:pPr marL="0" indent="0">
              <a:lnSpc>
                <a:spcPct val="50000"/>
              </a:lnSpc>
              <a:buNone/>
            </a:pPr>
            <a:endParaRPr lang="nl-NL" sz="1400" dirty="0"/>
          </a:p>
          <a:p>
            <a:pPr marL="0" indent="0">
              <a:lnSpc>
                <a:spcPct val="50000"/>
              </a:lnSpc>
              <a:buNone/>
            </a:pPr>
            <a:r>
              <a:rPr lang="nl-NL" sz="1400" dirty="0"/>
              <a:t>    &lt;</a:t>
            </a:r>
            <a:r>
              <a:rPr lang="nl-NL" sz="1400" dirty="0" err="1"/>
              <a:t>related</a:t>
            </a:r>
            <a:r>
              <a:rPr lang="nl-NL" sz="1400" dirty="0"/>
              <a:t>-term&gt;Allochtone delinquenten&lt;/</a:t>
            </a:r>
            <a:r>
              <a:rPr lang="nl-NL" sz="1400" dirty="0" err="1"/>
              <a:t>related</a:t>
            </a:r>
            <a:r>
              <a:rPr lang="nl-NL" sz="1400" dirty="0"/>
              <a:t>-term&gt;</a:t>
            </a:r>
          </a:p>
          <a:p>
            <a:pPr marL="0" indent="0">
              <a:lnSpc>
                <a:spcPct val="50000"/>
              </a:lnSpc>
              <a:buNone/>
            </a:pPr>
            <a:endParaRPr lang="nl-NL" sz="1400" dirty="0"/>
          </a:p>
          <a:p>
            <a:pPr marL="0" indent="0">
              <a:lnSpc>
                <a:spcPct val="50000"/>
              </a:lnSpc>
              <a:buNone/>
            </a:pPr>
            <a:r>
              <a:rPr lang="nl-NL" sz="1400" dirty="0"/>
              <a:t>    &lt;</a:t>
            </a:r>
            <a:r>
              <a:rPr lang="nl-NL" sz="1400" dirty="0" err="1"/>
              <a:t>related</a:t>
            </a:r>
            <a:r>
              <a:rPr lang="nl-NL" sz="1400" dirty="0"/>
              <a:t>-term&gt;Allochtone gedetineerden&lt;/</a:t>
            </a:r>
            <a:r>
              <a:rPr lang="nl-NL" sz="1400" dirty="0" err="1"/>
              <a:t>related</a:t>
            </a:r>
            <a:r>
              <a:rPr lang="nl-NL" sz="1400" dirty="0"/>
              <a:t>-term&gt;</a:t>
            </a:r>
          </a:p>
          <a:p>
            <a:pPr marL="0" indent="0">
              <a:lnSpc>
                <a:spcPct val="50000"/>
              </a:lnSpc>
              <a:buNone/>
            </a:pPr>
            <a:endParaRPr lang="nl-NL" sz="1400" dirty="0"/>
          </a:p>
          <a:p>
            <a:pPr marL="0" indent="0">
              <a:lnSpc>
                <a:spcPct val="50000"/>
              </a:lnSpc>
              <a:buNone/>
            </a:pPr>
            <a:r>
              <a:rPr lang="nl-NL" sz="1400" dirty="0"/>
              <a:t>    &lt;</a:t>
            </a:r>
            <a:r>
              <a:rPr lang="nl-NL" sz="1400" dirty="0" err="1"/>
              <a:t>related</a:t>
            </a:r>
            <a:r>
              <a:rPr lang="nl-NL" sz="1400" dirty="0"/>
              <a:t>-term&gt;Allochtoon gevangenispersoneel&lt;/</a:t>
            </a:r>
            <a:r>
              <a:rPr lang="nl-NL" sz="1400" dirty="0" err="1"/>
              <a:t>related</a:t>
            </a:r>
            <a:r>
              <a:rPr lang="nl-NL" sz="1400" dirty="0"/>
              <a:t>-term&gt;</a:t>
            </a:r>
          </a:p>
          <a:p>
            <a:pPr marL="0" indent="0">
              <a:lnSpc>
                <a:spcPct val="50000"/>
              </a:lnSpc>
              <a:buNone/>
            </a:pPr>
            <a:endParaRPr lang="nl-NL" sz="1400" dirty="0"/>
          </a:p>
          <a:p>
            <a:pPr marL="0" indent="0">
              <a:lnSpc>
                <a:spcPct val="50000"/>
              </a:lnSpc>
              <a:buNone/>
            </a:pPr>
            <a:r>
              <a:rPr lang="nl-NL" sz="1400" dirty="0"/>
              <a:t>    &lt;</a:t>
            </a:r>
            <a:r>
              <a:rPr lang="nl-NL" sz="1400" dirty="0" err="1"/>
              <a:t>related</a:t>
            </a:r>
            <a:r>
              <a:rPr lang="nl-NL" sz="1400" dirty="0"/>
              <a:t>-term&gt;Allochtoon politiepersoneel&lt;/</a:t>
            </a:r>
            <a:r>
              <a:rPr lang="nl-NL" sz="1400" dirty="0" err="1"/>
              <a:t>related</a:t>
            </a:r>
            <a:r>
              <a:rPr lang="nl-NL" sz="1400" dirty="0"/>
              <a:t>-term&gt;</a:t>
            </a:r>
          </a:p>
          <a:p>
            <a:pPr marL="0" indent="0">
              <a:lnSpc>
                <a:spcPct val="50000"/>
              </a:lnSpc>
              <a:buNone/>
            </a:pPr>
            <a:endParaRPr lang="nl-NL" sz="1400" dirty="0"/>
          </a:p>
          <a:p>
            <a:pPr marL="0" indent="0">
              <a:lnSpc>
                <a:spcPct val="50000"/>
              </a:lnSpc>
              <a:buNone/>
            </a:pPr>
            <a:r>
              <a:rPr lang="nl-NL" sz="1400" dirty="0"/>
              <a:t>    &lt;</a:t>
            </a:r>
            <a:r>
              <a:rPr lang="nl-NL" sz="1400" dirty="0" err="1"/>
              <a:t>related</a:t>
            </a:r>
            <a:r>
              <a:rPr lang="nl-NL" sz="1400" dirty="0"/>
              <a:t>-term&gt;Asielzoekers&lt;/</a:t>
            </a:r>
            <a:r>
              <a:rPr lang="nl-NL" sz="1400" dirty="0" err="1"/>
              <a:t>related</a:t>
            </a:r>
            <a:r>
              <a:rPr lang="nl-NL" sz="1400" dirty="0"/>
              <a:t>-term&gt;</a:t>
            </a:r>
          </a:p>
          <a:p>
            <a:pPr marL="0" indent="0">
              <a:lnSpc>
                <a:spcPct val="50000"/>
              </a:lnSpc>
              <a:buNone/>
            </a:pPr>
            <a:endParaRPr lang="nl-NL" sz="1400" dirty="0"/>
          </a:p>
          <a:p>
            <a:pPr marL="0" indent="0">
              <a:lnSpc>
                <a:spcPct val="50000"/>
              </a:lnSpc>
              <a:buNone/>
            </a:pPr>
            <a:r>
              <a:rPr lang="nl-NL" sz="1400" dirty="0"/>
              <a:t>    &lt;</a:t>
            </a:r>
            <a:r>
              <a:rPr lang="nl-NL" sz="1400" dirty="0" err="1"/>
              <a:t>related</a:t>
            </a:r>
            <a:r>
              <a:rPr lang="nl-NL" sz="1400" dirty="0"/>
              <a:t>-term&gt;Buitenlandse werknemers&lt;/</a:t>
            </a:r>
            <a:r>
              <a:rPr lang="nl-NL" sz="1400" dirty="0" err="1"/>
              <a:t>related</a:t>
            </a:r>
            <a:r>
              <a:rPr lang="nl-NL" sz="1400" dirty="0"/>
              <a:t>-term&gt;</a:t>
            </a:r>
          </a:p>
          <a:p>
            <a:pPr marL="0" indent="0">
              <a:lnSpc>
                <a:spcPct val="50000"/>
              </a:lnSpc>
              <a:buNone/>
            </a:pPr>
            <a:endParaRPr lang="nl-NL" sz="1400" dirty="0"/>
          </a:p>
          <a:p>
            <a:pPr marL="0" indent="0">
              <a:lnSpc>
                <a:spcPct val="50000"/>
              </a:lnSpc>
              <a:buNone/>
            </a:pPr>
            <a:r>
              <a:rPr lang="nl-NL" sz="1400" dirty="0"/>
              <a:t>    &lt;</a:t>
            </a:r>
            <a:r>
              <a:rPr lang="nl-NL" sz="1400" dirty="0" err="1"/>
              <a:t>related</a:t>
            </a:r>
            <a:r>
              <a:rPr lang="nl-NL" sz="1400" dirty="0"/>
              <a:t>-term&gt;Minderheden&lt;/</a:t>
            </a:r>
            <a:r>
              <a:rPr lang="nl-NL" sz="1400" dirty="0" err="1"/>
              <a:t>related</a:t>
            </a:r>
            <a:r>
              <a:rPr lang="nl-NL" sz="1400" dirty="0"/>
              <a:t>-term&gt;</a:t>
            </a:r>
          </a:p>
          <a:p>
            <a:pPr marL="0" indent="0">
              <a:lnSpc>
                <a:spcPct val="50000"/>
              </a:lnSpc>
              <a:buNone/>
            </a:pPr>
            <a:endParaRPr lang="nl-NL" sz="1400" dirty="0"/>
          </a:p>
          <a:p>
            <a:pPr marL="0" indent="0">
              <a:lnSpc>
                <a:spcPct val="50000"/>
              </a:lnSpc>
              <a:buNone/>
            </a:pPr>
            <a:r>
              <a:rPr lang="nl-NL" sz="1400" dirty="0"/>
              <a:t>    &lt;</a:t>
            </a:r>
            <a:r>
              <a:rPr lang="nl-NL" sz="1400" dirty="0" err="1"/>
              <a:t>related</a:t>
            </a:r>
            <a:r>
              <a:rPr lang="nl-NL" sz="1400" dirty="0"/>
              <a:t>-term&gt;Ras&lt;/</a:t>
            </a:r>
            <a:r>
              <a:rPr lang="nl-NL" sz="1400" dirty="0" err="1"/>
              <a:t>related</a:t>
            </a:r>
            <a:r>
              <a:rPr lang="nl-NL" sz="1400" dirty="0"/>
              <a:t>-term&gt;</a:t>
            </a:r>
          </a:p>
          <a:p>
            <a:pPr marL="0" indent="0">
              <a:lnSpc>
                <a:spcPct val="50000"/>
              </a:lnSpc>
              <a:buNone/>
            </a:pPr>
            <a:endParaRPr lang="nl-NL" sz="1400" dirty="0"/>
          </a:p>
          <a:p>
            <a:pPr marL="0" indent="0">
              <a:lnSpc>
                <a:spcPct val="50000"/>
              </a:lnSpc>
              <a:buNone/>
            </a:pPr>
            <a:r>
              <a:rPr lang="nl-NL" sz="1400" dirty="0"/>
              <a:t>    &lt;</a:t>
            </a:r>
            <a:r>
              <a:rPr lang="nl-NL" sz="1400" dirty="0" err="1"/>
              <a:t>related</a:t>
            </a:r>
            <a:r>
              <a:rPr lang="nl-NL" sz="1400" dirty="0"/>
              <a:t>-term&gt;Vluchtelingen&lt;/</a:t>
            </a:r>
            <a:r>
              <a:rPr lang="nl-NL" sz="1400" dirty="0" err="1"/>
              <a:t>related</a:t>
            </a:r>
            <a:r>
              <a:rPr lang="nl-NL" sz="1400" dirty="0"/>
              <a:t>-term&gt;</a:t>
            </a:r>
          </a:p>
          <a:p>
            <a:pPr marL="0" indent="0">
              <a:lnSpc>
                <a:spcPct val="50000"/>
              </a:lnSpc>
              <a:buNone/>
            </a:pPr>
            <a:endParaRPr lang="nl-NL" sz="1400" dirty="0"/>
          </a:p>
          <a:p>
            <a:pPr marL="0" indent="0">
              <a:lnSpc>
                <a:spcPct val="50000"/>
              </a:lnSpc>
              <a:buNone/>
            </a:pPr>
            <a:r>
              <a:rPr lang="nl-NL" sz="1400" dirty="0"/>
              <a:t>    &lt;</a:t>
            </a:r>
            <a:r>
              <a:rPr lang="nl-NL" sz="1400" dirty="0" err="1"/>
              <a:t>related</a:t>
            </a:r>
            <a:r>
              <a:rPr lang="nl-NL" sz="1400" dirty="0"/>
              <a:t>-term&gt;Vreemdelingen&lt;/</a:t>
            </a:r>
            <a:r>
              <a:rPr lang="nl-NL" sz="1400" dirty="0" err="1"/>
              <a:t>related</a:t>
            </a:r>
            <a:r>
              <a:rPr lang="nl-NL" sz="1400" dirty="0"/>
              <a:t>-term&gt;</a:t>
            </a:r>
          </a:p>
          <a:p>
            <a:pPr marL="0" indent="0">
              <a:lnSpc>
                <a:spcPct val="50000"/>
              </a:lnSpc>
              <a:buNone/>
            </a:pPr>
            <a:endParaRPr lang="nl-NL" sz="1400" dirty="0"/>
          </a:p>
          <a:p>
            <a:pPr marL="0" indent="0">
              <a:lnSpc>
                <a:spcPct val="50000"/>
              </a:lnSpc>
              <a:buNone/>
            </a:pPr>
            <a:r>
              <a:rPr lang="nl-NL" sz="1400" dirty="0"/>
              <a:t>  &lt;/descriptor&gt;</a:t>
            </a:r>
          </a:p>
          <a:p>
            <a:pPr marL="0" indent="0">
              <a:lnSpc>
                <a:spcPct val="50000"/>
              </a:lnSpc>
              <a:buNone/>
            </a:pPr>
            <a:endParaRPr lang="nl-NL" sz="1400" dirty="0"/>
          </a:p>
          <a:p>
            <a:pPr marL="0" indent="0">
              <a:lnSpc>
                <a:spcPct val="50000"/>
              </a:lnSpc>
              <a:buNone/>
            </a:pPr>
            <a:r>
              <a:rPr lang="nl-NL" sz="1400" dirty="0"/>
              <a:t>  &lt;descriptor&gt;</a:t>
            </a:r>
          </a:p>
          <a:p>
            <a:pPr marL="0" indent="0">
              <a:lnSpc>
                <a:spcPct val="50000"/>
              </a:lnSpc>
              <a:buNone/>
            </a:pPr>
            <a:endParaRPr lang="nl-NL" sz="1400" dirty="0"/>
          </a:p>
          <a:p>
            <a:pPr marL="0" indent="0">
              <a:lnSpc>
                <a:spcPct val="50000"/>
              </a:lnSpc>
              <a:buNone/>
            </a:pPr>
            <a:r>
              <a:rPr lang="nl-NL" sz="1400" dirty="0"/>
              <a:t>    &lt;descriptor-term&gt;Allochtonenbeleid&lt;/descriptor-term&gt;</a:t>
            </a:r>
          </a:p>
          <a:p>
            <a:pPr marL="0" indent="0">
              <a:lnSpc>
                <a:spcPct val="50000"/>
              </a:lnSpc>
              <a:buNone/>
            </a:pPr>
            <a:endParaRPr lang="nl-NL" sz="1400" dirty="0"/>
          </a:p>
          <a:p>
            <a:pPr marL="0" indent="0">
              <a:lnSpc>
                <a:spcPct val="50000"/>
              </a:lnSpc>
              <a:buNone/>
            </a:pPr>
            <a:r>
              <a:rPr lang="nl-NL" sz="1400" dirty="0"/>
              <a:t>    &lt;</a:t>
            </a:r>
            <a:r>
              <a:rPr lang="nl-NL" sz="1400" dirty="0" err="1"/>
              <a:t>broader</a:t>
            </a:r>
            <a:r>
              <a:rPr lang="nl-NL" sz="1400" dirty="0"/>
              <a:t>-term&gt;Minderhedenbeleid&lt;/</a:t>
            </a:r>
            <a:r>
              <a:rPr lang="nl-NL" sz="1400" dirty="0" err="1"/>
              <a:t>broader</a:t>
            </a:r>
            <a:r>
              <a:rPr lang="nl-NL" sz="1400" dirty="0"/>
              <a:t>-term&gt;</a:t>
            </a:r>
          </a:p>
        </p:txBody>
      </p:sp>
    </p:spTree>
    <p:extLst>
      <p:ext uri="{BB962C8B-B14F-4D97-AF65-F5344CB8AC3E}">
        <p14:creationId xmlns:p14="http://schemas.microsoft.com/office/powerpoint/2010/main" val="3914115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442477" cy="591898"/>
          </a:xfrm>
        </p:spPr>
        <p:txBody>
          <a:bodyPr>
            <a:normAutofit/>
          </a:bodyPr>
          <a:lstStyle/>
          <a:p>
            <a:r>
              <a:rPr lang="nl-NL" dirty="0" err="1" smtClean="0"/>
              <a:t>Autocomplete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half" idx="2"/>
          </p:nvPr>
        </p:nvSpPr>
        <p:spPr>
          <a:xfrm>
            <a:off x="208005" y="1029180"/>
            <a:ext cx="2691672" cy="5096984"/>
          </a:xfrm>
        </p:spPr>
        <p:txBody>
          <a:bodyPr/>
          <a:lstStyle/>
          <a:p>
            <a:r>
              <a:rPr lang="nl-NL" dirty="0" smtClean="0"/>
              <a:t>Vereisten: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08005" y="1435100"/>
            <a:ext cx="269167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dirty="0" smtClean="0"/>
              <a:t>Dynamisch </a:t>
            </a:r>
            <a:r>
              <a:rPr lang="nl-NL" dirty="0"/>
              <a:t>aanpassen aan input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/>
              <a:t>Beperkt aantal termen (10)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/>
              <a:t>Bij voorkeur op basis van ranking (bijv. meest gebruikt)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/>
              <a:t>Alleen termen die resultaat opleveren</a:t>
            </a:r>
          </a:p>
          <a:p>
            <a:pPr marL="285750" indent="-285750">
              <a:buFont typeface="Arial"/>
              <a:buChar char="•"/>
            </a:pP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985286" y="503640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15" name="Tijdelijke aanduiding voor inhoud 14" descr="Schermafbeelding 2018-06-06 om 18.16.26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599" b="-84599"/>
          <a:stretch>
            <a:fillRect/>
          </a:stretch>
        </p:blipFill>
        <p:spPr>
          <a:xfrm>
            <a:off x="2899676" y="864948"/>
            <a:ext cx="5398619" cy="6225370"/>
          </a:xfrm>
        </p:spPr>
      </p:pic>
      <p:pic>
        <p:nvPicPr>
          <p:cNvPr id="17" name="Afbeelding 16" descr="Schermafbeelding 2018-06-06 om 18.16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76" y="431315"/>
            <a:ext cx="5398619" cy="233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8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9101" cy="820233"/>
          </a:xfrm>
        </p:spPr>
        <p:txBody>
          <a:bodyPr>
            <a:normAutofit/>
          </a:bodyPr>
          <a:lstStyle/>
          <a:p>
            <a:r>
              <a:rPr lang="nl-NL" sz="3200" dirty="0" smtClean="0"/>
              <a:t>Termexpansie</a:t>
            </a:r>
            <a:endParaRPr lang="nl-NL" sz="3200" dirty="0"/>
          </a:p>
        </p:txBody>
      </p:sp>
      <p:pic>
        <p:nvPicPr>
          <p:cNvPr id="4" name="Tijdelijke aanduiding voor inhoud 3" descr="Schermafbeelding 2018-10-10 om 13.42.37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7" b="7027"/>
          <a:stretch>
            <a:fillRect/>
          </a:stretch>
        </p:blipFill>
        <p:spPr>
          <a:xfrm>
            <a:off x="457200" y="1249841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97973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Ondersteunen van ‘vindbaarheid’</a:t>
            </a:r>
            <a:endParaRPr lang="nl-NL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7130"/>
          </a:xfrm>
        </p:spPr>
        <p:txBody>
          <a:bodyPr>
            <a:normAutofit/>
          </a:bodyPr>
          <a:lstStyle/>
          <a:p>
            <a:r>
              <a:rPr lang="nl-NL" dirty="0" smtClean="0"/>
              <a:t>Front end design: filteropties, facetnavigatie, alternatieve navigatiepaden,</a:t>
            </a:r>
            <a:r>
              <a:rPr lang="mr-IN" dirty="0" smtClean="0"/>
              <a:t>…</a:t>
            </a:r>
            <a:endParaRPr lang="nl-NL" dirty="0" smtClean="0"/>
          </a:p>
          <a:p>
            <a:r>
              <a:rPr lang="nl-NL" dirty="0" smtClean="0"/>
              <a:t>Zoekondersteuning: query dialoog, geordende zoeksuggesties, termexpansie, </a:t>
            </a:r>
            <a:r>
              <a:rPr lang="nl-NL" i="1" dirty="0" smtClean="0"/>
              <a:t>tag </a:t>
            </a:r>
            <a:r>
              <a:rPr lang="nl-NL" i="1" dirty="0" err="1" smtClean="0"/>
              <a:t>cloud</a:t>
            </a:r>
            <a:r>
              <a:rPr lang="nl-NL" i="1" dirty="0" smtClean="0"/>
              <a:t>,</a:t>
            </a:r>
            <a:endParaRPr lang="nl-NL" dirty="0" smtClean="0"/>
          </a:p>
          <a:p>
            <a:r>
              <a:rPr lang="nl-NL" dirty="0" smtClean="0"/>
              <a:t>Redactionele ordening: nieuwspagina, </a:t>
            </a:r>
            <a:r>
              <a:rPr lang="nl-NL" i="1" dirty="0" err="1" smtClean="0"/>
              <a:t>curated</a:t>
            </a:r>
            <a:r>
              <a:rPr lang="nl-NL" i="1" dirty="0" smtClean="0"/>
              <a:t> </a:t>
            </a:r>
            <a:r>
              <a:rPr lang="nl-NL" dirty="0" smtClean="0"/>
              <a:t>dossiers of links, toelichtende tekst</a:t>
            </a:r>
          </a:p>
          <a:p>
            <a:r>
              <a:rPr lang="nl-NL" dirty="0" smtClean="0"/>
              <a:t>Informatieve titellijst, visuele weergave zoekresultaten, </a:t>
            </a:r>
            <a:r>
              <a:rPr lang="nl-NL" dirty="0" err="1" smtClean="0"/>
              <a:t>knowledge</a:t>
            </a:r>
            <a:r>
              <a:rPr lang="nl-NL" dirty="0" smtClean="0"/>
              <a:t> </a:t>
            </a:r>
            <a:r>
              <a:rPr lang="nl-NL" dirty="0" err="1" smtClean="0"/>
              <a:t>graphs</a:t>
            </a:r>
            <a:endParaRPr lang="nl-NL" dirty="0" smtClean="0"/>
          </a:p>
          <a:p>
            <a:r>
              <a:rPr lang="nl-NL" dirty="0" smtClean="0"/>
              <a:t>Ondersteunen selectie/ordening op </a:t>
            </a:r>
            <a:r>
              <a:rPr lang="nl-NL" dirty="0" smtClean="0">
                <a:solidFill>
                  <a:srgbClr val="3366FF"/>
                </a:solidFill>
              </a:rPr>
              <a:t>relevantie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531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 smtClean="0"/>
              <a:t>Welke factoren bepalen relevantie?</a:t>
            </a:r>
            <a:endParaRPr lang="nl-NL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71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mr-IN" dirty="0" smtClean="0"/>
              <a:t>…</a:t>
            </a:r>
            <a:r>
              <a:rPr lang="nl-NL" dirty="0" smtClean="0"/>
              <a:t> met dank aan het artikel van Marc hierover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>
                <a:solidFill>
                  <a:srgbClr val="3366FF"/>
                </a:solidFill>
              </a:rPr>
              <a:t>Algoritmische relevantie </a:t>
            </a:r>
            <a:r>
              <a:rPr lang="nl-NL" dirty="0" smtClean="0"/>
              <a:t>(door zoekmachine)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Classificeren op onderwerp / thema (‘</a:t>
            </a:r>
            <a:r>
              <a:rPr lang="nl-NL" dirty="0" err="1" smtClean="0">
                <a:solidFill>
                  <a:srgbClr val="3366FF"/>
                </a:solidFill>
              </a:rPr>
              <a:t>aboutness</a:t>
            </a:r>
            <a:r>
              <a:rPr lang="nl-NL" dirty="0" smtClean="0"/>
              <a:t>’)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Kunnen zoeken op documentkenmerken, incl. </a:t>
            </a:r>
            <a:r>
              <a:rPr lang="nl-NL" dirty="0"/>
              <a:t>v</a:t>
            </a:r>
            <a:r>
              <a:rPr lang="nl-NL" dirty="0" smtClean="0"/>
              <a:t>ersies (‘</a:t>
            </a:r>
            <a:r>
              <a:rPr lang="nl-NL" dirty="0" err="1" smtClean="0">
                <a:solidFill>
                  <a:srgbClr val="3366FF"/>
                </a:solidFill>
              </a:rPr>
              <a:t>isness</a:t>
            </a:r>
            <a:r>
              <a:rPr lang="nl-NL" dirty="0" smtClean="0"/>
              <a:t>’)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Inspelen op </a:t>
            </a:r>
            <a:r>
              <a:rPr lang="nl-NL" dirty="0" smtClean="0">
                <a:solidFill>
                  <a:srgbClr val="3366FF"/>
                </a:solidFill>
              </a:rPr>
              <a:t>cognitieve</a:t>
            </a:r>
            <a:r>
              <a:rPr lang="nl-NL" dirty="0" smtClean="0"/>
              <a:t> relevantie voor gebruiker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Inspelen op </a:t>
            </a:r>
            <a:r>
              <a:rPr lang="nl-NL" dirty="0" smtClean="0">
                <a:solidFill>
                  <a:srgbClr val="3366FF"/>
                </a:solidFill>
              </a:rPr>
              <a:t>situationele</a:t>
            </a:r>
            <a:r>
              <a:rPr lang="nl-NL" dirty="0" smtClean="0"/>
              <a:t> relevantie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‘</a:t>
            </a:r>
            <a:r>
              <a:rPr lang="nl-NL" dirty="0" smtClean="0">
                <a:solidFill>
                  <a:srgbClr val="3366FF"/>
                </a:solidFill>
              </a:rPr>
              <a:t>Domeinrelevantie</a:t>
            </a:r>
            <a:r>
              <a:rPr lang="nl-NL" dirty="0" smtClean="0"/>
              <a:t>’ </a:t>
            </a:r>
            <a:r>
              <a:rPr lang="mr-IN" dirty="0" smtClean="0"/>
              <a:t>–</a:t>
            </a:r>
            <a:r>
              <a:rPr lang="nl-NL" dirty="0" smtClean="0"/>
              <a:t> onafhankelijk van feitelijke zoekvraag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102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1. Algoritmische relevantie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 smtClean="0"/>
              <a:t>Stuurbaar d.m.v. parameters in de zoeksoftware</a:t>
            </a:r>
          </a:p>
          <a:p>
            <a:r>
              <a:rPr lang="nl-NL" dirty="0"/>
              <a:t>Uitgedrukt in </a:t>
            </a:r>
            <a:r>
              <a:rPr lang="nl-NL" dirty="0" err="1"/>
              <a:t>recall</a:t>
            </a:r>
            <a:r>
              <a:rPr lang="nl-NL" dirty="0"/>
              <a:t> en </a:t>
            </a:r>
            <a:r>
              <a:rPr lang="nl-NL" dirty="0" err="1" smtClean="0"/>
              <a:t>precision</a:t>
            </a:r>
            <a:endParaRPr lang="nl-NL" dirty="0" smtClean="0"/>
          </a:p>
          <a:p>
            <a:r>
              <a:rPr lang="nl-NL" dirty="0" smtClean="0"/>
              <a:t>Objectief: overeenkomst tussen (termen in) zoekvraag</a:t>
            </a:r>
            <a:r>
              <a:rPr lang="nl-NL" dirty="0"/>
              <a:t> </a:t>
            </a:r>
            <a:r>
              <a:rPr lang="nl-NL" dirty="0" smtClean="0"/>
              <a:t>en gevonden documenten</a:t>
            </a:r>
          </a:p>
          <a:p>
            <a:r>
              <a:rPr lang="nl-NL" dirty="0" err="1" smtClean="0"/>
              <a:t>Taal-gevoelig</a:t>
            </a:r>
            <a:r>
              <a:rPr lang="nl-NL" dirty="0" smtClean="0"/>
              <a:t>: synoniemen, ambiguïteit, juiste terminologie</a:t>
            </a:r>
          </a:p>
          <a:p>
            <a:r>
              <a:rPr lang="nl-NL" dirty="0" smtClean="0"/>
              <a:t>Te verbeteren door </a:t>
            </a:r>
            <a:r>
              <a:rPr lang="nl-NL" dirty="0"/>
              <a:t>‘voorbewerking’ van de documenten inzet van NLP (term expansie, etc.)</a:t>
            </a:r>
          </a:p>
          <a:p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76635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2. Onderwerpsontsluiting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487006" cy="4525963"/>
          </a:xfrm>
        </p:spPr>
        <p:txBody>
          <a:bodyPr>
            <a:normAutofit fontScale="85000" lnSpcReduction="20000"/>
          </a:bodyPr>
          <a:lstStyle/>
          <a:p>
            <a:r>
              <a:rPr lang="nl-NL" dirty="0" smtClean="0"/>
              <a:t>‘Topicale relevantie’, ‘</a:t>
            </a:r>
            <a:r>
              <a:rPr lang="nl-NL" dirty="0" err="1" smtClean="0"/>
              <a:t>Aboutness</a:t>
            </a:r>
            <a:r>
              <a:rPr lang="nl-NL" dirty="0" smtClean="0"/>
              <a:t>’: gebruiker zoek informatie over (al dan niet expliciet) onderwerp. </a:t>
            </a:r>
          </a:p>
          <a:p>
            <a:r>
              <a:rPr lang="nl-NL" dirty="0" smtClean="0"/>
              <a:t>Objectief</a:t>
            </a:r>
          </a:p>
          <a:p>
            <a:r>
              <a:rPr lang="nl-NL" dirty="0" smtClean="0"/>
              <a:t>‘Onderwerp’ handmatig toegekend of algoritmisch bepaald</a:t>
            </a:r>
          </a:p>
          <a:p>
            <a:r>
              <a:rPr lang="nl-NL" dirty="0" smtClean="0"/>
              <a:t>Redactioneel aangelegde dossiers (evt. met toelichting)</a:t>
            </a:r>
          </a:p>
          <a:p>
            <a:r>
              <a:rPr lang="nl-NL" dirty="0" smtClean="0"/>
              <a:t>Handmatig of </a:t>
            </a:r>
            <a:r>
              <a:rPr lang="nl-NL" dirty="0" err="1" smtClean="0"/>
              <a:t>semi-automatisch</a:t>
            </a:r>
            <a:r>
              <a:rPr lang="nl-NL" dirty="0" smtClean="0"/>
              <a:t> classificeren (thesaurus). Vraagt kennisintensief onderhouden van classificatieschema, domeinkennis</a:t>
            </a:r>
          </a:p>
          <a:p>
            <a:r>
              <a:rPr lang="nl-NL" dirty="0" smtClean="0"/>
              <a:t>Relatie-gebaseerd zoeken: voorkomen in bijv. (wetgevings-) keten of citaties impliceert onderwerpsovereenkomst. Vraagt o.a. </a:t>
            </a:r>
            <a:r>
              <a:rPr lang="nl-NL" dirty="0" err="1" smtClean="0"/>
              <a:t>verwijzingsparser</a:t>
            </a:r>
            <a:r>
              <a:rPr lang="nl-NL" dirty="0" smtClean="0"/>
              <a:t>.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886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3. Documentkenmerken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Bibliografische </a:t>
            </a:r>
            <a:r>
              <a:rPr lang="nl-NL" dirty="0" smtClean="0"/>
              <a:t>relevantie. ‘</a:t>
            </a:r>
            <a:r>
              <a:rPr lang="nl-NL" dirty="0" err="1" smtClean="0"/>
              <a:t>isness</a:t>
            </a:r>
            <a:r>
              <a:rPr lang="nl-NL" dirty="0" smtClean="0"/>
              <a:t>’: gebruiker zoekt specifieke document(en)</a:t>
            </a:r>
          </a:p>
          <a:p>
            <a:r>
              <a:rPr lang="nl-NL" dirty="0" smtClean="0"/>
              <a:t>Objectief</a:t>
            </a:r>
          </a:p>
          <a:p>
            <a:r>
              <a:rPr lang="nl-NL" dirty="0" smtClean="0"/>
              <a:t>Vooral op basis van </a:t>
            </a:r>
            <a:r>
              <a:rPr lang="nl-NL" dirty="0" err="1" smtClean="0"/>
              <a:t>metadata</a:t>
            </a:r>
            <a:endParaRPr lang="nl-NL" dirty="0" smtClean="0"/>
          </a:p>
          <a:p>
            <a:r>
              <a:rPr lang="nl-NL" dirty="0" smtClean="0"/>
              <a:t>Zoekmachine moet kunnen onderscheiden wat een ‘</a:t>
            </a:r>
            <a:r>
              <a:rPr lang="nl-NL" dirty="0" err="1" smtClean="0"/>
              <a:t>about</a:t>
            </a:r>
            <a:r>
              <a:rPr lang="nl-NL" dirty="0" smtClean="0"/>
              <a:t>’ of een ‘is’ vraag is.</a:t>
            </a:r>
          </a:p>
          <a:p>
            <a:r>
              <a:rPr lang="nl-NL" dirty="0" smtClean="0"/>
              <a:t>Vaak: uitgebreid zoekformulier (vgl. BWB); vraagt kennis van domein/gezochte documenten</a:t>
            </a:r>
          </a:p>
          <a:p>
            <a:r>
              <a:rPr lang="nl-NL" dirty="0" smtClean="0"/>
              <a:t>Ondersteuning: query interpretatie (bijv. m.b.v. </a:t>
            </a:r>
            <a:r>
              <a:rPr lang="nl-NL" dirty="0" err="1"/>
              <a:t>v</a:t>
            </a:r>
            <a:r>
              <a:rPr lang="nl-NL" dirty="0" err="1" smtClean="0"/>
              <a:t>erwijzings</a:t>
            </a:r>
            <a:r>
              <a:rPr lang="nl-NL" dirty="0" smtClean="0"/>
              <a:t> </a:t>
            </a:r>
            <a:r>
              <a:rPr lang="nl-NL" dirty="0" err="1" smtClean="0"/>
              <a:t>parser</a:t>
            </a:r>
            <a:r>
              <a:rPr lang="nl-NL" dirty="0" smtClean="0"/>
              <a:t>)</a:t>
            </a:r>
          </a:p>
          <a:p>
            <a:r>
              <a:rPr lang="nl-NL" dirty="0" smtClean="0"/>
              <a:t>FRBR: </a:t>
            </a:r>
            <a:r>
              <a:rPr lang="nl-NL" dirty="0" err="1" smtClean="0"/>
              <a:t>versionering</a:t>
            </a:r>
            <a:r>
              <a:rPr lang="nl-NL" dirty="0" smtClean="0"/>
              <a:t> van belang.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791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4. Cognitieve </a:t>
            </a:r>
            <a:r>
              <a:rPr lang="nl-NL" dirty="0"/>
              <a:t>relevantie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W</a:t>
            </a:r>
            <a:r>
              <a:rPr lang="nl-NL" dirty="0" smtClean="0"/>
              <a:t>elke kennisbehoefte heeft deze gebruiker?</a:t>
            </a:r>
          </a:p>
          <a:p>
            <a:r>
              <a:rPr lang="nl-NL" dirty="0" smtClean="0"/>
              <a:t>Subjectief</a:t>
            </a:r>
          </a:p>
          <a:p>
            <a:r>
              <a:rPr lang="nl-NL" dirty="0" smtClean="0"/>
              <a:t>Factoren: informatief gehalte, actualiteit, toegankelijkheid, herkomst, </a:t>
            </a:r>
            <a:r>
              <a:rPr lang="mr-IN" dirty="0" smtClean="0"/>
              <a:t>…</a:t>
            </a:r>
            <a:endParaRPr lang="nl-NL" dirty="0" smtClean="0"/>
          </a:p>
          <a:p>
            <a:r>
              <a:rPr lang="nl-NL" dirty="0" smtClean="0"/>
              <a:t>Ondersteuning: personaliseren/</a:t>
            </a:r>
            <a:r>
              <a:rPr lang="nl-NL" dirty="0" err="1" smtClean="0"/>
              <a:t>recommender</a:t>
            </a:r>
            <a:r>
              <a:rPr lang="nl-NL" dirty="0" smtClean="0"/>
              <a:t> system/attenderen</a:t>
            </a:r>
          </a:p>
          <a:p>
            <a:pPr lvl="1"/>
            <a:r>
              <a:rPr lang="nl-NL" dirty="0" smtClean="0"/>
              <a:t>Profiel gebruiker(</a:t>
            </a:r>
            <a:r>
              <a:rPr lang="nl-NL" dirty="0" err="1" smtClean="0"/>
              <a:t>sgroep</a:t>
            </a:r>
            <a:r>
              <a:rPr lang="nl-NL" dirty="0" smtClean="0"/>
              <a:t>): user </a:t>
            </a:r>
            <a:r>
              <a:rPr lang="nl-NL" dirty="0" err="1" smtClean="0"/>
              <a:t>generated</a:t>
            </a:r>
            <a:r>
              <a:rPr lang="nl-NL" dirty="0" smtClean="0"/>
              <a:t> data matchen met profiel van documenten</a:t>
            </a:r>
          </a:p>
          <a:p>
            <a:pPr lvl="1"/>
            <a:r>
              <a:rPr lang="nl-NL" dirty="0" smtClean="0"/>
              <a:t>Gebruik van (eigen, groeps-) zoekgedrag</a:t>
            </a:r>
          </a:p>
          <a:p>
            <a:pPr lvl="1"/>
            <a:r>
              <a:rPr lang="nl-NL" dirty="0" smtClean="0"/>
              <a:t>‘More </a:t>
            </a:r>
            <a:r>
              <a:rPr lang="nl-NL" dirty="0" err="1" smtClean="0"/>
              <a:t>like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’ suggesties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688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5. Situationele relevantie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Welke informatie heeft de gebruiker nodig in deze situatie, voor deze taak? </a:t>
            </a:r>
          </a:p>
          <a:p>
            <a:r>
              <a:rPr lang="nl-NL" dirty="0" smtClean="0"/>
              <a:t>Subjectief</a:t>
            </a:r>
          </a:p>
          <a:p>
            <a:r>
              <a:rPr lang="nl-NL" dirty="0" smtClean="0"/>
              <a:t>Ondersteuning: classificaties of dossiers o.b.v. taak of gebruiksdoel, bijv. ‘life events’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797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95615"/>
            <a:ext cx="8229600" cy="1713253"/>
          </a:xfrm>
        </p:spPr>
        <p:txBody>
          <a:bodyPr/>
          <a:lstStyle/>
          <a:p>
            <a:r>
              <a:rPr lang="nl-NL" dirty="0" smtClean="0"/>
              <a:t>6. Domeinrelevantie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4358"/>
            <a:ext cx="8229600" cy="4921805"/>
          </a:xfrm>
        </p:spPr>
        <p:txBody>
          <a:bodyPr/>
          <a:lstStyle/>
          <a:p>
            <a:r>
              <a:rPr lang="nl-NL" dirty="0" smtClean="0"/>
              <a:t>Onafhankelijk van zoekalgoritme of specifieke zoekvraag</a:t>
            </a:r>
          </a:p>
          <a:p>
            <a:r>
              <a:rPr lang="nl-NL" dirty="0" smtClean="0"/>
              <a:t>Business </a:t>
            </a:r>
            <a:r>
              <a:rPr lang="nl-NL" dirty="0" err="1" smtClean="0"/>
              <a:t>rules</a:t>
            </a:r>
            <a:r>
              <a:rPr lang="nl-NL" dirty="0" smtClean="0"/>
              <a:t> m.b.t. het belang van bepaalde klassen documenten t.o.v. andere, bijv. o.b.v. </a:t>
            </a:r>
            <a:r>
              <a:rPr lang="nl-NL" dirty="0"/>
              <a:t>d</a:t>
            </a:r>
            <a:r>
              <a:rPr lang="nl-NL" dirty="0" smtClean="0"/>
              <a:t>ocumenttype, herkomst, citatie, </a:t>
            </a:r>
            <a:r>
              <a:rPr lang="mr-IN" dirty="0" smtClean="0"/>
              <a:t>…</a:t>
            </a:r>
            <a:endParaRPr lang="nl-NL" dirty="0" smtClean="0"/>
          </a:p>
          <a:p>
            <a:r>
              <a:rPr lang="nl-NL" dirty="0" smtClean="0"/>
              <a:t>Hoe te operationaliseren in PLOOI? Is er sprake van een ‘domein’ met een geldende hiërarchie?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061287"/>
      </p:ext>
    </p:extLst>
  </p:cSld>
  <p:clrMapOvr>
    <a:masterClrMapping/>
  </p:clrMapOvr>
</p:sld>
</file>

<file path=ppt/theme/theme1.xml><?xml version="1.0" encoding="utf-8"?>
<a:theme xmlns:a="http://schemas.openxmlformats.org/drawingml/2006/main" name=" Zwar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Zwart .thmx</Template>
  <TotalTime>17928</TotalTime>
  <Words>1401</Words>
  <Application>Microsoft Macintosh PowerPoint</Application>
  <PresentationFormat>Diavoorstelling (4:3)</PresentationFormat>
  <Paragraphs>206</Paragraphs>
  <Slides>17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8" baseType="lpstr">
      <vt:lpstr> Zwart </vt:lpstr>
      <vt:lpstr>PLOOI: overheidsdocumenten vindbaar</vt:lpstr>
      <vt:lpstr>Ondersteunen van ‘vindbaarheid’</vt:lpstr>
      <vt:lpstr>Welke factoren bepalen relevantie?</vt:lpstr>
      <vt:lpstr>1. Algoritmische relevantie</vt:lpstr>
      <vt:lpstr>2. Onderwerpsontsluiting</vt:lpstr>
      <vt:lpstr>3. Documentkenmerken</vt:lpstr>
      <vt:lpstr>4. Cognitieve relevantie</vt:lpstr>
      <vt:lpstr>5. Situationele relevantie</vt:lpstr>
      <vt:lpstr>6. Domeinrelevantie</vt:lpstr>
      <vt:lpstr>Relevantie vormgeven</vt:lpstr>
      <vt:lpstr>Aannames zoekgedrag PLOOI gebruiker</vt:lpstr>
      <vt:lpstr>Lagenmodel</vt:lpstr>
      <vt:lpstr>Ondersteunende functies semantische laag</vt:lpstr>
      <vt:lpstr>Relevantie vergroten m.b.v. kennismodel</vt:lpstr>
      <vt:lpstr>Basis semantische laag: thesaurus (SKOS)</vt:lpstr>
      <vt:lpstr>Autocomplete</vt:lpstr>
      <vt:lpstr>Termexpansie</vt:lpstr>
    </vt:vector>
  </TitlesOfParts>
  <Company>KOOP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Aline Rous</dc:creator>
  <cp:lastModifiedBy>Aline Rous</cp:lastModifiedBy>
  <cp:revision>56</cp:revision>
  <dcterms:created xsi:type="dcterms:W3CDTF">2018-06-06T15:33:24Z</dcterms:created>
  <dcterms:modified xsi:type="dcterms:W3CDTF">2018-10-16T14:52:42Z</dcterms:modified>
</cp:coreProperties>
</file>