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Arvo"/>
      <p:regular r:id="rId31"/>
      <p:bold r:id="rId32"/>
      <p:italic r:id="rId33"/>
      <p:boldItalic r:id="rId34"/>
    </p:embeddedFont>
    <p:embeddedFont>
      <p:font typeface="Roboto Condensed"/>
      <p:regular r:id="rId35"/>
      <p:bold r:id="rId36"/>
      <p:italic r:id="rId37"/>
      <p:boldItalic r:id="rId38"/>
    </p:embeddedFont>
    <p:embeddedFont>
      <p:font typeface="Roboto Condensed Light"/>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Light-bold.fntdata"/><Relationship Id="rId20" Type="http://schemas.openxmlformats.org/officeDocument/2006/relationships/slide" Target="slides/slide14.xml"/><Relationship Id="rId42" Type="http://schemas.openxmlformats.org/officeDocument/2006/relationships/font" Target="fonts/RobotoCondensedLight-boldItalic.fntdata"/><Relationship Id="rId41" Type="http://schemas.openxmlformats.org/officeDocument/2006/relationships/font" Target="fonts/RobotoCondensedLight-italic.fntdata"/><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v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Arvo-italic.fntdata"/><Relationship Id="rId10" Type="http://schemas.openxmlformats.org/officeDocument/2006/relationships/slide" Target="slides/slide4.xml"/><Relationship Id="rId32" Type="http://schemas.openxmlformats.org/officeDocument/2006/relationships/font" Target="fonts/Arvo-bold.fntdata"/><Relationship Id="rId13" Type="http://schemas.openxmlformats.org/officeDocument/2006/relationships/slide" Target="slides/slide7.xml"/><Relationship Id="rId35" Type="http://schemas.openxmlformats.org/officeDocument/2006/relationships/font" Target="fonts/RobotoCondensed-regular.fntdata"/><Relationship Id="rId12" Type="http://schemas.openxmlformats.org/officeDocument/2006/relationships/slide" Target="slides/slide6.xml"/><Relationship Id="rId34" Type="http://schemas.openxmlformats.org/officeDocument/2006/relationships/font" Target="fonts/Arvo-boldItalic.fntdata"/><Relationship Id="rId15" Type="http://schemas.openxmlformats.org/officeDocument/2006/relationships/slide" Target="slides/slide9.xml"/><Relationship Id="rId37" Type="http://schemas.openxmlformats.org/officeDocument/2006/relationships/font" Target="fonts/RobotoCondensed-italic.fntdata"/><Relationship Id="rId14" Type="http://schemas.openxmlformats.org/officeDocument/2006/relationships/slide" Target="slides/slide8.xml"/><Relationship Id="rId36" Type="http://schemas.openxmlformats.org/officeDocument/2006/relationships/font" Target="fonts/RobotoCondensed-bold.fntdata"/><Relationship Id="rId17" Type="http://schemas.openxmlformats.org/officeDocument/2006/relationships/slide" Target="slides/slide11.xml"/><Relationship Id="rId39" Type="http://schemas.openxmlformats.org/officeDocument/2006/relationships/font" Target="fonts/RobotoCondensedLight-regular.fntdata"/><Relationship Id="rId16" Type="http://schemas.openxmlformats.org/officeDocument/2006/relationships/slide" Target="slides/slide10.xml"/><Relationship Id="rId38" Type="http://schemas.openxmlformats.org/officeDocument/2006/relationships/font" Target="fonts/RobotoCondense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e80ae0c18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e80ae0c1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0f31b47ada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0f31b47a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Chris</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e80ae0c18_0_1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0e80ae0c18_0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Jazz</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As Chris has mentioned, the data did not seem to have any apparent trends or seasonality so we chose to use a SES model on both the weekly and monthly data.  We wanted to also use the ETS function which automatically generates an alpha value and compare the SES to the ETS model.  The ETS model produced a MAN model which is multiplicative errors, additive trend and no season which makes sense.  We found that the SES model outperformed the ETS model and had a smaller MAPE by almost 20%.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f31b47ada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0f31b47a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monthly data, the ETS model generated a MAN model that was the exact same as the SES model.  The MAPE was 19.35%</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e80ae0c18_0_1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e80ae0c18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wanted to use an ARIMA model due to the </a:t>
            </a:r>
            <a:r>
              <a:rPr lang="en"/>
              <a:t>volatility</a:t>
            </a:r>
            <a:r>
              <a:rPr lang="en"/>
              <a:t> of the stock market.  The lack of seasonality also makes the data a good candidate for the ARIMA model.  We </a:t>
            </a:r>
            <a:r>
              <a:rPr lang="en"/>
              <a:t>applied the ARIMA model on both the weekly and monthly data.  These are the results it produced.  Just like all the previous models we have went over so far, these models were not able to predict the sudden downward trend in the 2022.  This makes sense however because the training data has a strong overall upwards trend.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0f31b47ada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0f31b47a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0f251ee276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0f251ee2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0e80ae0c18_0_18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0e80ae0c18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0e80ae0c18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0e80ae0c1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0e80ae0c18_0_18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0e80ae0c18_0_1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0e80ae0c18_0_2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0e80ae0c18_0_2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e80ae0c18_0_4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e80ae0c1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0e80ae0c18_0_20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0e80ae0c18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0f251ee276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0f251ee2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e80ae0c18_0_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e80ae0c1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e80ae0c18_0_1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e80ae0c18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e80ae0c18_0_8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e80ae0c18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50">
                <a:solidFill>
                  <a:schemeClr val="dk1"/>
                </a:solidFill>
                <a:highlight>
                  <a:schemeClr val="lt1"/>
                </a:highlight>
                <a:latin typeface="Roboto"/>
                <a:ea typeface="Roboto"/>
                <a:cs typeface="Roboto"/>
                <a:sym typeface="Roboto"/>
              </a:rPr>
              <a:t>Nick</a:t>
            </a:r>
            <a:endParaRPr b="1" sz="105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latin typeface="Roboto"/>
                <a:ea typeface="Roboto"/>
                <a:cs typeface="Roboto"/>
                <a:sym typeface="Roboto"/>
              </a:rPr>
              <a:t>We can consider those who collected unemployment checks during COVID-19.  The accumulation of checks can potentially explain why the increase in Tesla Stock prices occurred in 2022 and not during COVID-19.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e80ae0c18_0_16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e80ae0c18_0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0e80ae0c18_0_12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0e80ae0c18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0e80ae0c18_0_16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0e80ae0c18_0_1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Chris</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64" name="Shape 64"/>
        <p:cNvGrpSpPr/>
        <p:nvPr/>
      </p:nvGrpSpPr>
      <p:grpSpPr>
        <a:xfrm>
          <a:off x="0" y="0"/>
          <a:ext cx="0" cy="0"/>
          <a:chOff x="0" y="0"/>
          <a:chExt cx="0" cy="0"/>
        </a:xfrm>
      </p:grpSpPr>
      <p:sp>
        <p:nvSpPr>
          <p:cNvPr id="65" name="Google Shape;65;p1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6" name="Google Shape;66;p14"/>
          <p:cNvGrpSpPr/>
          <p:nvPr/>
        </p:nvGrpSpPr>
        <p:grpSpPr>
          <a:xfrm>
            <a:off x="0" y="-7088"/>
            <a:ext cx="8661398" cy="5150588"/>
            <a:chOff x="0" y="-7088"/>
            <a:chExt cx="8661398" cy="5150588"/>
          </a:xfrm>
        </p:grpSpPr>
        <p:sp>
          <p:nvSpPr>
            <p:cNvPr id="67" name="Google Shape;67;p1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9" name="Google Shape;69;p14"/>
          <p:cNvGrpSpPr/>
          <p:nvPr/>
        </p:nvGrpSpPr>
        <p:grpSpPr>
          <a:xfrm flipH="1" rot="10800000">
            <a:off x="1" y="1090763"/>
            <a:ext cx="8847502" cy="2961975"/>
            <a:chOff x="-8178042" y="-4493254"/>
            <a:chExt cx="19483598" cy="6522736"/>
          </a:xfrm>
        </p:grpSpPr>
        <p:sp>
          <p:nvSpPr>
            <p:cNvPr id="70" name="Google Shape;70;p1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1" name="Google Shape;71;p1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2" name="Google Shape;72;p14"/>
          <p:cNvGrpSpPr/>
          <p:nvPr/>
        </p:nvGrpSpPr>
        <p:grpSpPr>
          <a:xfrm>
            <a:off x="3677236" y="4278349"/>
            <a:ext cx="5480829" cy="432996"/>
            <a:chOff x="5582265" y="4646738"/>
            <a:chExt cx="5480829" cy="432996"/>
          </a:xfrm>
        </p:grpSpPr>
        <p:sp>
          <p:nvSpPr>
            <p:cNvPr id="73" name="Google Shape;73;p14"/>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14"/>
            <p:cNvGrpSpPr/>
            <p:nvPr/>
          </p:nvGrpSpPr>
          <p:grpSpPr>
            <a:xfrm flipH="1">
              <a:off x="5585232" y="4646738"/>
              <a:ext cx="5477861" cy="304551"/>
              <a:chOff x="-24158748" y="330075"/>
              <a:chExt cx="30568423" cy="1699506"/>
            </a:xfrm>
          </p:grpSpPr>
          <p:sp>
            <p:nvSpPr>
              <p:cNvPr id="75" name="Google Shape;75;p14"/>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 name="Google Shape;77;p14"/>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8" name="Shape 78"/>
        <p:cNvGrpSpPr/>
        <p:nvPr/>
      </p:nvGrpSpPr>
      <p:grpSpPr>
        <a:xfrm>
          <a:off x="0" y="0"/>
          <a:ext cx="0" cy="0"/>
          <a:chOff x="0" y="0"/>
          <a:chExt cx="0" cy="0"/>
        </a:xfrm>
      </p:grpSpPr>
      <p:sp>
        <p:nvSpPr>
          <p:cNvPr id="79" name="Google Shape;79;p15"/>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0" name="Google Shape;80;p15"/>
          <p:cNvGrpSpPr/>
          <p:nvPr/>
        </p:nvGrpSpPr>
        <p:grpSpPr>
          <a:xfrm>
            <a:off x="0" y="-7088"/>
            <a:ext cx="8661398" cy="5150588"/>
            <a:chOff x="0" y="-7088"/>
            <a:chExt cx="8661398" cy="5150588"/>
          </a:xfrm>
        </p:grpSpPr>
        <p:sp>
          <p:nvSpPr>
            <p:cNvPr id="81" name="Google Shape;81;p15"/>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3" name="Google Shape;83;p15"/>
          <p:cNvGrpSpPr/>
          <p:nvPr/>
        </p:nvGrpSpPr>
        <p:grpSpPr>
          <a:xfrm flipH="1" rot="10800000">
            <a:off x="-2" y="2924826"/>
            <a:ext cx="6589087" cy="2027268"/>
            <a:chOff x="-9894852" y="-4493254"/>
            <a:chExt cx="21200407" cy="6522740"/>
          </a:xfrm>
        </p:grpSpPr>
        <p:sp>
          <p:nvSpPr>
            <p:cNvPr id="84" name="Google Shape;84;p15"/>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5" name="Google Shape;85;p15"/>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6" name="Google Shape;86;p15"/>
          <p:cNvGrpSpPr/>
          <p:nvPr/>
        </p:nvGrpSpPr>
        <p:grpSpPr>
          <a:xfrm>
            <a:off x="6946842" y="4472723"/>
            <a:ext cx="2202830" cy="670795"/>
            <a:chOff x="5575242" y="4472723"/>
            <a:chExt cx="2202830" cy="670795"/>
          </a:xfrm>
        </p:grpSpPr>
        <p:sp>
          <p:nvSpPr>
            <p:cNvPr id="87" name="Google Shape;87;p1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5"/>
            <p:cNvGrpSpPr/>
            <p:nvPr/>
          </p:nvGrpSpPr>
          <p:grpSpPr>
            <a:xfrm flipH="1">
              <a:off x="5734850" y="4472723"/>
              <a:ext cx="2040837" cy="670795"/>
              <a:chOff x="1297954" y="330075"/>
              <a:chExt cx="5169293" cy="1699506"/>
            </a:xfrm>
          </p:grpSpPr>
          <p:sp>
            <p:nvSpPr>
              <p:cNvPr id="89" name="Google Shape;89;p1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flipH="1">
              <a:off x="5578209" y="4646738"/>
              <a:ext cx="2199863" cy="304563"/>
              <a:chOff x="-5827153" y="330075"/>
              <a:chExt cx="12276019" cy="1699569"/>
            </a:xfrm>
          </p:grpSpPr>
          <p:sp>
            <p:nvSpPr>
              <p:cNvPr id="92" name="Google Shape;92;p1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15"/>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5" name="Google Shape;95;p15"/>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96" name="Google Shape;96;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7" name="Shape 97"/>
        <p:cNvGrpSpPr/>
        <p:nvPr/>
      </p:nvGrpSpPr>
      <p:grpSpPr>
        <a:xfrm>
          <a:off x="0" y="0"/>
          <a:ext cx="0" cy="0"/>
          <a:chOff x="0" y="0"/>
          <a:chExt cx="0" cy="0"/>
        </a:xfrm>
      </p:grpSpPr>
      <p:grpSp>
        <p:nvGrpSpPr>
          <p:cNvPr id="98" name="Google Shape;98;p16"/>
          <p:cNvGrpSpPr/>
          <p:nvPr/>
        </p:nvGrpSpPr>
        <p:grpSpPr>
          <a:xfrm>
            <a:off x="6946842" y="4472723"/>
            <a:ext cx="2202830" cy="670795"/>
            <a:chOff x="5575242" y="4472723"/>
            <a:chExt cx="2202830" cy="670795"/>
          </a:xfrm>
        </p:grpSpPr>
        <p:sp>
          <p:nvSpPr>
            <p:cNvPr id="99" name="Google Shape;99;p1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6"/>
            <p:cNvGrpSpPr/>
            <p:nvPr/>
          </p:nvGrpSpPr>
          <p:grpSpPr>
            <a:xfrm flipH="1">
              <a:off x="5734850" y="4472723"/>
              <a:ext cx="2040837" cy="670795"/>
              <a:chOff x="1297954" y="330075"/>
              <a:chExt cx="5169293" cy="1699506"/>
            </a:xfrm>
          </p:grpSpPr>
          <p:sp>
            <p:nvSpPr>
              <p:cNvPr id="101" name="Google Shape;101;p1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6"/>
            <p:cNvGrpSpPr/>
            <p:nvPr/>
          </p:nvGrpSpPr>
          <p:grpSpPr>
            <a:xfrm flipH="1">
              <a:off x="5578209" y="4646738"/>
              <a:ext cx="2199863" cy="304563"/>
              <a:chOff x="-5827153" y="330075"/>
              <a:chExt cx="12276019" cy="1699569"/>
            </a:xfrm>
          </p:grpSpPr>
          <p:sp>
            <p:nvSpPr>
              <p:cNvPr id="104" name="Google Shape;104;p1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 name="Google Shape;106;p16"/>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7" name="Google Shape;107;p16"/>
          <p:cNvGrpSpPr/>
          <p:nvPr/>
        </p:nvGrpSpPr>
        <p:grpSpPr>
          <a:xfrm>
            <a:off x="0" y="-7088"/>
            <a:ext cx="8661398" cy="5150588"/>
            <a:chOff x="0" y="-7088"/>
            <a:chExt cx="8661398" cy="5150588"/>
          </a:xfrm>
        </p:grpSpPr>
        <p:sp>
          <p:nvSpPr>
            <p:cNvPr id="108" name="Google Shape;108;p16"/>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10" name="Google Shape;110;p16"/>
          <p:cNvGrpSpPr/>
          <p:nvPr/>
        </p:nvGrpSpPr>
        <p:grpSpPr>
          <a:xfrm flipH="1" rot="10800000">
            <a:off x="1" y="1090763"/>
            <a:ext cx="8847502" cy="2961975"/>
            <a:chOff x="-8178042" y="-4493254"/>
            <a:chExt cx="19483598" cy="6522736"/>
          </a:xfrm>
        </p:grpSpPr>
        <p:sp>
          <p:nvSpPr>
            <p:cNvPr id="111" name="Google Shape;111;p16"/>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2" name="Google Shape;112;p16"/>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113" name="Google Shape;113;p16"/>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rtl="0">
              <a:spcBef>
                <a:spcPts val="360"/>
              </a:spcBef>
              <a:spcAft>
                <a:spcPts val="0"/>
              </a:spcAft>
              <a:buClr>
                <a:srgbClr val="FFFFFF"/>
              </a:buClr>
              <a:buSzPts val="3000"/>
              <a:buChar char="▻"/>
              <a:defRPr i="1" sz="3000">
                <a:solidFill>
                  <a:srgbClr val="FFFFFF"/>
                </a:solidFill>
              </a:defRPr>
            </a:lvl9pPr>
          </a:lstStyle>
          <a:p/>
        </p:txBody>
      </p:sp>
      <p:sp>
        <p:nvSpPr>
          <p:cNvPr id="114" name="Google Shape;114;p16"/>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115" name="Google Shape;115;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6" name="Shape 116"/>
        <p:cNvGrpSpPr/>
        <p:nvPr/>
      </p:nvGrpSpPr>
      <p:grpSpPr>
        <a:xfrm>
          <a:off x="0" y="0"/>
          <a:ext cx="0" cy="0"/>
          <a:chOff x="0" y="0"/>
          <a:chExt cx="0" cy="0"/>
        </a:xfrm>
      </p:grpSpPr>
      <p:grpSp>
        <p:nvGrpSpPr>
          <p:cNvPr id="117" name="Google Shape;117;p17"/>
          <p:cNvGrpSpPr/>
          <p:nvPr/>
        </p:nvGrpSpPr>
        <p:grpSpPr>
          <a:xfrm>
            <a:off x="6946842" y="4472723"/>
            <a:ext cx="2202830" cy="670795"/>
            <a:chOff x="5575242" y="4472723"/>
            <a:chExt cx="2202830" cy="670795"/>
          </a:xfrm>
        </p:grpSpPr>
        <p:sp>
          <p:nvSpPr>
            <p:cNvPr id="118" name="Google Shape;118;p1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7"/>
            <p:cNvGrpSpPr/>
            <p:nvPr/>
          </p:nvGrpSpPr>
          <p:grpSpPr>
            <a:xfrm flipH="1">
              <a:off x="5734850" y="4472723"/>
              <a:ext cx="2040837" cy="670795"/>
              <a:chOff x="1297954" y="330075"/>
              <a:chExt cx="5169293" cy="1699506"/>
            </a:xfrm>
          </p:grpSpPr>
          <p:sp>
            <p:nvSpPr>
              <p:cNvPr id="120" name="Google Shape;120;p1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7"/>
            <p:cNvGrpSpPr/>
            <p:nvPr/>
          </p:nvGrpSpPr>
          <p:grpSpPr>
            <a:xfrm flipH="1">
              <a:off x="5578209" y="4646738"/>
              <a:ext cx="2199863" cy="304563"/>
              <a:chOff x="-5827153" y="330075"/>
              <a:chExt cx="12276019" cy="1699569"/>
            </a:xfrm>
          </p:grpSpPr>
          <p:sp>
            <p:nvSpPr>
              <p:cNvPr id="123" name="Google Shape;123;p1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 name="Google Shape;125;p17"/>
          <p:cNvGrpSpPr/>
          <p:nvPr/>
        </p:nvGrpSpPr>
        <p:grpSpPr>
          <a:xfrm>
            <a:off x="-4" y="40"/>
            <a:ext cx="7072430" cy="1327315"/>
            <a:chOff x="-4" y="40"/>
            <a:chExt cx="7072430" cy="1327315"/>
          </a:xfrm>
        </p:grpSpPr>
        <p:sp>
          <p:nvSpPr>
            <p:cNvPr id="126" name="Google Shape;126;p1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17"/>
            <p:cNvGrpSpPr/>
            <p:nvPr/>
          </p:nvGrpSpPr>
          <p:grpSpPr>
            <a:xfrm flipH="1" rot="10800000">
              <a:off x="3" y="40"/>
              <a:ext cx="6756168" cy="1327315"/>
              <a:chOff x="-2168138" y="330075"/>
              <a:chExt cx="8650663" cy="1699506"/>
            </a:xfrm>
          </p:grpSpPr>
          <p:sp>
            <p:nvSpPr>
              <p:cNvPr id="128" name="Google Shape;128;p1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1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17"/>
            <p:cNvGrpSpPr/>
            <p:nvPr/>
          </p:nvGrpSpPr>
          <p:grpSpPr>
            <a:xfrm flipH="1" rot="10800000">
              <a:off x="-4" y="381007"/>
              <a:ext cx="7072430" cy="771744"/>
              <a:chOff x="-9092084" y="330075"/>
              <a:chExt cx="15574609" cy="1699501"/>
            </a:xfrm>
          </p:grpSpPr>
          <p:sp>
            <p:nvSpPr>
              <p:cNvPr id="131" name="Google Shape;131;p1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1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133" name="Google Shape;133;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34" name="Google Shape;134;p17"/>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1000"/>
              </a:spcBef>
              <a:spcAft>
                <a:spcPts val="0"/>
              </a:spcAft>
              <a:buSzPts val="2400"/>
              <a:buChar char="▻"/>
              <a:defRPr/>
            </a:lvl2pPr>
            <a:lvl3pPr indent="-381000" lvl="2" marL="1371600" rtl="0">
              <a:spcBef>
                <a:spcPts val="1000"/>
              </a:spcBef>
              <a:spcAft>
                <a:spcPts val="0"/>
              </a:spcAft>
              <a:buSzPts val="2400"/>
              <a:buChar char="▻"/>
              <a:defRPr/>
            </a:lvl3pPr>
            <a:lvl4pPr indent="-381000" lvl="3" marL="1828800" rtl="0">
              <a:spcBef>
                <a:spcPts val="1000"/>
              </a:spcBef>
              <a:spcAft>
                <a:spcPts val="0"/>
              </a:spcAft>
              <a:buSzPts val="2400"/>
              <a:buChar char="▻"/>
              <a:defRPr/>
            </a:lvl4pPr>
            <a:lvl5pPr indent="-381000" lvl="4" marL="2286000" rtl="0">
              <a:spcBef>
                <a:spcPts val="1000"/>
              </a:spcBef>
              <a:spcAft>
                <a:spcPts val="0"/>
              </a:spcAft>
              <a:buSzPts val="2400"/>
              <a:buChar char="▻"/>
              <a:defRPr/>
            </a:lvl5pPr>
            <a:lvl6pPr indent="-381000" lvl="5" marL="2743200" rtl="0">
              <a:spcBef>
                <a:spcPts val="1000"/>
              </a:spcBef>
              <a:spcAft>
                <a:spcPts val="0"/>
              </a:spcAft>
              <a:buSzPts val="2400"/>
              <a:buChar char="▻"/>
              <a:defRPr/>
            </a:lvl6pPr>
            <a:lvl7pPr indent="-381000" lvl="6" marL="3200400" rtl="0">
              <a:spcBef>
                <a:spcPts val="1000"/>
              </a:spcBef>
              <a:spcAft>
                <a:spcPts val="0"/>
              </a:spcAft>
              <a:buSzPts val="2400"/>
              <a:buChar char="▻"/>
              <a:defRPr/>
            </a:lvl7pPr>
            <a:lvl8pPr indent="-381000" lvl="7" marL="3657600" rtl="0">
              <a:spcBef>
                <a:spcPts val="1000"/>
              </a:spcBef>
              <a:spcAft>
                <a:spcPts val="0"/>
              </a:spcAft>
              <a:buSzPts val="2400"/>
              <a:buChar char="▻"/>
              <a:defRPr/>
            </a:lvl8pPr>
            <a:lvl9pPr indent="-381000" lvl="8" marL="4114800" rtl="0">
              <a:spcBef>
                <a:spcPts val="1000"/>
              </a:spcBef>
              <a:spcAft>
                <a:spcPts val="1000"/>
              </a:spcAft>
              <a:buSzPts val="2400"/>
              <a:buChar char="▻"/>
              <a:defRPr/>
            </a:lvl9pPr>
          </a:lstStyle>
          <a:p/>
        </p:txBody>
      </p:sp>
      <p:sp>
        <p:nvSpPr>
          <p:cNvPr id="135" name="Google Shape;135;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6" name="Shape 136"/>
        <p:cNvGrpSpPr/>
        <p:nvPr/>
      </p:nvGrpSpPr>
      <p:grpSpPr>
        <a:xfrm>
          <a:off x="0" y="0"/>
          <a:ext cx="0" cy="0"/>
          <a:chOff x="0" y="0"/>
          <a:chExt cx="0" cy="0"/>
        </a:xfrm>
      </p:grpSpPr>
      <p:grpSp>
        <p:nvGrpSpPr>
          <p:cNvPr id="137" name="Google Shape;137;p18"/>
          <p:cNvGrpSpPr/>
          <p:nvPr/>
        </p:nvGrpSpPr>
        <p:grpSpPr>
          <a:xfrm>
            <a:off x="-4" y="40"/>
            <a:ext cx="7072430" cy="1327315"/>
            <a:chOff x="-4" y="40"/>
            <a:chExt cx="7072430" cy="1327315"/>
          </a:xfrm>
        </p:grpSpPr>
        <p:sp>
          <p:nvSpPr>
            <p:cNvPr id="138" name="Google Shape;138;p1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39" name="Google Shape;139;p18"/>
            <p:cNvGrpSpPr/>
            <p:nvPr/>
          </p:nvGrpSpPr>
          <p:grpSpPr>
            <a:xfrm flipH="1" rot="10800000">
              <a:off x="3" y="40"/>
              <a:ext cx="6756168" cy="1327315"/>
              <a:chOff x="-2168138" y="330075"/>
              <a:chExt cx="8650663" cy="1699506"/>
            </a:xfrm>
          </p:grpSpPr>
          <p:sp>
            <p:nvSpPr>
              <p:cNvPr id="140" name="Google Shape;140;p1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41" name="Google Shape;141;p1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2" name="Google Shape;142;p18"/>
            <p:cNvGrpSpPr/>
            <p:nvPr/>
          </p:nvGrpSpPr>
          <p:grpSpPr>
            <a:xfrm flipH="1" rot="10800000">
              <a:off x="-4" y="381007"/>
              <a:ext cx="7072430" cy="771744"/>
              <a:chOff x="-9092084" y="330075"/>
              <a:chExt cx="15574609" cy="1699501"/>
            </a:xfrm>
          </p:grpSpPr>
          <p:sp>
            <p:nvSpPr>
              <p:cNvPr id="143" name="Google Shape;143;p1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44" name="Google Shape;144;p1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45" name="Google Shape;145;p18"/>
          <p:cNvGrpSpPr/>
          <p:nvPr/>
        </p:nvGrpSpPr>
        <p:grpSpPr>
          <a:xfrm>
            <a:off x="6946842" y="4472723"/>
            <a:ext cx="2202830" cy="670795"/>
            <a:chOff x="5575242" y="4472723"/>
            <a:chExt cx="2202830" cy="670795"/>
          </a:xfrm>
        </p:grpSpPr>
        <p:sp>
          <p:nvSpPr>
            <p:cNvPr id="146" name="Google Shape;146;p1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8"/>
            <p:cNvGrpSpPr/>
            <p:nvPr/>
          </p:nvGrpSpPr>
          <p:grpSpPr>
            <a:xfrm flipH="1">
              <a:off x="5734850" y="4472723"/>
              <a:ext cx="2040837" cy="670795"/>
              <a:chOff x="1297954" y="330075"/>
              <a:chExt cx="5169293" cy="1699506"/>
            </a:xfrm>
          </p:grpSpPr>
          <p:sp>
            <p:nvSpPr>
              <p:cNvPr id="148" name="Google Shape;148;p1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8"/>
            <p:cNvGrpSpPr/>
            <p:nvPr/>
          </p:nvGrpSpPr>
          <p:grpSpPr>
            <a:xfrm flipH="1">
              <a:off x="5578209" y="4646738"/>
              <a:ext cx="2199863" cy="304563"/>
              <a:chOff x="-5827153" y="330075"/>
              <a:chExt cx="12276019" cy="1699569"/>
            </a:xfrm>
          </p:grpSpPr>
          <p:sp>
            <p:nvSpPr>
              <p:cNvPr id="151" name="Google Shape;151;p1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3" name="Google Shape;153;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4" name="Google Shape;154;p18"/>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155" name="Google Shape;155;p18"/>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156" name="Google Shape;156;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57" name="Shape 157"/>
        <p:cNvGrpSpPr/>
        <p:nvPr/>
      </p:nvGrpSpPr>
      <p:grpSpPr>
        <a:xfrm>
          <a:off x="0" y="0"/>
          <a:ext cx="0" cy="0"/>
          <a:chOff x="0" y="0"/>
          <a:chExt cx="0" cy="0"/>
        </a:xfrm>
      </p:grpSpPr>
      <p:grpSp>
        <p:nvGrpSpPr>
          <p:cNvPr id="158" name="Google Shape;158;p19"/>
          <p:cNvGrpSpPr/>
          <p:nvPr/>
        </p:nvGrpSpPr>
        <p:grpSpPr>
          <a:xfrm>
            <a:off x="-4" y="40"/>
            <a:ext cx="7072430" cy="1327315"/>
            <a:chOff x="-4" y="40"/>
            <a:chExt cx="7072430" cy="1327315"/>
          </a:xfrm>
        </p:grpSpPr>
        <p:sp>
          <p:nvSpPr>
            <p:cNvPr id="159" name="Google Shape;159;p19"/>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60" name="Google Shape;160;p19"/>
            <p:cNvGrpSpPr/>
            <p:nvPr/>
          </p:nvGrpSpPr>
          <p:grpSpPr>
            <a:xfrm flipH="1" rot="10800000">
              <a:off x="3" y="40"/>
              <a:ext cx="6756168" cy="1327315"/>
              <a:chOff x="-2168138" y="330075"/>
              <a:chExt cx="8650663" cy="1699506"/>
            </a:xfrm>
          </p:grpSpPr>
          <p:sp>
            <p:nvSpPr>
              <p:cNvPr id="161" name="Google Shape;161;p19"/>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2" name="Google Shape;162;p19"/>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63" name="Google Shape;163;p19"/>
            <p:cNvGrpSpPr/>
            <p:nvPr/>
          </p:nvGrpSpPr>
          <p:grpSpPr>
            <a:xfrm flipH="1" rot="10800000">
              <a:off x="-4" y="381007"/>
              <a:ext cx="7072430" cy="771744"/>
              <a:chOff x="-9092084" y="330075"/>
              <a:chExt cx="15574609" cy="1699501"/>
            </a:xfrm>
          </p:grpSpPr>
          <p:sp>
            <p:nvSpPr>
              <p:cNvPr id="164" name="Google Shape;164;p19"/>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5" name="Google Shape;165;p19"/>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66" name="Google Shape;166;p19"/>
          <p:cNvGrpSpPr/>
          <p:nvPr/>
        </p:nvGrpSpPr>
        <p:grpSpPr>
          <a:xfrm>
            <a:off x="6946842" y="4472723"/>
            <a:ext cx="2202830" cy="670795"/>
            <a:chOff x="5575242" y="4472723"/>
            <a:chExt cx="2202830" cy="670795"/>
          </a:xfrm>
        </p:grpSpPr>
        <p:sp>
          <p:nvSpPr>
            <p:cNvPr id="167" name="Google Shape;167;p19"/>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9"/>
            <p:cNvGrpSpPr/>
            <p:nvPr/>
          </p:nvGrpSpPr>
          <p:grpSpPr>
            <a:xfrm flipH="1">
              <a:off x="5734850" y="4472723"/>
              <a:ext cx="2040837" cy="670795"/>
              <a:chOff x="1297954" y="330075"/>
              <a:chExt cx="5169293" cy="1699506"/>
            </a:xfrm>
          </p:grpSpPr>
          <p:sp>
            <p:nvSpPr>
              <p:cNvPr id="169" name="Google Shape;169;p1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9"/>
            <p:cNvGrpSpPr/>
            <p:nvPr/>
          </p:nvGrpSpPr>
          <p:grpSpPr>
            <a:xfrm flipH="1">
              <a:off x="5578209" y="4646738"/>
              <a:ext cx="2199863" cy="304563"/>
              <a:chOff x="-5827153" y="330075"/>
              <a:chExt cx="12276019" cy="1699569"/>
            </a:xfrm>
          </p:grpSpPr>
          <p:sp>
            <p:nvSpPr>
              <p:cNvPr id="172" name="Google Shape;172;p19"/>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 name="Google Shape;174;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5" name="Google Shape;175;p19"/>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76" name="Google Shape;176;p19"/>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77" name="Google Shape;177;p19"/>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78" name="Google Shape;178;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9" name="Shape 179"/>
        <p:cNvGrpSpPr/>
        <p:nvPr/>
      </p:nvGrpSpPr>
      <p:grpSpPr>
        <a:xfrm>
          <a:off x="0" y="0"/>
          <a:ext cx="0" cy="0"/>
          <a:chOff x="0" y="0"/>
          <a:chExt cx="0" cy="0"/>
        </a:xfrm>
      </p:grpSpPr>
      <p:grpSp>
        <p:nvGrpSpPr>
          <p:cNvPr id="180" name="Google Shape;180;p20"/>
          <p:cNvGrpSpPr/>
          <p:nvPr/>
        </p:nvGrpSpPr>
        <p:grpSpPr>
          <a:xfrm>
            <a:off x="-4" y="40"/>
            <a:ext cx="7072430" cy="1327315"/>
            <a:chOff x="-4" y="40"/>
            <a:chExt cx="7072430" cy="1327315"/>
          </a:xfrm>
        </p:grpSpPr>
        <p:sp>
          <p:nvSpPr>
            <p:cNvPr id="181" name="Google Shape;181;p20"/>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82" name="Google Shape;182;p20"/>
            <p:cNvGrpSpPr/>
            <p:nvPr/>
          </p:nvGrpSpPr>
          <p:grpSpPr>
            <a:xfrm flipH="1" rot="10800000">
              <a:off x="3" y="40"/>
              <a:ext cx="6756168" cy="1327315"/>
              <a:chOff x="-2168138" y="330075"/>
              <a:chExt cx="8650663" cy="1699506"/>
            </a:xfrm>
          </p:grpSpPr>
          <p:sp>
            <p:nvSpPr>
              <p:cNvPr id="183" name="Google Shape;183;p20"/>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84" name="Google Shape;184;p20"/>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85" name="Google Shape;185;p20"/>
            <p:cNvGrpSpPr/>
            <p:nvPr/>
          </p:nvGrpSpPr>
          <p:grpSpPr>
            <a:xfrm flipH="1" rot="10800000">
              <a:off x="-4" y="381007"/>
              <a:ext cx="7072430" cy="771744"/>
              <a:chOff x="-9092084" y="330075"/>
              <a:chExt cx="15574609" cy="1699501"/>
            </a:xfrm>
          </p:grpSpPr>
          <p:sp>
            <p:nvSpPr>
              <p:cNvPr id="186" name="Google Shape;186;p20"/>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87" name="Google Shape;187;p20"/>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88" name="Google Shape;188;p20"/>
          <p:cNvGrpSpPr/>
          <p:nvPr/>
        </p:nvGrpSpPr>
        <p:grpSpPr>
          <a:xfrm>
            <a:off x="6946842" y="4472723"/>
            <a:ext cx="2202830" cy="670795"/>
            <a:chOff x="5575242" y="4472723"/>
            <a:chExt cx="2202830" cy="670795"/>
          </a:xfrm>
        </p:grpSpPr>
        <p:sp>
          <p:nvSpPr>
            <p:cNvPr id="189" name="Google Shape;189;p2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0"/>
            <p:cNvGrpSpPr/>
            <p:nvPr/>
          </p:nvGrpSpPr>
          <p:grpSpPr>
            <a:xfrm flipH="1">
              <a:off x="5734850" y="4472723"/>
              <a:ext cx="2040837" cy="670795"/>
              <a:chOff x="1297954" y="330075"/>
              <a:chExt cx="5169293" cy="1699506"/>
            </a:xfrm>
          </p:grpSpPr>
          <p:sp>
            <p:nvSpPr>
              <p:cNvPr id="191" name="Google Shape;191;p2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0"/>
            <p:cNvGrpSpPr/>
            <p:nvPr/>
          </p:nvGrpSpPr>
          <p:grpSpPr>
            <a:xfrm flipH="1">
              <a:off x="5578209" y="4646738"/>
              <a:ext cx="2199863" cy="304563"/>
              <a:chOff x="-5827153" y="330075"/>
              <a:chExt cx="12276019" cy="1699569"/>
            </a:xfrm>
          </p:grpSpPr>
          <p:sp>
            <p:nvSpPr>
              <p:cNvPr id="194" name="Google Shape;194;p2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6" name="Google Shape;196;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97" name="Google Shape;197;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8" name="Shape 198"/>
        <p:cNvGrpSpPr/>
        <p:nvPr/>
      </p:nvGrpSpPr>
      <p:grpSpPr>
        <a:xfrm>
          <a:off x="0" y="0"/>
          <a:ext cx="0" cy="0"/>
          <a:chOff x="0" y="0"/>
          <a:chExt cx="0" cy="0"/>
        </a:xfrm>
      </p:grpSpPr>
      <p:grpSp>
        <p:nvGrpSpPr>
          <p:cNvPr id="199" name="Google Shape;199;p21"/>
          <p:cNvGrpSpPr/>
          <p:nvPr/>
        </p:nvGrpSpPr>
        <p:grpSpPr>
          <a:xfrm>
            <a:off x="2466138" y="4472723"/>
            <a:ext cx="6686825" cy="670795"/>
            <a:chOff x="5589288" y="4472723"/>
            <a:chExt cx="6686825" cy="670795"/>
          </a:xfrm>
        </p:grpSpPr>
        <p:sp>
          <p:nvSpPr>
            <p:cNvPr id="200" name="Google Shape;200;p21"/>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1"/>
            <p:cNvGrpSpPr/>
            <p:nvPr/>
          </p:nvGrpSpPr>
          <p:grpSpPr>
            <a:xfrm flipH="1">
              <a:off x="5748896" y="4472723"/>
              <a:ext cx="6527217" cy="670795"/>
              <a:chOff x="-10101302" y="330075"/>
              <a:chExt cx="16532971" cy="1699506"/>
            </a:xfrm>
          </p:grpSpPr>
          <p:sp>
            <p:nvSpPr>
              <p:cNvPr id="202" name="Google Shape;202;p21"/>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1"/>
            <p:cNvGrpSpPr/>
            <p:nvPr/>
          </p:nvGrpSpPr>
          <p:grpSpPr>
            <a:xfrm flipH="1">
              <a:off x="5592255" y="4646738"/>
              <a:ext cx="6682918" cy="304563"/>
              <a:chOff x="-30922586" y="330075"/>
              <a:chExt cx="37293070" cy="1699569"/>
            </a:xfrm>
          </p:grpSpPr>
          <p:sp>
            <p:nvSpPr>
              <p:cNvPr id="205" name="Google Shape;205;p21"/>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7" name="Google Shape;207;p21"/>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rtl="0">
              <a:spcBef>
                <a:spcPts val="0"/>
              </a:spcBef>
              <a:spcAft>
                <a:spcPts val="0"/>
              </a:spcAft>
              <a:buSzPts val="1300"/>
              <a:buNone/>
              <a:defRPr sz="1300"/>
            </a:lvl1pPr>
          </a:lstStyle>
          <a:p/>
        </p:txBody>
      </p:sp>
      <p:sp>
        <p:nvSpPr>
          <p:cNvPr id="208" name="Google Shape;208;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09" name="Google Shape;209;p21"/>
          <p:cNvGrpSpPr/>
          <p:nvPr/>
        </p:nvGrpSpPr>
        <p:grpSpPr>
          <a:xfrm rot="10800000">
            <a:off x="-8" y="-2"/>
            <a:ext cx="2202830" cy="670795"/>
            <a:chOff x="5575242" y="4472723"/>
            <a:chExt cx="2202830" cy="670795"/>
          </a:xfrm>
        </p:grpSpPr>
        <p:sp>
          <p:nvSpPr>
            <p:cNvPr id="210" name="Google Shape;210;p21"/>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1"/>
            <p:cNvGrpSpPr/>
            <p:nvPr/>
          </p:nvGrpSpPr>
          <p:grpSpPr>
            <a:xfrm flipH="1">
              <a:off x="5734850" y="4472723"/>
              <a:ext cx="2040837" cy="670795"/>
              <a:chOff x="1297954" y="330075"/>
              <a:chExt cx="5169293" cy="1699506"/>
            </a:xfrm>
          </p:grpSpPr>
          <p:sp>
            <p:nvSpPr>
              <p:cNvPr id="212" name="Google Shape;212;p21"/>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1"/>
            <p:cNvGrpSpPr/>
            <p:nvPr/>
          </p:nvGrpSpPr>
          <p:grpSpPr>
            <a:xfrm flipH="1">
              <a:off x="5578209" y="4646738"/>
              <a:ext cx="2199863" cy="304563"/>
              <a:chOff x="-5827153" y="330075"/>
              <a:chExt cx="12276019" cy="1699569"/>
            </a:xfrm>
          </p:grpSpPr>
          <p:sp>
            <p:nvSpPr>
              <p:cNvPr id="215" name="Google Shape;215;p21"/>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7" name="Shape 217"/>
        <p:cNvGrpSpPr/>
        <p:nvPr/>
      </p:nvGrpSpPr>
      <p:grpSpPr>
        <a:xfrm>
          <a:off x="0" y="0"/>
          <a:ext cx="0" cy="0"/>
          <a:chOff x="0" y="0"/>
          <a:chExt cx="0" cy="0"/>
        </a:xfrm>
      </p:grpSpPr>
      <p:grpSp>
        <p:nvGrpSpPr>
          <p:cNvPr id="218" name="Google Shape;218;p22"/>
          <p:cNvGrpSpPr/>
          <p:nvPr/>
        </p:nvGrpSpPr>
        <p:grpSpPr>
          <a:xfrm rot="10800000">
            <a:off x="-8" y="-2"/>
            <a:ext cx="2202830" cy="670795"/>
            <a:chOff x="5575242" y="4472723"/>
            <a:chExt cx="2202830" cy="670795"/>
          </a:xfrm>
        </p:grpSpPr>
        <p:sp>
          <p:nvSpPr>
            <p:cNvPr id="219" name="Google Shape;219;p22"/>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22"/>
            <p:cNvGrpSpPr/>
            <p:nvPr/>
          </p:nvGrpSpPr>
          <p:grpSpPr>
            <a:xfrm flipH="1">
              <a:off x="5734850" y="4472723"/>
              <a:ext cx="2040837" cy="670795"/>
              <a:chOff x="1297954" y="330075"/>
              <a:chExt cx="5169293" cy="1699506"/>
            </a:xfrm>
          </p:grpSpPr>
          <p:sp>
            <p:nvSpPr>
              <p:cNvPr id="221" name="Google Shape;221;p22"/>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2"/>
            <p:cNvGrpSpPr/>
            <p:nvPr/>
          </p:nvGrpSpPr>
          <p:grpSpPr>
            <a:xfrm flipH="1">
              <a:off x="5578209" y="4646738"/>
              <a:ext cx="2199863" cy="304563"/>
              <a:chOff x="-5827153" y="330075"/>
              <a:chExt cx="12276019" cy="1699569"/>
            </a:xfrm>
          </p:grpSpPr>
          <p:sp>
            <p:nvSpPr>
              <p:cNvPr id="224" name="Google Shape;224;p22"/>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 name="Google Shape;226;p22"/>
          <p:cNvGrpSpPr/>
          <p:nvPr/>
        </p:nvGrpSpPr>
        <p:grpSpPr>
          <a:xfrm>
            <a:off x="6946842" y="4472723"/>
            <a:ext cx="2202830" cy="670795"/>
            <a:chOff x="5575242" y="4472723"/>
            <a:chExt cx="2202830" cy="670795"/>
          </a:xfrm>
        </p:grpSpPr>
        <p:sp>
          <p:nvSpPr>
            <p:cNvPr id="227" name="Google Shape;227;p22"/>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22"/>
            <p:cNvGrpSpPr/>
            <p:nvPr/>
          </p:nvGrpSpPr>
          <p:grpSpPr>
            <a:xfrm flipH="1">
              <a:off x="5734850" y="4472723"/>
              <a:ext cx="2040837" cy="670795"/>
              <a:chOff x="1297954" y="330075"/>
              <a:chExt cx="5169293" cy="1699506"/>
            </a:xfrm>
          </p:grpSpPr>
          <p:sp>
            <p:nvSpPr>
              <p:cNvPr id="229" name="Google Shape;229;p22"/>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22"/>
            <p:cNvGrpSpPr/>
            <p:nvPr/>
          </p:nvGrpSpPr>
          <p:grpSpPr>
            <a:xfrm flipH="1">
              <a:off x="5578209" y="4646738"/>
              <a:ext cx="2199863" cy="304563"/>
              <a:chOff x="-5827153" y="330075"/>
              <a:chExt cx="12276019" cy="1699569"/>
            </a:xfrm>
          </p:grpSpPr>
          <p:sp>
            <p:nvSpPr>
              <p:cNvPr id="232" name="Google Shape;232;p22"/>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4" name="Google Shape;234;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62" name="Google Shape;62;p13"/>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rtl="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rtl="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63" name="Google Shape;63;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rtl="0" algn="r">
              <a:buNone/>
              <a:defRPr b="1" sz="1200">
                <a:solidFill>
                  <a:schemeClr val="lt1"/>
                </a:solidFill>
                <a:latin typeface="Roboto Condensed"/>
                <a:ea typeface="Roboto Condensed"/>
                <a:cs typeface="Roboto Condensed"/>
                <a:sym typeface="Roboto Condensed"/>
              </a:defRPr>
            </a:lvl1pPr>
            <a:lvl2pPr lvl="1" rtl="0" algn="r">
              <a:buNone/>
              <a:defRPr b="1" sz="1200">
                <a:solidFill>
                  <a:schemeClr val="lt1"/>
                </a:solidFill>
                <a:latin typeface="Roboto Condensed"/>
                <a:ea typeface="Roboto Condensed"/>
                <a:cs typeface="Roboto Condensed"/>
                <a:sym typeface="Roboto Condensed"/>
              </a:defRPr>
            </a:lvl2pPr>
            <a:lvl3pPr lvl="2" rtl="0" algn="r">
              <a:buNone/>
              <a:defRPr b="1" sz="1200">
                <a:solidFill>
                  <a:schemeClr val="lt1"/>
                </a:solidFill>
                <a:latin typeface="Roboto Condensed"/>
                <a:ea typeface="Roboto Condensed"/>
                <a:cs typeface="Roboto Condensed"/>
                <a:sym typeface="Roboto Condensed"/>
              </a:defRPr>
            </a:lvl3pPr>
            <a:lvl4pPr lvl="3" rtl="0" algn="r">
              <a:buNone/>
              <a:defRPr b="1" sz="1200">
                <a:solidFill>
                  <a:schemeClr val="lt1"/>
                </a:solidFill>
                <a:latin typeface="Roboto Condensed"/>
                <a:ea typeface="Roboto Condensed"/>
                <a:cs typeface="Roboto Condensed"/>
                <a:sym typeface="Roboto Condensed"/>
              </a:defRPr>
            </a:lvl4pPr>
            <a:lvl5pPr lvl="4" rtl="0" algn="r">
              <a:buNone/>
              <a:defRPr b="1" sz="1200">
                <a:solidFill>
                  <a:schemeClr val="lt1"/>
                </a:solidFill>
                <a:latin typeface="Roboto Condensed"/>
                <a:ea typeface="Roboto Condensed"/>
                <a:cs typeface="Roboto Condensed"/>
                <a:sym typeface="Roboto Condensed"/>
              </a:defRPr>
            </a:lvl5pPr>
            <a:lvl6pPr lvl="5" rtl="0" algn="r">
              <a:buNone/>
              <a:defRPr b="1" sz="1200">
                <a:solidFill>
                  <a:schemeClr val="lt1"/>
                </a:solidFill>
                <a:latin typeface="Roboto Condensed"/>
                <a:ea typeface="Roboto Condensed"/>
                <a:cs typeface="Roboto Condensed"/>
                <a:sym typeface="Roboto Condensed"/>
              </a:defRPr>
            </a:lvl6pPr>
            <a:lvl7pPr lvl="6" rtl="0" algn="r">
              <a:buNone/>
              <a:defRPr b="1" sz="1200">
                <a:solidFill>
                  <a:schemeClr val="lt1"/>
                </a:solidFill>
                <a:latin typeface="Roboto Condensed"/>
                <a:ea typeface="Roboto Condensed"/>
                <a:cs typeface="Roboto Condensed"/>
                <a:sym typeface="Roboto Condensed"/>
              </a:defRPr>
            </a:lvl7pPr>
            <a:lvl8pPr lvl="7" rtl="0" algn="r">
              <a:buNone/>
              <a:defRPr b="1" sz="1200">
                <a:solidFill>
                  <a:schemeClr val="lt1"/>
                </a:solidFill>
                <a:latin typeface="Roboto Condensed"/>
                <a:ea typeface="Roboto Condensed"/>
                <a:cs typeface="Roboto Condensed"/>
                <a:sym typeface="Roboto Condensed"/>
              </a:defRPr>
            </a:lvl8pPr>
            <a:lvl9pPr lvl="8" rtl="0"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ctrTitle"/>
          </p:nvPr>
        </p:nvSpPr>
        <p:spPr>
          <a:xfrm>
            <a:off x="121325" y="1090800"/>
            <a:ext cx="7200900" cy="29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Time Series Forecasting</a:t>
            </a:r>
            <a:endParaRPr sz="5100"/>
          </a:p>
          <a:p>
            <a:pPr indent="0" lvl="0" marL="0" rtl="0" algn="l">
              <a:spcBef>
                <a:spcPts val="0"/>
              </a:spcBef>
              <a:spcAft>
                <a:spcPts val="0"/>
              </a:spcAft>
              <a:buNone/>
            </a:pPr>
            <a:r>
              <a:rPr i="1" lang="en" sz="2100"/>
              <a:t>Tesla Stock Price Analysis and Forecast</a:t>
            </a:r>
            <a:endParaRPr i="1"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Team #02</a:t>
            </a:r>
            <a:endParaRPr sz="2100"/>
          </a:p>
          <a:p>
            <a:pPr indent="0" lvl="0" marL="0" rtl="0" algn="l">
              <a:spcBef>
                <a:spcPts val="0"/>
              </a:spcBef>
              <a:spcAft>
                <a:spcPts val="0"/>
              </a:spcAft>
              <a:buNone/>
            </a:pPr>
            <a:r>
              <a:rPr lang="en" sz="2100"/>
              <a:t>Chris Fake, Jazz Ling, Nick Miller, Eva Wang</a:t>
            </a:r>
            <a:endParaRPr sz="2100"/>
          </a:p>
        </p:txBody>
      </p:sp>
      <p:pic>
        <p:nvPicPr>
          <p:cNvPr id="240" name="Google Shape;240;p23"/>
          <p:cNvPicPr preferRelativeResize="0"/>
          <p:nvPr/>
        </p:nvPicPr>
        <p:blipFill>
          <a:blip r:embed="rId3">
            <a:alphaModFix/>
          </a:blip>
          <a:stretch>
            <a:fillRect/>
          </a:stretch>
        </p:blipFill>
        <p:spPr>
          <a:xfrm>
            <a:off x="7189850" y="2402800"/>
            <a:ext cx="1766600" cy="1766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10</a:t>
            </a:r>
            <a:endParaRPr/>
          </a:p>
        </p:txBody>
      </p:sp>
      <p:sp>
        <p:nvSpPr>
          <p:cNvPr id="372" name="Google Shape;372;p32"/>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Regression Based Model - Monthly</a:t>
            </a:r>
            <a:endParaRPr b="1" sz="3300">
              <a:solidFill>
                <a:schemeClr val="accent1"/>
              </a:solidFill>
              <a:latin typeface="Roboto Condensed"/>
              <a:ea typeface="Roboto Condensed"/>
              <a:cs typeface="Roboto Condensed"/>
              <a:sym typeface="Roboto Condensed"/>
            </a:endParaRPr>
          </a:p>
        </p:txBody>
      </p:sp>
      <p:pic>
        <p:nvPicPr>
          <p:cNvPr id="373" name="Google Shape;373;p32"/>
          <p:cNvPicPr preferRelativeResize="0"/>
          <p:nvPr/>
        </p:nvPicPr>
        <p:blipFill>
          <a:blip r:embed="rId3">
            <a:alphaModFix/>
          </a:blip>
          <a:stretch>
            <a:fillRect/>
          </a:stretch>
        </p:blipFill>
        <p:spPr>
          <a:xfrm>
            <a:off x="152400" y="845100"/>
            <a:ext cx="3984600" cy="3839551"/>
          </a:xfrm>
          <a:prstGeom prst="rect">
            <a:avLst/>
          </a:prstGeom>
          <a:noFill/>
          <a:ln>
            <a:noFill/>
          </a:ln>
        </p:spPr>
      </p:pic>
      <p:sp>
        <p:nvSpPr>
          <p:cNvPr id="374" name="Google Shape;374;p32"/>
          <p:cNvSpPr/>
          <p:nvPr/>
        </p:nvSpPr>
        <p:spPr>
          <a:xfrm>
            <a:off x="5381350" y="1197900"/>
            <a:ext cx="3448800" cy="293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txBox="1"/>
          <p:nvPr/>
        </p:nvSpPr>
        <p:spPr>
          <a:xfrm>
            <a:off x="3930875" y="2227625"/>
            <a:ext cx="1561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Roboto Condensed Light"/>
                <a:ea typeface="Roboto Condensed Light"/>
                <a:cs typeface="Roboto Condensed Light"/>
                <a:sym typeface="Roboto Condensed Light"/>
              </a:rPr>
              <a:t>Green </a:t>
            </a:r>
            <a:r>
              <a:rPr lang="en" sz="1000">
                <a:latin typeface="Roboto Condensed Light"/>
                <a:ea typeface="Roboto Condensed Light"/>
                <a:cs typeface="Roboto Condensed Light"/>
                <a:sym typeface="Roboto Condensed Light"/>
              </a:rPr>
              <a:t>= Trend</a:t>
            </a:r>
            <a:endParaRPr sz="1000">
              <a:solidFill>
                <a:srgbClr val="FF0000"/>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000">
                <a:solidFill>
                  <a:srgbClr val="FF0000"/>
                </a:solidFill>
                <a:latin typeface="Roboto Condensed Light"/>
                <a:ea typeface="Roboto Condensed Light"/>
                <a:cs typeface="Roboto Condensed Light"/>
                <a:sym typeface="Roboto Condensed Light"/>
              </a:rPr>
              <a:t>Red </a:t>
            </a:r>
            <a:r>
              <a:rPr lang="en" sz="1000">
                <a:latin typeface="Roboto Condensed Light"/>
                <a:ea typeface="Roboto Condensed Light"/>
                <a:cs typeface="Roboto Condensed Light"/>
                <a:sym typeface="Roboto Condensed Light"/>
              </a:rPr>
              <a:t>= Trend + Season</a:t>
            </a:r>
            <a:endParaRPr sz="10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000">
                <a:solidFill>
                  <a:srgbClr val="0000FF"/>
                </a:solidFill>
                <a:latin typeface="Roboto Condensed Light"/>
                <a:ea typeface="Roboto Condensed Light"/>
                <a:cs typeface="Roboto Condensed Light"/>
                <a:sym typeface="Roboto Condensed Light"/>
              </a:rPr>
              <a:t>Blue </a:t>
            </a:r>
            <a:r>
              <a:rPr lang="en" sz="1000">
                <a:latin typeface="Roboto Condensed Light"/>
                <a:ea typeface="Roboto Condensed Light"/>
                <a:cs typeface="Roboto Condensed Light"/>
                <a:sym typeface="Roboto Condensed Light"/>
              </a:rPr>
              <a:t>= Exp. Trend + Season</a:t>
            </a:r>
            <a:endParaRPr sz="10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000">
              <a:latin typeface="Roboto Condensed Light"/>
              <a:ea typeface="Roboto Condensed Light"/>
              <a:cs typeface="Roboto Condensed Light"/>
              <a:sym typeface="Roboto Condensed Light"/>
            </a:endParaRPr>
          </a:p>
        </p:txBody>
      </p:sp>
      <p:sp>
        <p:nvSpPr>
          <p:cNvPr id="376" name="Google Shape;376;p32"/>
          <p:cNvSpPr txBox="1"/>
          <p:nvPr/>
        </p:nvSpPr>
        <p:spPr>
          <a:xfrm>
            <a:off x="5753650" y="1942925"/>
            <a:ext cx="2704200" cy="136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latin typeface="Roboto Condensed"/>
                <a:ea typeface="Roboto Condensed"/>
                <a:cs typeface="Roboto Condensed"/>
                <a:sym typeface="Roboto Condensed"/>
              </a:rPr>
              <a:t>Weekly Linear Model MAPE:</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Trend = 124.9</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Trend + Season = 155.6</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Exp. Trend + Season = 125.2</a:t>
            </a:r>
            <a:endParaRPr>
              <a:solidFill>
                <a:srgbClr val="2C3E50"/>
              </a:solidFill>
              <a:latin typeface="Roboto Condensed"/>
              <a:ea typeface="Roboto Condensed"/>
              <a:cs typeface="Roboto Condensed"/>
              <a:sym typeface="Roboto Condensed"/>
            </a:endParaRPr>
          </a:p>
        </p:txBody>
      </p:sp>
      <p:sp>
        <p:nvSpPr>
          <p:cNvPr id="377" name="Google Shape;377;p32"/>
          <p:cNvSpPr/>
          <p:nvPr/>
        </p:nvSpPr>
        <p:spPr>
          <a:xfrm>
            <a:off x="5640726" y="2320130"/>
            <a:ext cx="307185" cy="307204"/>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11</a:t>
            </a:r>
            <a:endParaRPr/>
          </a:p>
        </p:txBody>
      </p:sp>
      <p:sp>
        <p:nvSpPr>
          <p:cNvPr id="383" name="Google Shape;383;p33"/>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Smoothing Methods - SES vs. ETS - Weekly</a:t>
            </a:r>
            <a:endParaRPr b="1" sz="3300">
              <a:solidFill>
                <a:schemeClr val="accent1"/>
              </a:solidFill>
              <a:latin typeface="Roboto Condensed"/>
              <a:ea typeface="Roboto Condensed"/>
              <a:cs typeface="Roboto Condensed"/>
              <a:sym typeface="Roboto Condensed"/>
            </a:endParaRPr>
          </a:p>
        </p:txBody>
      </p:sp>
      <p:sp>
        <p:nvSpPr>
          <p:cNvPr id="384" name="Google Shape;384;p33"/>
          <p:cNvSpPr/>
          <p:nvPr/>
        </p:nvSpPr>
        <p:spPr>
          <a:xfrm>
            <a:off x="4937300" y="1197900"/>
            <a:ext cx="3448800" cy="293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txBox="1"/>
          <p:nvPr/>
        </p:nvSpPr>
        <p:spPr>
          <a:xfrm>
            <a:off x="5265800" y="1424625"/>
            <a:ext cx="24630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Roboto Condensed"/>
                <a:ea typeface="Roboto Condensed"/>
                <a:cs typeface="Roboto Condensed"/>
                <a:sym typeface="Roboto Condensed"/>
              </a:rPr>
              <a:t>SES </a:t>
            </a:r>
            <a:r>
              <a:rPr b="1" lang="en">
                <a:latin typeface="Roboto Condensed"/>
                <a:ea typeface="Roboto Condensed"/>
                <a:cs typeface="Roboto Condensed"/>
                <a:sym typeface="Roboto Condensed"/>
              </a:rPr>
              <a:t>Weekly:</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MAE: 133.7566</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MAPE: 63.23887</a:t>
            </a:r>
            <a:endParaRPr>
              <a:latin typeface="Roboto Condensed Light"/>
              <a:ea typeface="Roboto Condensed Light"/>
              <a:cs typeface="Roboto Condensed Light"/>
              <a:sym typeface="Roboto Condensed Light"/>
            </a:endParaRPr>
          </a:p>
        </p:txBody>
      </p:sp>
      <p:sp>
        <p:nvSpPr>
          <p:cNvPr id="386" name="Google Shape;386;p33"/>
          <p:cNvSpPr txBox="1"/>
          <p:nvPr/>
        </p:nvSpPr>
        <p:spPr>
          <a:xfrm>
            <a:off x="5265800" y="2729075"/>
            <a:ext cx="24630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Roboto Condensed"/>
                <a:ea typeface="Roboto Condensed"/>
                <a:cs typeface="Roboto Condensed"/>
                <a:sym typeface="Roboto Condensed"/>
              </a:rPr>
              <a:t>ETS “MAN”</a:t>
            </a:r>
            <a:r>
              <a:rPr b="1" lang="en">
                <a:latin typeface="Roboto Condensed"/>
                <a:ea typeface="Roboto Condensed"/>
                <a:cs typeface="Roboto Condensed"/>
                <a:sym typeface="Roboto Condensed"/>
              </a:rPr>
              <a:t> Weekly:</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MAE: 179.5398</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MAPE: 82.86146</a:t>
            </a:r>
            <a:endParaRPr>
              <a:latin typeface="Roboto Condensed Light"/>
              <a:ea typeface="Roboto Condensed Light"/>
              <a:cs typeface="Roboto Condensed Light"/>
              <a:sym typeface="Roboto Condensed Light"/>
            </a:endParaRPr>
          </a:p>
        </p:txBody>
      </p:sp>
      <p:sp>
        <p:nvSpPr>
          <p:cNvPr id="387" name="Google Shape;387;p33"/>
          <p:cNvSpPr/>
          <p:nvPr/>
        </p:nvSpPr>
        <p:spPr>
          <a:xfrm>
            <a:off x="5078251" y="2001880"/>
            <a:ext cx="307185" cy="307204"/>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8" name="Google Shape;388;p33"/>
          <p:cNvPicPr preferRelativeResize="0"/>
          <p:nvPr/>
        </p:nvPicPr>
        <p:blipFill>
          <a:blip r:embed="rId3">
            <a:alphaModFix/>
          </a:blip>
          <a:stretch>
            <a:fillRect/>
          </a:stretch>
        </p:blipFill>
        <p:spPr>
          <a:xfrm>
            <a:off x="962064" y="838375"/>
            <a:ext cx="3056035" cy="2146650"/>
          </a:xfrm>
          <a:prstGeom prst="rect">
            <a:avLst/>
          </a:prstGeom>
          <a:noFill/>
          <a:ln>
            <a:noFill/>
          </a:ln>
        </p:spPr>
      </p:pic>
      <p:pic>
        <p:nvPicPr>
          <p:cNvPr id="389" name="Google Shape;389;p33"/>
          <p:cNvPicPr preferRelativeResize="0"/>
          <p:nvPr/>
        </p:nvPicPr>
        <p:blipFill>
          <a:blip r:embed="rId4">
            <a:alphaModFix/>
          </a:blip>
          <a:stretch>
            <a:fillRect/>
          </a:stretch>
        </p:blipFill>
        <p:spPr>
          <a:xfrm>
            <a:off x="962075" y="2985026"/>
            <a:ext cx="3056025" cy="21466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12</a:t>
            </a:r>
            <a:endParaRPr/>
          </a:p>
        </p:txBody>
      </p:sp>
      <p:sp>
        <p:nvSpPr>
          <p:cNvPr id="395" name="Google Shape;395;p34"/>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Smoothing Methods - SES vs. ETS - Monthly</a:t>
            </a:r>
            <a:endParaRPr b="1" sz="3300">
              <a:solidFill>
                <a:schemeClr val="accent1"/>
              </a:solidFill>
              <a:latin typeface="Roboto Condensed"/>
              <a:ea typeface="Roboto Condensed"/>
              <a:cs typeface="Roboto Condensed"/>
              <a:sym typeface="Roboto Condensed"/>
            </a:endParaRPr>
          </a:p>
        </p:txBody>
      </p:sp>
      <p:sp>
        <p:nvSpPr>
          <p:cNvPr id="396" name="Google Shape;396;p34"/>
          <p:cNvSpPr/>
          <p:nvPr/>
        </p:nvSpPr>
        <p:spPr>
          <a:xfrm>
            <a:off x="4978300" y="1460575"/>
            <a:ext cx="3448800" cy="293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txBox="1"/>
          <p:nvPr/>
        </p:nvSpPr>
        <p:spPr>
          <a:xfrm>
            <a:off x="5471200" y="1744450"/>
            <a:ext cx="24630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Roboto Condensed"/>
                <a:ea typeface="Roboto Condensed"/>
                <a:cs typeface="Roboto Condensed"/>
                <a:sym typeface="Roboto Condensed"/>
              </a:rPr>
              <a:t>SES Monthly:</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MAE: 34.1464</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MAPE: 19.34789</a:t>
            </a:r>
            <a:endParaRPr>
              <a:latin typeface="Roboto Condensed Light"/>
              <a:ea typeface="Roboto Condensed Light"/>
              <a:cs typeface="Roboto Condensed Light"/>
              <a:sym typeface="Roboto Condensed Light"/>
            </a:endParaRPr>
          </a:p>
        </p:txBody>
      </p:sp>
      <p:sp>
        <p:nvSpPr>
          <p:cNvPr id="398" name="Google Shape;398;p34"/>
          <p:cNvSpPr txBox="1"/>
          <p:nvPr/>
        </p:nvSpPr>
        <p:spPr>
          <a:xfrm>
            <a:off x="5471200" y="2991750"/>
            <a:ext cx="24630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Roboto Condensed"/>
                <a:ea typeface="Roboto Condensed"/>
                <a:cs typeface="Roboto Condensed"/>
                <a:sym typeface="Roboto Condensed"/>
              </a:rPr>
              <a:t>ETS “MAN” Monthly:</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MAE: 34.1464</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MAPE: 19.34789</a:t>
            </a:r>
            <a:endParaRPr>
              <a:latin typeface="Roboto Condensed Light"/>
              <a:ea typeface="Roboto Condensed Light"/>
              <a:cs typeface="Roboto Condensed Light"/>
              <a:sym typeface="Roboto Condensed Light"/>
            </a:endParaRPr>
          </a:p>
        </p:txBody>
      </p:sp>
      <p:pic>
        <p:nvPicPr>
          <p:cNvPr id="399" name="Google Shape;399;p34"/>
          <p:cNvPicPr preferRelativeResize="0"/>
          <p:nvPr/>
        </p:nvPicPr>
        <p:blipFill>
          <a:blip r:embed="rId3">
            <a:alphaModFix/>
          </a:blip>
          <a:stretch>
            <a:fillRect/>
          </a:stretch>
        </p:blipFill>
        <p:spPr>
          <a:xfrm>
            <a:off x="174325" y="1111150"/>
            <a:ext cx="4673500" cy="32828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13</a:t>
            </a:r>
            <a:endParaRPr/>
          </a:p>
        </p:txBody>
      </p:sp>
      <p:sp>
        <p:nvSpPr>
          <p:cNvPr id="405" name="Google Shape;405;p35"/>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ARIMA Model - Weekly</a:t>
            </a:r>
            <a:endParaRPr b="1" sz="3300">
              <a:solidFill>
                <a:schemeClr val="accent1"/>
              </a:solidFill>
              <a:latin typeface="Roboto Condensed"/>
              <a:ea typeface="Roboto Condensed"/>
              <a:cs typeface="Roboto Condensed"/>
              <a:sym typeface="Roboto Condensed"/>
            </a:endParaRPr>
          </a:p>
        </p:txBody>
      </p:sp>
      <p:sp>
        <p:nvSpPr>
          <p:cNvPr id="406" name="Google Shape;406;p35"/>
          <p:cNvSpPr/>
          <p:nvPr/>
        </p:nvSpPr>
        <p:spPr>
          <a:xfrm>
            <a:off x="392675" y="1460575"/>
            <a:ext cx="3448800" cy="293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txBox="1"/>
          <p:nvPr/>
        </p:nvSpPr>
        <p:spPr>
          <a:xfrm>
            <a:off x="721175" y="1687300"/>
            <a:ext cx="24630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Roboto Condensed"/>
                <a:ea typeface="Roboto Condensed"/>
                <a:cs typeface="Roboto Condensed"/>
                <a:sym typeface="Roboto Condensed"/>
              </a:rPr>
              <a:t>ARIMA</a:t>
            </a:r>
            <a:r>
              <a:rPr b="1" lang="en">
                <a:latin typeface="Roboto Condensed"/>
                <a:ea typeface="Roboto Condensed"/>
                <a:cs typeface="Roboto Condensed"/>
                <a:sym typeface="Roboto Condensed"/>
              </a:rPr>
              <a:t> Weekly:</a:t>
            </a:r>
            <a:endParaRPr b="1">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ARIMA(0,1,1)</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MAE: 137.1278</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MAPE: 63.60255</a:t>
            </a:r>
            <a:endParaRPr>
              <a:latin typeface="Roboto Condensed Light"/>
              <a:ea typeface="Roboto Condensed Light"/>
              <a:cs typeface="Roboto Condensed Light"/>
              <a:sym typeface="Roboto Condensed Light"/>
            </a:endParaRPr>
          </a:p>
        </p:txBody>
      </p:sp>
      <p:pic>
        <p:nvPicPr>
          <p:cNvPr id="408" name="Google Shape;408;p35"/>
          <p:cNvPicPr preferRelativeResize="0"/>
          <p:nvPr/>
        </p:nvPicPr>
        <p:blipFill>
          <a:blip r:embed="rId3">
            <a:alphaModFix/>
          </a:blip>
          <a:stretch>
            <a:fillRect/>
          </a:stretch>
        </p:blipFill>
        <p:spPr>
          <a:xfrm>
            <a:off x="3993875" y="845100"/>
            <a:ext cx="4997724" cy="35105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14</a:t>
            </a:r>
            <a:endParaRPr/>
          </a:p>
        </p:txBody>
      </p:sp>
      <p:sp>
        <p:nvSpPr>
          <p:cNvPr id="414" name="Google Shape;414;p36"/>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ARIMA Model - Monthly</a:t>
            </a:r>
            <a:endParaRPr b="1" sz="3300">
              <a:solidFill>
                <a:schemeClr val="accent1"/>
              </a:solidFill>
              <a:latin typeface="Roboto Condensed"/>
              <a:ea typeface="Roboto Condensed"/>
              <a:cs typeface="Roboto Condensed"/>
              <a:sym typeface="Roboto Condensed"/>
            </a:endParaRPr>
          </a:p>
        </p:txBody>
      </p:sp>
      <p:sp>
        <p:nvSpPr>
          <p:cNvPr id="415" name="Google Shape;415;p36"/>
          <p:cNvSpPr/>
          <p:nvPr/>
        </p:nvSpPr>
        <p:spPr>
          <a:xfrm>
            <a:off x="4926575" y="1460575"/>
            <a:ext cx="3448800" cy="293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txBox="1"/>
          <p:nvPr/>
        </p:nvSpPr>
        <p:spPr>
          <a:xfrm>
            <a:off x="5419475" y="1771675"/>
            <a:ext cx="24630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Roboto Condensed"/>
                <a:ea typeface="Roboto Condensed"/>
                <a:cs typeface="Roboto Condensed"/>
                <a:sym typeface="Roboto Condensed"/>
              </a:rPr>
              <a:t>ARIMA Monthly:</a:t>
            </a:r>
            <a:endParaRPr b="1">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ARIMA(0,1,0)</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MAE: 33.91</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MAPE: 24.41626</a:t>
            </a:r>
            <a:endParaRPr>
              <a:latin typeface="Roboto Condensed Light"/>
              <a:ea typeface="Roboto Condensed Light"/>
              <a:cs typeface="Roboto Condensed Light"/>
              <a:sym typeface="Roboto Condensed Light"/>
            </a:endParaRPr>
          </a:p>
        </p:txBody>
      </p:sp>
      <p:pic>
        <p:nvPicPr>
          <p:cNvPr id="417" name="Google Shape;417;p36"/>
          <p:cNvPicPr preferRelativeResize="0"/>
          <p:nvPr/>
        </p:nvPicPr>
        <p:blipFill>
          <a:blip r:embed="rId3">
            <a:alphaModFix/>
          </a:blip>
          <a:stretch>
            <a:fillRect/>
          </a:stretch>
        </p:blipFill>
        <p:spPr>
          <a:xfrm>
            <a:off x="188925" y="1147500"/>
            <a:ext cx="4621774" cy="32464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15</a:t>
            </a:r>
            <a:endParaRPr/>
          </a:p>
        </p:txBody>
      </p:sp>
      <p:sp>
        <p:nvSpPr>
          <p:cNvPr id="423" name="Google Shape;423;p37"/>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Neural Networks</a:t>
            </a:r>
            <a:endParaRPr b="1" sz="3300">
              <a:solidFill>
                <a:schemeClr val="accent1"/>
              </a:solidFill>
              <a:latin typeface="Roboto Condensed"/>
              <a:ea typeface="Roboto Condensed"/>
              <a:cs typeface="Roboto Condensed"/>
              <a:sym typeface="Roboto Condensed"/>
            </a:endParaRPr>
          </a:p>
        </p:txBody>
      </p:sp>
      <p:sp>
        <p:nvSpPr>
          <p:cNvPr id="424" name="Google Shape;424;p37"/>
          <p:cNvSpPr txBox="1"/>
          <p:nvPr/>
        </p:nvSpPr>
        <p:spPr>
          <a:xfrm>
            <a:off x="5391275" y="1891200"/>
            <a:ext cx="3752700" cy="172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a:latin typeface="Roboto Condensed"/>
                <a:ea typeface="Roboto Condensed"/>
                <a:cs typeface="Roboto Condensed"/>
                <a:sym typeface="Roboto Condensed"/>
              </a:rPr>
              <a:t>Complex nature of stock price → </a:t>
            </a:r>
            <a:endParaRPr b="1" sz="1600">
              <a:latin typeface="Roboto Condensed"/>
              <a:ea typeface="Roboto Condensed"/>
              <a:cs typeface="Roboto Condensed"/>
              <a:sym typeface="Roboto Condensed"/>
            </a:endParaRPr>
          </a:p>
          <a:p>
            <a:pPr indent="0" lvl="0" marL="0" rtl="0" algn="ctr">
              <a:lnSpc>
                <a:spcPct val="115000"/>
              </a:lnSpc>
              <a:spcBef>
                <a:spcPts val="0"/>
              </a:spcBef>
              <a:spcAft>
                <a:spcPts val="0"/>
              </a:spcAft>
              <a:buNone/>
            </a:pPr>
            <a:r>
              <a:rPr b="1" lang="en" sz="1600">
                <a:latin typeface="Roboto Condensed"/>
                <a:ea typeface="Roboto Condensed"/>
                <a:cs typeface="Roboto Condensed"/>
                <a:sym typeface="Roboto Condensed"/>
              </a:rPr>
              <a:t>Neural Networks + Time Series </a:t>
            </a:r>
            <a:endParaRPr b="1" sz="1600">
              <a:latin typeface="Roboto Condensed"/>
              <a:ea typeface="Roboto Condensed"/>
              <a:cs typeface="Roboto Condensed"/>
              <a:sym typeface="Roboto Condensed"/>
            </a:endParaRPr>
          </a:p>
          <a:p>
            <a:pPr indent="-330200" lvl="0" marL="457200" rtl="0" algn="l">
              <a:lnSpc>
                <a:spcPct val="115000"/>
              </a:lnSpc>
              <a:spcBef>
                <a:spcPts val="0"/>
              </a:spcBef>
              <a:spcAft>
                <a:spcPts val="0"/>
              </a:spcAft>
              <a:buSzPts val="1600"/>
              <a:buFont typeface="Roboto Condensed Light"/>
              <a:buChar char="●"/>
            </a:pPr>
            <a:r>
              <a:rPr i="1" lang="en" sz="1350">
                <a:solidFill>
                  <a:srgbClr val="333333"/>
                </a:solidFill>
                <a:highlight>
                  <a:srgbClr val="FFFFFF"/>
                </a:highlight>
              </a:rPr>
              <a:t>nnetar</a:t>
            </a:r>
            <a:r>
              <a:rPr lang="en" sz="1350">
                <a:solidFill>
                  <a:srgbClr val="333333"/>
                </a:solidFill>
                <a:highlight>
                  <a:srgbClr val="FFFFFF"/>
                </a:highlight>
              </a:rPr>
              <a:t>: Feed-forward neural networks with a single hidden layer and lagged inputs for forecasting univariate time series.</a:t>
            </a:r>
            <a:endParaRPr sz="1600">
              <a:latin typeface="Roboto Condensed Light"/>
              <a:ea typeface="Roboto Condensed Light"/>
              <a:cs typeface="Roboto Condensed Light"/>
              <a:sym typeface="Roboto Condensed Light"/>
            </a:endParaRPr>
          </a:p>
        </p:txBody>
      </p:sp>
      <p:pic>
        <p:nvPicPr>
          <p:cNvPr id="425" name="Google Shape;425;p37"/>
          <p:cNvPicPr preferRelativeResize="0"/>
          <p:nvPr/>
        </p:nvPicPr>
        <p:blipFill>
          <a:blip r:embed="rId3">
            <a:alphaModFix/>
          </a:blip>
          <a:stretch>
            <a:fillRect/>
          </a:stretch>
        </p:blipFill>
        <p:spPr>
          <a:xfrm>
            <a:off x="419975" y="785625"/>
            <a:ext cx="4971300" cy="4255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16</a:t>
            </a:r>
            <a:endParaRPr/>
          </a:p>
        </p:txBody>
      </p:sp>
      <p:sp>
        <p:nvSpPr>
          <p:cNvPr id="431" name="Google Shape;431;p38"/>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Neural Networks — Weekly</a:t>
            </a:r>
            <a:endParaRPr b="1" sz="3300">
              <a:solidFill>
                <a:schemeClr val="accent1"/>
              </a:solidFill>
              <a:latin typeface="Roboto Condensed"/>
              <a:ea typeface="Roboto Condensed"/>
              <a:cs typeface="Roboto Condensed"/>
              <a:sym typeface="Roboto Condensed"/>
            </a:endParaRPr>
          </a:p>
        </p:txBody>
      </p:sp>
      <p:sp>
        <p:nvSpPr>
          <p:cNvPr id="432" name="Google Shape;432;p38"/>
          <p:cNvSpPr/>
          <p:nvPr/>
        </p:nvSpPr>
        <p:spPr>
          <a:xfrm>
            <a:off x="5110025" y="1341625"/>
            <a:ext cx="3448800" cy="293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txBox="1"/>
          <p:nvPr/>
        </p:nvSpPr>
        <p:spPr>
          <a:xfrm>
            <a:off x="5516350" y="1569575"/>
            <a:ext cx="26064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Roboto Condensed"/>
                <a:ea typeface="Roboto Condensed"/>
                <a:cs typeface="Roboto Condensed"/>
                <a:sym typeface="Roboto Condensed"/>
              </a:rPr>
              <a:t>Weekly:</a:t>
            </a:r>
            <a:endParaRPr b="1">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Light"/>
              <a:buChar char="●"/>
            </a:pPr>
            <a:r>
              <a:rPr lang="en">
                <a:solidFill>
                  <a:srgbClr val="333333"/>
                </a:solidFill>
                <a:latin typeface="Roboto Condensed"/>
                <a:ea typeface="Roboto Condensed"/>
                <a:cs typeface="Roboto Condensed"/>
                <a:sym typeface="Roboto Condensed"/>
              </a:rPr>
              <a:t>Seed at 80</a:t>
            </a:r>
            <a:endParaRPr>
              <a:latin typeface="Roboto Condensed Light"/>
              <a:ea typeface="Roboto Condensed Light"/>
              <a:cs typeface="Roboto Condensed Light"/>
              <a:sym typeface="Roboto Condensed Light"/>
            </a:endParaRPr>
          </a:p>
          <a:p>
            <a:pPr indent="-317500" lvl="0" marL="457200" rtl="0" algn="l">
              <a:lnSpc>
                <a:spcPct val="150000"/>
              </a:lnSpc>
              <a:spcBef>
                <a:spcPts val="0"/>
              </a:spcBef>
              <a:spcAft>
                <a:spcPts val="0"/>
              </a:spcAft>
              <a:buSzPts val="1400"/>
              <a:buFont typeface="Roboto Condensed Light"/>
              <a:buChar char="●"/>
            </a:pPr>
            <a:r>
              <a:rPr lang="en">
                <a:solidFill>
                  <a:srgbClr val="333333"/>
                </a:solidFill>
                <a:latin typeface="Roboto Condensed"/>
                <a:ea typeface="Roboto Condensed"/>
                <a:cs typeface="Roboto Condensed"/>
                <a:sym typeface="Roboto Condensed"/>
              </a:rPr>
              <a:t>2 periods of seasonal lag and </a:t>
            </a:r>
            <a:r>
              <a:rPr lang="en">
                <a:solidFill>
                  <a:srgbClr val="2C3E50"/>
                </a:solidFill>
                <a:latin typeface="Roboto Condensed"/>
                <a:ea typeface="Roboto Condensed"/>
                <a:cs typeface="Roboto Condensed"/>
                <a:sym typeface="Roboto Condensed"/>
              </a:rPr>
              <a:t>lambda at 1</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NNAR(2,2,2)[52] model</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MAE: 25.70614</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MAPE: 10.66192</a:t>
            </a:r>
            <a:endParaRPr>
              <a:solidFill>
                <a:srgbClr val="2C3E50"/>
              </a:solidFill>
              <a:latin typeface="Roboto Condensed"/>
              <a:ea typeface="Roboto Condensed"/>
              <a:cs typeface="Roboto Condensed"/>
              <a:sym typeface="Roboto Condensed"/>
            </a:endParaRPr>
          </a:p>
        </p:txBody>
      </p:sp>
      <p:pic>
        <p:nvPicPr>
          <p:cNvPr id="434" name="Google Shape;434;p38"/>
          <p:cNvPicPr preferRelativeResize="0"/>
          <p:nvPr/>
        </p:nvPicPr>
        <p:blipFill>
          <a:blip r:embed="rId3">
            <a:alphaModFix/>
          </a:blip>
          <a:stretch>
            <a:fillRect/>
          </a:stretch>
        </p:blipFill>
        <p:spPr>
          <a:xfrm>
            <a:off x="287375" y="1225000"/>
            <a:ext cx="4221849" cy="352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17</a:t>
            </a:r>
            <a:endParaRPr/>
          </a:p>
        </p:txBody>
      </p:sp>
      <p:sp>
        <p:nvSpPr>
          <p:cNvPr id="440" name="Google Shape;440;p39"/>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Neural Networks — Monthly</a:t>
            </a:r>
            <a:endParaRPr b="1" sz="3300">
              <a:solidFill>
                <a:schemeClr val="accent1"/>
              </a:solidFill>
              <a:latin typeface="Roboto Condensed"/>
              <a:ea typeface="Roboto Condensed"/>
              <a:cs typeface="Roboto Condensed"/>
              <a:sym typeface="Roboto Condensed"/>
            </a:endParaRPr>
          </a:p>
        </p:txBody>
      </p:sp>
      <p:sp>
        <p:nvSpPr>
          <p:cNvPr id="441" name="Google Shape;441;p39"/>
          <p:cNvSpPr/>
          <p:nvPr/>
        </p:nvSpPr>
        <p:spPr>
          <a:xfrm>
            <a:off x="5269475" y="1460575"/>
            <a:ext cx="3448800" cy="293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5675800" y="1688525"/>
            <a:ext cx="26064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Roboto Condensed"/>
                <a:ea typeface="Roboto Condensed"/>
                <a:cs typeface="Roboto Condensed"/>
                <a:sym typeface="Roboto Condensed"/>
              </a:rPr>
              <a:t>Monthly</a:t>
            </a:r>
            <a:r>
              <a:rPr b="1" lang="en">
                <a:latin typeface="Roboto Condensed"/>
                <a:ea typeface="Roboto Condensed"/>
                <a:cs typeface="Roboto Condensed"/>
                <a:sym typeface="Roboto Condensed"/>
              </a:rPr>
              <a:t>:</a:t>
            </a:r>
            <a:endParaRPr b="1">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Light"/>
              <a:buChar char="●"/>
            </a:pPr>
            <a:r>
              <a:rPr lang="en">
                <a:solidFill>
                  <a:srgbClr val="333333"/>
                </a:solidFill>
                <a:latin typeface="Roboto Condensed"/>
                <a:ea typeface="Roboto Condensed"/>
                <a:cs typeface="Roboto Condensed"/>
                <a:sym typeface="Roboto Condensed"/>
              </a:rPr>
              <a:t>Seed at 2678</a:t>
            </a:r>
            <a:endParaRPr>
              <a:latin typeface="Roboto Condensed Light"/>
              <a:ea typeface="Roboto Condensed Light"/>
              <a:cs typeface="Roboto Condensed Light"/>
              <a:sym typeface="Roboto Condensed Light"/>
            </a:endParaRPr>
          </a:p>
          <a:p>
            <a:pPr indent="-317500" lvl="0" marL="457200" rtl="0" algn="l">
              <a:lnSpc>
                <a:spcPct val="150000"/>
              </a:lnSpc>
              <a:spcBef>
                <a:spcPts val="0"/>
              </a:spcBef>
              <a:spcAft>
                <a:spcPts val="0"/>
              </a:spcAft>
              <a:buSzPts val="1400"/>
              <a:buFont typeface="Roboto Condensed Light"/>
              <a:buChar char="●"/>
            </a:pPr>
            <a:r>
              <a:rPr lang="en">
                <a:solidFill>
                  <a:srgbClr val="333333"/>
                </a:solidFill>
                <a:latin typeface="Roboto Condensed"/>
                <a:ea typeface="Roboto Condensed"/>
                <a:cs typeface="Roboto Condensed"/>
                <a:sym typeface="Roboto Condensed"/>
              </a:rPr>
              <a:t>2 periods of seasonal lag and </a:t>
            </a:r>
            <a:r>
              <a:rPr lang="en">
                <a:solidFill>
                  <a:srgbClr val="2C3E50"/>
                </a:solidFill>
                <a:latin typeface="Roboto Condensed"/>
                <a:ea typeface="Roboto Condensed"/>
                <a:cs typeface="Roboto Condensed"/>
                <a:sym typeface="Roboto Condensed"/>
              </a:rPr>
              <a:t>lambda at 1</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NNAR(1,2,2)[12] model</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MAE: </a:t>
            </a:r>
            <a:r>
              <a:rPr lang="en">
                <a:solidFill>
                  <a:srgbClr val="2C3E50"/>
                </a:solidFill>
                <a:latin typeface="Roboto Condensed"/>
                <a:ea typeface="Roboto Condensed"/>
                <a:cs typeface="Roboto Condensed"/>
                <a:sym typeface="Roboto Condensed"/>
              </a:rPr>
              <a:t>5.09701</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MAPE: </a:t>
            </a:r>
            <a:r>
              <a:rPr lang="en">
                <a:solidFill>
                  <a:srgbClr val="2C3E50"/>
                </a:solidFill>
                <a:latin typeface="Roboto Condensed"/>
                <a:ea typeface="Roboto Condensed"/>
                <a:cs typeface="Roboto Condensed"/>
                <a:sym typeface="Roboto Condensed"/>
              </a:rPr>
              <a:t>3.35368</a:t>
            </a:r>
            <a:endParaRPr>
              <a:solidFill>
                <a:srgbClr val="2C3E50"/>
              </a:solidFill>
              <a:latin typeface="Roboto Condensed"/>
              <a:ea typeface="Roboto Condensed"/>
              <a:cs typeface="Roboto Condensed"/>
              <a:sym typeface="Roboto Condensed"/>
            </a:endParaRPr>
          </a:p>
        </p:txBody>
      </p:sp>
      <p:pic>
        <p:nvPicPr>
          <p:cNvPr id="443" name="Google Shape;443;p39"/>
          <p:cNvPicPr preferRelativeResize="0"/>
          <p:nvPr/>
        </p:nvPicPr>
        <p:blipFill>
          <a:blip r:embed="rId3">
            <a:alphaModFix/>
          </a:blip>
          <a:stretch>
            <a:fillRect/>
          </a:stretch>
        </p:blipFill>
        <p:spPr>
          <a:xfrm>
            <a:off x="291150" y="1174400"/>
            <a:ext cx="4519982" cy="3777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grpSp>
        <p:nvGrpSpPr>
          <p:cNvPr id="448" name="Google Shape;448;p40"/>
          <p:cNvGrpSpPr/>
          <p:nvPr/>
        </p:nvGrpSpPr>
        <p:grpSpPr>
          <a:xfrm>
            <a:off x="549660" y="194875"/>
            <a:ext cx="8044527" cy="2067200"/>
            <a:chOff x="185742" y="1287960"/>
            <a:chExt cx="8044527" cy="2067200"/>
          </a:xfrm>
        </p:grpSpPr>
        <p:sp>
          <p:nvSpPr>
            <p:cNvPr id="449" name="Google Shape;449;p40"/>
            <p:cNvSpPr/>
            <p:nvPr/>
          </p:nvSpPr>
          <p:spPr>
            <a:xfrm>
              <a:off x="6978450" y="1287960"/>
              <a:ext cx="1243800" cy="414300"/>
            </a:xfrm>
            <a:prstGeom prst="triangle">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50" name="Google Shape;450;p40"/>
            <p:cNvSpPr/>
            <p:nvPr/>
          </p:nvSpPr>
          <p:spPr>
            <a:xfrm flipH="1" rot="10800000">
              <a:off x="1423250" y="1697050"/>
              <a:ext cx="5566500" cy="1243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51" name="Google Shape;451;p40"/>
            <p:cNvSpPr/>
            <p:nvPr/>
          </p:nvSpPr>
          <p:spPr>
            <a:xfrm flipH="1" rot="10800000">
              <a:off x="6986470" y="1697043"/>
              <a:ext cx="1243800" cy="12438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52" name="Google Shape;452;p40"/>
            <p:cNvSpPr/>
            <p:nvPr/>
          </p:nvSpPr>
          <p:spPr>
            <a:xfrm flipH="1">
              <a:off x="185742" y="1697043"/>
              <a:ext cx="1243800" cy="12438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53" name="Google Shape;453;p40"/>
            <p:cNvSpPr/>
            <p:nvPr/>
          </p:nvSpPr>
          <p:spPr>
            <a:xfrm rot="10800000">
              <a:off x="185748" y="2940860"/>
              <a:ext cx="1243800" cy="414300"/>
            </a:xfrm>
            <a:prstGeom prst="triangle">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454" name="Google Shape;454;p40"/>
          <p:cNvSpPr txBox="1"/>
          <p:nvPr>
            <p:ph idx="4294967295" type="ctrTitle"/>
          </p:nvPr>
        </p:nvSpPr>
        <p:spPr>
          <a:xfrm>
            <a:off x="555250" y="617925"/>
            <a:ext cx="8039100" cy="122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700">
                <a:solidFill>
                  <a:srgbClr val="3F5378"/>
                </a:solidFill>
              </a:rPr>
              <a:t>Neural Networks</a:t>
            </a:r>
            <a:endParaRPr sz="6700">
              <a:solidFill>
                <a:srgbClr val="3F5378"/>
              </a:solidFill>
            </a:endParaRPr>
          </a:p>
        </p:txBody>
      </p:sp>
      <p:sp>
        <p:nvSpPr>
          <p:cNvPr id="455" name="Google Shape;455;p40"/>
          <p:cNvSpPr txBox="1"/>
          <p:nvPr>
            <p:ph idx="4294967295" type="subTitle"/>
          </p:nvPr>
        </p:nvSpPr>
        <p:spPr>
          <a:xfrm>
            <a:off x="1384375" y="1843425"/>
            <a:ext cx="6481200" cy="497400"/>
          </a:xfrm>
          <a:prstGeom prst="rect">
            <a:avLst/>
          </a:prstGeom>
        </p:spPr>
        <p:txBody>
          <a:bodyPr anchorCtr="0" anchor="ctr" bIns="91425" lIns="91425" spcFirstLastPara="1" rIns="91425" wrap="square" tIns="91425">
            <a:noAutofit/>
          </a:bodyPr>
          <a:lstStyle/>
          <a:p>
            <a:pPr indent="0" lvl="0" marL="0" rtl="0" algn="ctr">
              <a:spcBef>
                <a:spcPts val="600"/>
              </a:spcBef>
              <a:spcAft>
                <a:spcPts val="1000"/>
              </a:spcAft>
              <a:buNone/>
            </a:pPr>
            <a:r>
              <a:rPr lang="en">
                <a:solidFill>
                  <a:srgbClr val="FF9800"/>
                </a:solidFill>
              </a:rPr>
              <a:t>Neural Networks model is the best performing.</a:t>
            </a:r>
            <a:endParaRPr>
              <a:solidFill>
                <a:srgbClr val="FF9800"/>
              </a:solidFill>
            </a:endParaRPr>
          </a:p>
        </p:txBody>
      </p:sp>
      <p:sp>
        <p:nvSpPr>
          <p:cNvPr id="456" name="Google Shape;456;p4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18</a:t>
            </a:r>
            <a:endParaRPr/>
          </a:p>
        </p:txBody>
      </p:sp>
      <p:sp>
        <p:nvSpPr>
          <p:cNvPr id="457" name="Google Shape;457;p40"/>
          <p:cNvSpPr txBox="1"/>
          <p:nvPr/>
        </p:nvSpPr>
        <p:spPr>
          <a:xfrm>
            <a:off x="48575" y="137700"/>
            <a:ext cx="21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Condensed"/>
                <a:ea typeface="Roboto Condensed"/>
                <a:cs typeface="Roboto Condensed"/>
                <a:sym typeface="Roboto Condensed"/>
              </a:rPr>
              <a:t>Model Selection</a:t>
            </a:r>
            <a:endParaRPr b="1">
              <a:solidFill>
                <a:schemeClr val="lt1"/>
              </a:solidFill>
              <a:latin typeface="Roboto Condensed"/>
              <a:ea typeface="Roboto Condensed"/>
              <a:cs typeface="Roboto Condensed"/>
              <a:sym typeface="Roboto Condensed"/>
            </a:endParaRPr>
          </a:p>
        </p:txBody>
      </p:sp>
      <p:pic>
        <p:nvPicPr>
          <p:cNvPr id="458" name="Google Shape;458;p40"/>
          <p:cNvPicPr preferRelativeResize="0"/>
          <p:nvPr/>
        </p:nvPicPr>
        <p:blipFill>
          <a:blip r:embed="rId3">
            <a:alphaModFix/>
          </a:blip>
          <a:stretch>
            <a:fillRect/>
          </a:stretch>
        </p:blipFill>
        <p:spPr>
          <a:xfrm>
            <a:off x="-27625" y="2353132"/>
            <a:ext cx="4607700" cy="2835517"/>
          </a:xfrm>
          <a:prstGeom prst="rect">
            <a:avLst/>
          </a:prstGeom>
          <a:noFill/>
          <a:ln>
            <a:noFill/>
          </a:ln>
        </p:spPr>
      </p:pic>
      <p:pic>
        <p:nvPicPr>
          <p:cNvPr id="459" name="Google Shape;459;p40"/>
          <p:cNvPicPr preferRelativeResize="0"/>
          <p:nvPr/>
        </p:nvPicPr>
        <p:blipFill>
          <a:blip r:embed="rId4">
            <a:alphaModFix/>
          </a:blip>
          <a:stretch>
            <a:fillRect/>
          </a:stretch>
        </p:blipFill>
        <p:spPr>
          <a:xfrm>
            <a:off x="4648200" y="2360322"/>
            <a:ext cx="4503875" cy="27831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19</a:t>
            </a:r>
            <a:endParaRPr/>
          </a:p>
        </p:txBody>
      </p:sp>
      <p:sp>
        <p:nvSpPr>
          <p:cNvPr id="465" name="Google Shape;465;p41"/>
          <p:cNvSpPr txBox="1"/>
          <p:nvPr/>
        </p:nvSpPr>
        <p:spPr>
          <a:xfrm>
            <a:off x="0" y="0"/>
            <a:ext cx="9184500" cy="7080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lt2"/>
                </a:solidFill>
                <a:latin typeface="Roboto Condensed"/>
                <a:ea typeface="Roboto Condensed"/>
                <a:cs typeface="Roboto Condensed"/>
                <a:sym typeface="Roboto Condensed"/>
              </a:rPr>
              <a:t>Model Implementation on Full Data + Forecast</a:t>
            </a:r>
            <a:endParaRPr b="1" sz="3400">
              <a:solidFill>
                <a:schemeClr val="lt2"/>
              </a:solidFill>
              <a:latin typeface="Roboto Condensed"/>
              <a:ea typeface="Roboto Condensed"/>
              <a:cs typeface="Roboto Condensed"/>
              <a:sym typeface="Roboto Condensed"/>
            </a:endParaRPr>
          </a:p>
        </p:txBody>
      </p:sp>
      <p:sp>
        <p:nvSpPr>
          <p:cNvPr id="466" name="Google Shape;466;p41"/>
          <p:cNvSpPr txBox="1"/>
          <p:nvPr/>
        </p:nvSpPr>
        <p:spPr>
          <a:xfrm>
            <a:off x="2163550" y="779300"/>
            <a:ext cx="529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Forecast the real future for </a:t>
            </a:r>
            <a:r>
              <a:rPr b="1" lang="en">
                <a:latin typeface="Roboto Condensed"/>
                <a:ea typeface="Roboto Condensed"/>
                <a:cs typeface="Roboto Condensed"/>
                <a:sym typeface="Roboto Condensed"/>
              </a:rPr>
              <a:t>3 months </a:t>
            </a:r>
            <a:r>
              <a:rPr lang="en">
                <a:latin typeface="Roboto Condensed Light"/>
                <a:ea typeface="Roboto Condensed Light"/>
                <a:cs typeface="Roboto Condensed Light"/>
                <a:sym typeface="Roboto Condensed Light"/>
              </a:rPr>
              <a:t>and</a:t>
            </a:r>
            <a:r>
              <a:rPr b="1" lang="en">
                <a:latin typeface="Roboto Condensed"/>
                <a:ea typeface="Roboto Condensed"/>
                <a:cs typeface="Roboto Condensed"/>
                <a:sym typeface="Roboto Condensed"/>
              </a:rPr>
              <a:t> 12 weeks</a:t>
            </a:r>
            <a:endParaRPr b="1">
              <a:latin typeface="Roboto Condensed"/>
              <a:ea typeface="Roboto Condensed"/>
              <a:cs typeface="Roboto Condensed"/>
              <a:sym typeface="Roboto Condensed"/>
            </a:endParaRPr>
          </a:p>
        </p:txBody>
      </p:sp>
      <p:grpSp>
        <p:nvGrpSpPr>
          <p:cNvPr id="467" name="Google Shape;467;p41"/>
          <p:cNvGrpSpPr/>
          <p:nvPr/>
        </p:nvGrpSpPr>
        <p:grpSpPr>
          <a:xfrm>
            <a:off x="364975" y="1265350"/>
            <a:ext cx="4945652" cy="3079650"/>
            <a:chOff x="364975" y="1265350"/>
            <a:chExt cx="4945652" cy="3079650"/>
          </a:xfrm>
        </p:grpSpPr>
        <p:pic>
          <p:nvPicPr>
            <p:cNvPr id="468" name="Google Shape;468;p41"/>
            <p:cNvPicPr preferRelativeResize="0"/>
            <p:nvPr/>
          </p:nvPicPr>
          <p:blipFill>
            <a:blip r:embed="rId3">
              <a:alphaModFix/>
            </a:blip>
            <a:stretch>
              <a:fillRect/>
            </a:stretch>
          </p:blipFill>
          <p:spPr>
            <a:xfrm>
              <a:off x="364975" y="1265350"/>
              <a:ext cx="3930951" cy="2807825"/>
            </a:xfrm>
            <a:prstGeom prst="rect">
              <a:avLst/>
            </a:prstGeom>
            <a:noFill/>
            <a:ln>
              <a:noFill/>
            </a:ln>
          </p:spPr>
        </p:pic>
        <p:cxnSp>
          <p:nvCxnSpPr>
            <p:cNvPr id="469" name="Google Shape;469;p41"/>
            <p:cNvCxnSpPr/>
            <p:nvPr/>
          </p:nvCxnSpPr>
          <p:spPr>
            <a:xfrm>
              <a:off x="4023625" y="3627200"/>
              <a:ext cx="127500" cy="270900"/>
            </a:xfrm>
            <a:prstGeom prst="straightConnector1">
              <a:avLst/>
            </a:prstGeom>
            <a:noFill/>
            <a:ln cap="flat" cmpd="sng" w="19050">
              <a:solidFill>
                <a:srgbClr val="FF0000"/>
              </a:solidFill>
              <a:prstDash val="solid"/>
              <a:round/>
              <a:headEnd len="med" w="med" type="triangle"/>
              <a:tailEnd len="med" w="med" type="none"/>
            </a:ln>
          </p:spPr>
        </p:cxnSp>
        <p:sp>
          <p:nvSpPr>
            <p:cNvPr id="470" name="Google Shape;470;p41"/>
            <p:cNvSpPr txBox="1"/>
            <p:nvPr/>
          </p:nvSpPr>
          <p:spPr>
            <a:xfrm>
              <a:off x="3657927" y="3821800"/>
              <a:ext cx="1652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0000"/>
                  </a:solidFill>
                  <a:latin typeface="Roboto Condensed"/>
                  <a:ea typeface="Roboto Condensed"/>
                  <a:cs typeface="Roboto Condensed"/>
                  <a:sym typeface="Roboto Condensed"/>
                </a:rPr>
                <a:t>3 weeks after</a:t>
              </a:r>
              <a:endParaRPr b="1" sz="1100">
                <a:solidFill>
                  <a:srgbClr val="FF0000"/>
                </a:solidFill>
                <a:latin typeface="Roboto Condensed"/>
                <a:ea typeface="Roboto Condensed"/>
                <a:cs typeface="Roboto Condensed"/>
                <a:sym typeface="Roboto Condensed"/>
              </a:endParaRPr>
            </a:p>
            <a:p>
              <a:pPr indent="0" lvl="0" marL="0" rtl="0" algn="ctr">
                <a:spcBef>
                  <a:spcPts val="0"/>
                </a:spcBef>
                <a:spcAft>
                  <a:spcPts val="0"/>
                </a:spcAft>
                <a:buNone/>
              </a:pPr>
              <a:r>
                <a:rPr b="1" lang="en" sz="1100">
                  <a:solidFill>
                    <a:srgbClr val="FF0000"/>
                  </a:solidFill>
                  <a:latin typeface="Roboto Condensed"/>
                  <a:ea typeface="Roboto Condensed"/>
                  <a:cs typeface="Roboto Condensed"/>
                  <a:sym typeface="Roboto Condensed"/>
                </a:rPr>
                <a:t>2/14/2023 at $37.33 </a:t>
              </a:r>
              <a:endParaRPr b="1" sz="1100">
                <a:solidFill>
                  <a:srgbClr val="FF0000"/>
                </a:solidFill>
                <a:latin typeface="Roboto Condensed"/>
                <a:ea typeface="Roboto Condensed"/>
                <a:cs typeface="Roboto Condensed"/>
                <a:sym typeface="Roboto Condensed"/>
              </a:endParaRPr>
            </a:p>
          </p:txBody>
        </p:sp>
      </p:grpSp>
      <p:grpSp>
        <p:nvGrpSpPr>
          <p:cNvPr id="471" name="Google Shape;471;p41"/>
          <p:cNvGrpSpPr/>
          <p:nvPr/>
        </p:nvGrpSpPr>
        <p:grpSpPr>
          <a:xfrm>
            <a:off x="4814544" y="1316396"/>
            <a:ext cx="3930809" cy="2756771"/>
            <a:chOff x="5345450" y="1365850"/>
            <a:chExt cx="3657928" cy="2612806"/>
          </a:xfrm>
        </p:grpSpPr>
        <p:pic>
          <p:nvPicPr>
            <p:cNvPr id="472" name="Google Shape;472;p41"/>
            <p:cNvPicPr preferRelativeResize="0"/>
            <p:nvPr/>
          </p:nvPicPr>
          <p:blipFill>
            <a:blip r:embed="rId4">
              <a:alphaModFix/>
            </a:blip>
            <a:stretch>
              <a:fillRect/>
            </a:stretch>
          </p:blipFill>
          <p:spPr>
            <a:xfrm>
              <a:off x="5345450" y="1365850"/>
              <a:ext cx="3657928" cy="2612806"/>
            </a:xfrm>
            <a:prstGeom prst="rect">
              <a:avLst/>
            </a:prstGeom>
            <a:noFill/>
            <a:ln>
              <a:noFill/>
            </a:ln>
          </p:spPr>
        </p:pic>
        <p:cxnSp>
          <p:nvCxnSpPr>
            <p:cNvPr id="473" name="Google Shape;473;p41"/>
            <p:cNvCxnSpPr/>
            <p:nvPr/>
          </p:nvCxnSpPr>
          <p:spPr>
            <a:xfrm flipH="1">
              <a:off x="8606380" y="2905552"/>
              <a:ext cx="107700" cy="289200"/>
            </a:xfrm>
            <a:prstGeom prst="straightConnector1">
              <a:avLst/>
            </a:prstGeom>
            <a:noFill/>
            <a:ln cap="flat" cmpd="sng" w="19050">
              <a:solidFill>
                <a:srgbClr val="FF0000"/>
              </a:solidFill>
              <a:prstDash val="solid"/>
              <a:round/>
              <a:headEnd len="med" w="med" type="triangle"/>
              <a:tailEnd len="med" w="med" type="none"/>
            </a:ln>
          </p:spPr>
        </p:cxnSp>
        <p:sp>
          <p:nvSpPr>
            <p:cNvPr id="474" name="Google Shape;474;p41"/>
            <p:cNvSpPr txBox="1"/>
            <p:nvPr/>
          </p:nvSpPr>
          <p:spPr>
            <a:xfrm>
              <a:off x="7545549" y="3118428"/>
              <a:ext cx="1427400" cy="49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FF0000"/>
                  </a:solidFill>
                  <a:latin typeface="Roboto Condensed"/>
                  <a:ea typeface="Roboto Condensed"/>
                  <a:cs typeface="Roboto Condensed"/>
                  <a:sym typeface="Roboto Condensed"/>
                </a:rPr>
                <a:t>2 mos</a:t>
              </a:r>
              <a:r>
                <a:rPr b="1" lang="en" sz="1100">
                  <a:solidFill>
                    <a:srgbClr val="FF0000"/>
                  </a:solidFill>
                  <a:latin typeface="Roboto Condensed"/>
                  <a:ea typeface="Roboto Condensed"/>
                  <a:cs typeface="Roboto Condensed"/>
                  <a:sym typeface="Roboto Condensed"/>
                </a:rPr>
                <a:t> after</a:t>
              </a:r>
              <a:endParaRPr b="1" sz="1100">
                <a:solidFill>
                  <a:srgbClr val="FF0000"/>
                </a:solidFill>
                <a:latin typeface="Roboto Condensed"/>
                <a:ea typeface="Roboto Condensed"/>
                <a:cs typeface="Roboto Condensed"/>
                <a:sym typeface="Roboto Condensed"/>
              </a:endParaRPr>
            </a:p>
            <a:p>
              <a:pPr indent="0" lvl="0" marL="0" rtl="0" algn="ctr">
                <a:spcBef>
                  <a:spcPts val="0"/>
                </a:spcBef>
                <a:spcAft>
                  <a:spcPts val="0"/>
                </a:spcAft>
                <a:buNone/>
              </a:pPr>
              <a:r>
                <a:rPr b="1" lang="en" sz="1100">
                  <a:solidFill>
                    <a:srgbClr val="FF0000"/>
                  </a:solidFill>
                  <a:latin typeface="Roboto Condensed"/>
                  <a:ea typeface="Roboto Condensed"/>
                  <a:cs typeface="Roboto Condensed"/>
                  <a:sym typeface="Roboto Condensed"/>
                </a:rPr>
                <a:t>2/14/2023 a</a:t>
              </a:r>
              <a:r>
                <a:rPr b="1" lang="en" sz="1100">
                  <a:solidFill>
                    <a:srgbClr val="FF0000"/>
                  </a:solidFill>
                  <a:latin typeface="Roboto Condensed"/>
                  <a:ea typeface="Roboto Condensed"/>
                  <a:cs typeface="Roboto Condensed"/>
                  <a:sym typeface="Roboto Condensed"/>
                </a:rPr>
                <a:t>t $161.04</a:t>
              </a:r>
              <a:endParaRPr b="1" sz="1100">
                <a:solidFill>
                  <a:srgbClr val="FF0000"/>
                </a:solidFill>
                <a:latin typeface="Roboto Condensed"/>
                <a:ea typeface="Roboto Condensed"/>
                <a:cs typeface="Roboto Condensed"/>
                <a:sym typeface="Roboto Condense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Agenda</a:t>
            </a:r>
            <a:endParaRPr sz="3300"/>
          </a:p>
        </p:txBody>
      </p:sp>
      <p:sp>
        <p:nvSpPr>
          <p:cNvPr id="246" name="Google Shape;246;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grpSp>
        <p:nvGrpSpPr>
          <p:cNvPr id="247" name="Google Shape;247;p24"/>
          <p:cNvGrpSpPr/>
          <p:nvPr/>
        </p:nvGrpSpPr>
        <p:grpSpPr>
          <a:xfrm rot="10800000">
            <a:off x="836024" y="2296511"/>
            <a:ext cx="2694428" cy="864880"/>
            <a:chOff x="185742" y="1697030"/>
            <a:chExt cx="5165698" cy="1658130"/>
          </a:xfrm>
        </p:grpSpPr>
        <p:sp>
          <p:nvSpPr>
            <p:cNvPr id="248" name="Google Shape;248;p24"/>
            <p:cNvSpPr/>
            <p:nvPr/>
          </p:nvSpPr>
          <p:spPr>
            <a:xfrm flipH="1" rot="10800000">
              <a:off x="1426303" y="1697030"/>
              <a:ext cx="28515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263248"/>
                  </a:solidFill>
                  <a:latin typeface="Roboto Condensed"/>
                  <a:ea typeface="Roboto Condensed"/>
                  <a:cs typeface="Roboto Condensed"/>
                  <a:sym typeface="Roboto Condensed"/>
                </a:rPr>
                <a:t>Overview &amp; Objectives</a:t>
              </a:r>
              <a:endParaRPr sz="2300">
                <a:solidFill>
                  <a:srgbClr val="263248"/>
                </a:solidFill>
                <a:latin typeface="Roboto Condensed"/>
                <a:ea typeface="Roboto Condensed"/>
                <a:cs typeface="Roboto Condensed"/>
                <a:sym typeface="Roboto Condensed"/>
              </a:endParaRPr>
            </a:p>
          </p:txBody>
        </p:sp>
        <p:sp>
          <p:nvSpPr>
            <p:cNvPr id="249" name="Google Shape;249;p24"/>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263248"/>
                </a:solidFill>
                <a:latin typeface="Roboto Condensed"/>
                <a:ea typeface="Roboto Condensed"/>
                <a:cs typeface="Roboto Condensed"/>
                <a:sym typeface="Roboto Condensed"/>
              </a:endParaRPr>
            </a:p>
          </p:txBody>
        </p:sp>
        <p:sp>
          <p:nvSpPr>
            <p:cNvPr id="250" name="Google Shape;250;p24"/>
            <p:cNvSpPr/>
            <p:nvPr/>
          </p:nvSpPr>
          <p:spPr>
            <a:xfrm flipH="1">
              <a:off x="185742"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263248"/>
                </a:solidFill>
                <a:latin typeface="Roboto Condensed"/>
                <a:ea typeface="Roboto Condensed"/>
                <a:cs typeface="Roboto Condensed"/>
                <a:sym typeface="Roboto Condensed"/>
              </a:endParaRPr>
            </a:p>
          </p:txBody>
        </p:sp>
        <p:sp>
          <p:nvSpPr>
            <p:cNvPr id="251" name="Google Shape;251;p24"/>
            <p:cNvSpPr/>
            <p:nvPr/>
          </p:nvSpPr>
          <p:spPr>
            <a:xfrm rot="10800000">
              <a:off x="185748" y="2940860"/>
              <a:ext cx="1243800" cy="414300"/>
            </a:xfrm>
            <a:prstGeom prst="triangle">
              <a:avLst>
                <a:gd fmla="val 0" name="adj"/>
              </a:avLst>
            </a:prstGeom>
            <a:solidFill>
              <a:srgbClr val="92A8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263248"/>
                </a:solidFill>
                <a:latin typeface="Roboto Condensed"/>
                <a:ea typeface="Roboto Condensed"/>
                <a:cs typeface="Roboto Condensed"/>
                <a:sym typeface="Roboto Condensed"/>
              </a:endParaRPr>
            </a:p>
          </p:txBody>
        </p:sp>
      </p:grpSp>
      <p:grpSp>
        <p:nvGrpSpPr>
          <p:cNvPr id="252" name="Google Shape;252;p24"/>
          <p:cNvGrpSpPr/>
          <p:nvPr/>
        </p:nvGrpSpPr>
        <p:grpSpPr>
          <a:xfrm rot="10800000">
            <a:off x="3062853" y="2296511"/>
            <a:ext cx="2694428" cy="864880"/>
            <a:chOff x="185742" y="1697030"/>
            <a:chExt cx="5165698" cy="1658130"/>
          </a:xfrm>
        </p:grpSpPr>
        <p:sp>
          <p:nvSpPr>
            <p:cNvPr id="253" name="Google Shape;253;p24"/>
            <p:cNvSpPr/>
            <p:nvPr/>
          </p:nvSpPr>
          <p:spPr>
            <a:xfrm flipH="1" rot="10800000">
              <a:off x="1426312" y="1697030"/>
              <a:ext cx="2693400" cy="1243800"/>
            </a:xfrm>
            <a:prstGeom prst="rect">
              <a:avLst/>
            </a:prstGeom>
            <a:solidFill>
              <a:srgbClr val="92A8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263248"/>
                  </a:solidFill>
                  <a:latin typeface="Roboto Condensed"/>
                  <a:ea typeface="Roboto Condensed"/>
                  <a:cs typeface="Roboto Condensed"/>
                  <a:sym typeface="Roboto Condensed"/>
                </a:rPr>
                <a:t>Data &amp; Analysis</a:t>
              </a:r>
              <a:endParaRPr sz="2300">
                <a:solidFill>
                  <a:srgbClr val="263248"/>
                </a:solidFill>
                <a:latin typeface="Roboto Condensed"/>
                <a:ea typeface="Roboto Condensed"/>
                <a:cs typeface="Roboto Condensed"/>
                <a:sym typeface="Roboto Condensed"/>
              </a:endParaRPr>
            </a:p>
          </p:txBody>
        </p:sp>
        <p:sp>
          <p:nvSpPr>
            <p:cNvPr id="254" name="Google Shape;254;p24"/>
            <p:cNvSpPr/>
            <p:nvPr/>
          </p:nvSpPr>
          <p:spPr>
            <a:xfrm flipH="1" rot="10800000">
              <a:off x="4107640" y="1697043"/>
              <a:ext cx="1243800" cy="1243800"/>
            </a:xfrm>
            <a:prstGeom prst="rtTriangle">
              <a:avLst/>
            </a:prstGeom>
            <a:solidFill>
              <a:srgbClr val="92A8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263248"/>
                </a:solidFill>
                <a:latin typeface="Roboto Condensed"/>
                <a:ea typeface="Roboto Condensed"/>
                <a:cs typeface="Roboto Condensed"/>
                <a:sym typeface="Roboto Condensed"/>
              </a:endParaRPr>
            </a:p>
          </p:txBody>
        </p:sp>
        <p:sp>
          <p:nvSpPr>
            <p:cNvPr id="255" name="Google Shape;255;p24"/>
            <p:cNvSpPr/>
            <p:nvPr/>
          </p:nvSpPr>
          <p:spPr>
            <a:xfrm flipH="1">
              <a:off x="185742" y="1697043"/>
              <a:ext cx="1243800" cy="1243800"/>
            </a:xfrm>
            <a:prstGeom prst="rtTriangle">
              <a:avLst/>
            </a:prstGeom>
            <a:solidFill>
              <a:srgbClr val="92A8C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263248"/>
                </a:solidFill>
                <a:latin typeface="Roboto Condensed"/>
                <a:ea typeface="Roboto Condensed"/>
                <a:cs typeface="Roboto Condensed"/>
                <a:sym typeface="Roboto Condensed"/>
              </a:endParaRPr>
            </a:p>
          </p:txBody>
        </p:sp>
        <p:sp>
          <p:nvSpPr>
            <p:cNvPr id="256" name="Google Shape;256;p24"/>
            <p:cNvSpPr/>
            <p:nvPr/>
          </p:nvSpPr>
          <p:spPr>
            <a:xfrm rot="10800000">
              <a:off x="185748" y="2940860"/>
              <a:ext cx="1243800" cy="414300"/>
            </a:xfrm>
            <a:prstGeom prst="triangle">
              <a:avLst>
                <a:gd fmla="val 0" name="adj"/>
              </a:avLst>
            </a:prstGeom>
            <a:solidFill>
              <a:srgbClr val="3F53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263248"/>
                </a:solidFill>
                <a:latin typeface="Roboto Condensed"/>
                <a:ea typeface="Roboto Condensed"/>
                <a:cs typeface="Roboto Condensed"/>
                <a:sym typeface="Roboto Condensed"/>
              </a:endParaRPr>
            </a:p>
          </p:txBody>
        </p:sp>
      </p:grpSp>
      <p:grpSp>
        <p:nvGrpSpPr>
          <p:cNvPr id="257" name="Google Shape;257;p24"/>
          <p:cNvGrpSpPr/>
          <p:nvPr/>
        </p:nvGrpSpPr>
        <p:grpSpPr>
          <a:xfrm rot="10800000">
            <a:off x="5287746" y="2296511"/>
            <a:ext cx="2694428" cy="864880"/>
            <a:chOff x="185742" y="1697030"/>
            <a:chExt cx="5165698" cy="1658130"/>
          </a:xfrm>
        </p:grpSpPr>
        <p:sp>
          <p:nvSpPr>
            <p:cNvPr id="258" name="Google Shape;258;p24"/>
            <p:cNvSpPr/>
            <p:nvPr/>
          </p:nvSpPr>
          <p:spPr>
            <a:xfrm flipH="1" rot="10800000">
              <a:off x="1109197" y="1697030"/>
              <a:ext cx="3342000" cy="1243800"/>
            </a:xfrm>
            <a:prstGeom prst="rect">
              <a:avLst/>
            </a:prstGeom>
            <a:solidFill>
              <a:srgbClr val="3F53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Roboto Condensed"/>
                  <a:ea typeface="Roboto Condensed"/>
                  <a:cs typeface="Roboto Condensed"/>
                  <a:sym typeface="Roboto Condensed"/>
                </a:rPr>
                <a:t>Conclusions</a:t>
              </a:r>
              <a:endParaRPr sz="2300">
                <a:solidFill>
                  <a:srgbClr val="FFFFFF"/>
                </a:solidFill>
                <a:latin typeface="Roboto Condensed"/>
                <a:ea typeface="Roboto Condensed"/>
                <a:cs typeface="Roboto Condensed"/>
                <a:sym typeface="Roboto Condensed"/>
              </a:endParaRPr>
            </a:p>
          </p:txBody>
        </p:sp>
        <p:sp>
          <p:nvSpPr>
            <p:cNvPr id="259" name="Google Shape;259;p24"/>
            <p:cNvSpPr/>
            <p:nvPr/>
          </p:nvSpPr>
          <p:spPr>
            <a:xfrm flipH="1" rot="10800000">
              <a:off x="4107640" y="1697043"/>
              <a:ext cx="1243800" cy="12438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260" name="Google Shape;260;p24"/>
            <p:cNvSpPr/>
            <p:nvPr/>
          </p:nvSpPr>
          <p:spPr>
            <a:xfrm flipH="1">
              <a:off x="185742" y="1697043"/>
              <a:ext cx="1243800" cy="12438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261" name="Google Shape;261;p24"/>
            <p:cNvSpPr/>
            <p:nvPr/>
          </p:nvSpPr>
          <p:spPr>
            <a:xfrm rot="10800000">
              <a:off x="185748" y="2940860"/>
              <a:ext cx="1243800" cy="414300"/>
            </a:xfrm>
            <a:prstGeom prst="triangle">
              <a:avLst>
                <a:gd fmla="val 0" name="adj"/>
              </a:avLst>
            </a:prstGeom>
            <a:solidFill>
              <a:srgbClr val="2632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grpSp>
      <p:grpSp>
        <p:nvGrpSpPr>
          <p:cNvPr id="262" name="Google Shape;262;p24"/>
          <p:cNvGrpSpPr/>
          <p:nvPr/>
        </p:nvGrpSpPr>
        <p:grpSpPr>
          <a:xfrm>
            <a:off x="270943" y="629920"/>
            <a:ext cx="392063" cy="291505"/>
            <a:chOff x="5247525" y="3007275"/>
            <a:chExt cx="517575" cy="384825"/>
          </a:xfrm>
        </p:grpSpPr>
        <p:sp>
          <p:nvSpPr>
            <p:cNvPr id="263" name="Google Shape;263;p2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Conclusion</a:t>
            </a:r>
            <a:endParaRPr sz="3300"/>
          </a:p>
        </p:txBody>
      </p:sp>
      <p:sp>
        <p:nvSpPr>
          <p:cNvPr id="480" name="Google Shape;480;p42"/>
          <p:cNvSpPr txBox="1"/>
          <p:nvPr>
            <p:ph idx="1" type="body"/>
          </p:nvPr>
        </p:nvSpPr>
        <p:spPr>
          <a:xfrm>
            <a:off x="814275" y="1327350"/>
            <a:ext cx="7134000" cy="31455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Neural Networks have highest predictive power</a:t>
            </a:r>
            <a:endParaRPr/>
          </a:p>
          <a:p>
            <a:pPr indent="-381000" lvl="0" marL="457200" rtl="0" algn="l">
              <a:lnSpc>
                <a:spcPct val="115000"/>
              </a:lnSpc>
              <a:spcBef>
                <a:spcPts val="0"/>
              </a:spcBef>
              <a:spcAft>
                <a:spcPts val="0"/>
              </a:spcAft>
              <a:buSzPts val="2400"/>
              <a:buChar char="▰"/>
            </a:pPr>
            <a:r>
              <a:rPr lang="en"/>
              <a:t>As per our previous model, </a:t>
            </a:r>
            <a:r>
              <a:rPr lang="en"/>
              <a:t>investors</a:t>
            </a:r>
            <a:r>
              <a:rPr lang="en"/>
              <a:t> should buy in at 3 weeks to 2 months from now</a:t>
            </a:r>
            <a:endParaRPr/>
          </a:p>
        </p:txBody>
      </p:sp>
      <p:sp>
        <p:nvSpPr>
          <p:cNvPr id="481" name="Google Shape;481;p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20</a:t>
            </a:r>
            <a:endParaRPr/>
          </a:p>
        </p:txBody>
      </p:sp>
      <p:sp>
        <p:nvSpPr>
          <p:cNvPr id="482" name="Google Shape;482;p42"/>
          <p:cNvSpPr/>
          <p:nvPr/>
        </p:nvSpPr>
        <p:spPr>
          <a:xfrm>
            <a:off x="309226" y="634068"/>
            <a:ext cx="315499" cy="283210"/>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Company Overview</a:t>
            </a:r>
            <a:endParaRPr sz="3300"/>
          </a:p>
        </p:txBody>
      </p:sp>
      <p:sp>
        <p:nvSpPr>
          <p:cNvPr id="270" name="Google Shape;270;p25"/>
          <p:cNvSpPr txBox="1"/>
          <p:nvPr>
            <p:ph idx="1" type="body"/>
          </p:nvPr>
        </p:nvSpPr>
        <p:spPr>
          <a:xfrm>
            <a:off x="341600" y="1395675"/>
            <a:ext cx="4161300" cy="33936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sz="2000"/>
              <a:t>Produces electric vehicles, energy storage units, and solar panels</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lang="en" sz="2000"/>
              <a:t>Deliveries (FY22): 1.3mn</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lang="en" sz="2000"/>
              <a:t>Revenue (FY22): $81.5bn</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lang="en" sz="2000"/>
              <a:t>EPS (FY22): $3.62</a:t>
            </a:r>
            <a:endParaRPr sz="2000"/>
          </a:p>
        </p:txBody>
      </p:sp>
      <p:sp>
        <p:nvSpPr>
          <p:cNvPr id="271" name="Google Shape;271;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grpSp>
        <p:nvGrpSpPr>
          <p:cNvPr id="272" name="Google Shape;272;p25"/>
          <p:cNvGrpSpPr/>
          <p:nvPr/>
        </p:nvGrpSpPr>
        <p:grpSpPr>
          <a:xfrm>
            <a:off x="299071" y="635918"/>
            <a:ext cx="335800" cy="279517"/>
            <a:chOff x="1247825" y="322750"/>
            <a:chExt cx="443300" cy="369000"/>
          </a:xfrm>
        </p:grpSpPr>
        <p:sp>
          <p:nvSpPr>
            <p:cNvPr id="273" name="Google Shape;273;p25"/>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8" name="Google Shape;278;p25"/>
          <p:cNvPicPr preferRelativeResize="0"/>
          <p:nvPr/>
        </p:nvPicPr>
        <p:blipFill>
          <a:blip r:embed="rId3">
            <a:alphaModFix/>
          </a:blip>
          <a:stretch>
            <a:fillRect/>
          </a:stretch>
        </p:blipFill>
        <p:spPr>
          <a:xfrm>
            <a:off x="4807675" y="1643675"/>
            <a:ext cx="4104402" cy="2308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#1</a:t>
            </a:r>
            <a:endParaRPr b="1"/>
          </a:p>
          <a:p>
            <a:pPr indent="0" lvl="0" marL="0" rtl="0" algn="l">
              <a:spcBef>
                <a:spcPts val="1000"/>
              </a:spcBef>
              <a:spcAft>
                <a:spcPts val="1000"/>
              </a:spcAft>
              <a:buNone/>
            </a:pPr>
            <a:r>
              <a:rPr lang="en"/>
              <a:t>Explore the impact of COVID-19 and the global chip shortage on Tesla stock prices.</a:t>
            </a:r>
            <a:endParaRPr/>
          </a:p>
        </p:txBody>
      </p:sp>
      <p:sp>
        <p:nvSpPr>
          <p:cNvPr id="284" name="Google Shape;284;p2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Objectives</a:t>
            </a:r>
            <a:endParaRPr sz="3300"/>
          </a:p>
        </p:txBody>
      </p:sp>
      <p:sp>
        <p:nvSpPr>
          <p:cNvPr id="285" name="Google Shape;285;p2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#2</a:t>
            </a:r>
            <a:endParaRPr b="1"/>
          </a:p>
          <a:p>
            <a:pPr indent="0" lvl="0" marL="0" rtl="0" algn="l">
              <a:spcBef>
                <a:spcPts val="1000"/>
              </a:spcBef>
              <a:spcAft>
                <a:spcPts val="1000"/>
              </a:spcAft>
              <a:buNone/>
            </a:pPr>
            <a:r>
              <a:rPr lang="en"/>
              <a:t>Train forecasting models to predict Tesla’s stock price for the next</a:t>
            </a:r>
            <a:r>
              <a:rPr b="1" lang="en">
                <a:latin typeface="Roboto Condensed"/>
                <a:ea typeface="Roboto Condensed"/>
                <a:cs typeface="Roboto Condensed"/>
                <a:sym typeface="Roboto Condensed"/>
              </a:rPr>
              <a:t> 12</a:t>
            </a:r>
            <a:r>
              <a:rPr lang="en"/>
              <a:t> weeks and </a:t>
            </a:r>
            <a:r>
              <a:rPr b="1" lang="en">
                <a:latin typeface="Roboto Condensed"/>
                <a:ea typeface="Roboto Condensed"/>
                <a:cs typeface="Roboto Condensed"/>
                <a:sym typeface="Roboto Condensed"/>
              </a:rPr>
              <a:t>3</a:t>
            </a:r>
            <a:r>
              <a:rPr lang="en"/>
              <a:t> months of 2023.</a:t>
            </a:r>
            <a:endParaRPr b="1"/>
          </a:p>
        </p:txBody>
      </p:sp>
      <p:sp>
        <p:nvSpPr>
          <p:cNvPr id="286" name="Google Shape;286;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endParaRPr/>
          </a:p>
        </p:txBody>
      </p:sp>
      <p:grpSp>
        <p:nvGrpSpPr>
          <p:cNvPr id="287" name="Google Shape;287;p26"/>
          <p:cNvGrpSpPr/>
          <p:nvPr/>
        </p:nvGrpSpPr>
        <p:grpSpPr>
          <a:xfrm>
            <a:off x="312466" y="587260"/>
            <a:ext cx="309022" cy="376837"/>
            <a:chOff x="596350" y="929175"/>
            <a:chExt cx="407950" cy="497475"/>
          </a:xfrm>
        </p:grpSpPr>
        <p:sp>
          <p:nvSpPr>
            <p:cNvPr id="288" name="Google Shape;288;p2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idx="4294967295" type="ctrTitle"/>
          </p:nvPr>
        </p:nvSpPr>
        <p:spPr>
          <a:xfrm>
            <a:off x="1788150" y="1149475"/>
            <a:ext cx="55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chemeClr val="accent5"/>
                </a:solidFill>
              </a:rPr>
              <a:t>Objective #1</a:t>
            </a:r>
            <a:endParaRPr sz="7200">
              <a:solidFill>
                <a:schemeClr val="accent5"/>
              </a:solidFill>
            </a:endParaRPr>
          </a:p>
        </p:txBody>
      </p:sp>
      <p:sp>
        <p:nvSpPr>
          <p:cNvPr id="300" name="Google Shape;300;p27"/>
          <p:cNvSpPr txBox="1"/>
          <p:nvPr>
            <p:ph idx="4294967295" type="subTitle"/>
          </p:nvPr>
        </p:nvSpPr>
        <p:spPr>
          <a:xfrm>
            <a:off x="1788150" y="2358677"/>
            <a:ext cx="55677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sz="2000"/>
              <a:t>Explore the impact of COVID-19 and the global chip shortage on Tesla stock prices.</a:t>
            </a:r>
            <a:endParaRPr/>
          </a:p>
        </p:txBody>
      </p:sp>
      <p:grpSp>
        <p:nvGrpSpPr>
          <p:cNvPr id="301" name="Google Shape;301;p27"/>
          <p:cNvGrpSpPr/>
          <p:nvPr/>
        </p:nvGrpSpPr>
        <p:grpSpPr>
          <a:xfrm>
            <a:off x="6682481" y="378837"/>
            <a:ext cx="1588639" cy="1588655"/>
            <a:chOff x="6643075" y="3664250"/>
            <a:chExt cx="407950" cy="407975"/>
          </a:xfrm>
        </p:grpSpPr>
        <p:sp>
          <p:nvSpPr>
            <p:cNvPr id="302" name="Google Shape;302;p2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Tesla Stock Prices Over the Years</a:t>
            </a:r>
            <a:endParaRPr sz="2900"/>
          </a:p>
        </p:txBody>
      </p:sp>
      <p:sp>
        <p:nvSpPr>
          <p:cNvPr id="310" name="Google Shape;310;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5</a:t>
            </a:r>
            <a:endParaRPr/>
          </a:p>
        </p:txBody>
      </p:sp>
      <p:grpSp>
        <p:nvGrpSpPr>
          <p:cNvPr id="311" name="Google Shape;311;p28"/>
          <p:cNvGrpSpPr/>
          <p:nvPr/>
        </p:nvGrpSpPr>
        <p:grpSpPr>
          <a:xfrm>
            <a:off x="307844" y="634299"/>
            <a:ext cx="318264" cy="282756"/>
            <a:chOff x="5292575" y="3681900"/>
            <a:chExt cx="420150" cy="373275"/>
          </a:xfrm>
        </p:grpSpPr>
        <p:sp>
          <p:nvSpPr>
            <p:cNvPr id="312" name="Google Shape;312;p28"/>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9" name="Google Shape;319;p28"/>
          <p:cNvPicPr preferRelativeResize="0"/>
          <p:nvPr/>
        </p:nvPicPr>
        <p:blipFill>
          <a:blip r:embed="rId3">
            <a:alphaModFix/>
          </a:blip>
          <a:stretch>
            <a:fillRect/>
          </a:stretch>
        </p:blipFill>
        <p:spPr>
          <a:xfrm>
            <a:off x="500888" y="1336373"/>
            <a:ext cx="5885176" cy="3807126"/>
          </a:xfrm>
          <a:prstGeom prst="rect">
            <a:avLst/>
          </a:prstGeom>
          <a:noFill/>
          <a:ln>
            <a:noFill/>
          </a:ln>
        </p:spPr>
      </p:pic>
      <p:cxnSp>
        <p:nvCxnSpPr>
          <p:cNvPr id="320" name="Google Shape;320;p28"/>
          <p:cNvCxnSpPr/>
          <p:nvPr/>
        </p:nvCxnSpPr>
        <p:spPr>
          <a:xfrm rot="10800000">
            <a:off x="3686625" y="3567750"/>
            <a:ext cx="2400" cy="936600"/>
          </a:xfrm>
          <a:prstGeom prst="straightConnector1">
            <a:avLst/>
          </a:prstGeom>
          <a:noFill/>
          <a:ln cap="flat" cmpd="sng" w="9525">
            <a:solidFill>
              <a:srgbClr val="FF0000"/>
            </a:solidFill>
            <a:prstDash val="solid"/>
            <a:round/>
            <a:headEnd len="med" w="med" type="none"/>
            <a:tailEnd len="med" w="med" type="none"/>
          </a:ln>
        </p:spPr>
      </p:cxnSp>
      <p:sp>
        <p:nvSpPr>
          <p:cNvPr id="321" name="Google Shape;321;p28"/>
          <p:cNvSpPr txBox="1"/>
          <p:nvPr/>
        </p:nvSpPr>
        <p:spPr>
          <a:xfrm>
            <a:off x="2781975" y="3151338"/>
            <a:ext cx="154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0000"/>
                </a:solidFill>
                <a:latin typeface="Roboto Condensed Light"/>
                <a:ea typeface="Roboto Condensed Light"/>
                <a:cs typeface="Roboto Condensed Light"/>
                <a:sym typeface="Roboto Condensed Light"/>
              </a:rPr>
              <a:t>Start of COVID-19 and </a:t>
            </a:r>
            <a:endParaRPr sz="1000">
              <a:solidFill>
                <a:srgbClr val="FF0000"/>
              </a:solidFill>
              <a:latin typeface="Roboto Condensed Light"/>
              <a:ea typeface="Roboto Condensed Light"/>
              <a:cs typeface="Roboto Condensed Light"/>
              <a:sym typeface="Roboto Condensed Light"/>
            </a:endParaRPr>
          </a:p>
          <a:p>
            <a:pPr indent="0" lvl="0" marL="0" rtl="0" algn="ctr">
              <a:spcBef>
                <a:spcPts val="0"/>
              </a:spcBef>
              <a:spcAft>
                <a:spcPts val="0"/>
              </a:spcAft>
              <a:buNone/>
            </a:pPr>
            <a:r>
              <a:rPr lang="en" sz="1000">
                <a:solidFill>
                  <a:srgbClr val="FF0000"/>
                </a:solidFill>
                <a:latin typeface="Roboto Condensed Light"/>
                <a:ea typeface="Roboto Condensed Light"/>
                <a:cs typeface="Roboto Condensed Light"/>
                <a:sym typeface="Roboto Condensed Light"/>
              </a:rPr>
              <a:t>Chip Shortage</a:t>
            </a:r>
            <a:endParaRPr sz="1000">
              <a:solidFill>
                <a:srgbClr val="FF0000"/>
              </a:solidFill>
              <a:latin typeface="Roboto Condensed Light"/>
              <a:ea typeface="Roboto Condensed Light"/>
              <a:cs typeface="Roboto Condensed Light"/>
              <a:sym typeface="Roboto Condensed Light"/>
            </a:endParaRPr>
          </a:p>
        </p:txBody>
      </p:sp>
      <p:cxnSp>
        <p:nvCxnSpPr>
          <p:cNvPr id="322" name="Google Shape;322;p28"/>
          <p:cNvCxnSpPr/>
          <p:nvPr/>
        </p:nvCxnSpPr>
        <p:spPr>
          <a:xfrm rot="10800000">
            <a:off x="4509775" y="4239750"/>
            <a:ext cx="0" cy="264600"/>
          </a:xfrm>
          <a:prstGeom prst="straightConnector1">
            <a:avLst/>
          </a:prstGeom>
          <a:noFill/>
          <a:ln cap="flat" cmpd="sng" w="9525">
            <a:solidFill>
              <a:srgbClr val="FF0000"/>
            </a:solidFill>
            <a:prstDash val="solid"/>
            <a:round/>
            <a:headEnd len="med" w="med" type="none"/>
            <a:tailEnd len="med" w="med" type="none"/>
          </a:ln>
        </p:spPr>
      </p:cxnSp>
      <p:sp>
        <p:nvSpPr>
          <p:cNvPr id="323" name="Google Shape;323;p28"/>
          <p:cNvSpPr txBox="1"/>
          <p:nvPr/>
        </p:nvSpPr>
        <p:spPr>
          <a:xfrm>
            <a:off x="3737725" y="3845275"/>
            <a:ext cx="154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0000"/>
                </a:solidFill>
                <a:latin typeface="Roboto Condensed Light"/>
                <a:ea typeface="Roboto Condensed Light"/>
                <a:cs typeface="Roboto Condensed Light"/>
                <a:sym typeface="Roboto Condensed Light"/>
              </a:rPr>
              <a:t>Last Stimulus Check (March 2021)</a:t>
            </a:r>
            <a:endParaRPr sz="1000">
              <a:solidFill>
                <a:srgbClr val="FF0000"/>
              </a:solidFill>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ph idx="4294967295" type="ctrTitle"/>
          </p:nvPr>
        </p:nvSpPr>
        <p:spPr>
          <a:xfrm>
            <a:off x="1788150" y="1149475"/>
            <a:ext cx="55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chemeClr val="accent5"/>
                </a:solidFill>
              </a:rPr>
              <a:t>Objective #2</a:t>
            </a:r>
            <a:endParaRPr sz="7200">
              <a:solidFill>
                <a:schemeClr val="accent5"/>
              </a:solidFill>
            </a:endParaRPr>
          </a:p>
        </p:txBody>
      </p:sp>
      <p:sp>
        <p:nvSpPr>
          <p:cNvPr id="329" name="Google Shape;329;p29"/>
          <p:cNvSpPr txBox="1"/>
          <p:nvPr>
            <p:ph idx="4294967295" type="subTitle"/>
          </p:nvPr>
        </p:nvSpPr>
        <p:spPr>
          <a:xfrm>
            <a:off x="1788150" y="2358677"/>
            <a:ext cx="55677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sz="2000"/>
              <a:t>Train forecasting models to predict Tesla’s stock price for the next</a:t>
            </a:r>
            <a:r>
              <a:rPr b="1" lang="en" sz="2000">
                <a:latin typeface="Roboto Condensed"/>
                <a:ea typeface="Roboto Condensed"/>
                <a:cs typeface="Roboto Condensed"/>
                <a:sym typeface="Roboto Condensed"/>
              </a:rPr>
              <a:t> 12</a:t>
            </a:r>
            <a:r>
              <a:rPr lang="en" sz="2000"/>
              <a:t> weeks and </a:t>
            </a:r>
            <a:r>
              <a:rPr b="1" lang="en" sz="2000">
                <a:latin typeface="Roboto Condensed"/>
                <a:ea typeface="Roboto Condensed"/>
                <a:cs typeface="Roboto Condensed"/>
                <a:sym typeface="Roboto Condensed"/>
              </a:rPr>
              <a:t>3</a:t>
            </a:r>
            <a:r>
              <a:rPr lang="en" sz="2000"/>
              <a:t> months of 2023.</a:t>
            </a:r>
            <a:endParaRPr/>
          </a:p>
        </p:txBody>
      </p:sp>
      <p:grpSp>
        <p:nvGrpSpPr>
          <p:cNvPr id="330" name="Google Shape;330;p29"/>
          <p:cNvGrpSpPr/>
          <p:nvPr/>
        </p:nvGrpSpPr>
        <p:grpSpPr>
          <a:xfrm>
            <a:off x="6682481" y="378837"/>
            <a:ext cx="1588639" cy="1588655"/>
            <a:chOff x="6643075" y="3664250"/>
            <a:chExt cx="407950" cy="407975"/>
          </a:xfrm>
        </p:grpSpPr>
        <p:sp>
          <p:nvSpPr>
            <p:cNvPr id="331" name="Google Shape;331;p2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p:nvPr/>
        </p:nvSpPr>
        <p:spPr>
          <a:xfrm>
            <a:off x="6072663" y="1937050"/>
            <a:ext cx="2386800" cy="2386800"/>
          </a:xfrm>
          <a:prstGeom prst="diamond">
            <a:avLst/>
          </a:prstGeom>
          <a:solidFill>
            <a:srgbClr val="C7D3E6"/>
          </a:solidFill>
          <a:ln cap="flat" cmpd="sng" w="38100">
            <a:solidFill>
              <a:srgbClr val="92A8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263248"/>
                </a:solidFill>
                <a:latin typeface="Roboto Condensed"/>
                <a:ea typeface="Roboto Condensed"/>
                <a:cs typeface="Roboto Condensed"/>
                <a:sym typeface="Roboto Condensed"/>
              </a:rPr>
              <a:t>Neural Networks</a:t>
            </a:r>
            <a:endParaRPr b="1">
              <a:solidFill>
                <a:srgbClr val="263248"/>
              </a:solidFill>
              <a:latin typeface="Roboto Condensed"/>
              <a:ea typeface="Roboto Condensed"/>
              <a:cs typeface="Roboto Condensed"/>
              <a:sym typeface="Roboto Condensed"/>
            </a:endParaRPr>
          </a:p>
        </p:txBody>
      </p:sp>
      <p:sp>
        <p:nvSpPr>
          <p:cNvPr id="339" name="Google Shape;339;p3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Forecast Methods</a:t>
            </a:r>
            <a:endParaRPr sz="3400"/>
          </a:p>
        </p:txBody>
      </p:sp>
      <p:sp>
        <p:nvSpPr>
          <p:cNvPr id="340" name="Google Shape;340;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8</a:t>
            </a:r>
            <a:endParaRPr/>
          </a:p>
        </p:txBody>
      </p:sp>
      <p:sp>
        <p:nvSpPr>
          <p:cNvPr id="341" name="Google Shape;341;p30"/>
          <p:cNvSpPr/>
          <p:nvPr/>
        </p:nvSpPr>
        <p:spPr>
          <a:xfrm>
            <a:off x="2542813" y="1937050"/>
            <a:ext cx="2386800" cy="2386800"/>
          </a:xfrm>
          <a:prstGeom prst="diamond">
            <a:avLst/>
          </a:prstGeom>
          <a:solidFill>
            <a:srgbClr val="C7D3E6"/>
          </a:solidFill>
          <a:ln cap="flat" cmpd="sng" w="38100">
            <a:solidFill>
              <a:srgbClr val="92A8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263248"/>
                </a:solidFill>
                <a:latin typeface="Roboto Condensed"/>
                <a:ea typeface="Roboto Condensed"/>
                <a:cs typeface="Roboto Condensed"/>
                <a:sym typeface="Roboto Condensed"/>
              </a:rPr>
              <a:t>Smoothing Methods</a:t>
            </a:r>
            <a:endParaRPr b="1">
              <a:solidFill>
                <a:srgbClr val="263248"/>
              </a:solidFill>
              <a:latin typeface="Roboto Condensed"/>
              <a:ea typeface="Roboto Condensed"/>
              <a:cs typeface="Roboto Condensed"/>
              <a:sym typeface="Roboto Condensed"/>
            </a:endParaRPr>
          </a:p>
        </p:txBody>
      </p:sp>
      <p:sp>
        <p:nvSpPr>
          <p:cNvPr id="342" name="Google Shape;342;p30"/>
          <p:cNvSpPr/>
          <p:nvPr/>
        </p:nvSpPr>
        <p:spPr>
          <a:xfrm>
            <a:off x="765613" y="19370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D26F00"/>
                </a:solidFill>
                <a:latin typeface="Roboto Condensed"/>
                <a:ea typeface="Roboto Condensed"/>
                <a:cs typeface="Roboto Condensed"/>
                <a:sym typeface="Roboto Condensed"/>
              </a:rPr>
              <a:t>Regression Based Model</a:t>
            </a:r>
            <a:endParaRPr b="1">
              <a:solidFill>
                <a:srgbClr val="D26F00"/>
              </a:solidFill>
              <a:latin typeface="Roboto Condensed"/>
              <a:ea typeface="Roboto Condensed"/>
              <a:cs typeface="Roboto Condensed"/>
              <a:sym typeface="Roboto Condensed"/>
            </a:endParaRPr>
          </a:p>
        </p:txBody>
      </p:sp>
      <p:sp>
        <p:nvSpPr>
          <p:cNvPr id="343" name="Google Shape;343;p30"/>
          <p:cNvSpPr/>
          <p:nvPr/>
        </p:nvSpPr>
        <p:spPr>
          <a:xfrm>
            <a:off x="4320013" y="19370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D26F00"/>
                </a:solidFill>
                <a:latin typeface="Roboto Condensed"/>
                <a:ea typeface="Roboto Condensed"/>
                <a:cs typeface="Roboto Condensed"/>
                <a:sym typeface="Roboto Condensed"/>
              </a:rPr>
              <a:t>ARIMA Model</a:t>
            </a:r>
            <a:endParaRPr b="1">
              <a:solidFill>
                <a:srgbClr val="D26F00"/>
              </a:solidFill>
              <a:latin typeface="Roboto Condensed"/>
              <a:ea typeface="Roboto Condensed"/>
              <a:cs typeface="Roboto Condensed"/>
              <a:sym typeface="Roboto Condensed"/>
            </a:endParaRPr>
          </a:p>
        </p:txBody>
      </p:sp>
      <p:grpSp>
        <p:nvGrpSpPr>
          <p:cNvPr id="344" name="Google Shape;344;p30"/>
          <p:cNvGrpSpPr/>
          <p:nvPr/>
        </p:nvGrpSpPr>
        <p:grpSpPr>
          <a:xfrm>
            <a:off x="263101" y="580106"/>
            <a:ext cx="407743" cy="391135"/>
            <a:chOff x="5233525" y="4954450"/>
            <a:chExt cx="538275" cy="516350"/>
          </a:xfrm>
        </p:grpSpPr>
        <p:sp>
          <p:nvSpPr>
            <p:cNvPr id="345" name="Google Shape;345;p3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9</a:t>
            </a:r>
            <a:endParaRPr/>
          </a:p>
        </p:txBody>
      </p:sp>
      <p:sp>
        <p:nvSpPr>
          <p:cNvPr id="361" name="Google Shape;361;p31"/>
          <p:cNvSpPr txBox="1"/>
          <p:nvPr/>
        </p:nvSpPr>
        <p:spPr>
          <a:xfrm>
            <a:off x="-100" y="0"/>
            <a:ext cx="9144000" cy="6927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accent1"/>
                </a:solidFill>
                <a:latin typeface="Roboto Condensed"/>
                <a:ea typeface="Roboto Condensed"/>
                <a:cs typeface="Roboto Condensed"/>
                <a:sym typeface="Roboto Condensed"/>
              </a:rPr>
              <a:t>Regression Based Model - Weekly</a:t>
            </a:r>
            <a:endParaRPr b="1" sz="3300">
              <a:solidFill>
                <a:schemeClr val="accent1"/>
              </a:solidFill>
              <a:latin typeface="Roboto Condensed"/>
              <a:ea typeface="Roboto Condensed"/>
              <a:cs typeface="Roboto Condensed"/>
              <a:sym typeface="Roboto Condensed"/>
            </a:endParaRPr>
          </a:p>
        </p:txBody>
      </p:sp>
      <p:sp>
        <p:nvSpPr>
          <p:cNvPr id="362" name="Google Shape;362;p31"/>
          <p:cNvSpPr/>
          <p:nvPr/>
        </p:nvSpPr>
        <p:spPr>
          <a:xfrm>
            <a:off x="5381350" y="1197900"/>
            <a:ext cx="3448800" cy="29334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31"/>
          <p:cNvPicPr preferRelativeResize="0"/>
          <p:nvPr/>
        </p:nvPicPr>
        <p:blipFill>
          <a:blip r:embed="rId3">
            <a:alphaModFix/>
          </a:blip>
          <a:stretch>
            <a:fillRect/>
          </a:stretch>
        </p:blipFill>
        <p:spPr>
          <a:xfrm>
            <a:off x="167200" y="845100"/>
            <a:ext cx="3934629" cy="3791401"/>
          </a:xfrm>
          <a:prstGeom prst="rect">
            <a:avLst/>
          </a:prstGeom>
          <a:noFill/>
          <a:ln>
            <a:noFill/>
          </a:ln>
        </p:spPr>
      </p:pic>
      <p:sp>
        <p:nvSpPr>
          <p:cNvPr id="364" name="Google Shape;364;p31"/>
          <p:cNvSpPr txBox="1"/>
          <p:nvPr/>
        </p:nvSpPr>
        <p:spPr>
          <a:xfrm>
            <a:off x="3930875" y="2227625"/>
            <a:ext cx="1561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Roboto Condensed Light"/>
                <a:ea typeface="Roboto Condensed Light"/>
                <a:cs typeface="Roboto Condensed Light"/>
                <a:sym typeface="Roboto Condensed Light"/>
              </a:rPr>
              <a:t>Green </a:t>
            </a:r>
            <a:r>
              <a:rPr lang="en" sz="1000">
                <a:latin typeface="Roboto Condensed Light"/>
                <a:ea typeface="Roboto Condensed Light"/>
                <a:cs typeface="Roboto Condensed Light"/>
                <a:sym typeface="Roboto Condensed Light"/>
              </a:rPr>
              <a:t>= Trend</a:t>
            </a:r>
            <a:endParaRPr sz="1000">
              <a:solidFill>
                <a:srgbClr val="FF0000"/>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000">
                <a:solidFill>
                  <a:srgbClr val="FF0000"/>
                </a:solidFill>
                <a:latin typeface="Roboto Condensed Light"/>
                <a:ea typeface="Roboto Condensed Light"/>
                <a:cs typeface="Roboto Condensed Light"/>
                <a:sym typeface="Roboto Condensed Light"/>
              </a:rPr>
              <a:t>Red </a:t>
            </a:r>
            <a:r>
              <a:rPr lang="en" sz="1000">
                <a:latin typeface="Roboto Condensed Light"/>
                <a:ea typeface="Roboto Condensed Light"/>
                <a:cs typeface="Roboto Condensed Light"/>
                <a:sym typeface="Roboto Condensed Light"/>
              </a:rPr>
              <a:t>= Trend + Season</a:t>
            </a:r>
            <a:endParaRPr sz="10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000">
                <a:solidFill>
                  <a:srgbClr val="0000FF"/>
                </a:solidFill>
                <a:latin typeface="Roboto Condensed Light"/>
                <a:ea typeface="Roboto Condensed Light"/>
                <a:cs typeface="Roboto Condensed Light"/>
                <a:sym typeface="Roboto Condensed Light"/>
              </a:rPr>
              <a:t>Blue </a:t>
            </a:r>
            <a:r>
              <a:rPr lang="en" sz="1000">
                <a:latin typeface="Roboto Condensed Light"/>
                <a:ea typeface="Roboto Condensed Light"/>
                <a:cs typeface="Roboto Condensed Light"/>
                <a:sym typeface="Roboto Condensed Light"/>
              </a:rPr>
              <a:t>= Exp. Trend + Season</a:t>
            </a:r>
            <a:endParaRPr sz="10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000">
              <a:latin typeface="Roboto Condensed Light"/>
              <a:ea typeface="Roboto Condensed Light"/>
              <a:cs typeface="Roboto Condensed Light"/>
              <a:sym typeface="Roboto Condensed Light"/>
            </a:endParaRPr>
          </a:p>
        </p:txBody>
      </p:sp>
      <p:sp>
        <p:nvSpPr>
          <p:cNvPr id="365" name="Google Shape;365;p31"/>
          <p:cNvSpPr txBox="1"/>
          <p:nvPr/>
        </p:nvSpPr>
        <p:spPr>
          <a:xfrm>
            <a:off x="5793850" y="2055900"/>
            <a:ext cx="2623800" cy="136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latin typeface="Roboto Condensed"/>
                <a:ea typeface="Roboto Condensed"/>
                <a:cs typeface="Roboto Condensed"/>
                <a:sym typeface="Roboto Condensed"/>
              </a:rPr>
              <a:t>Weekly Linear Model MAPE:</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Trend = 58.8</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Trend + Season = 55.7</a:t>
            </a:r>
            <a:endParaRPr>
              <a:solidFill>
                <a:srgbClr val="2C3E50"/>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rgbClr val="2C3E50"/>
              </a:buClr>
              <a:buSzPts val="1400"/>
              <a:buFont typeface="Roboto Condensed"/>
              <a:buChar char="●"/>
            </a:pPr>
            <a:r>
              <a:rPr lang="en">
                <a:solidFill>
                  <a:srgbClr val="2C3E50"/>
                </a:solidFill>
                <a:latin typeface="Roboto Condensed"/>
                <a:ea typeface="Roboto Condensed"/>
                <a:cs typeface="Roboto Condensed"/>
                <a:sym typeface="Roboto Condensed"/>
              </a:rPr>
              <a:t>Exp. Trend + Season = 85.9</a:t>
            </a:r>
            <a:endParaRPr>
              <a:solidFill>
                <a:srgbClr val="2C3E50"/>
              </a:solidFill>
              <a:latin typeface="Roboto Condensed"/>
              <a:ea typeface="Roboto Condensed"/>
              <a:cs typeface="Roboto Condensed"/>
              <a:sym typeface="Roboto Condensed"/>
            </a:endParaRPr>
          </a:p>
        </p:txBody>
      </p:sp>
      <p:sp>
        <p:nvSpPr>
          <p:cNvPr id="366" name="Google Shape;366;p31"/>
          <p:cNvSpPr/>
          <p:nvPr/>
        </p:nvSpPr>
        <p:spPr>
          <a:xfrm>
            <a:off x="5655526" y="2764155"/>
            <a:ext cx="307185" cy="307204"/>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