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10.xml"/>
  <Override ContentType="application/vnd.openxmlformats-officedocument.presentationml.comments+xml" PartName="/ppt/comments/comment17.xml"/>
  <Override ContentType="application/vnd.openxmlformats-officedocument.presentationml.comments+xml" PartName="/ppt/comments/comment8.xml"/>
  <Override ContentType="application/vnd.openxmlformats-officedocument.presentationml.comments+xml" PartName="/ppt/comments/comment6.xml"/>
  <Override ContentType="application/vnd.openxmlformats-officedocument.presentationml.comments+xml" PartName="/ppt/comments/comment3.xml"/>
  <Override ContentType="application/vnd.openxmlformats-officedocument.presentationml.comments+xml" PartName="/ppt/comments/comment15.xml"/>
  <Override ContentType="application/vnd.openxmlformats-officedocument.presentationml.comments+xml" PartName="/ppt/comments/comment13.xml"/>
  <Override ContentType="application/vnd.openxmlformats-officedocument.presentationml.comments+xml" PartName="/ppt/comments/comment16.xml"/>
  <Override ContentType="application/vnd.openxmlformats-officedocument.presentationml.comments+xml" PartName="/ppt/comments/comment1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18.xml"/>
  <Override ContentType="application/vnd.openxmlformats-officedocument.presentationml.comments+xml" PartName="/ppt/comments/comment12.xml"/>
  <Override ContentType="application/vnd.openxmlformats-officedocument.presentationml.comments+xml" PartName="/ppt/comments/comment14.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8" name="Rhea Sali"/>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B0A2420-69D1-4948-B1FD-99DB43B660D3}">
  <a:tblStyle styleId="{EB0A2420-69D1-4948-B1FD-99DB43B660D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12-16T20:02:53.484">
    <p:pos x="6000" y="0"/>
    <p:text>@rheas@berkeley.edu
_Assigned to Rhea Sali_</p:text>
  </p:cm>
</p:cmLst>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0" dt="2020-12-16T20:04:22.851">
    <p:pos x="6000" y="0"/>
    <p:text>@minorijaggia@berkeley.edu
_Assigned to Minori Jaggia_</p:text>
  </p:cm>
</p:cmLst>
</file>

<file path=ppt/comments/comment1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1" dt="2020-12-16T20:04:40.839">
    <p:pos x="6000" y="0"/>
    <p:text>@rheas@berkeley.edu
_Assigned to Rhea Sali_</p:text>
  </p:cm>
</p:cmLst>
</file>

<file path=ppt/comments/comment1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2" dt="2020-12-16T20:04:49.943">
    <p:pos x="6000" y="0"/>
    <p:text>@minorijaggia@berkeley.edu
_Assigned to Minori Jaggia_</p:text>
  </p:cm>
</p:cmLst>
</file>

<file path=ppt/comments/comment1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3" dt="2020-12-16T20:05:21.401">
    <p:pos x="6000" y="0"/>
    <p:text>@minorijaggia@berkeley.edu
_Assigned to Minori Jaggia_</p:text>
  </p:cm>
</p:cmLst>
</file>

<file path=ppt/comments/comment1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4" dt="2020-12-16T20:07:38.231">
    <p:pos x="6000" y="0"/>
    <p:text>@minorijaggia@berkeley.edu
_Assigned to Minori Jaggia_</p:text>
  </p:cm>
</p:cmLst>
</file>

<file path=ppt/comments/comment1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5" dt="2020-12-16T20:05:13.335">
    <p:pos x="6000" y="0"/>
    <p:text>@esidlo@berkeley.edu
_Assigned to Ms. Eva Jean Sidlo_</p:text>
  </p:cm>
</p:cmLst>
</file>

<file path=ppt/comments/comment1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6" dt="2020-12-16T20:05:32.214">
    <p:pos x="6000" y="0"/>
    <p:text>@minorijaggia@berkeley.edu
_Assigned to Minori Jaggia_</p:text>
  </p:cm>
</p:cmLst>
</file>

<file path=ppt/comments/comment1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7" dt="2020-12-16T20:05:42.223">
    <p:pos x="6000" y="0"/>
    <p:text>@esidlo@berkeley.edu
_Assigned to Ms. Eva Jean Sidlo_</p:text>
  </p:cm>
</p:cmLst>
</file>

<file path=ppt/comments/comment1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8" dt="2020-12-16T20:05:49.192">
    <p:pos x="6000" y="0"/>
    <p:text>@rheas@berkeley.edu
_Assigned to Rhea Sali_</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0-12-16T20:03:05.937">
    <p:pos x="6000" y="0"/>
    <p:text>@rheas@berkeley.edu
_Assigned to Rhea Sali_</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0-12-16T20:03:24.956">
    <p:pos x="6000" y="0"/>
    <p:text>@esidlo@berkeley.edu
_Assigned to Ms. Eva Jean Sidlo_</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0-12-16T20:03:32.220">
    <p:pos x="6000" y="0"/>
    <p:text>@esidlo@berkeley.edu
_Assigned to Ms. Eva Jean Sidlo_</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0-12-16T20:03:39.805">
    <p:pos x="6000" y="0"/>
    <p:text>@esidlo@berkeley.edu
_Assigned to Ms. Eva Jean Sidlo_</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0-12-16T20:03:46.702">
    <p:pos x="6000" y="0"/>
    <p:text>@esidlo@berkeley.edu
_Assigned to Ms. Eva Jean Sidlo_</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20-12-16T20:03:57.916">
    <p:pos x="6000" y="0"/>
    <p:text>@rheas@berkeley.edu
_Assigned to Rhea Sali_</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8" dt="2020-12-16T20:04:06.296">
    <p:pos x="6000" y="0"/>
    <p:text>@rheas@berkeley.edu
_Assigned to Rhea Sali_</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9" dt="2020-12-16T20:04:14.802">
    <p:pos x="6000" y="0"/>
    <p:text>@minorijaggia@berkeley.edu
_Assigned to Minori Jaggia_</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0634cc66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0634cc66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f73c90e2e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f73c90e2e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0634cc66c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b0634cc66c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f73c90e2e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af73c90e2e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af73c90e2e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af73c90e2e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a7a90b91f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a7a90b91f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698500" rtl="0" algn="l">
              <a:lnSpc>
                <a:spcPct val="115000"/>
              </a:lnSpc>
              <a:spcBef>
                <a:spcPts val="0"/>
              </a:spcBef>
              <a:spcAft>
                <a:spcPts val="0"/>
              </a:spcAft>
              <a:buClr>
                <a:srgbClr val="2D3B45"/>
              </a:buClr>
              <a:buSzPts val="1200"/>
              <a:buFont typeface="Lato"/>
              <a:buChar char="●"/>
            </a:pPr>
            <a:r>
              <a:rPr b="1" lang="en" sz="1200">
                <a:solidFill>
                  <a:srgbClr val="2D3B45"/>
                </a:solidFill>
                <a:highlight>
                  <a:srgbClr val="FFFFFF"/>
                </a:highlight>
                <a:latin typeface="Lato"/>
                <a:ea typeface="Lato"/>
                <a:cs typeface="Lato"/>
                <a:sym typeface="Lato"/>
              </a:rPr>
              <a:t>Results and Conclusions:</a:t>
            </a:r>
            <a:r>
              <a:rPr lang="en" sz="1200">
                <a:solidFill>
                  <a:srgbClr val="2D3B45"/>
                </a:solidFill>
                <a:highlight>
                  <a:srgbClr val="FFFFFF"/>
                </a:highlight>
                <a:latin typeface="Lato"/>
                <a:ea typeface="Lato"/>
                <a:cs typeface="Lato"/>
                <a:sym typeface="Lato"/>
              </a:rPr>
              <a:t> Synthesize individual work and provide findings and conclusions. Do not forget to mention the r</a:t>
            </a:r>
            <a:r>
              <a:rPr i="1" lang="en" sz="1200">
                <a:solidFill>
                  <a:srgbClr val="2D3B45"/>
                </a:solidFill>
                <a:highlight>
                  <a:srgbClr val="FFFFFF"/>
                </a:highlight>
                <a:latin typeface="Lato"/>
                <a:ea typeface="Lato"/>
                <a:cs typeface="Lato"/>
                <a:sym typeface="Lato"/>
              </a:rPr>
              <a:t>eal-world implications</a:t>
            </a:r>
            <a:r>
              <a:rPr lang="en" sz="1200">
                <a:solidFill>
                  <a:srgbClr val="2D3B45"/>
                </a:solidFill>
                <a:highlight>
                  <a:srgbClr val="FFFFFF"/>
                </a:highlight>
                <a:latin typeface="Lato"/>
                <a:ea typeface="Lato"/>
                <a:cs typeface="Lato"/>
                <a:sym typeface="Lato"/>
              </a:rPr>
              <a:t> of your project and its results. Would you say it's ready to be used in the real-world yet? If not, what needs to be solved before you would say it was ready?</a:t>
            </a:r>
            <a:endParaRPr sz="1200">
              <a:solidFill>
                <a:srgbClr val="2D3B45"/>
              </a:solidFill>
              <a:highlight>
                <a:srgbClr val="FFFFFF"/>
              </a:highlight>
              <a:latin typeface="Lato"/>
              <a:ea typeface="Lato"/>
              <a:cs typeface="Lato"/>
              <a:sym typeface="Lato"/>
            </a:endParaRPr>
          </a:p>
          <a:p>
            <a:pPr indent="0" lvl="0" marL="0" rtl="0" algn="l">
              <a:spcBef>
                <a:spcPts val="10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af73c90e2e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af73c90e2e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b0634cc66c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b0634cc66c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b0634cc66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b0634cc66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af73c90e2e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af73c90e2e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7a90b91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7a90b91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rgbClr val="2D3B45"/>
              </a:solidFill>
              <a:highlight>
                <a:srgbClr val="000000"/>
              </a:highlight>
              <a:latin typeface="Avenir"/>
              <a:ea typeface="Avenir"/>
              <a:cs typeface="Avenir"/>
              <a:sym typeface="Avenir"/>
            </a:endParaRPr>
          </a:p>
          <a:p>
            <a:pPr indent="0" lvl="0" marL="0" rtl="0" algn="l">
              <a:lnSpc>
                <a:spcPct val="115000"/>
              </a:lnSpc>
              <a:spcBef>
                <a:spcPts val="1000"/>
              </a:spcBef>
              <a:spcAft>
                <a:spcPts val="1600"/>
              </a:spcAft>
              <a:buClr>
                <a:schemeClr val="dk1"/>
              </a:buClr>
              <a:buSzPts val="1100"/>
              <a:buFont typeface="Arial"/>
              <a:buNone/>
            </a:pPr>
            <a:r>
              <a:rPr lang="en" sz="1200">
                <a:solidFill>
                  <a:schemeClr val="lt1"/>
                </a:solidFill>
                <a:highlight>
                  <a:srgbClr val="000000"/>
                </a:highlight>
                <a:latin typeface="Avenir"/>
                <a:ea typeface="Avenir"/>
                <a:cs typeface="Avenir"/>
                <a:sym typeface="Avenir"/>
              </a:rPr>
              <a:t>Describe your research question(s) and discuss the project context and motivation (what makes it important and  to whom)</a:t>
            </a:r>
            <a:endParaRPr>
              <a:highlight>
                <a:srgbClr val="000000"/>
              </a:highlight>
              <a:latin typeface="Avenir"/>
              <a:ea typeface="Avenir"/>
              <a:cs typeface="Avenir"/>
              <a:sym typeface="Aveni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1c7b0f49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1c7b0f49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a7fdfa93c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a7fdfa93c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a7fdfa93c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a7fdfa93c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a7fdfa93c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a7fdfa93c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b0634cc66c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b0634cc66c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A31515"/>
                </a:solidFill>
                <a:highlight>
                  <a:srgbClr val="FFFFFE"/>
                </a:highlight>
                <a:latin typeface="Courier New"/>
                <a:ea typeface="Courier New"/>
                <a:cs typeface="Courier New"/>
                <a:sym typeface="Courier New"/>
              </a:rPr>
              <a:t>LMAO this looks like a terms of agreement</a:t>
            </a:r>
            <a:endParaRPr sz="1050">
              <a:solidFill>
                <a:srgbClr val="A31515"/>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b0634cc66c_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b0634cc66c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t/>
            </a:r>
            <a:endParaRPr sz="1050">
              <a:solidFill>
                <a:srgbClr val="A31515"/>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b0634cc66c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b0634cc66c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b0634cc66c_5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b0634cc66c_5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7a90b91f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7a90b91f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Lato"/>
                <a:ea typeface="Lato"/>
                <a:cs typeface="Lato"/>
                <a:sym typeface="Lato"/>
              </a:rPr>
              <a:t>Describe the raw dataset (where or how did you collect it, how many rows, how many features, what are the features, etc)</a:t>
            </a:r>
            <a:endParaRPr sz="1200">
              <a:latin typeface="Lato"/>
              <a:ea typeface="Lato"/>
              <a:cs typeface="Lato"/>
              <a:sym typeface="Lato"/>
            </a:endParaRPr>
          </a:p>
          <a:p>
            <a:pPr indent="0" lvl="0" marL="0" rtl="0" algn="l">
              <a:lnSpc>
                <a:spcPct val="115000"/>
              </a:lnSpc>
              <a:spcBef>
                <a:spcPts val="1000"/>
              </a:spcBef>
              <a:spcAft>
                <a:spcPts val="0"/>
              </a:spcAft>
              <a:buNone/>
            </a:pPr>
            <a:r>
              <a:t/>
            </a:r>
            <a:endParaRPr sz="1200">
              <a:latin typeface="Lato"/>
              <a:ea typeface="Lato"/>
              <a:cs typeface="Lato"/>
              <a:sym typeface="Lato"/>
            </a:endParaRPr>
          </a:p>
          <a:p>
            <a:pPr indent="0" lvl="0" marL="0" rtl="0" algn="l">
              <a:lnSpc>
                <a:spcPct val="135714"/>
              </a:lnSpc>
              <a:spcBef>
                <a:spcPts val="1000"/>
              </a:spcBef>
              <a:spcAft>
                <a:spcPts val="0"/>
              </a:spcAft>
              <a:buNone/>
            </a:pPr>
            <a:r>
              <a:rPr lang="en" sz="1050">
                <a:solidFill>
                  <a:srgbClr val="A31515"/>
                </a:solidFill>
                <a:highlight>
                  <a:srgbClr val="FFFFFE"/>
                </a:highlight>
                <a:latin typeface="Courier New"/>
                <a:ea typeface="Courier New"/>
                <a:cs typeface="Courier New"/>
                <a:sym typeface="Courier New"/>
              </a:rPr>
              <a:t>'Percent Female'</a:t>
            </a: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'Single Family Homes Percent'</a:t>
            </a: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'Apartment Buildings Percent'</a:t>
            </a:r>
            <a:r>
              <a:rPr lang="en"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'Median Rent'</a:t>
            </a: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'Median Home Value'</a:t>
            </a: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'Median Household Income'</a:t>
            </a: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'Percent in Poverty'</a:t>
            </a: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'Unemployment Rate'</a:t>
            </a:r>
            <a:r>
              <a:rPr lang="en"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'Percent Asian'</a:t>
            </a: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'Percent Black/AA'</a:t>
            </a: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'Percent White'</a:t>
            </a: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'Percent Native American/Hawaiian'</a:t>
            </a: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'Percent Latinx'</a:t>
            </a:r>
            <a:r>
              <a:rPr lang="en"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'High School Degree or less'</a:t>
            </a: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'College Degree'</a:t>
            </a: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'Graduate Degree/PhD'</a:t>
            </a: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'Foreign Born'</a:t>
            </a: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'Median Age'</a:t>
            </a:r>
            <a:r>
              <a:rPr lang="en"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'English Speaking (only)'</a:t>
            </a: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'Spanish Speaking (only)'</a:t>
            </a: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'Asian Language Speaking'</a:t>
            </a:r>
            <a:r>
              <a:rPr lang="en"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indent="0" lvl="0" marL="0" rtl="0" algn="l">
              <a:lnSpc>
                <a:spcPct val="115000"/>
              </a:lnSpc>
              <a:spcBef>
                <a:spcPts val="0"/>
              </a:spcBef>
              <a:spcAft>
                <a:spcPts val="1000"/>
              </a:spcAft>
              <a:buClr>
                <a:schemeClr val="dk1"/>
              </a:buClr>
              <a:buSzPts val="1100"/>
              <a:buFont typeface="Arial"/>
              <a:buNone/>
            </a:pPr>
            <a:r>
              <a:t/>
            </a:r>
            <a:endParaRPr sz="1200">
              <a:latin typeface="Lato"/>
              <a:ea typeface="Lato"/>
              <a:cs typeface="Lato"/>
              <a:sym typeface="La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f73c90e2e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f73c90e2e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7a90b91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7a90b91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Here we have a map of the most frequent hour of day that the most incidents occur in a given neighborhood on the left. </a:t>
            </a:r>
            <a:endParaRPr/>
          </a:p>
          <a:p>
            <a:pPr indent="-298450" lvl="0" marL="457200" rtl="0" algn="l">
              <a:spcBef>
                <a:spcPts val="0"/>
              </a:spcBef>
              <a:spcAft>
                <a:spcPts val="0"/>
              </a:spcAft>
              <a:buSzPts val="1100"/>
              <a:buChar char="●"/>
            </a:pPr>
            <a:r>
              <a:rPr lang="en"/>
              <a:t>We can see that there is a sinusoidal relationship occurring within time and number of crimes </a:t>
            </a:r>
            <a:r>
              <a:rPr lang="en"/>
              <a:t>that</a:t>
            </a:r>
            <a:r>
              <a:rPr lang="en"/>
              <a:t> peaks at about 15:00-17:00 (i.e. 3:00pm to 5:00pm)</a:t>
            </a:r>
            <a:endParaRPr/>
          </a:p>
          <a:p>
            <a:pPr indent="-298450" lvl="0" marL="457200" rtl="0" algn="l">
              <a:spcBef>
                <a:spcPts val="0"/>
              </a:spcBef>
              <a:spcAft>
                <a:spcPts val="0"/>
              </a:spcAft>
              <a:buSzPts val="1100"/>
              <a:buChar char="●"/>
            </a:pPr>
            <a:r>
              <a:rPr lang="en"/>
              <a:t>These graphs detail the relationship between a given crime’s time and location. In our feature engineering we utilized information on the time of the incident to help predict the category that the incident belonged to.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7a90b915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7a90b915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On the right, you can see a graph of the number of incidents as the following statistics change: “poverty rate”, “unemployment rate”, and “median household income”. From this, we can see that as the number of incidents decreases the median household income increases. Further, we can see that as the poverty rate increases, the number of incidents also increases. These are expected patterns. What is surprising is that as the unemployment rate increases, the number of cases decreases. But this may be reconciled by the fact that most of the neighborhoods have low unemployment but the number of incidents is scattered.</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That is why, for further inspection, we chose to look more into the percent in poverty.</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On the left we have another map of the total number of incidents per neighborhood with poverty levels colored beneath.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7a90b915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7a90b915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This graph shows the relationship between racial statistics for neighborhoods and number of incidents reported. From the ACS data, we found data on the percentage of white, black/african american, asian, latinx, and native populations in each neighborhood. We looked at this to see if there were any obvious relationships between the race populations and the number of incidents because there are inherent biases that would say as the number of POC in a neighborhood increases, the more incidents there will be. </a:t>
            </a:r>
            <a:endParaRPr/>
          </a:p>
          <a:p>
            <a:pPr indent="-298450" lvl="0" marL="457200" rtl="0" algn="l">
              <a:spcBef>
                <a:spcPts val="0"/>
              </a:spcBef>
              <a:spcAft>
                <a:spcPts val="0"/>
              </a:spcAft>
              <a:buSzPts val="1100"/>
              <a:buChar char="●"/>
            </a:pPr>
            <a:r>
              <a:rPr lang="en"/>
              <a:t>Our data shows, as the number of white, asian, and native populations increase, the less crime there is. However, as the Latinx and Black population increase, the more crime there is.</a:t>
            </a:r>
            <a:endParaRPr/>
          </a:p>
          <a:p>
            <a:pPr indent="-298450" lvl="0" marL="457200" rtl="0" algn="l">
              <a:spcBef>
                <a:spcPts val="0"/>
              </a:spcBef>
              <a:spcAft>
                <a:spcPts val="0"/>
              </a:spcAft>
              <a:buSzPts val="1100"/>
              <a:buChar char="●"/>
            </a:pPr>
            <a:r>
              <a:rPr lang="en"/>
              <a:t>In order to determine if there is </a:t>
            </a:r>
            <a:r>
              <a:rPr lang="en"/>
              <a:t>omitted</a:t>
            </a:r>
            <a:r>
              <a:rPr lang="en"/>
              <a:t> variable bias that causes the incidents to increase as POC populations increase, we looked at correlations between race populations and other statistics such as the poverty rates. With this we found, that as POC populations increased in a neighborhood, the percent in poverty also increased whereas as the white population increases, the poverty percentage decreases.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7a90b91f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7a90b91f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Clr>
                <a:schemeClr val="dk1"/>
              </a:buClr>
              <a:buSzPts val="1100"/>
              <a:buFont typeface="Arial"/>
              <a:buNone/>
            </a:pPr>
            <a:r>
              <a:rPr lang="en" sz="1200">
                <a:solidFill>
                  <a:srgbClr val="1A1A1A"/>
                </a:solidFill>
                <a:latin typeface="Lato"/>
                <a:ea typeface="Lato"/>
                <a:cs typeface="Lato"/>
                <a:sym typeface="Lato"/>
              </a:rPr>
              <a:t>Describe the concepts from the class you used to approach the problem on hand. You may use algorithms not covered in class.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f73c90e2e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af73c90e2e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comments" Target="../comments/comment9.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comments" Target="../comments/commen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comments" Target="../comments/commen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comments" Target="../comments/commen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comments" Target="../comments/commen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comments" Target="../comments/commen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comments" Target="../comments/commen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comments" Target="../comments/commen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comments" Target="../comments/commen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comments" Target="../comments/commen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hyperlink" Target="https://data.sfgov.org/Public-Safety/Map-of-Police-Department-Incident-Reports-2018-to-/jq29-s5wp"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hyperlink" Target="https://default.sfplanning.org/publications_reports/SF_NGBD_SocioEconomic_Profiles/2012-2016_ACS_Profile_Neighborhoods_Final.pdf"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comments" Target="../comments/commen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4.xml"/><Relationship Id="rId4" Type="http://schemas.openxmlformats.org/officeDocument/2006/relationships/image" Target="../media/image6.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5.xml"/><Relationship Id="rId4" Type="http://schemas.openxmlformats.org/officeDocument/2006/relationships/image" Target="../media/image3.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6.xml"/><Relationship Id="rId4" Type="http://schemas.openxmlformats.org/officeDocument/2006/relationships/image" Target="../media/image4.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comments" Target="../comments/commen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comments" Target="../comments/comment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60963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t>Predicting First Responder Need</a:t>
            </a:r>
            <a:endParaRPr sz="380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Minori Jaggia, Rhea Sali, </a:t>
            </a:r>
            <a:r>
              <a:rPr lang="en"/>
              <a:t>Eva Sidlo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 - Dealing with NaNs</a:t>
            </a:r>
            <a:endParaRPr/>
          </a:p>
        </p:txBody>
      </p:sp>
      <p:sp>
        <p:nvSpPr>
          <p:cNvPr id="153" name="Google Shape;153;p22"/>
          <p:cNvSpPr txBox="1"/>
          <p:nvPr>
            <p:ph idx="1" type="body"/>
          </p:nvPr>
        </p:nvSpPr>
        <p:spPr>
          <a:xfrm>
            <a:off x="729450" y="2078875"/>
            <a:ext cx="34905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Counted number of </a:t>
            </a:r>
            <a:r>
              <a:rPr lang="en"/>
              <a:t>occurrences</a:t>
            </a:r>
            <a:r>
              <a:rPr lang="en"/>
              <a:t> of each type of incident before dropping NaN values</a:t>
            </a:r>
            <a:endParaRPr/>
          </a:p>
          <a:p>
            <a:pPr indent="-311150" lvl="0" marL="457200" rtl="0" algn="l">
              <a:spcBef>
                <a:spcPts val="0"/>
              </a:spcBef>
              <a:spcAft>
                <a:spcPts val="0"/>
              </a:spcAft>
              <a:buSzPts val="1300"/>
              <a:buChar char="●"/>
            </a:pPr>
            <a:r>
              <a:rPr lang="en"/>
              <a:t>Filled in average values by police district for neighborhood demographics</a:t>
            </a:r>
            <a:endParaRPr/>
          </a:p>
          <a:p>
            <a:pPr indent="-311150" lvl="0" marL="457200" rtl="0" algn="l">
              <a:spcBef>
                <a:spcPts val="0"/>
              </a:spcBef>
              <a:spcAft>
                <a:spcPts val="0"/>
              </a:spcAft>
              <a:buSzPts val="1300"/>
              <a:buChar char="●"/>
            </a:pPr>
            <a:r>
              <a:rPr lang="en"/>
              <a:t>Dropped all other NaNs</a:t>
            </a:r>
            <a:endParaRPr/>
          </a:p>
          <a:p>
            <a:pPr indent="-311150" lvl="0" marL="457200" rtl="0" algn="l">
              <a:spcBef>
                <a:spcPts val="0"/>
              </a:spcBef>
              <a:spcAft>
                <a:spcPts val="0"/>
              </a:spcAft>
              <a:buSzPts val="1300"/>
              <a:buChar char="●"/>
            </a:pPr>
            <a:r>
              <a:rPr lang="en"/>
              <a:t>Number of rows after dropping: 58,454</a:t>
            </a:r>
            <a:endParaRPr/>
          </a:p>
        </p:txBody>
      </p:sp>
      <p:pic>
        <p:nvPicPr>
          <p:cNvPr id="154" name="Google Shape;154;p22"/>
          <p:cNvPicPr preferRelativeResize="0"/>
          <p:nvPr/>
        </p:nvPicPr>
        <p:blipFill>
          <a:blip r:embed="rId4">
            <a:alphaModFix/>
          </a:blip>
          <a:stretch>
            <a:fillRect/>
          </a:stretch>
        </p:blipFill>
        <p:spPr>
          <a:xfrm>
            <a:off x="4742650" y="1853850"/>
            <a:ext cx="3675501" cy="2893356"/>
          </a:xfrm>
          <a:prstGeom prst="rect">
            <a:avLst/>
          </a:prstGeom>
          <a:noFill/>
          <a:ln>
            <a:noFill/>
          </a:ln>
        </p:spPr>
      </p:pic>
      <p:sp>
        <p:nvSpPr>
          <p:cNvPr id="155" name="Google Shape;155;p22"/>
          <p:cNvSpPr txBox="1"/>
          <p:nvPr/>
        </p:nvSpPr>
        <p:spPr>
          <a:xfrm>
            <a:off x="10475" y="4781725"/>
            <a:ext cx="9144000" cy="3618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Lato"/>
                <a:ea typeface="Lato"/>
                <a:cs typeface="Lato"/>
                <a:sym typeface="Lato"/>
              </a:rPr>
              <a:t>Introduction       |       Dataset       |       </a:t>
            </a:r>
            <a:r>
              <a:rPr b="1" lang="en">
                <a:solidFill>
                  <a:schemeClr val="accent3"/>
                </a:solidFill>
                <a:latin typeface="Lato"/>
                <a:ea typeface="Lato"/>
                <a:cs typeface="Lato"/>
                <a:sym typeface="Lato"/>
              </a:rPr>
              <a:t>Approaches</a:t>
            </a:r>
            <a:r>
              <a:rPr b="1" lang="en">
                <a:solidFill>
                  <a:schemeClr val="lt1"/>
                </a:solidFill>
                <a:latin typeface="Lato"/>
                <a:ea typeface="Lato"/>
                <a:cs typeface="Lato"/>
                <a:sym typeface="Lato"/>
              </a:rPr>
              <a:t>       |       Results</a:t>
            </a:r>
            <a:endParaRPr b="1">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 - Time &amp; Location</a:t>
            </a:r>
            <a:endParaRPr/>
          </a:p>
        </p:txBody>
      </p:sp>
      <p:sp>
        <p:nvSpPr>
          <p:cNvPr id="161" name="Google Shape;161;p23"/>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Hour: 3 Approaches</a:t>
            </a:r>
            <a:endParaRPr/>
          </a:p>
          <a:p>
            <a:pPr indent="-311150" lvl="0" marL="914400" rtl="0" algn="l">
              <a:spcBef>
                <a:spcPts val="0"/>
              </a:spcBef>
              <a:spcAft>
                <a:spcPts val="0"/>
              </a:spcAft>
              <a:buSzPts val="1300"/>
              <a:buAutoNum type="arabicPeriod"/>
            </a:pPr>
            <a:r>
              <a:rPr b="1" lang="en"/>
              <a:t>One-hot encode incident hour directly</a:t>
            </a:r>
            <a:endParaRPr b="1"/>
          </a:p>
          <a:p>
            <a:pPr indent="-311150" lvl="0" marL="914400" rtl="0" algn="l">
              <a:spcBef>
                <a:spcPts val="0"/>
              </a:spcBef>
              <a:spcAft>
                <a:spcPts val="0"/>
              </a:spcAft>
              <a:buSzPts val="1300"/>
              <a:buAutoNum type="arabicPeriod"/>
            </a:pPr>
            <a:r>
              <a:rPr lang="en"/>
              <a:t>One-hot encode hour groupings by time, i.e. “Late Night”, “Early Morning”</a:t>
            </a:r>
            <a:endParaRPr/>
          </a:p>
          <a:p>
            <a:pPr indent="-311150" lvl="0" marL="914400" rtl="0" algn="l">
              <a:spcBef>
                <a:spcPts val="0"/>
              </a:spcBef>
              <a:spcAft>
                <a:spcPts val="0"/>
              </a:spcAft>
              <a:buSzPts val="1300"/>
              <a:buAutoNum type="arabicPeriod"/>
            </a:pPr>
            <a:r>
              <a:rPr lang="en"/>
              <a:t>One-hot encode hour groupings by most incident reports, i.e. “First Highest Crime Hours” where this would include all hours that ranked substantially higher in number of incidents</a:t>
            </a:r>
            <a:endParaRPr/>
          </a:p>
          <a:p>
            <a:pPr indent="-311150" lvl="0" marL="457200" rtl="0" algn="l">
              <a:spcBef>
                <a:spcPts val="0"/>
              </a:spcBef>
              <a:spcAft>
                <a:spcPts val="0"/>
              </a:spcAft>
              <a:buSzPts val="1300"/>
              <a:buChar char="●"/>
            </a:pPr>
            <a:r>
              <a:rPr lang="en"/>
              <a:t>Day of Week: One-hot encoded, i.e. “Monday”, “Tuesday”, etc.</a:t>
            </a:r>
            <a:endParaRPr/>
          </a:p>
          <a:p>
            <a:pPr indent="-311150" lvl="0" marL="457200" rtl="0" algn="l">
              <a:spcBef>
                <a:spcPts val="0"/>
              </a:spcBef>
              <a:spcAft>
                <a:spcPts val="0"/>
              </a:spcAft>
              <a:buSzPts val="1300"/>
              <a:buChar char="●"/>
            </a:pPr>
            <a:r>
              <a:rPr lang="en"/>
              <a:t>Week of Month</a:t>
            </a:r>
            <a:r>
              <a:rPr lang="en"/>
              <a:t>: One-hot encoded, i.e. “First Week”, “Second Week”, etc.</a:t>
            </a:r>
            <a:endParaRPr/>
          </a:p>
          <a:p>
            <a:pPr indent="-311150" lvl="0" marL="457200" rtl="0" algn="l">
              <a:spcBef>
                <a:spcPts val="0"/>
              </a:spcBef>
              <a:spcAft>
                <a:spcPts val="0"/>
              </a:spcAft>
              <a:buSzPts val="1300"/>
              <a:buChar char="●"/>
            </a:pPr>
            <a:r>
              <a:rPr lang="en"/>
              <a:t>Month: 2 Approaches</a:t>
            </a:r>
            <a:endParaRPr/>
          </a:p>
          <a:p>
            <a:pPr indent="-311150" lvl="0" marL="914400" rtl="0" algn="l">
              <a:spcBef>
                <a:spcPts val="0"/>
              </a:spcBef>
              <a:spcAft>
                <a:spcPts val="0"/>
              </a:spcAft>
              <a:buSzPts val="1300"/>
              <a:buAutoNum type="arabicPeriod"/>
            </a:pPr>
            <a:r>
              <a:rPr b="1" lang="en"/>
              <a:t>One-hot encode incident month directly</a:t>
            </a:r>
            <a:endParaRPr b="1"/>
          </a:p>
          <a:p>
            <a:pPr indent="-311150" lvl="0" marL="914400" rtl="0" algn="l">
              <a:spcBef>
                <a:spcPts val="0"/>
              </a:spcBef>
              <a:spcAft>
                <a:spcPts val="0"/>
              </a:spcAft>
              <a:buSzPts val="1300"/>
              <a:buAutoNum type="arabicPeriod"/>
            </a:pPr>
            <a:r>
              <a:rPr lang="en"/>
              <a:t>One-hot encode seasons, i.e. “Winter”, “Spring”, etc.</a:t>
            </a:r>
            <a:endParaRPr/>
          </a:p>
          <a:p>
            <a:pPr indent="-311150" lvl="0" marL="457200" rtl="0" algn="l">
              <a:spcBef>
                <a:spcPts val="0"/>
              </a:spcBef>
              <a:spcAft>
                <a:spcPts val="0"/>
              </a:spcAft>
              <a:buSzPts val="1300"/>
              <a:buChar char="●"/>
            </a:pPr>
            <a:r>
              <a:rPr lang="en"/>
              <a:t>Year: One-hot encoded, i.e “2018”, “2019”, etc.</a:t>
            </a:r>
            <a:endParaRPr/>
          </a:p>
          <a:p>
            <a:pPr indent="-311150" lvl="0" marL="457200" rtl="0" algn="l">
              <a:spcBef>
                <a:spcPts val="0"/>
              </a:spcBef>
              <a:spcAft>
                <a:spcPts val="0"/>
              </a:spcAft>
              <a:buSzPts val="1300"/>
              <a:buChar char="●"/>
            </a:pPr>
            <a:r>
              <a:rPr lang="en"/>
              <a:t>Analysis Neighborhood (districts shown on map earlier): One-hot encoded</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
        <p:nvSpPr>
          <p:cNvPr id="162" name="Google Shape;162;p23"/>
          <p:cNvSpPr txBox="1"/>
          <p:nvPr/>
        </p:nvSpPr>
        <p:spPr>
          <a:xfrm>
            <a:off x="10475" y="4781725"/>
            <a:ext cx="9144000" cy="3618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Lato"/>
                <a:ea typeface="Lato"/>
                <a:cs typeface="Lato"/>
                <a:sym typeface="Lato"/>
              </a:rPr>
              <a:t>Introduction       |       Dataset       |       </a:t>
            </a:r>
            <a:r>
              <a:rPr b="1" lang="en">
                <a:solidFill>
                  <a:schemeClr val="accent3"/>
                </a:solidFill>
                <a:latin typeface="Lato"/>
                <a:ea typeface="Lato"/>
                <a:cs typeface="Lato"/>
                <a:sym typeface="Lato"/>
              </a:rPr>
              <a:t>Approaches</a:t>
            </a:r>
            <a:r>
              <a:rPr b="1" lang="en">
                <a:solidFill>
                  <a:schemeClr val="lt1"/>
                </a:solidFill>
                <a:latin typeface="Lato"/>
                <a:ea typeface="Lato"/>
                <a:cs typeface="Lato"/>
                <a:sym typeface="Lato"/>
              </a:rPr>
              <a:t>       |       Results</a:t>
            </a:r>
            <a:endParaRPr b="1">
              <a:solidFill>
                <a:schemeClr val="l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 - Demographics</a:t>
            </a:r>
            <a:endParaRPr/>
          </a:p>
        </p:txBody>
      </p:sp>
      <p:sp>
        <p:nvSpPr>
          <p:cNvPr id="168" name="Google Shape;168;p24"/>
          <p:cNvSpPr txBox="1"/>
          <p:nvPr>
            <p:ph idx="1" type="body"/>
          </p:nvPr>
        </p:nvSpPr>
        <p:spPr>
          <a:xfrm>
            <a:off x="395763" y="1940550"/>
            <a:ext cx="3030900" cy="2261100"/>
          </a:xfrm>
          <a:prstGeom prst="rect">
            <a:avLst/>
          </a:prstGeom>
        </p:spPr>
        <p:txBody>
          <a:bodyPr anchorCtr="0" anchor="t" bIns="91425" lIns="91425" spcFirstLastPara="1" rIns="91425" wrap="square" tIns="91425">
            <a:noAutofit/>
          </a:bodyPr>
          <a:lstStyle/>
          <a:p>
            <a:pPr indent="-292100" lvl="0" marL="457200" rtl="0" algn="l">
              <a:lnSpc>
                <a:spcPct val="135714"/>
              </a:lnSpc>
              <a:spcBef>
                <a:spcPts val="0"/>
              </a:spcBef>
              <a:spcAft>
                <a:spcPts val="0"/>
              </a:spcAft>
              <a:buSzPts val="1000"/>
              <a:buChar char="●"/>
            </a:pPr>
            <a:r>
              <a:rPr b="1" lang="en" sz="1000">
                <a:highlight>
                  <a:srgbClr val="FFFFFE"/>
                </a:highlight>
              </a:rPr>
              <a:t>Gender</a:t>
            </a:r>
            <a:endParaRPr b="1" sz="1000">
              <a:highlight>
                <a:srgbClr val="FFFFFE"/>
              </a:highlight>
            </a:endParaRPr>
          </a:p>
          <a:p>
            <a:pPr indent="-292100" lvl="1" marL="914400" rtl="0" algn="l">
              <a:lnSpc>
                <a:spcPct val="135714"/>
              </a:lnSpc>
              <a:spcBef>
                <a:spcPts val="0"/>
              </a:spcBef>
              <a:spcAft>
                <a:spcPts val="0"/>
              </a:spcAft>
              <a:buSzPts val="1000"/>
              <a:buChar char="○"/>
            </a:pPr>
            <a:r>
              <a:rPr lang="en" sz="1000">
                <a:highlight>
                  <a:srgbClr val="FFFFFE"/>
                </a:highlight>
              </a:rPr>
              <a:t>Percent Female</a:t>
            </a:r>
            <a:endParaRPr sz="1000">
              <a:highlight>
                <a:srgbClr val="FFFFFE"/>
              </a:highlight>
            </a:endParaRPr>
          </a:p>
          <a:p>
            <a:pPr indent="-292100" lvl="0" marL="457200" rtl="0" algn="l">
              <a:lnSpc>
                <a:spcPct val="135714"/>
              </a:lnSpc>
              <a:spcBef>
                <a:spcPts val="0"/>
              </a:spcBef>
              <a:spcAft>
                <a:spcPts val="0"/>
              </a:spcAft>
              <a:buSzPts val="1000"/>
              <a:buChar char="●"/>
            </a:pPr>
            <a:r>
              <a:rPr b="1" lang="en" sz="1000">
                <a:highlight>
                  <a:srgbClr val="FFFFFE"/>
                </a:highlight>
              </a:rPr>
              <a:t>Household</a:t>
            </a:r>
            <a:endParaRPr b="1" sz="1000">
              <a:highlight>
                <a:srgbClr val="FFFFFE"/>
              </a:highlight>
            </a:endParaRPr>
          </a:p>
          <a:p>
            <a:pPr indent="-292100" lvl="1" marL="914400" rtl="0" algn="l">
              <a:lnSpc>
                <a:spcPct val="135714"/>
              </a:lnSpc>
              <a:spcBef>
                <a:spcPts val="0"/>
              </a:spcBef>
              <a:spcAft>
                <a:spcPts val="0"/>
              </a:spcAft>
              <a:buSzPts val="1000"/>
              <a:buChar char="○"/>
            </a:pPr>
            <a:r>
              <a:rPr lang="en" sz="1000">
                <a:highlight>
                  <a:srgbClr val="FFFFFE"/>
                </a:highlight>
              </a:rPr>
              <a:t>Single Family Homes Percent </a:t>
            </a:r>
            <a:endParaRPr sz="1000">
              <a:highlight>
                <a:srgbClr val="FFFFFE"/>
              </a:highlight>
            </a:endParaRPr>
          </a:p>
          <a:p>
            <a:pPr indent="-292100" lvl="1" marL="914400" rtl="0" algn="l">
              <a:lnSpc>
                <a:spcPct val="135714"/>
              </a:lnSpc>
              <a:spcBef>
                <a:spcPts val="0"/>
              </a:spcBef>
              <a:spcAft>
                <a:spcPts val="0"/>
              </a:spcAft>
              <a:buSzPts val="1000"/>
              <a:buChar char="○"/>
            </a:pPr>
            <a:r>
              <a:rPr lang="en" sz="1000">
                <a:highlight>
                  <a:srgbClr val="FFFFFE"/>
                </a:highlight>
              </a:rPr>
              <a:t>Apartment Buildings Percent</a:t>
            </a:r>
            <a:endParaRPr sz="1000">
              <a:highlight>
                <a:srgbClr val="FFFFFE"/>
              </a:highlight>
            </a:endParaRPr>
          </a:p>
          <a:p>
            <a:pPr indent="-292100" lvl="0" marL="457200" rtl="0" algn="l">
              <a:lnSpc>
                <a:spcPct val="135714"/>
              </a:lnSpc>
              <a:spcBef>
                <a:spcPts val="0"/>
              </a:spcBef>
              <a:spcAft>
                <a:spcPts val="0"/>
              </a:spcAft>
              <a:buSzPts val="1000"/>
              <a:buChar char="●"/>
            </a:pPr>
            <a:r>
              <a:rPr b="1" lang="en" sz="1000">
                <a:highlight>
                  <a:srgbClr val="FFFFFE"/>
                </a:highlight>
              </a:rPr>
              <a:t>Wealth</a:t>
            </a:r>
            <a:endParaRPr b="1" sz="1000">
              <a:highlight>
                <a:srgbClr val="FFFFFE"/>
              </a:highlight>
            </a:endParaRPr>
          </a:p>
          <a:p>
            <a:pPr indent="-292100" lvl="1" marL="914400" rtl="0" algn="l">
              <a:lnSpc>
                <a:spcPct val="135714"/>
              </a:lnSpc>
              <a:spcBef>
                <a:spcPts val="0"/>
              </a:spcBef>
              <a:spcAft>
                <a:spcPts val="0"/>
              </a:spcAft>
              <a:buSzPts val="1000"/>
              <a:buChar char="○"/>
            </a:pPr>
            <a:r>
              <a:rPr lang="en" sz="1000">
                <a:highlight>
                  <a:srgbClr val="FFFFFE"/>
                </a:highlight>
              </a:rPr>
              <a:t>Median Rent</a:t>
            </a:r>
            <a:endParaRPr sz="1000">
              <a:highlight>
                <a:srgbClr val="FFFFFE"/>
              </a:highlight>
            </a:endParaRPr>
          </a:p>
          <a:p>
            <a:pPr indent="-292100" lvl="1" marL="914400" rtl="0" algn="l">
              <a:lnSpc>
                <a:spcPct val="135714"/>
              </a:lnSpc>
              <a:spcBef>
                <a:spcPts val="0"/>
              </a:spcBef>
              <a:spcAft>
                <a:spcPts val="0"/>
              </a:spcAft>
              <a:buSzPts val="1000"/>
              <a:buChar char="○"/>
            </a:pPr>
            <a:r>
              <a:rPr lang="en" sz="1000">
                <a:highlight>
                  <a:srgbClr val="FFFFFE"/>
                </a:highlight>
              </a:rPr>
              <a:t>Median Home Value</a:t>
            </a:r>
            <a:endParaRPr sz="1000">
              <a:highlight>
                <a:srgbClr val="FFFFFE"/>
              </a:highlight>
            </a:endParaRPr>
          </a:p>
          <a:p>
            <a:pPr indent="-292100" lvl="1" marL="914400" rtl="0" algn="l">
              <a:lnSpc>
                <a:spcPct val="135714"/>
              </a:lnSpc>
              <a:spcBef>
                <a:spcPts val="0"/>
              </a:spcBef>
              <a:spcAft>
                <a:spcPts val="0"/>
              </a:spcAft>
              <a:buSzPts val="1000"/>
              <a:buChar char="○"/>
            </a:pPr>
            <a:r>
              <a:rPr lang="en" sz="1000">
                <a:highlight>
                  <a:srgbClr val="FFFFFE"/>
                </a:highlight>
              </a:rPr>
              <a:t>Median Household Income</a:t>
            </a:r>
            <a:endParaRPr sz="1000">
              <a:highlight>
                <a:srgbClr val="FFFFFE"/>
              </a:highlight>
            </a:endParaRPr>
          </a:p>
          <a:p>
            <a:pPr indent="-292100" lvl="1" marL="914400" rtl="0" algn="l">
              <a:lnSpc>
                <a:spcPct val="135714"/>
              </a:lnSpc>
              <a:spcBef>
                <a:spcPts val="0"/>
              </a:spcBef>
              <a:spcAft>
                <a:spcPts val="0"/>
              </a:spcAft>
              <a:buSzPts val="1000"/>
              <a:buChar char="○"/>
            </a:pPr>
            <a:r>
              <a:rPr lang="en" sz="1000">
                <a:highlight>
                  <a:srgbClr val="FFFFFE"/>
                </a:highlight>
              </a:rPr>
              <a:t>Percent in Poverty</a:t>
            </a:r>
            <a:endParaRPr sz="1000">
              <a:highlight>
                <a:srgbClr val="FFFFFE"/>
              </a:highlight>
            </a:endParaRPr>
          </a:p>
          <a:p>
            <a:pPr indent="-292100" lvl="1" marL="914400" rtl="0" algn="l">
              <a:lnSpc>
                <a:spcPct val="135714"/>
              </a:lnSpc>
              <a:spcBef>
                <a:spcPts val="0"/>
              </a:spcBef>
              <a:spcAft>
                <a:spcPts val="0"/>
              </a:spcAft>
              <a:buSzPts val="1000"/>
              <a:buChar char="○"/>
            </a:pPr>
            <a:r>
              <a:rPr lang="en" sz="1000">
                <a:highlight>
                  <a:srgbClr val="FFFFFE"/>
                </a:highlight>
              </a:rPr>
              <a:t>Unemployment Rate</a:t>
            </a:r>
            <a:endParaRPr sz="1000">
              <a:highlight>
                <a:srgbClr val="FFFFFE"/>
              </a:highlight>
            </a:endParaRPr>
          </a:p>
          <a:p>
            <a:pPr indent="0" lvl="0" marL="0" rtl="0" algn="l">
              <a:lnSpc>
                <a:spcPct val="135714"/>
              </a:lnSpc>
              <a:spcBef>
                <a:spcPts val="0"/>
              </a:spcBef>
              <a:spcAft>
                <a:spcPts val="0"/>
              </a:spcAft>
              <a:buNone/>
            </a:pPr>
            <a:r>
              <a:t/>
            </a:r>
            <a:endParaRPr sz="1000"/>
          </a:p>
        </p:txBody>
      </p:sp>
      <p:sp>
        <p:nvSpPr>
          <p:cNvPr id="169" name="Google Shape;169;p24"/>
          <p:cNvSpPr txBox="1"/>
          <p:nvPr>
            <p:ph idx="1" type="body"/>
          </p:nvPr>
        </p:nvSpPr>
        <p:spPr>
          <a:xfrm>
            <a:off x="3106951" y="1940550"/>
            <a:ext cx="3195300" cy="2692800"/>
          </a:xfrm>
          <a:prstGeom prst="rect">
            <a:avLst/>
          </a:prstGeom>
        </p:spPr>
        <p:txBody>
          <a:bodyPr anchorCtr="0" anchor="t" bIns="91425" lIns="91425" spcFirstLastPara="1" rIns="91425" wrap="square" tIns="91425">
            <a:noAutofit/>
          </a:bodyPr>
          <a:lstStyle/>
          <a:p>
            <a:pPr indent="-292100" lvl="0" marL="457200" rtl="0" algn="l">
              <a:lnSpc>
                <a:spcPct val="135714"/>
              </a:lnSpc>
              <a:spcBef>
                <a:spcPts val="0"/>
              </a:spcBef>
              <a:spcAft>
                <a:spcPts val="0"/>
              </a:spcAft>
              <a:buSzPts val="1000"/>
              <a:buChar char="●"/>
            </a:pPr>
            <a:r>
              <a:rPr b="1" lang="en" sz="1000">
                <a:highlight>
                  <a:srgbClr val="FFFFFE"/>
                </a:highlight>
              </a:rPr>
              <a:t>Race</a:t>
            </a:r>
            <a:endParaRPr b="1" sz="1000">
              <a:highlight>
                <a:srgbClr val="FFFFFE"/>
              </a:highlight>
            </a:endParaRPr>
          </a:p>
          <a:p>
            <a:pPr indent="-292100" lvl="1" marL="914400" rtl="0" algn="l">
              <a:lnSpc>
                <a:spcPct val="135714"/>
              </a:lnSpc>
              <a:spcBef>
                <a:spcPts val="0"/>
              </a:spcBef>
              <a:spcAft>
                <a:spcPts val="0"/>
              </a:spcAft>
              <a:buSzPts val="1000"/>
              <a:buChar char="○"/>
            </a:pPr>
            <a:r>
              <a:rPr lang="en" sz="1000">
                <a:highlight>
                  <a:srgbClr val="FFFFFE"/>
                </a:highlight>
              </a:rPr>
              <a:t>Percent Asian</a:t>
            </a:r>
            <a:endParaRPr sz="1000">
              <a:highlight>
                <a:srgbClr val="FFFFFE"/>
              </a:highlight>
            </a:endParaRPr>
          </a:p>
          <a:p>
            <a:pPr indent="-292100" lvl="1" marL="914400" rtl="0" algn="l">
              <a:lnSpc>
                <a:spcPct val="135714"/>
              </a:lnSpc>
              <a:spcBef>
                <a:spcPts val="0"/>
              </a:spcBef>
              <a:spcAft>
                <a:spcPts val="0"/>
              </a:spcAft>
              <a:buSzPts val="1000"/>
              <a:buChar char="○"/>
            </a:pPr>
            <a:r>
              <a:rPr lang="en" sz="1000">
                <a:highlight>
                  <a:srgbClr val="FFFFFE"/>
                </a:highlight>
              </a:rPr>
              <a:t>Percent Black/AA</a:t>
            </a:r>
            <a:endParaRPr sz="1000">
              <a:highlight>
                <a:srgbClr val="FFFFFE"/>
              </a:highlight>
            </a:endParaRPr>
          </a:p>
          <a:p>
            <a:pPr indent="-292100" lvl="1" marL="914400" rtl="0" algn="l">
              <a:lnSpc>
                <a:spcPct val="135714"/>
              </a:lnSpc>
              <a:spcBef>
                <a:spcPts val="0"/>
              </a:spcBef>
              <a:spcAft>
                <a:spcPts val="0"/>
              </a:spcAft>
              <a:buSzPts val="1000"/>
              <a:buChar char="○"/>
            </a:pPr>
            <a:r>
              <a:rPr lang="en" sz="1000">
                <a:highlight>
                  <a:srgbClr val="FFFFFE"/>
                </a:highlight>
              </a:rPr>
              <a:t>Percent White </a:t>
            </a:r>
            <a:endParaRPr sz="1000">
              <a:highlight>
                <a:srgbClr val="FFFFFE"/>
              </a:highlight>
            </a:endParaRPr>
          </a:p>
          <a:p>
            <a:pPr indent="-292100" lvl="1" marL="914400" rtl="0" algn="l">
              <a:lnSpc>
                <a:spcPct val="135714"/>
              </a:lnSpc>
              <a:spcBef>
                <a:spcPts val="0"/>
              </a:spcBef>
              <a:spcAft>
                <a:spcPts val="0"/>
              </a:spcAft>
              <a:buSzPts val="1000"/>
              <a:buChar char="○"/>
            </a:pPr>
            <a:r>
              <a:rPr lang="en" sz="1000">
                <a:highlight>
                  <a:srgbClr val="FFFFFE"/>
                </a:highlight>
              </a:rPr>
              <a:t>Percent Native American/Hawaiian</a:t>
            </a:r>
            <a:endParaRPr sz="1000">
              <a:highlight>
                <a:srgbClr val="FFFFFE"/>
              </a:highlight>
            </a:endParaRPr>
          </a:p>
          <a:p>
            <a:pPr indent="-292100" lvl="1" marL="914400" rtl="0" algn="l">
              <a:lnSpc>
                <a:spcPct val="135714"/>
              </a:lnSpc>
              <a:spcBef>
                <a:spcPts val="0"/>
              </a:spcBef>
              <a:spcAft>
                <a:spcPts val="0"/>
              </a:spcAft>
              <a:buSzPts val="1000"/>
              <a:buChar char="○"/>
            </a:pPr>
            <a:r>
              <a:rPr lang="en" sz="1000">
                <a:highlight>
                  <a:srgbClr val="FFFFFE"/>
                </a:highlight>
              </a:rPr>
              <a:t>Percent Latinx</a:t>
            </a:r>
            <a:endParaRPr sz="1000">
              <a:highlight>
                <a:srgbClr val="FFFFFE"/>
              </a:highlight>
            </a:endParaRPr>
          </a:p>
          <a:p>
            <a:pPr indent="-292100" lvl="0" marL="457200" rtl="0" algn="l">
              <a:lnSpc>
                <a:spcPct val="135714"/>
              </a:lnSpc>
              <a:spcBef>
                <a:spcPts val="0"/>
              </a:spcBef>
              <a:spcAft>
                <a:spcPts val="0"/>
              </a:spcAft>
              <a:buSzPts val="1000"/>
              <a:buChar char="●"/>
            </a:pPr>
            <a:r>
              <a:rPr b="1" lang="en" sz="1000">
                <a:highlight>
                  <a:srgbClr val="FFFFFE"/>
                </a:highlight>
              </a:rPr>
              <a:t>Education</a:t>
            </a:r>
            <a:endParaRPr b="1" sz="1000">
              <a:highlight>
                <a:srgbClr val="FFFFFE"/>
              </a:highlight>
            </a:endParaRPr>
          </a:p>
          <a:p>
            <a:pPr indent="-292100" lvl="1" marL="914400" rtl="0" algn="l">
              <a:lnSpc>
                <a:spcPct val="135714"/>
              </a:lnSpc>
              <a:spcBef>
                <a:spcPts val="0"/>
              </a:spcBef>
              <a:spcAft>
                <a:spcPts val="0"/>
              </a:spcAft>
              <a:buSzPts val="1000"/>
              <a:buChar char="○"/>
            </a:pPr>
            <a:r>
              <a:rPr lang="en" sz="1000">
                <a:highlight>
                  <a:srgbClr val="FFFFFE"/>
                </a:highlight>
              </a:rPr>
              <a:t>High School Degree or less</a:t>
            </a:r>
            <a:endParaRPr sz="1000">
              <a:highlight>
                <a:srgbClr val="FFFFFE"/>
              </a:highlight>
            </a:endParaRPr>
          </a:p>
          <a:p>
            <a:pPr indent="-292100" lvl="1" marL="914400" rtl="0" algn="l">
              <a:lnSpc>
                <a:spcPct val="135714"/>
              </a:lnSpc>
              <a:spcBef>
                <a:spcPts val="0"/>
              </a:spcBef>
              <a:spcAft>
                <a:spcPts val="0"/>
              </a:spcAft>
              <a:buSzPts val="1000"/>
              <a:buChar char="○"/>
            </a:pPr>
            <a:r>
              <a:rPr lang="en" sz="1000">
                <a:highlight>
                  <a:srgbClr val="FFFFFE"/>
                </a:highlight>
              </a:rPr>
              <a:t>College Degree</a:t>
            </a:r>
            <a:endParaRPr sz="1000">
              <a:highlight>
                <a:srgbClr val="FFFFFE"/>
              </a:highlight>
            </a:endParaRPr>
          </a:p>
          <a:p>
            <a:pPr indent="-292100" lvl="1" marL="914400" rtl="0" algn="l">
              <a:lnSpc>
                <a:spcPct val="135714"/>
              </a:lnSpc>
              <a:spcBef>
                <a:spcPts val="0"/>
              </a:spcBef>
              <a:spcAft>
                <a:spcPts val="0"/>
              </a:spcAft>
              <a:buSzPts val="1000"/>
              <a:buChar char="○"/>
            </a:pPr>
            <a:r>
              <a:rPr lang="en" sz="1000">
                <a:highlight>
                  <a:srgbClr val="FFFFFE"/>
                </a:highlight>
              </a:rPr>
              <a:t>Graduate Degree/PhD</a:t>
            </a:r>
            <a:endParaRPr sz="1000">
              <a:highlight>
                <a:srgbClr val="FFFFFE"/>
              </a:highlight>
            </a:endParaRPr>
          </a:p>
          <a:p>
            <a:pPr indent="0" lvl="0" marL="914400" rtl="0" algn="l">
              <a:lnSpc>
                <a:spcPct val="135714"/>
              </a:lnSpc>
              <a:spcBef>
                <a:spcPts val="0"/>
              </a:spcBef>
              <a:spcAft>
                <a:spcPts val="0"/>
              </a:spcAft>
              <a:buNone/>
            </a:pPr>
            <a:r>
              <a:t/>
            </a:r>
            <a:endParaRPr sz="1000">
              <a:highlight>
                <a:srgbClr val="FFFFFE"/>
              </a:highlight>
            </a:endParaRPr>
          </a:p>
          <a:p>
            <a:pPr indent="0" lvl="0" marL="457200" rtl="0" algn="l">
              <a:lnSpc>
                <a:spcPct val="135714"/>
              </a:lnSpc>
              <a:spcBef>
                <a:spcPts val="0"/>
              </a:spcBef>
              <a:spcAft>
                <a:spcPts val="0"/>
              </a:spcAft>
              <a:buNone/>
            </a:pPr>
            <a:r>
              <a:t/>
            </a:r>
            <a:endParaRPr sz="1000"/>
          </a:p>
        </p:txBody>
      </p:sp>
      <p:sp>
        <p:nvSpPr>
          <p:cNvPr id="170" name="Google Shape;170;p24"/>
          <p:cNvSpPr txBox="1"/>
          <p:nvPr/>
        </p:nvSpPr>
        <p:spPr>
          <a:xfrm>
            <a:off x="6113338" y="1940550"/>
            <a:ext cx="2638500" cy="2826900"/>
          </a:xfrm>
          <a:prstGeom prst="rect">
            <a:avLst/>
          </a:prstGeom>
          <a:noFill/>
          <a:ln>
            <a:noFill/>
          </a:ln>
        </p:spPr>
        <p:txBody>
          <a:bodyPr anchorCtr="0" anchor="t" bIns="91425" lIns="91425" spcFirstLastPara="1" rIns="91425" wrap="square" tIns="91425">
            <a:noAutofit/>
          </a:bodyPr>
          <a:lstStyle/>
          <a:p>
            <a:pPr indent="-292100" lvl="0" marL="457200" rtl="0" algn="l">
              <a:lnSpc>
                <a:spcPct val="135714"/>
              </a:lnSpc>
              <a:spcBef>
                <a:spcPts val="0"/>
              </a:spcBef>
              <a:spcAft>
                <a:spcPts val="0"/>
              </a:spcAft>
              <a:buClr>
                <a:schemeClr val="accent1"/>
              </a:buClr>
              <a:buSzPts val="1000"/>
              <a:buFont typeface="Lato"/>
              <a:buChar char="●"/>
            </a:pPr>
            <a:r>
              <a:rPr b="1" lang="en" sz="1000">
                <a:solidFill>
                  <a:schemeClr val="accent1"/>
                </a:solidFill>
                <a:highlight>
                  <a:srgbClr val="FFFFFE"/>
                </a:highlight>
                <a:latin typeface="Lato"/>
                <a:ea typeface="Lato"/>
                <a:cs typeface="Lato"/>
                <a:sym typeface="Lato"/>
              </a:rPr>
              <a:t>Language</a:t>
            </a:r>
            <a:endParaRPr b="1" sz="1000">
              <a:solidFill>
                <a:schemeClr val="accent1"/>
              </a:solidFill>
              <a:highlight>
                <a:srgbClr val="FFFFFE"/>
              </a:highlight>
              <a:latin typeface="Lato"/>
              <a:ea typeface="Lato"/>
              <a:cs typeface="Lato"/>
              <a:sym typeface="Lato"/>
            </a:endParaRPr>
          </a:p>
          <a:p>
            <a:pPr indent="-292100" lvl="1" marL="914400" rtl="0" algn="l">
              <a:lnSpc>
                <a:spcPct val="135714"/>
              </a:lnSpc>
              <a:spcBef>
                <a:spcPts val="0"/>
              </a:spcBef>
              <a:spcAft>
                <a:spcPts val="0"/>
              </a:spcAft>
              <a:buClr>
                <a:schemeClr val="accent1"/>
              </a:buClr>
              <a:buSzPts val="1000"/>
              <a:buFont typeface="Lato"/>
              <a:buChar char="○"/>
            </a:pPr>
            <a:r>
              <a:rPr lang="en" sz="1000">
                <a:solidFill>
                  <a:schemeClr val="accent1"/>
                </a:solidFill>
                <a:highlight>
                  <a:srgbClr val="FFFFFE"/>
                </a:highlight>
                <a:latin typeface="Lato"/>
                <a:ea typeface="Lato"/>
                <a:cs typeface="Lato"/>
                <a:sym typeface="Lato"/>
              </a:rPr>
              <a:t> English Speaking (only)</a:t>
            </a:r>
            <a:endParaRPr sz="1000">
              <a:solidFill>
                <a:schemeClr val="accent1"/>
              </a:solidFill>
              <a:highlight>
                <a:srgbClr val="FFFFFE"/>
              </a:highlight>
              <a:latin typeface="Lato"/>
              <a:ea typeface="Lato"/>
              <a:cs typeface="Lato"/>
              <a:sym typeface="Lato"/>
            </a:endParaRPr>
          </a:p>
          <a:p>
            <a:pPr indent="-292100" lvl="1" marL="914400" rtl="0" algn="l">
              <a:lnSpc>
                <a:spcPct val="135714"/>
              </a:lnSpc>
              <a:spcBef>
                <a:spcPts val="0"/>
              </a:spcBef>
              <a:spcAft>
                <a:spcPts val="0"/>
              </a:spcAft>
              <a:buClr>
                <a:schemeClr val="accent1"/>
              </a:buClr>
              <a:buSzPts val="1000"/>
              <a:buFont typeface="Lato"/>
              <a:buChar char="○"/>
            </a:pPr>
            <a:r>
              <a:rPr lang="en" sz="1000">
                <a:solidFill>
                  <a:schemeClr val="accent1"/>
                </a:solidFill>
                <a:highlight>
                  <a:srgbClr val="FFFFFE"/>
                </a:highlight>
                <a:latin typeface="Lato"/>
                <a:ea typeface="Lato"/>
                <a:cs typeface="Lato"/>
                <a:sym typeface="Lato"/>
              </a:rPr>
              <a:t>Spanish Speaking (only)</a:t>
            </a:r>
            <a:endParaRPr sz="1000">
              <a:solidFill>
                <a:schemeClr val="accent1"/>
              </a:solidFill>
              <a:highlight>
                <a:srgbClr val="FFFFFE"/>
              </a:highlight>
              <a:latin typeface="Lato"/>
              <a:ea typeface="Lato"/>
              <a:cs typeface="Lato"/>
              <a:sym typeface="Lato"/>
            </a:endParaRPr>
          </a:p>
          <a:p>
            <a:pPr indent="-292100" lvl="1" marL="914400" rtl="0" algn="l">
              <a:lnSpc>
                <a:spcPct val="135714"/>
              </a:lnSpc>
              <a:spcBef>
                <a:spcPts val="0"/>
              </a:spcBef>
              <a:spcAft>
                <a:spcPts val="0"/>
              </a:spcAft>
              <a:buClr>
                <a:schemeClr val="accent1"/>
              </a:buClr>
              <a:buSzPts val="1000"/>
              <a:buFont typeface="Lato"/>
              <a:buChar char="○"/>
            </a:pPr>
            <a:r>
              <a:rPr lang="en" sz="1000">
                <a:solidFill>
                  <a:schemeClr val="accent1"/>
                </a:solidFill>
                <a:highlight>
                  <a:srgbClr val="FFFFFE"/>
                </a:highlight>
                <a:latin typeface="Lato"/>
                <a:ea typeface="Lato"/>
                <a:cs typeface="Lato"/>
                <a:sym typeface="Lato"/>
              </a:rPr>
              <a:t>Asian Language Speaking</a:t>
            </a:r>
            <a:endParaRPr sz="1000">
              <a:solidFill>
                <a:schemeClr val="accent1"/>
              </a:solidFill>
              <a:highlight>
                <a:srgbClr val="FFFFFE"/>
              </a:highlight>
              <a:latin typeface="Lato"/>
              <a:ea typeface="Lato"/>
              <a:cs typeface="Lato"/>
              <a:sym typeface="Lato"/>
            </a:endParaRPr>
          </a:p>
          <a:p>
            <a:pPr indent="-292100" lvl="0" marL="457200" rtl="0" algn="l">
              <a:lnSpc>
                <a:spcPct val="135714"/>
              </a:lnSpc>
              <a:spcBef>
                <a:spcPts val="0"/>
              </a:spcBef>
              <a:spcAft>
                <a:spcPts val="0"/>
              </a:spcAft>
              <a:buClr>
                <a:schemeClr val="accent1"/>
              </a:buClr>
              <a:buSzPts val="1000"/>
              <a:buFont typeface="Lato"/>
              <a:buChar char="●"/>
            </a:pPr>
            <a:r>
              <a:rPr b="1" lang="en" sz="1000">
                <a:solidFill>
                  <a:schemeClr val="accent1"/>
                </a:solidFill>
                <a:highlight>
                  <a:srgbClr val="FFFFFE"/>
                </a:highlight>
                <a:latin typeface="Lato"/>
                <a:ea typeface="Lato"/>
                <a:cs typeface="Lato"/>
                <a:sym typeface="Lato"/>
              </a:rPr>
              <a:t>Background</a:t>
            </a:r>
            <a:r>
              <a:rPr lang="en" sz="1000">
                <a:solidFill>
                  <a:schemeClr val="accent1"/>
                </a:solidFill>
                <a:highlight>
                  <a:srgbClr val="FFFFFE"/>
                </a:highlight>
                <a:latin typeface="Lato"/>
                <a:ea typeface="Lato"/>
                <a:cs typeface="Lato"/>
                <a:sym typeface="Lato"/>
              </a:rPr>
              <a:t> </a:t>
            </a:r>
            <a:endParaRPr sz="1000">
              <a:solidFill>
                <a:schemeClr val="accent1"/>
              </a:solidFill>
              <a:highlight>
                <a:srgbClr val="FFFFFE"/>
              </a:highlight>
              <a:latin typeface="Lato"/>
              <a:ea typeface="Lato"/>
              <a:cs typeface="Lato"/>
              <a:sym typeface="Lato"/>
            </a:endParaRPr>
          </a:p>
          <a:p>
            <a:pPr indent="-292100" lvl="1" marL="914400" rtl="0" algn="l">
              <a:lnSpc>
                <a:spcPct val="135714"/>
              </a:lnSpc>
              <a:spcBef>
                <a:spcPts val="0"/>
              </a:spcBef>
              <a:spcAft>
                <a:spcPts val="0"/>
              </a:spcAft>
              <a:buClr>
                <a:schemeClr val="accent1"/>
              </a:buClr>
              <a:buSzPts val="1000"/>
              <a:buFont typeface="Lato"/>
              <a:buChar char="○"/>
            </a:pPr>
            <a:r>
              <a:rPr lang="en" sz="1000">
                <a:solidFill>
                  <a:schemeClr val="accent1"/>
                </a:solidFill>
                <a:highlight>
                  <a:srgbClr val="FFFFFE"/>
                </a:highlight>
                <a:latin typeface="Lato"/>
                <a:ea typeface="Lato"/>
                <a:cs typeface="Lato"/>
                <a:sym typeface="Lato"/>
              </a:rPr>
              <a:t>Foreign Born</a:t>
            </a:r>
            <a:endParaRPr sz="1000">
              <a:solidFill>
                <a:schemeClr val="accent1"/>
              </a:solidFill>
              <a:highlight>
                <a:srgbClr val="FFFFFE"/>
              </a:highlight>
              <a:latin typeface="Lato"/>
              <a:ea typeface="Lato"/>
              <a:cs typeface="Lato"/>
              <a:sym typeface="Lato"/>
            </a:endParaRPr>
          </a:p>
          <a:p>
            <a:pPr indent="-292100" lvl="0" marL="457200" rtl="0" algn="l">
              <a:lnSpc>
                <a:spcPct val="135714"/>
              </a:lnSpc>
              <a:spcBef>
                <a:spcPts val="0"/>
              </a:spcBef>
              <a:spcAft>
                <a:spcPts val="0"/>
              </a:spcAft>
              <a:buClr>
                <a:schemeClr val="accent1"/>
              </a:buClr>
              <a:buSzPts val="1000"/>
              <a:buFont typeface="Lato"/>
              <a:buChar char="●"/>
            </a:pPr>
            <a:r>
              <a:rPr b="1" lang="en" sz="1000">
                <a:solidFill>
                  <a:schemeClr val="accent1"/>
                </a:solidFill>
                <a:highlight>
                  <a:srgbClr val="FFFFFE"/>
                </a:highlight>
                <a:latin typeface="Lato"/>
                <a:ea typeface="Lato"/>
                <a:cs typeface="Lato"/>
                <a:sym typeface="Lato"/>
              </a:rPr>
              <a:t>Age</a:t>
            </a:r>
            <a:endParaRPr b="1" sz="1000">
              <a:solidFill>
                <a:schemeClr val="accent1"/>
              </a:solidFill>
              <a:highlight>
                <a:srgbClr val="FFFFFE"/>
              </a:highlight>
              <a:latin typeface="Lato"/>
              <a:ea typeface="Lato"/>
              <a:cs typeface="Lato"/>
              <a:sym typeface="Lato"/>
            </a:endParaRPr>
          </a:p>
          <a:p>
            <a:pPr indent="-292100" lvl="1" marL="914400" rtl="0" algn="l">
              <a:lnSpc>
                <a:spcPct val="135714"/>
              </a:lnSpc>
              <a:spcBef>
                <a:spcPts val="0"/>
              </a:spcBef>
              <a:spcAft>
                <a:spcPts val="0"/>
              </a:spcAft>
              <a:buClr>
                <a:schemeClr val="accent1"/>
              </a:buClr>
              <a:buSzPts val="1000"/>
              <a:buFont typeface="Lato"/>
              <a:buChar char="○"/>
            </a:pPr>
            <a:r>
              <a:rPr lang="en" sz="1000">
                <a:solidFill>
                  <a:schemeClr val="accent1"/>
                </a:solidFill>
                <a:highlight>
                  <a:srgbClr val="FFFFFE"/>
                </a:highlight>
                <a:latin typeface="Lato"/>
                <a:ea typeface="Lato"/>
                <a:cs typeface="Lato"/>
                <a:sym typeface="Lato"/>
              </a:rPr>
              <a:t>Median Age</a:t>
            </a:r>
            <a:endParaRPr sz="1000">
              <a:solidFill>
                <a:schemeClr val="accent1"/>
              </a:solidFill>
              <a:highlight>
                <a:srgbClr val="FFFFFE"/>
              </a:highlight>
              <a:latin typeface="Lato"/>
              <a:ea typeface="Lato"/>
              <a:cs typeface="Lato"/>
              <a:sym typeface="Lato"/>
            </a:endParaRPr>
          </a:p>
          <a:p>
            <a:pPr indent="0" lvl="0" marL="457200" rtl="0" algn="l">
              <a:lnSpc>
                <a:spcPct val="135714"/>
              </a:lnSpc>
              <a:spcBef>
                <a:spcPts val="0"/>
              </a:spcBef>
              <a:spcAft>
                <a:spcPts val="0"/>
              </a:spcAft>
              <a:buNone/>
            </a:pPr>
            <a:r>
              <a:t/>
            </a:r>
            <a:endParaRPr sz="1000">
              <a:solidFill>
                <a:schemeClr val="accent1"/>
              </a:solidFill>
              <a:highlight>
                <a:srgbClr val="FFFFFE"/>
              </a:highlight>
              <a:latin typeface="Lato"/>
              <a:ea typeface="Lato"/>
              <a:cs typeface="Lato"/>
              <a:sym typeface="Lato"/>
            </a:endParaRPr>
          </a:p>
        </p:txBody>
      </p:sp>
      <p:sp>
        <p:nvSpPr>
          <p:cNvPr id="171" name="Google Shape;171;p24"/>
          <p:cNvSpPr txBox="1"/>
          <p:nvPr/>
        </p:nvSpPr>
        <p:spPr>
          <a:xfrm>
            <a:off x="886400" y="4473550"/>
            <a:ext cx="8117100" cy="233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i="1" lang="en" sz="900">
                <a:latin typeface="Lato"/>
                <a:ea typeface="Lato"/>
                <a:cs typeface="Lato"/>
                <a:sym typeface="Lato"/>
              </a:rPr>
              <a:t>*all features are numerical and were normalized using MinMaxScaler</a:t>
            </a:r>
            <a:endParaRPr i="1" sz="900">
              <a:latin typeface="Lato"/>
              <a:ea typeface="Lato"/>
              <a:cs typeface="Lato"/>
              <a:sym typeface="Lato"/>
            </a:endParaRPr>
          </a:p>
        </p:txBody>
      </p:sp>
      <p:sp>
        <p:nvSpPr>
          <p:cNvPr id="172" name="Google Shape;172;p24"/>
          <p:cNvSpPr txBox="1"/>
          <p:nvPr/>
        </p:nvSpPr>
        <p:spPr>
          <a:xfrm>
            <a:off x="10475" y="4781725"/>
            <a:ext cx="9144000" cy="3618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Lato"/>
                <a:ea typeface="Lato"/>
                <a:cs typeface="Lato"/>
                <a:sym typeface="Lato"/>
              </a:rPr>
              <a:t>Introduction       |       Dataset       |       </a:t>
            </a:r>
            <a:r>
              <a:rPr b="1" lang="en">
                <a:solidFill>
                  <a:schemeClr val="accent3"/>
                </a:solidFill>
                <a:latin typeface="Lato"/>
                <a:ea typeface="Lato"/>
                <a:cs typeface="Lato"/>
                <a:sym typeface="Lato"/>
              </a:rPr>
              <a:t>Approaches</a:t>
            </a:r>
            <a:r>
              <a:rPr b="1" lang="en">
                <a:solidFill>
                  <a:schemeClr val="lt1"/>
                </a:solidFill>
                <a:latin typeface="Lato"/>
                <a:ea typeface="Lato"/>
                <a:cs typeface="Lato"/>
                <a:sym typeface="Lato"/>
              </a:rPr>
              <a:t>       |       Results</a:t>
            </a:r>
            <a:endParaRPr b="1">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Classifier &amp; Evaluation</a:t>
            </a:r>
            <a:endParaRPr/>
          </a:p>
        </p:txBody>
      </p:sp>
      <p:sp>
        <p:nvSpPr>
          <p:cNvPr id="178" name="Google Shape;178;p25"/>
          <p:cNvSpPr txBox="1"/>
          <p:nvPr>
            <p:ph idx="1" type="body"/>
          </p:nvPr>
        </p:nvSpPr>
        <p:spPr>
          <a:xfrm>
            <a:off x="429825" y="2056675"/>
            <a:ext cx="44802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Used Sci-kit Learn’s Random Forest Classifier</a:t>
            </a:r>
            <a:endParaRPr/>
          </a:p>
          <a:p>
            <a:pPr indent="-311150" lvl="0" marL="457200" rtl="0" algn="l">
              <a:spcBef>
                <a:spcPts val="1000"/>
              </a:spcBef>
              <a:spcAft>
                <a:spcPts val="0"/>
              </a:spcAft>
              <a:buSzPts val="1300"/>
              <a:buChar char="●"/>
            </a:pPr>
            <a:r>
              <a:rPr lang="en"/>
              <a:t>Implemented GridSearch to help find best parameters:</a:t>
            </a:r>
            <a:endParaRPr sz="1050">
              <a:solidFill>
                <a:srgbClr val="A31515"/>
              </a:solidFill>
              <a:highlight>
                <a:srgbClr val="FFFFFE"/>
              </a:highlight>
              <a:latin typeface="Courier New"/>
              <a:ea typeface="Courier New"/>
              <a:cs typeface="Courier New"/>
              <a:sym typeface="Courier New"/>
            </a:endParaRPr>
          </a:p>
          <a:p>
            <a:pPr indent="-298450" lvl="1" marL="914400" rtl="0" algn="l">
              <a:spcBef>
                <a:spcPts val="0"/>
              </a:spcBef>
              <a:spcAft>
                <a:spcPts val="0"/>
              </a:spcAft>
              <a:buSzPts val="1100"/>
              <a:buChar char="○"/>
            </a:pPr>
            <a:r>
              <a:rPr lang="en" sz="1050">
                <a:highlight>
                  <a:srgbClr val="FFFFFE"/>
                </a:highlight>
              </a:rPr>
              <a:t>n_estimators = 500</a:t>
            </a:r>
            <a:endParaRPr sz="1050">
              <a:highlight>
                <a:srgbClr val="FFFFFE"/>
              </a:highlight>
            </a:endParaRPr>
          </a:p>
          <a:p>
            <a:pPr indent="-298450" lvl="1" marL="914400" rtl="0" algn="l">
              <a:spcBef>
                <a:spcPts val="0"/>
              </a:spcBef>
              <a:spcAft>
                <a:spcPts val="0"/>
              </a:spcAft>
              <a:buSzPts val="1100"/>
              <a:buChar char="○"/>
            </a:pPr>
            <a:r>
              <a:rPr lang="en" sz="1050">
                <a:highlight>
                  <a:srgbClr val="FFFFFE"/>
                </a:highlight>
              </a:rPr>
              <a:t>max_depth = 25</a:t>
            </a:r>
            <a:endParaRPr/>
          </a:p>
          <a:p>
            <a:pPr indent="-298450" lvl="1" marL="914400" rtl="0" algn="l">
              <a:lnSpc>
                <a:spcPct val="135714"/>
              </a:lnSpc>
              <a:spcBef>
                <a:spcPts val="0"/>
              </a:spcBef>
              <a:spcAft>
                <a:spcPts val="0"/>
              </a:spcAft>
              <a:buSzPts val="1100"/>
              <a:buChar char="○"/>
            </a:pPr>
            <a:r>
              <a:rPr lang="en" sz="1050">
                <a:highlight>
                  <a:srgbClr val="FFFFFE"/>
                </a:highlight>
              </a:rPr>
              <a:t>min_samples_split = 2</a:t>
            </a:r>
            <a:endParaRPr sz="1050">
              <a:highlight>
                <a:srgbClr val="FFFFFE"/>
              </a:highlight>
            </a:endParaRPr>
          </a:p>
          <a:p>
            <a:pPr indent="-295275" lvl="1" marL="914400" rtl="0" algn="l">
              <a:lnSpc>
                <a:spcPct val="135714"/>
              </a:lnSpc>
              <a:spcBef>
                <a:spcPts val="0"/>
              </a:spcBef>
              <a:spcAft>
                <a:spcPts val="0"/>
              </a:spcAft>
              <a:buSzPts val="1050"/>
              <a:buChar char="○"/>
            </a:pPr>
            <a:r>
              <a:rPr lang="en" sz="1050">
                <a:highlight>
                  <a:srgbClr val="FFFFFE"/>
                </a:highlight>
              </a:rPr>
              <a:t>min_samples_leaf = 1</a:t>
            </a:r>
            <a:endParaRPr sz="1050">
              <a:highlight>
                <a:srgbClr val="FFFFFE"/>
              </a:highlight>
            </a:endParaRPr>
          </a:p>
          <a:p>
            <a:pPr indent="-295275" lvl="1" marL="914400" rtl="0" algn="l">
              <a:lnSpc>
                <a:spcPct val="135714"/>
              </a:lnSpc>
              <a:spcBef>
                <a:spcPts val="0"/>
              </a:spcBef>
              <a:spcAft>
                <a:spcPts val="0"/>
              </a:spcAft>
              <a:buSzPts val="1050"/>
              <a:buChar char="○"/>
            </a:pPr>
            <a:r>
              <a:rPr lang="en" sz="1050">
                <a:highlight>
                  <a:srgbClr val="FFFFFE"/>
                </a:highlight>
              </a:rPr>
              <a:t>oob_score = True</a:t>
            </a:r>
            <a:endParaRPr sz="1050">
              <a:highlight>
                <a:srgbClr val="FFFFFE"/>
              </a:highlight>
            </a:endParaRPr>
          </a:p>
          <a:p>
            <a:pPr indent="-295275" lvl="1" marL="914400" rtl="0" algn="l">
              <a:lnSpc>
                <a:spcPct val="135714"/>
              </a:lnSpc>
              <a:spcBef>
                <a:spcPts val="0"/>
              </a:spcBef>
              <a:spcAft>
                <a:spcPts val="0"/>
              </a:spcAft>
              <a:buSzPts val="1050"/>
              <a:buChar char="○"/>
            </a:pPr>
            <a:r>
              <a:rPr lang="en" sz="1050">
                <a:highlight>
                  <a:srgbClr val="FFFFFE"/>
                </a:highlight>
              </a:rPr>
              <a:t>n_jobs = -1</a:t>
            </a:r>
            <a:endParaRPr/>
          </a:p>
          <a:p>
            <a:pPr indent="0" lvl="0" marL="914400" rtl="0" algn="l">
              <a:spcBef>
                <a:spcPts val="0"/>
              </a:spcBef>
              <a:spcAft>
                <a:spcPts val="1600"/>
              </a:spcAft>
              <a:buNone/>
            </a:pPr>
            <a:r>
              <a:t/>
            </a:r>
            <a:endParaRPr/>
          </a:p>
        </p:txBody>
      </p:sp>
      <p:sp>
        <p:nvSpPr>
          <p:cNvPr id="179" name="Google Shape;179;p25"/>
          <p:cNvSpPr txBox="1"/>
          <p:nvPr/>
        </p:nvSpPr>
        <p:spPr>
          <a:xfrm>
            <a:off x="10475" y="4781725"/>
            <a:ext cx="9144000" cy="3618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Lato"/>
                <a:ea typeface="Lato"/>
                <a:cs typeface="Lato"/>
                <a:sym typeface="Lato"/>
              </a:rPr>
              <a:t>Introduction       |       Dataset       |       </a:t>
            </a:r>
            <a:r>
              <a:rPr b="1" lang="en">
                <a:solidFill>
                  <a:schemeClr val="accent3"/>
                </a:solidFill>
                <a:latin typeface="Lato"/>
                <a:ea typeface="Lato"/>
                <a:cs typeface="Lato"/>
                <a:sym typeface="Lato"/>
              </a:rPr>
              <a:t>Approaches</a:t>
            </a:r>
            <a:r>
              <a:rPr b="1" lang="en">
                <a:solidFill>
                  <a:schemeClr val="lt1"/>
                </a:solidFill>
                <a:latin typeface="Lato"/>
                <a:ea typeface="Lato"/>
                <a:cs typeface="Lato"/>
                <a:sym typeface="Lato"/>
              </a:rPr>
              <a:t>       |       Results</a:t>
            </a:r>
            <a:endParaRPr b="1">
              <a:solidFill>
                <a:schemeClr val="lt1"/>
              </a:solidFill>
              <a:latin typeface="Lato"/>
              <a:ea typeface="Lato"/>
              <a:cs typeface="Lato"/>
              <a:sym typeface="Lato"/>
            </a:endParaRPr>
          </a:p>
        </p:txBody>
      </p:sp>
      <p:sp>
        <p:nvSpPr>
          <p:cNvPr id="180" name="Google Shape;180;p25"/>
          <p:cNvSpPr txBox="1"/>
          <p:nvPr>
            <p:ph idx="1" type="body"/>
          </p:nvPr>
        </p:nvSpPr>
        <p:spPr>
          <a:xfrm>
            <a:off x="4910025" y="2056675"/>
            <a:ext cx="39114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Reasons for classifier choice:</a:t>
            </a:r>
            <a:endParaRPr/>
          </a:p>
          <a:p>
            <a:pPr indent="-298450" lvl="1" marL="914400" rtl="0" algn="l">
              <a:spcBef>
                <a:spcPts val="0"/>
              </a:spcBef>
              <a:spcAft>
                <a:spcPts val="0"/>
              </a:spcAft>
              <a:buSzPts val="1100"/>
              <a:buChar char="○"/>
            </a:pPr>
            <a:r>
              <a:rPr lang="en"/>
              <a:t>Can predict multinomial output</a:t>
            </a:r>
            <a:endParaRPr/>
          </a:p>
          <a:p>
            <a:pPr indent="-298450" lvl="1" marL="914400" rtl="0" algn="l">
              <a:spcBef>
                <a:spcPts val="0"/>
              </a:spcBef>
              <a:spcAft>
                <a:spcPts val="0"/>
              </a:spcAft>
              <a:buSzPts val="1100"/>
              <a:buChar char="○"/>
            </a:pPr>
            <a:r>
              <a:rPr lang="en"/>
              <a:t>Interpretable results (aka feature importances)</a:t>
            </a:r>
            <a:endParaRPr/>
          </a:p>
          <a:p>
            <a:pPr indent="-298450" lvl="1" marL="914400" rtl="0" algn="l">
              <a:spcBef>
                <a:spcPts val="0"/>
              </a:spcBef>
              <a:spcAft>
                <a:spcPts val="0"/>
              </a:spcAft>
              <a:buSzPts val="1100"/>
              <a:buChar char="○"/>
            </a:pPr>
            <a:r>
              <a:rPr lang="en"/>
              <a:t>Higher accuracy than MLP neural network</a:t>
            </a:r>
            <a:endParaRPr/>
          </a:p>
        </p:txBody>
      </p:sp>
      <p:graphicFrame>
        <p:nvGraphicFramePr>
          <p:cNvPr id="181" name="Google Shape;181;p25"/>
          <p:cNvGraphicFramePr/>
          <p:nvPr/>
        </p:nvGraphicFramePr>
        <p:xfrm>
          <a:off x="5123050" y="3245375"/>
          <a:ext cx="3000000" cy="3000000"/>
        </p:xfrm>
        <a:graphic>
          <a:graphicData uri="http://schemas.openxmlformats.org/drawingml/2006/table">
            <a:tbl>
              <a:tblPr>
                <a:noFill/>
                <a:tableStyleId>{EB0A2420-69D1-4948-B1FD-99DB43B660D3}</a:tableStyleId>
              </a:tblPr>
              <a:tblGrid>
                <a:gridCol w="1566525"/>
                <a:gridCol w="1971675"/>
              </a:tblGrid>
              <a:tr h="325750">
                <a:tc>
                  <a:txBody>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00">
                          <a:solidFill>
                            <a:schemeClr val="accent1"/>
                          </a:solidFill>
                          <a:latin typeface="Lato"/>
                          <a:ea typeface="Lato"/>
                          <a:cs typeface="Lato"/>
                          <a:sym typeface="Lato"/>
                        </a:rPr>
                        <a:t>Accuracy</a:t>
                      </a:r>
                      <a:endParaRPr sz="1300">
                        <a:solidFill>
                          <a:schemeClr val="accent1"/>
                        </a:solidFill>
                        <a:latin typeface="Lato"/>
                        <a:ea typeface="Lato"/>
                        <a:cs typeface="Lato"/>
                        <a:sym typeface="Lato"/>
                      </a:endParaRPr>
                    </a:p>
                  </a:txBody>
                  <a:tcPr marT="91425" marB="91425" marR="91425" marL="91425"/>
                </a:tc>
              </a:tr>
              <a:tr h="365275">
                <a:tc>
                  <a:txBody>
                    <a:bodyPr/>
                    <a:lstStyle/>
                    <a:p>
                      <a:pPr indent="0" lvl="0" marL="0" rtl="0" algn="l">
                        <a:spcBef>
                          <a:spcPts val="0"/>
                        </a:spcBef>
                        <a:spcAft>
                          <a:spcPts val="0"/>
                        </a:spcAft>
                        <a:buNone/>
                      </a:pPr>
                      <a:r>
                        <a:rPr lang="en" sz="1300">
                          <a:solidFill>
                            <a:schemeClr val="accent1"/>
                          </a:solidFill>
                          <a:latin typeface="Lato"/>
                          <a:ea typeface="Lato"/>
                          <a:cs typeface="Lato"/>
                          <a:sym typeface="Lato"/>
                        </a:rPr>
                        <a:t>Entire Dataset</a:t>
                      </a:r>
                      <a:endParaRPr sz="13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00">
                          <a:solidFill>
                            <a:schemeClr val="accent1"/>
                          </a:solidFill>
                          <a:latin typeface="Lato"/>
                          <a:ea typeface="Lato"/>
                          <a:cs typeface="Lato"/>
                          <a:sym typeface="Lato"/>
                        </a:rPr>
                        <a:t>63.0</a:t>
                      </a:r>
                      <a:r>
                        <a:rPr lang="en" sz="1300">
                          <a:solidFill>
                            <a:schemeClr val="accent1"/>
                          </a:solidFill>
                          <a:latin typeface="Lato"/>
                          <a:ea typeface="Lato"/>
                          <a:cs typeface="Lato"/>
                          <a:sym typeface="Lato"/>
                        </a:rPr>
                        <a:t>%</a:t>
                      </a:r>
                      <a:endParaRPr sz="1300">
                        <a:solidFill>
                          <a:schemeClr val="accent1"/>
                        </a:solidFill>
                        <a:latin typeface="Lato"/>
                        <a:ea typeface="Lato"/>
                        <a:cs typeface="Lato"/>
                        <a:sym typeface="Lato"/>
                      </a:endParaRPr>
                    </a:p>
                  </a:txBody>
                  <a:tcPr marT="91425" marB="91425" marR="91425" marL="91425"/>
                </a:tc>
              </a:tr>
              <a:tr h="306650">
                <a:tc>
                  <a:txBody>
                    <a:bodyPr/>
                    <a:lstStyle/>
                    <a:p>
                      <a:pPr indent="0" lvl="0" marL="0" rtl="0" algn="l">
                        <a:spcBef>
                          <a:spcPts val="0"/>
                        </a:spcBef>
                        <a:spcAft>
                          <a:spcPts val="0"/>
                        </a:spcAft>
                        <a:buNone/>
                      </a:pPr>
                      <a:r>
                        <a:rPr lang="en" sz="1300">
                          <a:solidFill>
                            <a:schemeClr val="accent1"/>
                          </a:solidFill>
                          <a:latin typeface="Lato"/>
                          <a:ea typeface="Lato"/>
                          <a:cs typeface="Lato"/>
                          <a:sym typeface="Lato"/>
                        </a:rPr>
                        <a:t>Cross Validation</a:t>
                      </a:r>
                      <a:endParaRPr sz="13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00">
                          <a:solidFill>
                            <a:schemeClr val="accent1"/>
                          </a:solidFill>
                          <a:latin typeface="Lato"/>
                          <a:ea typeface="Lato"/>
                          <a:cs typeface="Lato"/>
                          <a:sym typeface="Lato"/>
                        </a:rPr>
                        <a:t>58.6%</a:t>
                      </a:r>
                      <a:endParaRPr sz="1300">
                        <a:solidFill>
                          <a:schemeClr val="accent1"/>
                        </a:solidFill>
                        <a:latin typeface="Lato"/>
                        <a:ea typeface="Lato"/>
                        <a:cs typeface="Lato"/>
                        <a:sym typeface="Lato"/>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727650" y="1263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Takeaways</a:t>
            </a:r>
            <a:endParaRPr/>
          </a:p>
        </p:txBody>
      </p:sp>
      <p:sp>
        <p:nvSpPr>
          <p:cNvPr id="187" name="Google Shape;187;p26"/>
          <p:cNvSpPr txBox="1"/>
          <p:nvPr/>
        </p:nvSpPr>
        <p:spPr>
          <a:xfrm>
            <a:off x="10475" y="4781725"/>
            <a:ext cx="9144000" cy="3618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Lato"/>
                <a:ea typeface="Lato"/>
                <a:cs typeface="Lato"/>
                <a:sym typeface="Lato"/>
              </a:rPr>
              <a:t>Introduction       |       Dataset       |       Approaches       |       </a:t>
            </a:r>
            <a:r>
              <a:rPr b="1" lang="en">
                <a:solidFill>
                  <a:schemeClr val="accent3"/>
                </a:solidFill>
                <a:latin typeface="Lato"/>
                <a:ea typeface="Lato"/>
                <a:cs typeface="Lato"/>
                <a:sym typeface="Lato"/>
              </a:rPr>
              <a:t>Results</a:t>
            </a:r>
            <a:endParaRPr b="1">
              <a:solidFill>
                <a:schemeClr val="accent3"/>
              </a:solidFill>
              <a:latin typeface="Lato"/>
              <a:ea typeface="Lato"/>
              <a:cs typeface="Lato"/>
              <a:sym typeface="Lato"/>
            </a:endParaRPr>
          </a:p>
        </p:txBody>
      </p:sp>
      <p:sp>
        <p:nvSpPr>
          <p:cNvPr id="188" name="Google Shape;188;p26"/>
          <p:cNvSpPr txBox="1"/>
          <p:nvPr/>
        </p:nvSpPr>
        <p:spPr>
          <a:xfrm>
            <a:off x="727650" y="1881500"/>
            <a:ext cx="7839000" cy="22464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Predicting the type of first-responder needed is not a simple task</a:t>
            </a:r>
            <a:endParaRPr sz="1300">
              <a:solidFill>
                <a:schemeClr val="accent1"/>
              </a:solidFill>
              <a:latin typeface="Lato"/>
              <a:ea typeface="Lato"/>
              <a:cs typeface="Lato"/>
              <a:sym typeface="Lato"/>
            </a:endParaRPr>
          </a:p>
          <a:p>
            <a:pPr indent="-298450" lvl="1" marL="914400" rtl="0" algn="l">
              <a:spcBef>
                <a:spcPts val="0"/>
              </a:spcBef>
              <a:spcAft>
                <a:spcPts val="0"/>
              </a:spcAft>
              <a:buClr>
                <a:schemeClr val="accent1"/>
              </a:buClr>
              <a:buSzPts val="1100"/>
              <a:buFont typeface="Lato"/>
              <a:buChar char="○"/>
            </a:pPr>
            <a:r>
              <a:rPr lang="en" sz="1100">
                <a:solidFill>
                  <a:schemeClr val="accent1"/>
                </a:solidFill>
                <a:latin typeface="Lato"/>
                <a:ea typeface="Lato"/>
                <a:cs typeface="Lato"/>
                <a:sym typeface="Lato"/>
              </a:rPr>
              <a:t>There are many factors that lead to the types of incidents reported in SF</a:t>
            </a:r>
            <a:endParaRPr sz="1100">
              <a:solidFill>
                <a:schemeClr val="accent1"/>
              </a:solidFill>
              <a:latin typeface="Lato"/>
              <a:ea typeface="Lato"/>
              <a:cs typeface="Lato"/>
              <a:sym typeface="Lato"/>
            </a:endParaRPr>
          </a:p>
          <a:p>
            <a:pPr indent="-298450" lvl="1" marL="914400" rtl="0" algn="l">
              <a:spcBef>
                <a:spcPts val="0"/>
              </a:spcBef>
              <a:spcAft>
                <a:spcPts val="0"/>
              </a:spcAft>
              <a:buClr>
                <a:schemeClr val="accent1"/>
              </a:buClr>
              <a:buSzPts val="1100"/>
              <a:buFont typeface="Lato"/>
              <a:buChar char="○"/>
            </a:pPr>
            <a:r>
              <a:rPr lang="en" sz="1100">
                <a:solidFill>
                  <a:schemeClr val="accent1"/>
                </a:solidFill>
                <a:latin typeface="Lato"/>
                <a:ea typeface="Lato"/>
                <a:cs typeface="Lato"/>
                <a:sym typeface="Lato"/>
              </a:rPr>
              <a:t>Quite a bit of these incidents are more-or-less random</a:t>
            </a:r>
            <a:endParaRPr sz="1100">
              <a:solidFill>
                <a:schemeClr val="accent1"/>
              </a:solidFill>
              <a:latin typeface="Lato"/>
              <a:ea typeface="Lato"/>
              <a:cs typeface="Lato"/>
              <a:sym typeface="Lato"/>
            </a:endParaRPr>
          </a:p>
          <a:p>
            <a:pPr indent="-298450" lvl="1" marL="914400" rtl="0" algn="l">
              <a:spcBef>
                <a:spcPts val="0"/>
              </a:spcBef>
              <a:spcAft>
                <a:spcPts val="0"/>
              </a:spcAft>
              <a:buClr>
                <a:schemeClr val="accent1"/>
              </a:buClr>
              <a:buSzPts val="1100"/>
              <a:buFont typeface="Lato"/>
              <a:buChar char="○"/>
            </a:pPr>
            <a:r>
              <a:rPr lang="en" sz="1100">
                <a:solidFill>
                  <a:schemeClr val="accent1"/>
                </a:solidFill>
                <a:latin typeface="Lato"/>
                <a:ea typeface="Lato"/>
                <a:cs typeface="Lato"/>
                <a:sym typeface="Lato"/>
              </a:rPr>
              <a:t>This leads to our relatively low cross validation score</a:t>
            </a:r>
            <a:br>
              <a:rPr lang="en" sz="1100">
                <a:solidFill>
                  <a:schemeClr val="accent1"/>
                </a:solidFill>
                <a:latin typeface="Lato"/>
                <a:ea typeface="Lato"/>
                <a:cs typeface="Lato"/>
                <a:sym typeface="Lato"/>
              </a:rPr>
            </a:br>
            <a:endParaRPr sz="11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Still, this model is a good base to build a higher accuracy prediction tool, which can be extremely useful in identifying which type of first responders should be sent.</a:t>
            </a:r>
            <a:endParaRPr sz="1300">
              <a:solidFill>
                <a:schemeClr val="accent1"/>
              </a:solidFill>
              <a:latin typeface="Lato"/>
              <a:ea typeface="Lato"/>
              <a:cs typeface="Lato"/>
              <a:sym typeface="Lato"/>
            </a:endParaRPr>
          </a:p>
          <a:p>
            <a:pPr indent="-311150" lvl="1" marL="914400" rtl="0" algn="l">
              <a:spcBef>
                <a:spcPts val="0"/>
              </a:spcBef>
              <a:spcAft>
                <a:spcPts val="0"/>
              </a:spcAft>
              <a:buClr>
                <a:schemeClr val="accent1"/>
              </a:buClr>
              <a:buSzPts val="1300"/>
              <a:buFont typeface="Lato"/>
              <a:buChar char="○"/>
            </a:pPr>
            <a:r>
              <a:rPr lang="en" sz="1100">
                <a:solidFill>
                  <a:schemeClr val="accent1"/>
                </a:solidFill>
                <a:latin typeface="Lato"/>
                <a:ea typeface="Lato"/>
                <a:cs typeface="Lato"/>
                <a:sym typeface="Lato"/>
              </a:rPr>
              <a:t>Note that a cross validation accuracy of 58.6%  is far better than the baseline of 16.6% (since there are 6 categories)</a:t>
            </a:r>
            <a:br>
              <a:rPr lang="en" sz="1300">
                <a:solidFill>
                  <a:schemeClr val="accent1"/>
                </a:solidFill>
                <a:latin typeface="Lato"/>
                <a:ea typeface="Lato"/>
                <a:cs typeface="Lato"/>
                <a:sym typeface="Lato"/>
              </a:rPr>
            </a:b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Our exploratory data analysis is also key in understanding how to allocate funds/</a:t>
            </a:r>
            <a:r>
              <a:rPr lang="en" sz="1300">
                <a:solidFill>
                  <a:schemeClr val="accent1"/>
                </a:solidFill>
                <a:latin typeface="Lato"/>
                <a:ea typeface="Lato"/>
                <a:cs typeface="Lato"/>
                <a:sym typeface="Lato"/>
              </a:rPr>
              <a:t>personnelle in each neighborhood</a:t>
            </a:r>
            <a:endParaRPr sz="1300">
              <a:solidFill>
                <a:schemeClr val="accent1"/>
              </a:solidFill>
              <a:latin typeface="Lato"/>
              <a:ea typeface="Lato"/>
              <a:cs typeface="Lato"/>
              <a:sym typeface="Lato"/>
            </a:endParaRPr>
          </a:p>
          <a:p>
            <a:pPr indent="-298450" lvl="1" marL="914400" rtl="0" algn="l">
              <a:spcBef>
                <a:spcPts val="0"/>
              </a:spcBef>
              <a:spcAft>
                <a:spcPts val="0"/>
              </a:spcAft>
              <a:buClr>
                <a:schemeClr val="accent1"/>
              </a:buClr>
              <a:buSzPts val="1100"/>
              <a:buFont typeface="Lato"/>
              <a:buChar char="○"/>
            </a:pPr>
            <a:r>
              <a:rPr lang="en" sz="1100">
                <a:solidFill>
                  <a:schemeClr val="accent1"/>
                </a:solidFill>
                <a:latin typeface="Lato"/>
                <a:ea typeface="Lato"/>
                <a:cs typeface="Lato"/>
                <a:sym typeface="Lato"/>
              </a:rPr>
              <a:t>Ex. Some neighborhoods should perhaps have more social workers assigned than police</a:t>
            </a:r>
            <a:endParaRPr sz="1100">
              <a:solidFill>
                <a:schemeClr val="accent1"/>
              </a:solidFill>
              <a:latin typeface="Lato"/>
              <a:ea typeface="Lato"/>
              <a:cs typeface="Lato"/>
              <a:sym typeface="Lato"/>
            </a:endParaRPr>
          </a:p>
          <a:p>
            <a:pPr indent="0" lvl="0" marL="0" rtl="0" algn="l">
              <a:spcBef>
                <a:spcPts val="0"/>
              </a:spcBef>
              <a:spcAft>
                <a:spcPts val="0"/>
              </a:spcAft>
              <a:buNone/>
            </a:pPr>
            <a:r>
              <a:t/>
            </a:r>
            <a:endParaRPr sz="1200">
              <a:solidFill>
                <a:schemeClr val="accent1"/>
              </a:solidFill>
              <a:latin typeface="Lato"/>
              <a:ea typeface="Lato"/>
              <a:cs typeface="Lato"/>
              <a:sym typeface="Lato"/>
            </a:endParaRPr>
          </a:p>
          <a:p>
            <a:pPr indent="0" lvl="0" marL="914400" rtl="0" algn="l">
              <a:spcBef>
                <a:spcPts val="0"/>
              </a:spcBef>
              <a:spcAft>
                <a:spcPts val="0"/>
              </a:spcAft>
              <a:buNone/>
            </a:pPr>
            <a:r>
              <a:t/>
            </a:r>
            <a:endParaRPr>
              <a:solidFill>
                <a:schemeClr val="accen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&amp; Conclusions</a:t>
            </a:r>
            <a:endParaRPr/>
          </a:p>
        </p:txBody>
      </p:sp>
      <p:sp>
        <p:nvSpPr>
          <p:cNvPr id="194" name="Google Shape;194;p27"/>
          <p:cNvSpPr txBox="1"/>
          <p:nvPr>
            <p:ph idx="4294967295"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lt1"/>
              </a:solidFill>
            </a:endParaRPr>
          </a:p>
          <a:p>
            <a:pPr indent="-304800" lvl="0" marL="457200" rtl="0" algn="l">
              <a:spcBef>
                <a:spcPts val="1600"/>
              </a:spcBef>
              <a:spcAft>
                <a:spcPts val="0"/>
              </a:spcAft>
              <a:buClr>
                <a:schemeClr val="lt1"/>
              </a:buClr>
              <a:buSzPts val="1200"/>
              <a:buChar char="●"/>
            </a:pPr>
            <a:r>
              <a:rPr lang="en" sz="1200">
                <a:solidFill>
                  <a:schemeClr val="lt1"/>
                </a:solidFill>
              </a:rPr>
              <a:t>Based on the time, location, and demographics of a location one can predict the general category of a crime and respond correctly with the best person(s) to mediate the situation (i.e. </a:t>
            </a:r>
            <a:r>
              <a:rPr lang="en" sz="1200">
                <a:solidFill>
                  <a:schemeClr val="lt1"/>
                </a:solidFill>
              </a:rPr>
              <a:t>trained professionals arriving to a scene that are suited for the incident type such as a Social Worker)</a:t>
            </a:r>
            <a:endParaRPr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This will help local politicians/policy makers make better informed decisions regarding allocation of resources for responses to crime incidents. </a:t>
            </a:r>
            <a:endParaRPr sz="12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8"/>
          <p:cNvSpPr txBox="1"/>
          <p:nvPr>
            <p:ph type="title"/>
          </p:nvPr>
        </p:nvSpPr>
        <p:spPr>
          <a:xfrm>
            <a:off x="556250" y="11881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Use Case</a:t>
            </a:r>
            <a:endParaRPr/>
          </a:p>
        </p:txBody>
      </p:sp>
      <p:sp>
        <p:nvSpPr>
          <p:cNvPr id="200" name="Google Shape;200;p28"/>
          <p:cNvSpPr txBox="1"/>
          <p:nvPr/>
        </p:nvSpPr>
        <p:spPr>
          <a:xfrm>
            <a:off x="10475" y="4781725"/>
            <a:ext cx="9144000" cy="3618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Lato"/>
                <a:ea typeface="Lato"/>
                <a:cs typeface="Lato"/>
                <a:sym typeface="Lato"/>
              </a:rPr>
              <a:t>Introduction       |       Dataset       |       Approaches       |       </a:t>
            </a:r>
            <a:r>
              <a:rPr b="1" lang="en">
                <a:solidFill>
                  <a:schemeClr val="accent3"/>
                </a:solidFill>
                <a:latin typeface="Lato"/>
                <a:ea typeface="Lato"/>
                <a:cs typeface="Lato"/>
                <a:sym typeface="Lato"/>
              </a:rPr>
              <a:t>Results</a:t>
            </a:r>
            <a:endParaRPr b="1">
              <a:solidFill>
                <a:schemeClr val="accent3"/>
              </a:solidFill>
              <a:latin typeface="Lato"/>
              <a:ea typeface="Lato"/>
              <a:cs typeface="Lato"/>
              <a:sym typeface="Lato"/>
            </a:endParaRPr>
          </a:p>
        </p:txBody>
      </p:sp>
      <p:graphicFrame>
        <p:nvGraphicFramePr>
          <p:cNvPr id="201" name="Google Shape;201;p28"/>
          <p:cNvGraphicFramePr/>
          <p:nvPr/>
        </p:nvGraphicFramePr>
        <p:xfrm>
          <a:off x="556250" y="1794038"/>
          <a:ext cx="3000000" cy="3000000"/>
        </p:xfrm>
        <a:graphic>
          <a:graphicData uri="http://schemas.openxmlformats.org/drawingml/2006/table">
            <a:tbl>
              <a:tblPr>
                <a:noFill/>
                <a:tableStyleId>{EB0A2420-69D1-4948-B1FD-99DB43B660D3}</a:tableStyleId>
              </a:tblPr>
              <a:tblGrid>
                <a:gridCol w="1649175"/>
                <a:gridCol w="1612525"/>
              </a:tblGrid>
              <a:tr h="1653950">
                <a:tc>
                  <a:txBody>
                    <a:bodyPr/>
                    <a:lstStyle/>
                    <a:p>
                      <a:pPr indent="0" lvl="0" marL="0" rtl="0" algn="l">
                        <a:lnSpc>
                          <a:spcPct val="200000"/>
                        </a:lnSpc>
                        <a:spcBef>
                          <a:spcPts val="0"/>
                        </a:spcBef>
                        <a:spcAft>
                          <a:spcPts val="0"/>
                        </a:spcAft>
                        <a:buNone/>
                      </a:pPr>
                      <a:r>
                        <a:rPr lang="en" sz="1100">
                          <a:latin typeface="Lato"/>
                          <a:ea typeface="Lato"/>
                          <a:cs typeface="Lato"/>
                          <a:sym typeface="Lato"/>
                        </a:rPr>
                        <a:t>Incident Date</a:t>
                      </a:r>
                      <a:endParaRPr sz="1100">
                        <a:latin typeface="Lato"/>
                        <a:ea typeface="Lato"/>
                        <a:cs typeface="Lato"/>
                        <a:sym typeface="Lato"/>
                      </a:endParaRPr>
                    </a:p>
                    <a:p>
                      <a:pPr indent="0" lvl="0" marL="0" rtl="0" algn="l">
                        <a:lnSpc>
                          <a:spcPct val="200000"/>
                        </a:lnSpc>
                        <a:spcBef>
                          <a:spcPts val="0"/>
                        </a:spcBef>
                        <a:spcAft>
                          <a:spcPts val="0"/>
                        </a:spcAft>
                        <a:buNone/>
                      </a:pPr>
                      <a:r>
                        <a:rPr lang="en" sz="1100">
                          <a:latin typeface="Lato"/>
                          <a:ea typeface="Lato"/>
                          <a:cs typeface="Lato"/>
                          <a:sym typeface="Lato"/>
                        </a:rPr>
                        <a:t>Incident Time</a:t>
                      </a:r>
                      <a:endParaRPr sz="1100">
                        <a:latin typeface="Lato"/>
                        <a:ea typeface="Lato"/>
                        <a:cs typeface="Lato"/>
                        <a:sym typeface="Lato"/>
                      </a:endParaRPr>
                    </a:p>
                    <a:p>
                      <a:pPr indent="0" lvl="0" marL="0" rtl="0" algn="l">
                        <a:lnSpc>
                          <a:spcPct val="200000"/>
                        </a:lnSpc>
                        <a:spcBef>
                          <a:spcPts val="0"/>
                        </a:spcBef>
                        <a:spcAft>
                          <a:spcPts val="0"/>
                        </a:spcAft>
                        <a:buNone/>
                      </a:pPr>
                      <a:r>
                        <a:rPr lang="en" sz="1100">
                          <a:latin typeface="Lato"/>
                          <a:ea typeface="Lato"/>
                          <a:cs typeface="Lato"/>
                          <a:sym typeface="Lato"/>
                        </a:rPr>
                        <a:t>Incident Year</a:t>
                      </a:r>
                      <a:endParaRPr sz="1100">
                        <a:latin typeface="Lato"/>
                        <a:ea typeface="Lato"/>
                        <a:cs typeface="Lato"/>
                        <a:sym typeface="Lato"/>
                      </a:endParaRPr>
                    </a:p>
                    <a:p>
                      <a:pPr indent="0" lvl="0" marL="0" rtl="0" algn="l">
                        <a:lnSpc>
                          <a:spcPct val="200000"/>
                        </a:lnSpc>
                        <a:spcBef>
                          <a:spcPts val="0"/>
                        </a:spcBef>
                        <a:spcAft>
                          <a:spcPts val="0"/>
                        </a:spcAft>
                        <a:buNone/>
                      </a:pPr>
                      <a:r>
                        <a:rPr lang="en" sz="1100">
                          <a:latin typeface="Lato"/>
                          <a:ea typeface="Lato"/>
                          <a:cs typeface="Lato"/>
                          <a:sym typeface="Lato"/>
                        </a:rPr>
                        <a:t>Incident Day of Week</a:t>
                      </a:r>
                      <a:endParaRPr sz="1100">
                        <a:latin typeface="Lato"/>
                        <a:ea typeface="Lato"/>
                        <a:cs typeface="Lato"/>
                        <a:sym typeface="Lato"/>
                      </a:endParaRPr>
                    </a:p>
                    <a:p>
                      <a:pPr indent="0" lvl="0" marL="0" rtl="0" algn="l">
                        <a:lnSpc>
                          <a:spcPct val="200000"/>
                        </a:lnSpc>
                        <a:spcBef>
                          <a:spcPts val="0"/>
                        </a:spcBef>
                        <a:spcAft>
                          <a:spcPts val="0"/>
                        </a:spcAft>
                        <a:buNone/>
                      </a:pPr>
                      <a:r>
                        <a:rPr lang="en" sz="1100">
                          <a:latin typeface="Lato"/>
                          <a:ea typeface="Lato"/>
                          <a:cs typeface="Lato"/>
                          <a:sym typeface="Lato"/>
                        </a:rPr>
                        <a:t>Supervisor District</a:t>
                      </a:r>
                      <a:endParaRPr sz="1100">
                        <a:latin typeface="Lato"/>
                        <a:ea typeface="Lato"/>
                        <a:cs typeface="Lato"/>
                        <a:sym typeface="Lato"/>
                      </a:endParaRPr>
                    </a:p>
                    <a:p>
                      <a:pPr indent="0" lvl="0" marL="0" rtl="0" algn="l">
                        <a:lnSpc>
                          <a:spcPct val="200000"/>
                        </a:lnSpc>
                        <a:spcBef>
                          <a:spcPts val="0"/>
                        </a:spcBef>
                        <a:spcAft>
                          <a:spcPts val="0"/>
                        </a:spcAft>
                        <a:buNone/>
                      </a:pPr>
                      <a:r>
                        <a:rPr lang="en" sz="1100">
                          <a:latin typeface="Lato"/>
                          <a:ea typeface="Lato"/>
                          <a:cs typeface="Lato"/>
                          <a:sym typeface="Lato"/>
                        </a:rPr>
                        <a:t>Analysis Neighborhood</a:t>
                      </a:r>
                      <a:endParaRPr sz="1100">
                        <a:latin typeface="Lato"/>
                        <a:ea typeface="Lato"/>
                        <a:cs typeface="Lato"/>
                        <a:sym typeface="Lato"/>
                      </a:endParaRPr>
                    </a:p>
                  </a:txBody>
                  <a:tcPr marT="91425" marB="91425" marR="91425" marL="91425"/>
                </a:tc>
                <a:tc>
                  <a:txBody>
                    <a:bodyPr/>
                    <a:lstStyle/>
                    <a:p>
                      <a:pPr indent="0" lvl="0" marL="0" rtl="0" algn="l">
                        <a:lnSpc>
                          <a:spcPct val="200000"/>
                        </a:lnSpc>
                        <a:spcBef>
                          <a:spcPts val="0"/>
                        </a:spcBef>
                        <a:spcAft>
                          <a:spcPts val="0"/>
                        </a:spcAft>
                        <a:buNone/>
                      </a:pPr>
                      <a:r>
                        <a:rPr lang="en" sz="1100">
                          <a:latin typeface="Lato"/>
                          <a:ea typeface="Lato"/>
                          <a:cs typeface="Lato"/>
                          <a:sym typeface="Lato"/>
                        </a:rPr>
                        <a:t>2018/03/11	</a:t>
                      </a:r>
                      <a:endParaRPr sz="1100">
                        <a:latin typeface="Lato"/>
                        <a:ea typeface="Lato"/>
                        <a:cs typeface="Lato"/>
                        <a:sym typeface="Lato"/>
                      </a:endParaRPr>
                    </a:p>
                    <a:p>
                      <a:pPr indent="0" lvl="0" marL="0" rtl="0" algn="l">
                        <a:lnSpc>
                          <a:spcPct val="200000"/>
                        </a:lnSpc>
                        <a:spcBef>
                          <a:spcPts val="0"/>
                        </a:spcBef>
                        <a:spcAft>
                          <a:spcPts val="0"/>
                        </a:spcAft>
                        <a:buNone/>
                      </a:pPr>
                      <a:r>
                        <a:rPr lang="en" sz="1100">
                          <a:latin typeface="Lato"/>
                          <a:ea typeface="Lato"/>
                          <a:cs typeface="Lato"/>
                          <a:sym typeface="Lato"/>
                        </a:rPr>
                        <a:t>10:44	</a:t>
                      </a:r>
                      <a:endParaRPr sz="1100">
                        <a:latin typeface="Lato"/>
                        <a:ea typeface="Lato"/>
                        <a:cs typeface="Lato"/>
                        <a:sym typeface="Lato"/>
                      </a:endParaRPr>
                    </a:p>
                    <a:p>
                      <a:pPr indent="0" lvl="0" marL="0" rtl="0" algn="l">
                        <a:lnSpc>
                          <a:spcPct val="200000"/>
                        </a:lnSpc>
                        <a:spcBef>
                          <a:spcPts val="0"/>
                        </a:spcBef>
                        <a:spcAft>
                          <a:spcPts val="0"/>
                        </a:spcAft>
                        <a:buNone/>
                      </a:pPr>
                      <a:r>
                        <a:rPr lang="en" sz="1100">
                          <a:latin typeface="Lato"/>
                          <a:ea typeface="Lato"/>
                          <a:cs typeface="Lato"/>
                          <a:sym typeface="Lato"/>
                        </a:rPr>
                        <a:t>2018	</a:t>
                      </a:r>
                      <a:endParaRPr sz="1100">
                        <a:latin typeface="Lato"/>
                        <a:ea typeface="Lato"/>
                        <a:cs typeface="Lato"/>
                        <a:sym typeface="Lato"/>
                      </a:endParaRPr>
                    </a:p>
                    <a:p>
                      <a:pPr indent="0" lvl="0" marL="0" rtl="0" algn="l">
                        <a:lnSpc>
                          <a:spcPct val="200000"/>
                        </a:lnSpc>
                        <a:spcBef>
                          <a:spcPts val="0"/>
                        </a:spcBef>
                        <a:spcAft>
                          <a:spcPts val="0"/>
                        </a:spcAft>
                        <a:buNone/>
                      </a:pPr>
                      <a:r>
                        <a:rPr lang="en" sz="1100">
                          <a:latin typeface="Lato"/>
                          <a:ea typeface="Lato"/>
                          <a:cs typeface="Lato"/>
                          <a:sym typeface="Lato"/>
                        </a:rPr>
                        <a:t>Sunday	</a:t>
                      </a:r>
                      <a:endParaRPr sz="1100">
                        <a:latin typeface="Lato"/>
                        <a:ea typeface="Lato"/>
                        <a:cs typeface="Lato"/>
                        <a:sym typeface="Lato"/>
                      </a:endParaRPr>
                    </a:p>
                    <a:p>
                      <a:pPr indent="0" lvl="0" marL="0" rtl="0" algn="l">
                        <a:lnSpc>
                          <a:spcPct val="200000"/>
                        </a:lnSpc>
                        <a:spcBef>
                          <a:spcPts val="0"/>
                        </a:spcBef>
                        <a:spcAft>
                          <a:spcPts val="0"/>
                        </a:spcAft>
                        <a:buNone/>
                      </a:pPr>
                      <a:r>
                        <a:rPr lang="en" sz="1100">
                          <a:latin typeface="Lato"/>
                          <a:ea typeface="Lato"/>
                          <a:cs typeface="Lato"/>
                          <a:sym typeface="Lato"/>
                        </a:rPr>
                        <a:t>8.0	</a:t>
                      </a:r>
                      <a:endParaRPr sz="1100">
                        <a:latin typeface="Lato"/>
                        <a:ea typeface="Lato"/>
                        <a:cs typeface="Lato"/>
                        <a:sym typeface="Lato"/>
                      </a:endParaRPr>
                    </a:p>
                    <a:p>
                      <a:pPr indent="0" lvl="0" marL="0" rtl="0" algn="l">
                        <a:lnSpc>
                          <a:spcPct val="200000"/>
                        </a:lnSpc>
                        <a:spcBef>
                          <a:spcPts val="0"/>
                        </a:spcBef>
                        <a:spcAft>
                          <a:spcPts val="0"/>
                        </a:spcAft>
                        <a:buNone/>
                      </a:pPr>
                      <a:r>
                        <a:rPr lang="en" sz="1100">
                          <a:latin typeface="Lato"/>
                          <a:ea typeface="Lato"/>
                          <a:cs typeface="Lato"/>
                          <a:sym typeface="Lato"/>
                        </a:rPr>
                        <a:t>Castro/Upper Market	</a:t>
                      </a:r>
                      <a:endParaRPr sz="1100">
                        <a:latin typeface="Lato"/>
                        <a:ea typeface="Lato"/>
                        <a:cs typeface="Lato"/>
                        <a:sym typeface="Lato"/>
                      </a:endParaRPr>
                    </a:p>
                  </a:txBody>
                  <a:tcPr marT="91425" marB="91425" marR="91425" marL="91425"/>
                </a:tc>
              </a:tr>
            </a:tbl>
          </a:graphicData>
        </a:graphic>
      </p:graphicFrame>
      <p:cxnSp>
        <p:nvCxnSpPr>
          <p:cNvPr id="202" name="Google Shape;202;p28"/>
          <p:cNvCxnSpPr/>
          <p:nvPr/>
        </p:nvCxnSpPr>
        <p:spPr>
          <a:xfrm>
            <a:off x="3834925" y="2748100"/>
            <a:ext cx="792600" cy="3900"/>
          </a:xfrm>
          <a:prstGeom prst="straightConnector1">
            <a:avLst/>
          </a:prstGeom>
          <a:noFill/>
          <a:ln cap="flat" cmpd="sng" w="9525">
            <a:solidFill>
              <a:schemeClr val="dk2"/>
            </a:solidFill>
            <a:prstDash val="solid"/>
            <a:round/>
            <a:headEnd len="med" w="med" type="none"/>
            <a:tailEnd len="med" w="med" type="triangle"/>
          </a:ln>
        </p:spPr>
      </p:cxnSp>
      <p:sp>
        <p:nvSpPr>
          <p:cNvPr id="203" name="Google Shape;203;p28"/>
          <p:cNvSpPr txBox="1"/>
          <p:nvPr/>
        </p:nvSpPr>
        <p:spPr>
          <a:xfrm>
            <a:off x="4476800" y="2522500"/>
            <a:ext cx="4070100" cy="45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latin typeface="Lato"/>
                <a:ea typeface="Lato"/>
                <a:cs typeface="Lato"/>
                <a:sym typeface="Lato"/>
              </a:rPr>
              <a:t>Model Prediction: ‘C</a:t>
            </a:r>
            <a:r>
              <a:rPr b="1" lang="en" sz="1300">
                <a:latin typeface="Lato"/>
                <a:ea typeface="Lato"/>
                <a:cs typeface="Lato"/>
                <a:sym typeface="Lato"/>
              </a:rPr>
              <a:t>rime Without Endangerment’</a:t>
            </a:r>
            <a:endParaRPr b="1" sz="1300">
              <a:latin typeface="Lato"/>
              <a:ea typeface="Lato"/>
              <a:cs typeface="Lato"/>
              <a:sym typeface="Lato"/>
            </a:endParaRPr>
          </a:p>
        </p:txBody>
      </p:sp>
      <p:sp>
        <p:nvSpPr>
          <p:cNvPr id="204" name="Google Shape;204;p28"/>
          <p:cNvSpPr txBox="1"/>
          <p:nvPr/>
        </p:nvSpPr>
        <p:spPr>
          <a:xfrm>
            <a:off x="4426200" y="2748100"/>
            <a:ext cx="4219200" cy="158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ctr">
              <a:spcBef>
                <a:spcPts val="0"/>
              </a:spcBef>
              <a:spcAft>
                <a:spcPts val="0"/>
              </a:spcAft>
              <a:buNone/>
            </a:pPr>
            <a:r>
              <a:rPr lang="en" sz="1300">
                <a:solidFill>
                  <a:schemeClr val="dk1"/>
                </a:solidFill>
                <a:latin typeface="Lato"/>
                <a:ea typeface="Lato"/>
                <a:cs typeface="Lato"/>
                <a:sym typeface="Lato"/>
              </a:rPr>
              <a:t>Based on the inputted values given our model would predict this incident to fall under the category of  ‘Crime Without Endangerment’. Instead of dispatching a police officer </a:t>
            </a:r>
            <a:r>
              <a:rPr lang="en" sz="1300">
                <a:solidFill>
                  <a:schemeClr val="dk1"/>
                </a:solidFill>
                <a:latin typeface="Lato"/>
                <a:ea typeface="Lato"/>
                <a:cs typeface="Lato"/>
                <a:sym typeface="Lato"/>
              </a:rPr>
              <a:t>another type of trained professional such as a Social Worker can be utilized to assist this situation potentially. </a:t>
            </a:r>
            <a:endParaRPr sz="1300">
              <a:solidFill>
                <a:schemeClr val="dk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Suggestions for Improvement</a:t>
            </a:r>
            <a:endParaRPr/>
          </a:p>
        </p:txBody>
      </p:sp>
      <p:sp>
        <p:nvSpPr>
          <p:cNvPr id="210" name="Google Shape;210;p29"/>
          <p:cNvSpPr txBox="1"/>
          <p:nvPr>
            <p:ph idx="1" type="body"/>
          </p:nvPr>
        </p:nvSpPr>
        <p:spPr>
          <a:xfrm>
            <a:off x="727650" y="1973525"/>
            <a:ext cx="7688700" cy="22611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Clr>
                <a:schemeClr val="accent1"/>
              </a:buClr>
              <a:buSzPts val="1300"/>
              <a:buFont typeface="Lato"/>
              <a:buChar char="●"/>
            </a:pPr>
            <a:r>
              <a:rPr lang="en"/>
              <a:t>Adjusting the proportion needed in classifying certain categories could decrease accuracy, but increase effectiveness</a:t>
            </a:r>
            <a:endParaRPr/>
          </a:p>
          <a:p>
            <a:pPr indent="-298450" lvl="1" marL="914400" rtl="0" algn="l">
              <a:lnSpc>
                <a:spcPct val="100000"/>
              </a:lnSpc>
              <a:spcBef>
                <a:spcPts val="0"/>
              </a:spcBef>
              <a:spcAft>
                <a:spcPts val="0"/>
              </a:spcAft>
              <a:buClr>
                <a:schemeClr val="accent1"/>
              </a:buClr>
              <a:buSzPts val="1100"/>
              <a:buFont typeface="Lato"/>
              <a:buChar char="○"/>
            </a:pPr>
            <a:r>
              <a:rPr lang="en"/>
              <a:t>Ex. Cases that are borderline Assault/Endangerment and might need police aid but would have been predicted as a different category, could be adjusted to predict Assault/Endangerment just to be safe</a:t>
            </a:r>
            <a:br>
              <a:rPr lang="en"/>
            </a:br>
            <a:endParaRPr/>
          </a:p>
          <a:p>
            <a:pPr indent="-298450" lvl="0" marL="457200" rtl="0" algn="l">
              <a:lnSpc>
                <a:spcPct val="100000"/>
              </a:lnSpc>
              <a:spcBef>
                <a:spcPts val="0"/>
              </a:spcBef>
              <a:spcAft>
                <a:spcPts val="0"/>
              </a:spcAft>
              <a:buClr>
                <a:schemeClr val="accent1"/>
              </a:buClr>
              <a:buSzPts val="1100"/>
              <a:buFont typeface="Lato"/>
              <a:buChar char="●"/>
            </a:pPr>
            <a:r>
              <a:rPr lang="en"/>
              <a:t>Adjust groupings for types of first responders </a:t>
            </a:r>
            <a:endParaRPr/>
          </a:p>
          <a:p>
            <a:pPr indent="-298450" lvl="1" marL="914400" rtl="0" algn="l">
              <a:lnSpc>
                <a:spcPct val="100000"/>
              </a:lnSpc>
              <a:spcBef>
                <a:spcPts val="0"/>
              </a:spcBef>
              <a:spcAft>
                <a:spcPts val="0"/>
              </a:spcAft>
              <a:buClr>
                <a:schemeClr val="accent1"/>
              </a:buClr>
              <a:buSzPts val="1100"/>
              <a:buFont typeface="Lato"/>
              <a:buChar char="○"/>
            </a:pPr>
            <a:r>
              <a:rPr lang="en"/>
              <a:t>More or less specificity or adjusted bins could aid in prediction accuracy, but blur the meaning of the results and decrease usefulness</a:t>
            </a:r>
            <a:br>
              <a:rPr lang="en"/>
            </a:br>
            <a:endParaRPr/>
          </a:p>
          <a:p>
            <a:pPr indent="-311150" lvl="0" marL="457200" rtl="0" algn="l">
              <a:lnSpc>
                <a:spcPct val="100000"/>
              </a:lnSpc>
              <a:spcBef>
                <a:spcPts val="0"/>
              </a:spcBef>
              <a:spcAft>
                <a:spcPts val="0"/>
              </a:spcAft>
              <a:buClr>
                <a:schemeClr val="accent1"/>
              </a:buClr>
              <a:buSzPts val="1300"/>
              <a:buFont typeface="Lato"/>
              <a:buChar char="●"/>
            </a:pPr>
            <a:r>
              <a:rPr lang="en"/>
              <a:t>Add additional features</a:t>
            </a:r>
            <a:endParaRPr/>
          </a:p>
          <a:p>
            <a:pPr indent="-298450" lvl="1" marL="914400" rtl="0" algn="l">
              <a:lnSpc>
                <a:spcPct val="100000"/>
              </a:lnSpc>
              <a:spcBef>
                <a:spcPts val="0"/>
              </a:spcBef>
              <a:spcAft>
                <a:spcPts val="0"/>
              </a:spcAft>
              <a:buClr>
                <a:schemeClr val="accent1"/>
              </a:buClr>
              <a:buSzPts val="1100"/>
              <a:buFont typeface="Lato"/>
              <a:buChar char="○"/>
            </a:pPr>
            <a:r>
              <a:rPr lang="en"/>
              <a:t>Ex. Holistic knowledge of history of crime in certain areas</a:t>
            </a:r>
            <a:endParaRPr/>
          </a:p>
          <a:p>
            <a:pPr indent="-298450" lvl="1" marL="914400" rtl="0" algn="l">
              <a:lnSpc>
                <a:spcPct val="100000"/>
              </a:lnSpc>
              <a:spcBef>
                <a:spcPts val="0"/>
              </a:spcBef>
              <a:spcAft>
                <a:spcPts val="0"/>
              </a:spcAft>
              <a:buClr>
                <a:schemeClr val="accent1"/>
              </a:buClr>
              <a:buSzPts val="1100"/>
              <a:buFont typeface="Lato"/>
              <a:buChar char="○"/>
            </a:pPr>
            <a:r>
              <a:rPr lang="en"/>
              <a:t>Ex. Data regarding the type of businesses/land most common in each neighborhood</a:t>
            </a:r>
            <a:br>
              <a:rPr lang="en"/>
            </a:br>
            <a:endParaRPr/>
          </a:p>
          <a:p>
            <a:pPr indent="-298450" lvl="0" marL="457200" rtl="0" algn="l">
              <a:lnSpc>
                <a:spcPct val="100000"/>
              </a:lnSpc>
              <a:spcBef>
                <a:spcPts val="0"/>
              </a:spcBef>
              <a:spcAft>
                <a:spcPts val="0"/>
              </a:spcAft>
              <a:buClr>
                <a:schemeClr val="accent1"/>
              </a:buClr>
              <a:buSzPts val="1100"/>
              <a:buFont typeface="Lato"/>
              <a:buChar char="●"/>
            </a:pPr>
            <a:r>
              <a:rPr lang="en"/>
              <a:t>Filter the data for only certain types of cases (see next slide)</a:t>
            </a:r>
            <a:endParaRPr/>
          </a:p>
          <a:p>
            <a:pPr indent="0" lvl="0" marL="914400" rtl="0" algn="l">
              <a:lnSpc>
                <a:spcPct val="100000"/>
              </a:lnSpc>
              <a:spcBef>
                <a:spcPts val="0"/>
              </a:spcBef>
              <a:spcAft>
                <a:spcPts val="0"/>
              </a:spcAft>
              <a:buNone/>
            </a:pPr>
            <a:r>
              <a:rPr lang="en">
                <a:solidFill>
                  <a:srgbClr val="000000"/>
                </a:solidFill>
              </a:rPr>
              <a:t>	</a:t>
            </a:r>
            <a:endParaRPr>
              <a:solidFill>
                <a:srgbClr val="000000"/>
              </a:solidFill>
            </a:endParaRPr>
          </a:p>
          <a:p>
            <a:pPr indent="0" lvl="0" marL="0" rtl="0" algn="l">
              <a:spcBef>
                <a:spcPts val="0"/>
              </a:spcBef>
              <a:spcAft>
                <a:spcPts val="1600"/>
              </a:spcAft>
              <a:buNone/>
            </a:pPr>
            <a:r>
              <a:t/>
            </a:r>
            <a:endParaRPr/>
          </a:p>
        </p:txBody>
      </p:sp>
      <p:sp>
        <p:nvSpPr>
          <p:cNvPr id="211" name="Google Shape;211;p29"/>
          <p:cNvSpPr txBox="1"/>
          <p:nvPr/>
        </p:nvSpPr>
        <p:spPr>
          <a:xfrm>
            <a:off x="10475" y="4781725"/>
            <a:ext cx="9144000" cy="3618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Lato"/>
                <a:ea typeface="Lato"/>
                <a:cs typeface="Lato"/>
                <a:sym typeface="Lato"/>
              </a:rPr>
              <a:t>Introduction       |       Dataset       |       Approaches       |       </a:t>
            </a:r>
            <a:r>
              <a:rPr b="1" lang="en">
                <a:solidFill>
                  <a:schemeClr val="accent3"/>
                </a:solidFill>
                <a:latin typeface="Lato"/>
                <a:ea typeface="Lato"/>
                <a:cs typeface="Lato"/>
                <a:sym typeface="Lato"/>
              </a:rPr>
              <a:t>Results</a:t>
            </a:r>
            <a:endParaRPr b="1">
              <a:solidFill>
                <a:schemeClr val="accent3"/>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0"/>
          <p:cNvSpPr txBox="1"/>
          <p:nvPr>
            <p:ph type="title"/>
          </p:nvPr>
        </p:nvSpPr>
        <p:spPr>
          <a:xfrm>
            <a:off x="716925" y="1166900"/>
            <a:ext cx="77862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Filtering the Data for Better Prediction</a:t>
            </a:r>
            <a:endParaRPr/>
          </a:p>
        </p:txBody>
      </p:sp>
      <p:sp>
        <p:nvSpPr>
          <p:cNvPr id="217" name="Google Shape;217;p30"/>
          <p:cNvSpPr txBox="1"/>
          <p:nvPr/>
        </p:nvSpPr>
        <p:spPr>
          <a:xfrm>
            <a:off x="141950" y="1702100"/>
            <a:ext cx="3707400" cy="3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Lato"/>
                <a:ea typeface="Lato"/>
                <a:cs typeface="Lato"/>
                <a:sym typeface="Lato"/>
              </a:rPr>
              <a:t>                             Sample categories left after filtering: </a:t>
            </a:r>
            <a:endParaRPr b="1" sz="1100">
              <a:latin typeface="Lato"/>
              <a:ea typeface="Lato"/>
              <a:cs typeface="Lato"/>
              <a:sym typeface="Lato"/>
            </a:endParaRPr>
          </a:p>
        </p:txBody>
      </p:sp>
      <p:graphicFrame>
        <p:nvGraphicFramePr>
          <p:cNvPr id="218" name="Google Shape;218;p30"/>
          <p:cNvGraphicFramePr/>
          <p:nvPr/>
        </p:nvGraphicFramePr>
        <p:xfrm>
          <a:off x="497475" y="2032338"/>
          <a:ext cx="3000000" cy="3000000"/>
        </p:xfrm>
        <a:graphic>
          <a:graphicData uri="http://schemas.openxmlformats.org/drawingml/2006/table">
            <a:tbl>
              <a:tblPr>
                <a:noFill/>
                <a:tableStyleId>{EB0A2420-69D1-4948-B1FD-99DB43B660D3}</a:tableStyleId>
              </a:tblPr>
              <a:tblGrid>
                <a:gridCol w="1636800"/>
                <a:gridCol w="1715075"/>
              </a:tblGrid>
              <a:tr h="2554050">
                <a:tc>
                  <a:txBody>
                    <a:bodyPr/>
                    <a:lstStyle/>
                    <a:p>
                      <a:pPr indent="0" lvl="0" marL="0" rtl="0" algn="ctr">
                        <a:lnSpc>
                          <a:spcPct val="150000"/>
                        </a:lnSpc>
                        <a:spcBef>
                          <a:spcPts val="0"/>
                        </a:spcBef>
                        <a:spcAft>
                          <a:spcPts val="0"/>
                        </a:spcAft>
                        <a:buNone/>
                      </a:pPr>
                      <a:r>
                        <a:rPr lang="en" sz="700">
                          <a:latin typeface="Lato"/>
                          <a:ea typeface="Lato"/>
                          <a:cs typeface="Lato"/>
                          <a:sym typeface="Lato"/>
                        </a:rPr>
                        <a:t>'Homicide'</a:t>
                      </a:r>
                      <a:endParaRPr sz="700">
                        <a:latin typeface="Lato"/>
                        <a:ea typeface="Lato"/>
                        <a:cs typeface="Lato"/>
                        <a:sym typeface="Lato"/>
                      </a:endParaRPr>
                    </a:p>
                    <a:p>
                      <a:pPr indent="0" lvl="0" marL="0" rtl="0" algn="ctr">
                        <a:lnSpc>
                          <a:spcPct val="150000"/>
                        </a:lnSpc>
                        <a:spcBef>
                          <a:spcPts val="0"/>
                        </a:spcBef>
                        <a:spcAft>
                          <a:spcPts val="0"/>
                        </a:spcAft>
                        <a:buNone/>
                      </a:pPr>
                      <a:r>
                        <a:rPr lang="en" sz="700">
                          <a:latin typeface="Lato"/>
                          <a:ea typeface="Lato"/>
                          <a:cs typeface="Lato"/>
                          <a:sym typeface="Lato"/>
                        </a:rPr>
                        <a:t>'Miscellaneous Investigation'</a:t>
                      </a:r>
                      <a:endParaRPr sz="700">
                        <a:latin typeface="Lato"/>
                        <a:ea typeface="Lato"/>
                        <a:cs typeface="Lato"/>
                        <a:sym typeface="Lato"/>
                      </a:endParaRPr>
                    </a:p>
                    <a:p>
                      <a:pPr indent="0" lvl="0" marL="0" rtl="0" algn="ctr">
                        <a:lnSpc>
                          <a:spcPct val="150000"/>
                        </a:lnSpc>
                        <a:spcBef>
                          <a:spcPts val="0"/>
                        </a:spcBef>
                        <a:spcAft>
                          <a:spcPts val="0"/>
                        </a:spcAft>
                        <a:buNone/>
                      </a:pPr>
                      <a:r>
                        <a:rPr lang="en" sz="700">
                          <a:latin typeface="Lato"/>
                          <a:ea typeface="Lato"/>
                          <a:cs typeface="Lato"/>
                          <a:sym typeface="Lato"/>
                        </a:rPr>
                        <a:t>'Assault'</a:t>
                      </a:r>
                      <a:endParaRPr sz="700">
                        <a:latin typeface="Lato"/>
                        <a:ea typeface="Lato"/>
                        <a:cs typeface="Lato"/>
                        <a:sym typeface="Lato"/>
                      </a:endParaRPr>
                    </a:p>
                    <a:p>
                      <a:pPr indent="0" lvl="0" marL="0" rtl="0" algn="ctr">
                        <a:lnSpc>
                          <a:spcPct val="150000"/>
                        </a:lnSpc>
                        <a:spcBef>
                          <a:spcPts val="0"/>
                        </a:spcBef>
                        <a:spcAft>
                          <a:spcPts val="0"/>
                        </a:spcAft>
                        <a:buNone/>
                      </a:pPr>
                      <a:r>
                        <a:rPr lang="en" sz="700">
                          <a:latin typeface="Lato"/>
                          <a:ea typeface="Lato"/>
                          <a:cs typeface="Lato"/>
                          <a:sym typeface="Lato"/>
                        </a:rPr>
                        <a:t>       'Drug Offense'</a:t>
                      </a:r>
                      <a:endParaRPr sz="700">
                        <a:latin typeface="Lato"/>
                        <a:ea typeface="Lato"/>
                        <a:cs typeface="Lato"/>
                        <a:sym typeface="Lato"/>
                      </a:endParaRPr>
                    </a:p>
                    <a:p>
                      <a:pPr indent="0" lvl="0" marL="0" rtl="0" algn="ctr">
                        <a:lnSpc>
                          <a:spcPct val="150000"/>
                        </a:lnSpc>
                        <a:spcBef>
                          <a:spcPts val="0"/>
                        </a:spcBef>
                        <a:spcAft>
                          <a:spcPts val="0"/>
                        </a:spcAft>
                        <a:buNone/>
                      </a:pPr>
                      <a:r>
                        <a:rPr lang="en" sz="700">
                          <a:latin typeface="Lato"/>
                          <a:ea typeface="Lato"/>
                          <a:cs typeface="Lato"/>
                          <a:sym typeface="Lato"/>
                        </a:rPr>
                        <a:t>'Malicious Mischief' </a:t>
                      </a:r>
                      <a:endParaRPr sz="700">
                        <a:latin typeface="Lato"/>
                        <a:ea typeface="Lato"/>
                        <a:cs typeface="Lato"/>
                        <a:sym typeface="Lato"/>
                      </a:endParaRPr>
                    </a:p>
                    <a:p>
                      <a:pPr indent="0" lvl="0" marL="0" rtl="0" algn="ctr">
                        <a:lnSpc>
                          <a:spcPct val="150000"/>
                        </a:lnSpc>
                        <a:spcBef>
                          <a:spcPts val="0"/>
                        </a:spcBef>
                        <a:spcAft>
                          <a:spcPts val="0"/>
                        </a:spcAft>
                        <a:buNone/>
                      </a:pPr>
                      <a:r>
                        <a:rPr lang="en" sz="700">
                          <a:latin typeface="Lato"/>
                          <a:ea typeface="Lato"/>
                          <a:cs typeface="Lato"/>
                          <a:sym typeface="Lato"/>
                        </a:rPr>
                        <a:t>'Sex Offense'</a:t>
                      </a:r>
                      <a:endParaRPr sz="700">
                        <a:latin typeface="Lato"/>
                        <a:ea typeface="Lato"/>
                        <a:cs typeface="Lato"/>
                        <a:sym typeface="Lato"/>
                      </a:endParaRPr>
                    </a:p>
                    <a:p>
                      <a:pPr indent="0" lvl="0" marL="0" rtl="0" algn="ctr">
                        <a:lnSpc>
                          <a:spcPct val="150000"/>
                        </a:lnSpc>
                        <a:spcBef>
                          <a:spcPts val="0"/>
                        </a:spcBef>
                        <a:spcAft>
                          <a:spcPts val="0"/>
                        </a:spcAft>
                        <a:buNone/>
                      </a:pPr>
                      <a:r>
                        <a:rPr lang="en" sz="700">
                          <a:latin typeface="Lato"/>
                          <a:ea typeface="Lato"/>
                          <a:cs typeface="Lato"/>
                          <a:sym typeface="Lato"/>
                        </a:rPr>
                        <a:t>       'Non-Criminal' </a:t>
                      </a:r>
                      <a:endParaRPr sz="700">
                        <a:latin typeface="Lato"/>
                        <a:ea typeface="Lato"/>
                        <a:cs typeface="Lato"/>
                        <a:sym typeface="Lato"/>
                      </a:endParaRPr>
                    </a:p>
                    <a:p>
                      <a:pPr indent="0" lvl="0" marL="0" rtl="0" algn="ctr">
                        <a:lnSpc>
                          <a:spcPct val="150000"/>
                        </a:lnSpc>
                        <a:spcBef>
                          <a:spcPts val="0"/>
                        </a:spcBef>
                        <a:spcAft>
                          <a:spcPts val="0"/>
                        </a:spcAft>
                        <a:buNone/>
                      </a:pPr>
                      <a:r>
                        <a:rPr lang="en" sz="700">
                          <a:latin typeface="Lato"/>
                          <a:ea typeface="Lato"/>
                          <a:cs typeface="Lato"/>
                          <a:sym typeface="Lato"/>
                        </a:rPr>
                        <a:t>'Drug Violation' </a:t>
                      </a:r>
                      <a:endParaRPr sz="700">
                        <a:latin typeface="Lato"/>
                        <a:ea typeface="Lato"/>
                        <a:cs typeface="Lato"/>
                        <a:sym typeface="Lato"/>
                      </a:endParaRPr>
                    </a:p>
                    <a:p>
                      <a:pPr indent="0" lvl="0" marL="0" rtl="0" algn="ctr">
                        <a:lnSpc>
                          <a:spcPct val="150000"/>
                        </a:lnSpc>
                        <a:spcBef>
                          <a:spcPts val="0"/>
                        </a:spcBef>
                        <a:spcAft>
                          <a:spcPts val="0"/>
                        </a:spcAft>
                        <a:buNone/>
                      </a:pPr>
                      <a:r>
                        <a:rPr lang="en" sz="700">
                          <a:latin typeface="Lato"/>
                          <a:ea typeface="Lato"/>
                          <a:cs typeface="Lato"/>
                          <a:sym typeface="Lato"/>
                        </a:rPr>
                        <a:t>'Weapons Carrying Etc'</a:t>
                      </a:r>
                      <a:endParaRPr sz="700">
                        <a:latin typeface="Lato"/>
                        <a:ea typeface="Lato"/>
                        <a:cs typeface="Lato"/>
                        <a:sym typeface="Lato"/>
                      </a:endParaRPr>
                    </a:p>
                    <a:p>
                      <a:pPr indent="0" lvl="0" marL="0" rtl="0" algn="ctr">
                        <a:lnSpc>
                          <a:spcPct val="150000"/>
                        </a:lnSpc>
                        <a:spcBef>
                          <a:spcPts val="0"/>
                        </a:spcBef>
                        <a:spcAft>
                          <a:spcPts val="0"/>
                        </a:spcAft>
                        <a:buNone/>
                      </a:pPr>
                      <a:r>
                        <a:rPr lang="en" sz="700">
                          <a:latin typeface="Lato"/>
                          <a:ea typeface="Lato"/>
                          <a:cs typeface="Lato"/>
                          <a:sym typeface="Lato"/>
                        </a:rPr>
                        <a:t>       'Suspicious Occ'</a:t>
                      </a:r>
                      <a:endParaRPr sz="700">
                        <a:latin typeface="Lato"/>
                        <a:ea typeface="Lato"/>
                        <a:cs typeface="Lato"/>
                        <a:sym typeface="Lato"/>
                      </a:endParaRPr>
                    </a:p>
                    <a:p>
                      <a:pPr indent="0" lvl="0" marL="0" rtl="0" algn="ctr">
                        <a:lnSpc>
                          <a:spcPct val="150000"/>
                        </a:lnSpc>
                        <a:spcBef>
                          <a:spcPts val="0"/>
                        </a:spcBef>
                        <a:spcAft>
                          <a:spcPts val="0"/>
                        </a:spcAft>
                        <a:buNone/>
                      </a:pPr>
                      <a:r>
                        <a:rPr lang="en" sz="700">
                          <a:latin typeface="Lato"/>
                          <a:ea typeface="Lato"/>
                          <a:cs typeface="Lato"/>
                          <a:sym typeface="Lato"/>
                        </a:rPr>
                        <a:t>'Weapons Offense'</a:t>
                      </a:r>
                      <a:endParaRPr sz="700">
                        <a:latin typeface="Lato"/>
                        <a:ea typeface="Lato"/>
                        <a:cs typeface="Lato"/>
                        <a:sym typeface="Lato"/>
                      </a:endParaRPr>
                    </a:p>
                    <a:p>
                      <a:pPr indent="0" lvl="0" marL="0" rtl="0" algn="ctr">
                        <a:lnSpc>
                          <a:spcPct val="150000"/>
                        </a:lnSpc>
                        <a:spcBef>
                          <a:spcPts val="0"/>
                        </a:spcBef>
                        <a:spcAft>
                          <a:spcPts val="0"/>
                        </a:spcAft>
                        <a:buNone/>
                      </a:pPr>
                      <a:r>
                        <a:rPr lang="en" sz="700">
                          <a:latin typeface="Lato"/>
                          <a:ea typeface="Lato"/>
                          <a:cs typeface="Lato"/>
                          <a:sym typeface="Lato"/>
                        </a:rPr>
                        <a:t>'Disorderly ‘Conduct'</a:t>
                      </a:r>
                      <a:endParaRPr sz="700">
                        <a:latin typeface="Lato"/>
                        <a:ea typeface="Lato"/>
                        <a:cs typeface="Lato"/>
                        <a:sym typeface="Lato"/>
                      </a:endParaRPr>
                    </a:p>
                    <a:p>
                      <a:pPr indent="0" lvl="0" marL="0" rtl="0" algn="ctr">
                        <a:lnSpc>
                          <a:spcPct val="150000"/>
                        </a:lnSpc>
                        <a:spcBef>
                          <a:spcPts val="0"/>
                        </a:spcBef>
                        <a:spcAft>
                          <a:spcPts val="0"/>
                        </a:spcAft>
                        <a:buNone/>
                      </a:pPr>
                      <a:r>
                        <a:rPr lang="en" sz="700">
                          <a:latin typeface="Lato"/>
                          <a:ea typeface="Lato"/>
                          <a:cs typeface="Lato"/>
                          <a:sym typeface="Lato"/>
                        </a:rPr>
                        <a:t>       'Offences Against The Family And Children'</a:t>
                      </a:r>
                      <a:endParaRPr sz="700">
                        <a:latin typeface="Lato"/>
                        <a:ea typeface="Lato"/>
                        <a:cs typeface="Lato"/>
                        <a:sym typeface="Lato"/>
                      </a:endParaRPr>
                    </a:p>
                    <a:p>
                      <a:pPr indent="0" lvl="0" marL="0" rtl="0" algn="ctr">
                        <a:lnSpc>
                          <a:spcPct val="150000"/>
                        </a:lnSpc>
                        <a:spcBef>
                          <a:spcPts val="0"/>
                        </a:spcBef>
                        <a:spcAft>
                          <a:spcPts val="0"/>
                        </a:spcAft>
                        <a:buNone/>
                      </a:pPr>
                      <a:r>
                        <a:rPr lang="en" sz="700">
                          <a:latin typeface="Lato"/>
                          <a:ea typeface="Lato"/>
                          <a:cs typeface="Lato"/>
                          <a:sym typeface="Lato"/>
                        </a:rPr>
                        <a:t>‘Other'</a:t>
                      </a:r>
                      <a:endParaRPr/>
                    </a:p>
                  </a:txBody>
                  <a:tcPr marT="91425" marB="91425" marR="91425" marL="91425"/>
                </a:tc>
                <a:tc>
                  <a:txBody>
                    <a:bodyPr/>
                    <a:lstStyle/>
                    <a:p>
                      <a:pPr indent="0" lvl="0" marL="0" rtl="0" algn="ctr">
                        <a:lnSpc>
                          <a:spcPct val="150000"/>
                        </a:lnSpc>
                        <a:spcBef>
                          <a:spcPts val="0"/>
                        </a:spcBef>
                        <a:spcAft>
                          <a:spcPts val="0"/>
                        </a:spcAft>
                        <a:buNone/>
                      </a:pPr>
                      <a:r>
                        <a:rPr lang="en" sz="700">
                          <a:latin typeface="Lato"/>
                          <a:ea typeface="Lato"/>
                          <a:cs typeface="Lato"/>
                          <a:sym typeface="Lato"/>
                        </a:rPr>
                        <a:t>'Family Offense'</a:t>
                      </a:r>
                      <a:endParaRPr sz="700">
                        <a:latin typeface="Lato"/>
                        <a:ea typeface="Lato"/>
                        <a:cs typeface="Lato"/>
                        <a:sym typeface="Lato"/>
                      </a:endParaRPr>
                    </a:p>
                    <a:p>
                      <a:pPr indent="0" lvl="0" marL="0" rtl="0" algn="ctr">
                        <a:lnSpc>
                          <a:spcPct val="150000"/>
                        </a:lnSpc>
                        <a:spcBef>
                          <a:spcPts val="0"/>
                        </a:spcBef>
                        <a:spcAft>
                          <a:spcPts val="0"/>
                        </a:spcAft>
                        <a:buNone/>
                      </a:pPr>
                      <a:r>
                        <a:rPr lang="en" sz="700">
                          <a:latin typeface="Lato"/>
                          <a:ea typeface="Lato"/>
                          <a:cs typeface="Lato"/>
                          <a:sym typeface="Lato"/>
                        </a:rPr>
                        <a:t>'Civil Sidewalks'</a:t>
                      </a:r>
                      <a:endParaRPr sz="700">
                        <a:latin typeface="Lato"/>
                        <a:ea typeface="Lato"/>
                        <a:cs typeface="Lato"/>
                        <a:sym typeface="Lato"/>
                      </a:endParaRPr>
                    </a:p>
                    <a:p>
                      <a:pPr indent="0" lvl="0" marL="0" rtl="0" algn="ctr">
                        <a:lnSpc>
                          <a:spcPct val="150000"/>
                        </a:lnSpc>
                        <a:spcBef>
                          <a:spcPts val="0"/>
                        </a:spcBef>
                        <a:spcAft>
                          <a:spcPts val="0"/>
                        </a:spcAft>
                        <a:buNone/>
                      </a:pPr>
                      <a:r>
                        <a:rPr lang="en" sz="700">
                          <a:latin typeface="Lato"/>
                          <a:ea typeface="Lato"/>
                          <a:cs typeface="Lato"/>
                          <a:sym typeface="Lato"/>
                        </a:rPr>
                        <a:t>       'Liquor Laws'</a:t>
                      </a:r>
                      <a:endParaRPr sz="700">
                        <a:latin typeface="Lato"/>
                        <a:ea typeface="Lato"/>
                        <a:cs typeface="Lato"/>
                        <a:sym typeface="Lato"/>
                      </a:endParaRPr>
                    </a:p>
                    <a:p>
                      <a:pPr indent="0" lvl="0" marL="0" rtl="0" algn="ctr">
                        <a:lnSpc>
                          <a:spcPct val="150000"/>
                        </a:lnSpc>
                        <a:spcBef>
                          <a:spcPts val="0"/>
                        </a:spcBef>
                        <a:spcAft>
                          <a:spcPts val="0"/>
                        </a:spcAft>
                        <a:buNone/>
                      </a:pPr>
                      <a:r>
                        <a:rPr lang="en" sz="700">
                          <a:latin typeface="Lato"/>
                          <a:ea typeface="Lato"/>
                          <a:cs typeface="Lato"/>
                          <a:sym typeface="Lato"/>
                        </a:rPr>
                        <a:t>‘Other Offenses'</a:t>
                      </a:r>
                      <a:endParaRPr sz="700">
                        <a:latin typeface="Lato"/>
                        <a:ea typeface="Lato"/>
                        <a:cs typeface="Lato"/>
                        <a:sym typeface="Lato"/>
                      </a:endParaRPr>
                    </a:p>
                    <a:p>
                      <a:pPr indent="0" lvl="0" marL="0" rtl="0" algn="ctr">
                        <a:lnSpc>
                          <a:spcPct val="150000"/>
                        </a:lnSpc>
                        <a:spcBef>
                          <a:spcPts val="0"/>
                        </a:spcBef>
                        <a:spcAft>
                          <a:spcPts val="0"/>
                        </a:spcAft>
                        <a:buNone/>
                      </a:pPr>
                      <a:r>
                        <a:rPr lang="en" sz="700">
                          <a:latin typeface="Lato"/>
                          <a:ea typeface="Lato"/>
                          <a:cs typeface="Lato"/>
                          <a:sym typeface="Lato"/>
                        </a:rPr>
                        <a:t> 'Prostitution', 'Suspicious'</a:t>
                      </a:r>
                      <a:endParaRPr sz="700">
                        <a:latin typeface="Lato"/>
                        <a:ea typeface="Lato"/>
                        <a:cs typeface="Lato"/>
                        <a:sym typeface="Lato"/>
                      </a:endParaRPr>
                    </a:p>
                    <a:p>
                      <a:pPr indent="0" lvl="0" marL="0" rtl="0" algn="ctr">
                        <a:lnSpc>
                          <a:spcPct val="150000"/>
                        </a:lnSpc>
                        <a:spcBef>
                          <a:spcPts val="0"/>
                        </a:spcBef>
                        <a:spcAft>
                          <a:spcPts val="0"/>
                        </a:spcAft>
                        <a:buNone/>
                      </a:pPr>
                      <a:r>
                        <a:rPr lang="en" sz="700">
                          <a:latin typeface="Lato"/>
                          <a:ea typeface="Lato"/>
                          <a:cs typeface="Lato"/>
                          <a:sym typeface="Lato"/>
                        </a:rPr>
                        <a:t>       'Suicide'</a:t>
                      </a:r>
                      <a:endParaRPr sz="700">
                        <a:latin typeface="Lato"/>
                        <a:ea typeface="Lato"/>
                        <a:cs typeface="Lato"/>
                        <a:sym typeface="Lato"/>
                      </a:endParaRPr>
                    </a:p>
                    <a:p>
                      <a:pPr indent="0" lvl="0" marL="0" rtl="0" algn="ctr">
                        <a:lnSpc>
                          <a:spcPct val="150000"/>
                        </a:lnSpc>
                        <a:spcBef>
                          <a:spcPts val="0"/>
                        </a:spcBef>
                        <a:spcAft>
                          <a:spcPts val="0"/>
                        </a:spcAft>
                        <a:buNone/>
                      </a:pPr>
                      <a:r>
                        <a:rPr lang="en" sz="700">
                          <a:latin typeface="Lato"/>
                          <a:ea typeface="Lato"/>
                          <a:cs typeface="Lato"/>
                          <a:sym typeface="Lato"/>
                        </a:rPr>
                        <a:t>‘Rape'</a:t>
                      </a:r>
                      <a:endParaRPr sz="700">
                        <a:latin typeface="Lato"/>
                        <a:ea typeface="Lato"/>
                        <a:cs typeface="Lato"/>
                        <a:sym typeface="Lato"/>
                      </a:endParaRPr>
                    </a:p>
                    <a:p>
                      <a:pPr indent="0" lvl="0" marL="0" rtl="0" algn="ctr">
                        <a:lnSpc>
                          <a:spcPct val="150000"/>
                        </a:lnSpc>
                        <a:spcBef>
                          <a:spcPts val="0"/>
                        </a:spcBef>
                        <a:spcAft>
                          <a:spcPts val="0"/>
                        </a:spcAft>
                        <a:buNone/>
                      </a:pPr>
                      <a:r>
                        <a:rPr lang="en" sz="700">
                          <a:latin typeface="Lato"/>
                          <a:ea typeface="Lato"/>
                          <a:cs typeface="Lato"/>
                          <a:sym typeface="Lato"/>
                        </a:rPr>
                        <a:t>'Human Trafficking (A), Commercial Sex Acts'</a:t>
                      </a:r>
                      <a:endParaRPr sz="700">
                        <a:latin typeface="Lato"/>
                        <a:ea typeface="Lato"/>
                        <a:cs typeface="Lato"/>
                        <a:sym typeface="Lato"/>
                      </a:endParaRPr>
                    </a:p>
                    <a:p>
                      <a:pPr indent="0" lvl="0" marL="0" rtl="0" algn="ctr">
                        <a:lnSpc>
                          <a:spcPct val="150000"/>
                        </a:lnSpc>
                        <a:spcBef>
                          <a:spcPts val="0"/>
                        </a:spcBef>
                        <a:spcAft>
                          <a:spcPts val="0"/>
                        </a:spcAft>
                        <a:buNone/>
                      </a:pPr>
                      <a:r>
                        <a:rPr lang="en" sz="700">
                          <a:latin typeface="Lato"/>
                          <a:ea typeface="Lato"/>
                          <a:cs typeface="Lato"/>
                          <a:sym typeface="Lato"/>
                        </a:rPr>
                        <a:t>       'Human Trafficking, Commercial Sex Acts'</a:t>
                      </a:r>
                      <a:endParaRPr sz="700">
                        <a:latin typeface="Lato"/>
                        <a:ea typeface="Lato"/>
                        <a:cs typeface="Lato"/>
                        <a:sym typeface="Lato"/>
                      </a:endParaRPr>
                    </a:p>
                    <a:p>
                      <a:pPr indent="0" lvl="0" marL="0" rtl="0" algn="ctr">
                        <a:lnSpc>
                          <a:spcPct val="150000"/>
                        </a:lnSpc>
                        <a:spcBef>
                          <a:spcPts val="0"/>
                        </a:spcBef>
                        <a:spcAft>
                          <a:spcPts val="0"/>
                        </a:spcAft>
                        <a:buNone/>
                      </a:pPr>
                      <a:r>
                        <a:rPr lang="en" sz="700">
                          <a:latin typeface="Lato"/>
                          <a:ea typeface="Lato"/>
                          <a:cs typeface="Lato"/>
                          <a:sym typeface="Lato"/>
                        </a:rPr>
                        <a:t>'Weapons Offence'</a:t>
                      </a:r>
                      <a:endParaRPr sz="700">
                        <a:latin typeface="Lato"/>
                        <a:ea typeface="Lato"/>
                        <a:cs typeface="Lato"/>
                        <a:sym typeface="Lato"/>
                      </a:endParaRPr>
                    </a:p>
                    <a:p>
                      <a:pPr indent="0" lvl="0" marL="0" rtl="0" algn="ctr">
                        <a:lnSpc>
                          <a:spcPct val="150000"/>
                        </a:lnSpc>
                        <a:spcBef>
                          <a:spcPts val="0"/>
                        </a:spcBef>
                        <a:spcAft>
                          <a:spcPts val="0"/>
                        </a:spcAft>
                        <a:buNone/>
                      </a:pPr>
                      <a:r>
                        <a:rPr lang="en" sz="700">
                          <a:latin typeface="Lato"/>
                          <a:ea typeface="Lato"/>
                          <a:cs typeface="Lato"/>
                          <a:sym typeface="Lato"/>
                        </a:rPr>
                        <a:t>       'Juvenile Offenses'</a:t>
                      </a:r>
                      <a:endParaRPr sz="700">
                        <a:latin typeface="Lato"/>
                        <a:ea typeface="Lato"/>
                        <a:cs typeface="Lato"/>
                        <a:sym typeface="Lato"/>
                      </a:endParaRPr>
                    </a:p>
                    <a:p>
                      <a:pPr indent="0" lvl="0" marL="0" rtl="0" algn="ctr">
                        <a:lnSpc>
                          <a:spcPct val="150000"/>
                        </a:lnSpc>
                        <a:spcBef>
                          <a:spcPts val="0"/>
                        </a:spcBef>
                        <a:spcAft>
                          <a:spcPts val="0"/>
                        </a:spcAft>
                        <a:buNone/>
                      </a:pPr>
                      <a:r>
                        <a:rPr lang="en" sz="700">
                          <a:latin typeface="Lato"/>
                          <a:ea typeface="Lato"/>
                          <a:cs typeface="Lato"/>
                          <a:sym typeface="Lato"/>
                        </a:rPr>
                        <a:t>'Other Miscellaneous'</a:t>
                      </a:r>
                      <a:endParaRPr sz="700">
                        <a:latin typeface="Lato"/>
                        <a:ea typeface="Lato"/>
                        <a:cs typeface="Lato"/>
                        <a:sym typeface="Lato"/>
                      </a:endParaRPr>
                    </a:p>
                    <a:p>
                      <a:pPr indent="0" lvl="0" marL="0" rtl="0" algn="ctr">
                        <a:lnSpc>
                          <a:spcPct val="150000"/>
                        </a:lnSpc>
                        <a:spcBef>
                          <a:spcPts val="0"/>
                        </a:spcBef>
                        <a:spcAft>
                          <a:spcPts val="0"/>
                        </a:spcAft>
                        <a:buNone/>
                      </a:pPr>
                      <a:r>
                        <a:rPr lang="en" sz="700">
                          <a:latin typeface="Lato"/>
                          <a:ea typeface="Lato"/>
                          <a:cs typeface="Lato"/>
                          <a:sym typeface="Lato"/>
                        </a:rPr>
                        <a:t>       'Robbery' </a:t>
                      </a:r>
                      <a:endParaRPr/>
                    </a:p>
                  </a:txBody>
                  <a:tcPr marT="91425" marB="91425" marR="91425" marL="91425"/>
                </a:tc>
              </a:tr>
            </a:tbl>
          </a:graphicData>
        </a:graphic>
      </p:graphicFrame>
      <p:sp>
        <p:nvSpPr>
          <p:cNvPr id="219" name="Google Shape;219;p30"/>
          <p:cNvSpPr txBox="1"/>
          <p:nvPr/>
        </p:nvSpPr>
        <p:spPr>
          <a:xfrm>
            <a:off x="6457950" y="1805175"/>
            <a:ext cx="2157000" cy="2319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solidFill>
                  <a:srgbClr val="990000"/>
                </a:solidFill>
                <a:latin typeface="Lato"/>
                <a:ea typeface="Lato"/>
                <a:cs typeface="Lato"/>
                <a:sym typeface="Lato"/>
              </a:rPr>
              <a:t>Cons of Filtering:</a:t>
            </a:r>
            <a:r>
              <a:rPr lang="en" sz="1300">
                <a:solidFill>
                  <a:schemeClr val="accent1"/>
                </a:solidFill>
                <a:latin typeface="Lato"/>
                <a:ea typeface="Lato"/>
                <a:cs typeface="Lato"/>
                <a:sym typeface="Lato"/>
              </a:rPr>
              <a:t> </a:t>
            </a:r>
            <a:endParaRPr sz="1300">
              <a:solidFill>
                <a:schemeClr val="accent1"/>
              </a:solidFill>
              <a:latin typeface="Lato"/>
              <a:ea typeface="Lato"/>
              <a:cs typeface="Lato"/>
              <a:sym typeface="Lato"/>
            </a:endParaRPr>
          </a:p>
          <a:p>
            <a:pPr indent="0" lvl="0" marL="0" rtl="0" algn="l">
              <a:lnSpc>
                <a:spcPct val="100000"/>
              </a:lnSpc>
              <a:spcBef>
                <a:spcPts val="1600"/>
              </a:spcBef>
              <a:spcAft>
                <a:spcPts val="1600"/>
              </a:spcAft>
              <a:buNone/>
            </a:pPr>
            <a:r>
              <a:rPr lang="en" sz="1000">
                <a:solidFill>
                  <a:srgbClr val="990000"/>
                </a:solidFill>
                <a:latin typeface="Lato"/>
                <a:ea typeface="Lato"/>
                <a:cs typeface="Lato"/>
                <a:sym typeface="Lato"/>
              </a:rPr>
              <a:t>Filtering the data/using a smaller model is adverse to real world applications for actual prediction purposes. The accuracy would decrease because the algorithm can only predict certain categories.</a:t>
            </a:r>
            <a:endParaRPr>
              <a:latin typeface="Lato"/>
              <a:ea typeface="Lato"/>
              <a:cs typeface="Lato"/>
              <a:sym typeface="Lato"/>
            </a:endParaRPr>
          </a:p>
        </p:txBody>
      </p:sp>
      <p:sp>
        <p:nvSpPr>
          <p:cNvPr id="220" name="Google Shape;220;p30"/>
          <p:cNvSpPr txBox="1"/>
          <p:nvPr/>
        </p:nvSpPr>
        <p:spPr>
          <a:xfrm>
            <a:off x="4223625" y="3283350"/>
            <a:ext cx="4603500" cy="115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rgbClr val="434343"/>
                </a:solidFill>
                <a:latin typeface="Lato"/>
                <a:ea typeface="Lato"/>
                <a:cs typeface="Lato"/>
                <a:sym typeface="Lato"/>
              </a:rPr>
              <a:t>Filtering the data limits the model’s applicability to most real world datasets. If the model tried to predict an incident that wasn’t within the filtered incident categories there could be detrimental damage. Once the data has been narrowed down it sacrifices the potential usage of dispatching the correct responder to a specific incident.</a:t>
            </a:r>
            <a:endParaRPr sz="1300">
              <a:solidFill>
                <a:srgbClr val="434343"/>
              </a:solidFill>
              <a:latin typeface="Lato"/>
              <a:ea typeface="Lato"/>
              <a:cs typeface="Lato"/>
              <a:sym typeface="Lato"/>
            </a:endParaRPr>
          </a:p>
        </p:txBody>
      </p:sp>
      <p:sp>
        <p:nvSpPr>
          <p:cNvPr id="221" name="Google Shape;221;p30"/>
          <p:cNvSpPr txBox="1"/>
          <p:nvPr/>
        </p:nvSpPr>
        <p:spPr>
          <a:xfrm>
            <a:off x="10475" y="4781725"/>
            <a:ext cx="9144000" cy="3618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Lato"/>
                <a:ea typeface="Lato"/>
                <a:cs typeface="Lato"/>
                <a:sym typeface="Lato"/>
              </a:rPr>
              <a:t>Introduction       |       Dataset       |       Approaches       |       </a:t>
            </a:r>
            <a:r>
              <a:rPr b="1" lang="en">
                <a:solidFill>
                  <a:schemeClr val="accent3"/>
                </a:solidFill>
                <a:latin typeface="Lato"/>
                <a:ea typeface="Lato"/>
                <a:cs typeface="Lato"/>
                <a:sym typeface="Lato"/>
              </a:rPr>
              <a:t>Results</a:t>
            </a:r>
            <a:endParaRPr b="1">
              <a:solidFill>
                <a:schemeClr val="accent3"/>
              </a:solidFill>
              <a:latin typeface="Lato"/>
              <a:ea typeface="Lato"/>
              <a:cs typeface="Lato"/>
              <a:sym typeface="Lato"/>
            </a:endParaRPr>
          </a:p>
        </p:txBody>
      </p:sp>
      <p:sp>
        <p:nvSpPr>
          <p:cNvPr id="222" name="Google Shape;222;p30"/>
          <p:cNvSpPr txBox="1"/>
          <p:nvPr/>
        </p:nvSpPr>
        <p:spPr>
          <a:xfrm>
            <a:off x="3980313" y="1828388"/>
            <a:ext cx="2445900" cy="2394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solidFill>
                  <a:srgbClr val="38761D"/>
                </a:solidFill>
                <a:latin typeface="Lato"/>
                <a:ea typeface="Lato"/>
                <a:cs typeface="Lato"/>
                <a:sym typeface="Lato"/>
              </a:rPr>
              <a:t>      </a:t>
            </a:r>
            <a:r>
              <a:rPr lang="en" sz="1300">
                <a:solidFill>
                  <a:srgbClr val="38761D"/>
                </a:solidFill>
                <a:latin typeface="Lato"/>
                <a:ea typeface="Lato"/>
                <a:cs typeface="Lato"/>
                <a:sym typeface="Lato"/>
              </a:rPr>
              <a:t>Pros of Filtering:</a:t>
            </a:r>
            <a:endParaRPr sz="1300">
              <a:solidFill>
                <a:srgbClr val="38761D"/>
              </a:solidFill>
              <a:latin typeface="Lato"/>
              <a:ea typeface="Lato"/>
              <a:cs typeface="Lato"/>
              <a:sym typeface="Lato"/>
            </a:endParaRPr>
          </a:p>
          <a:p>
            <a:pPr indent="0" lvl="0" marL="285750" marR="262592" rtl="0" algn="l">
              <a:lnSpc>
                <a:spcPct val="100000"/>
              </a:lnSpc>
              <a:spcBef>
                <a:spcPts val="1600"/>
              </a:spcBef>
              <a:spcAft>
                <a:spcPts val="1600"/>
              </a:spcAft>
              <a:buNone/>
            </a:pPr>
            <a:r>
              <a:rPr lang="en" sz="1000">
                <a:solidFill>
                  <a:srgbClr val="38761D"/>
                </a:solidFill>
                <a:latin typeface="Lato"/>
                <a:ea typeface="Lato"/>
                <a:cs typeface="Lato"/>
                <a:sym typeface="Lato"/>
              </a:rPr>
              <a:t>Filtering data increased the cross validation score of predictions. We could successfully predict certain categories of the data that may be useful for specific purposes. </a:t>
            </a:r>
            <a:endParaRPr>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Further Analysis</a:t>
            </a:r>
            <a:endParaRPr/>
          </a:p>
        </p:txBody>
      </p:sp>
      <p:sp>
        <p:nvSpPr>
          <p:cNvPr id="228" name="Google Shape;228;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After developing a more thorough model, we can try to answer: </a:t>
            </a:r>
            <a:r>
              <a:rPr lang="en" sz="1200"/>
              <a:t>H</a:t>
            </a:r>
            <a:r>
              <a:rPr lang="en" sz="1200"/>
              <a:t>ow many first responders are necessary in each department during different times of the day and on different days of the week?</a:t>
            </a:r>
            <a:br>
              <a:rPr lang="en"/>
            </a:br>
            <a:endParaRPr/>
          </a:p>
          <a:p>
            <a:pPr indent="-311150" lvl="0" marL="457200" rtl="0" algn="l">
              <a:spcBef>
                <a:spcPts val="0"/>
              </a:spcBef>
              <a:spcAft>
                <a:spcPts val="0"/>
              </a:spcAft>
              <a:buSzPts val="1300"/>
              <a:buChar char="●"/>
            </a:pPr>
            <a:r>
              <a:rPr lang="en"/>
              <a:t>After implementing new first responders, we can explore the effectiveness of having different first responders show up instead of having police officers arrive for every type of case.</a:t>
            </a:r>
            <a:br>
              <a:rPr lang="en"/>
            </a:br>
            <a:endParaRPr/>
          </a:p>
          <a:p>
            <a:pPr indent="-311150" lvl="0" marL="457200" rtl="0" algn="l">
              <a:spcBef>
                <a:spcPts val="0"/>
              </a:spcBef>
              <a:spcAft>
                <a:spcPts val="0"/>
              </a:spcAft>
              <a:buSzPts val="1300"/>
              <a:buChar char="●"/>
            </a:pPr>
            <a:r>
              <a:rPr lang="en"/>
              <a:t>We could also begin determining preventative measures if the crime location and time is known/predictable and then later study the effectiveness of such measures.</a:t>
            </a:r>
            <a:endParaRPr/>
          </a:p>
        </p:txBody>
      </p:sp>
      <p:sp>
        <p:nvSpPr>
          <p:cNvPr id="229" name="Google Shape;229;p31"/>
          <p:cNvSpPr txBox="1"/>
          <p:nvPr/>
        </p:nvSpPr>
        <p:spPr>
          <a:xfrm>
            <a:off x="10475" y="4781725"/>
            <a:ext cx="9144000" cy="3618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Lato"/>
                <a:ea typeface="Lato"/>
                <a:cs typeface="Lato"/>
                <a:sym typeface="Lato"/>
              </a:rPr>
              <a:t>Introduction       |       Dataset       |       Approaches       |       </a:t>
            </a:r>
            <a:r>
              <a:rPr b="1" lang="en">
                <a:solidFill>
                  <a:schemeClr val="accent3"/>
                </a:solidFill>
                <a:latin typeface="Lato"/>
                <a:ea typeface="Lato"/>
                <a:cs typeface="Lato"/>
                <a:sym typeface="Lato"/>
              </a:rPr>
              <a:t>Results</a:t>
            </a:r>
            <a:endParaRPr b="1">
              <a:solidFill>
                <a:schemeClr val="accent3"/>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93" name="Google Shape;93;p14"/>
          <p:cNvSpPr txBox="1"/>
          <p:nvPr>
            <p:ph idx="4294967295"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lt1"/>
                </a:solidFill>
              </a:rPr>
              <a:t>Given the resurgence of the Black Lives Matter movement and the call to defund the police, we chose to examine San Francisco crime to help determine what other types of first responders are necessary, when, and where. This can be helpful for first response departments to determine staffing needs and to help prepare staff for the type of emergencies they may have to respond to.</a:t>
            </a:r>
            <a:endParaRPr>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2"/>
          <p:cNvSpPr txBox="1"/>
          <p:nvPr>
            <p:ph type="title"/>
          </p:nvPr>
        </p:nvSpPr>
        <p:spPr>
          <a:xfrm>
            <a:off x="727650" y="23041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3"/>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Appendix</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4"/>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SF Police Data</a:t>
            </a:r>
            <a:endParaRPr/>
          </a:p>
        </p:txBody>
      </p:sp>
      <p:sp>
        <p:nvSpPr>
          <p:cNvPr id="245" name="Google Shape;245;p34"/>
          <p:cNvSpPr txBox="1"/>
          <p:nvPr/>
        </p:nvSpPr>
        <p:spPr>
          <a:xfrm>
            <a:off x="729425" y="2055300"/>
            <a:ext cx="7688400" cy="254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u="sng">
                <a:solidFill>
                  <a:srgbClr val="1155CC"/>
                </a:solidFill>
                <a:latin typeface="Lato"/>
                <a:ea typeface="Lato"/>
                <a:cs typeface="Lato"/>
                <a:sym typeface="Lato"/>
                <a:hlinkClick r:id="rId3">
                  <a:extLst>
                    <a:ext uri="{A12FA001-AC4F-418D-AE19-62706E023703}">
                      <ahyp:hlinkClr val="tx"/>
                    </a:ext>
                  </a:extLst>
                </a:hlinkClick>
              </a:rPr>
              <a:t>https://data.sfgov.org/Public-Safety/Map-of-Police-Department-Incident-Reports-2018-to-/jq29-s5wp</a:t>
            </a:r>
            <a:endParaRPr sz="1300">
              <a:solidFill>
                <a:srgbClr val="008000"/>
              </a:solidFill>
              <a:highlight>
                <a:srgbClr val="FFFFFE"/>
              </a:highlight>
              <a:latin typeface="Lato"/>
              <a:ea typeface="Lato"/>
              <a:cs typeface="Lato"/>
              <a:sym typeface="Lato"/>
            </a:endParaRPr>
          </a:p>
          <a:p>
            <a:pPr indent="0" lvl="0" marL="0" rtl="0" algn="l">
              <a:lnSpc>
                <a:spcPct val="135714"/>
              </a:lnSpc>
              <a:spcBef>
                <a:spcPts val="0"/>
              </a:spcBef>
              <a:spcAft>
                <a:spcPts val="0"/>
              </a:spcAft>
              <a:buNone/>
            </a:pPr>
            <a:r>
              <a:t/>
            </a:r>
            <a:endParaRPr sz="1300">
              <a:solidFill>
                <a:srgbClr val="008000"/>
              </a:solidFill>
              <a:highlight>
                <a:srgbClr val="FFFFFE"/>
              </a:highlight>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ACS/Census Data for SF Neighborhoods</a:t>
            </a:r>
            <a:endParaRPr/>
          </a:p>
        </p:txBody>
      </p:sp>
      <p:sp>
        <p:nvSpPr>
          <p:cNvPr id="251" name="Google Shape;251;p35"/>
          <p:cNvSpPr txBox="1"/>
          <p:nvPr/>
        </p:nvSpPr>
        <p:spPr>
          <a:xfrm>
            <a:off x="729425" y="2055300"/>
            <a:ext cx="7688400" cy="25482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300" u="sng">
                <a:solidFill>
                  <a:schemeClr val="hlink"/>
                </a:solidFill>
                <a:highlight>
                  <a:srgbClr val="FFFFFE"/>
                </a:highlight>
                <a:latin typeface="Lato"/>
                <a:ea typeface="Lato"/>
                <a:cs typeface="Lato"/>
                <a:sym typeface="Lato"/>
                <a:hlinkClick r:id="rId3"/>
              </a:rPr>
              <a:t>https://default.sfplanning.org/publications_reports/SF_NGBD_SocioEconomic_Profiles/2012-2016_ACS_Profile_Neighborhoods_Final.pdf</a:t>
            </a:r>
            <a:endParaRPr sz="1300">
              <a:solidFill>
                <a:srgbClr val="008000"/>
              </a:solidFill>
              <a:highlight>
                <a:srgbClr val="FFFFFE"/>
              </a:highlight>
              <a:latin typeface="Lato"/>
              <a:ea typeface="Lato"/>
              <a:cs typeface="Lato"/>
              <a:sym typeface="Lato"/>
            </a:endParaRPr>
          </a:p>
          <a:p>
            <a:pPr indent="0" lvl="0" marL="0" rtl="0" algn="l">
              <a:lnSpc>
                <a:spcPct val="135714"/>
              </a:lnSpc>
              <a:spcBef>
                <a:spcPts val="0"/>
              </a:spcBef>
              <a:spcAft>
                <a:spcPts val="0"/>
              </a:spcAft>
              <a:buNone/>
            </a:pPr>
            <a:r>
              <a:t/>
            </a:r>
            <a:endParaRPr sz="1300">
              <a:solidFill>
                <a:srgbClr val="008000"/>
              </a:solidFill>
              <a:highlight>
                <a:srgbClr val="FFFFFE"/>
              </a:highlight>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Groupings - Crime Without Endangerment</a:t>
            </a:r>
            <a:endParaRPr/>
          </a:p>
        </p:txBody>
      </p:sp>
      <p:sp>
        <p:nvSpPr>
          <p:cNvPr id="257" name="Google Shape;257;p36"/>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350"/>
              <a:t>'Theft, From Locked Vehicle, &gt;$950', 'Theft, Other Property, $50-$200', 'Embezzlement from Dependent or Elder Adult by Caretaker', 'Theft, Shoplifting, $200-$950', 'Theft, From Building, Att.', 'Theft, From Person, &gt;$950 (other than Pickpocket)', 'Theft, From Person, $200-$950 (other than Pickpocket)', 'Theft, From Locked Vehicle, $200-$950', 'Burglary, Vehicle (Arrest made)', 'Theft, Pickpocket, $50-$200', 'Theft, From Unlocked Vehicle, &gt;$950', 'Theft, From Locked Vehicle, &lt;$50', 'Theft, Shoplifting, $50-$200', 'License Plate, Stolen', 'Theft, Other Property, &gt;$950', 'Theft, From Building, $200-$950', 'Theft, From Locked Vehicle, Att.', 'Theft, From Locked Vehicle, $50-$200', 'Theft, Shoplifting, &lt;$50', 'Theft, Lost Property, Petty', 'Theft, From Building, $50-$200', 'Theft, From Unlocked Vehicle, $200-$950', 'Theft, Bicycle, Att.', 'Theft, Pickpocket, &lt;$50', 'Theft of Checks or Credit Cards', 'Theft, From Building, &gt;$950', 'Theft, From Person, &lt;$50 (other than Pickpocket)', 'Theft, From Building, &lt;$50', 'Theft, Shoplifting, &gt;$950', 'Burglary, Vehicle, Att. (Arrest made)', 'Theft, Pickpocket, $200-$950', 'Theft, Other Property, $200-$950', 'Theft, From Unlocked Vehicle, $50-$200', 'Theft, Bicycle, $200-$950', 'Theft of Computers or Cell Phones', 'Theft, Petty, with Prior Conviction', 'Theft, Bicycle, &gt;$950', 'Theft, Bicycle, $50-$200', 'Theft from Merchant or Library', 'Theft, From Person, $50-$200 (other than Pickpocket)', 'Theft, Shoplifting, Att.', 'Theft, Other Property, &lt;$50', 'Theft, Lost Property, Grand', 'Theft, Pickpocket, &gt;$950', 'Theft, Vehicle Strip, &gt;$950', 'Theft of Other Property, Att.', 'Theft, Vehicle Strip, $200-$950', 'Theft of Animals (general)', 'Theft, From Unlocked Vehicle, &lt;$50', 'Theft, From Unlocked Vehicle, Att.', 'License Plate or Tab, Theft of', 'Theft, Coin Operated Machine, &gt;$950', 'Theft, Drunk Roll, &gt;$950', 'Theft, Vehicle Strip, &lt;$50', 'Theft, Drunk Roll, $200-$950', 'Theft, Coin Operated Machine, $200-$950', 'Theft of Utility Services', 'Theft, Purse Snatch, &lt;$50', 'Theft, Motorcycle Strip, $200-$950', 'Theft, Vehicle Strip, Attempted', 'Theft, Vehicle Strip, $50-$200', 'Theft, Purse Snatch, $200-$950', 'Theft, From Person, Att. (other than Pickpocket)', 'Looting during State of Emergency', 'Theft, Bicycle, &lt;$50, no serial number', 'Theft, Purse Snatch, &gt;$950', 'Theft of Telecommunication Services, incl. Clone Phone', 'Theft, Drunk Roll, $50-$200', 'Theft, Coin Operated Machine, $50-$200', 'Theft, Purse Snatch, $50-$200', 'Theft, Boat', 'Theft, Motorcycle Strip, &gt;$950', 'Burglary, Residence, Forcible Entry', 'Burglary, Apartment House, Forcible Entry', 'Burglary, Hot Prowl, Forcible Entry', 'Burglary, Other Bldg., Forcible Entry', 'Burglary, Apartment House, Unlawful Entry', 'Burglary, Other Bldg., Unlawful Entry', 'Burglary, Apartment House, Att. Forcible Entry', 'Burglary, Residence, Unlawful Entry', 'Burglary, Store, Unlawful Entry', 'Burglary, Non-residential, Forcible Entry', 'Burglary, Hot Prowl, Unlawful Entry', 'Burglary, Non-residential, Unlawful Entry', 'Burglary, Warehouse, Forcible Entry', 'Burglary, Safe, Store', 'Burglary, Store, Forcible Entry', 'Burglary, Residence, Att. Forcible Entry', 'Burglary, Residence Under Constr, Forcible Entry', 'Burglary, Other Bldg. Under Constr., Forcible Entry', 'Burglary, Warehouse, Unlawful Entry', 'Burglary, Other Bldg. Under Constr., Unlawful Entry', 'Burglary, Hotel Room, Unlawful Entry', 'Burglary, Flat, Unlawful Entry', 'Burglary, Store, Att. Forcible Entry', 'Burglary, Other Bldg., Att. Forcible Entry', 'Burglary, Non-residential, Att. Forcible', 'Burglary, Residence Under Constr, Unlawful Entry', 'Burglary, Hot Prowl, Att. Forcible Entry', 'Burglary, Flat Under Constr., Att. Forcible', 'Burglary, Flat Under Constr., Forcible Entry', 'Burglary, Apt Under Constr., Unlawful Entry', 'Burglary, Apt Under Constr., Forcible Entry', 'Burglary, Other Bldg. Under Constr., Att. Forcible', 'Burglary, Warehouse, Att. Forcible Entry', 'Burglary, Hotel Room, Forcible Entry', 'Burglary, Flat, Forcible Entry', 'Burglary, Hotel Under Constr., Forcible Entry', 'Burglary, Safe, Residence', 'Burglary, Safe, Warehouse', 'Burglary, Apt Under Constr., Att. Forcible', 'Burglary, Warehouse Under Constr, Unlawful Entry', 'Burglary, Flat Under Constr., Unlawful Entry', 'Burglary, Residence Under Constr, Att. Forcible', 'Burglary, Flat, Att. Forcible Entry', 'Burglary, Safe, Other', 'Burglary, Hotel Under Constr., Unlawful Entry', 'Stolen Property, Possession with Knowledge, Receiving', 'Stolen Computer, Possession', 'Money, Property or Labor, Fraudulently Obtaining', 'Stolen Cellular Phone, non-cloned, Possession', 'Stolen Access Card, Possession', 'Stolen Electronics, Possession', 'Stolen Checks, Possession', 'Lost Property', 'Embezzlement (general)', 'Embezzlement, Grand Theft By Employee', 'Embezzlement, Grand Theft', 'Embezzlement, Petty Theft By Employee', 'Embezzlement, Petty Theft', 'Embezzlement, Petty Theft, Leased Property', 'Vehicle, Embezzled', 'Vehicle, Rental, Failure to Return', 'Embezzlement, Grand Theft Leased Property', 'Embezzlement, Grand Theft By Brokers/Agents', 'Counterfeit Money or Coins', 'Checks, False, Making, Uttering or Possessing', 'Forgery, Checks, Felony', 'Access Card or Signature, Forgery of', 'Checks, Blank or Forged, Fraudulent Possession', 'Forgery &amp; Counterfeiting (general)', 'Counterfeit/Forgery, Poss Drivers Lic Or Id Card', 'Counterfeit Coins Or Notes, Possessing or Receiving', 'Vehicle Registration, False Evidence of', 'Counterfeiting, Coins Or Notes', 'Checks or Legal Instruments, Uttering Forged', 'Identification Card or Drivers License, Falsify or Display', 'VIN, Alter Or Remove', 'Access Card, incl. Credit, Phone, ATM, Fraudulent Use of', 'False Personation', 'False Personation to Receive Money or Property', 'Fraudulent Game or Trick, Obtaining Money or Property', 'Fraudulent Use Of Automated Teller Card', 'Access Card Information, Theft of', 'Checks, Making or Uttering with Insufficient Funds', 'Checks, Money Orders, Completed, Fraudulent Possession', 'Credit Application, Fraudulent', 'False Personation and Cheat Crimes (general)', 'Theft, Trick And Device, Felony',</a:t>
            </a:r>
            <a:endParaRPr sz="600"/>
          </a:p>
        </p:txBody>
      </p:sp>
      <p:sp>
        <p:nvSpPr>
          <p:cNvPr id="258" name="Google Shape;258;p36"/>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350"/>
              <a:t>'Injuring Phone, Cable TV, or Other Line', 'Driving, No License Issued', 'Lodging Without Permission', 'Unusual Occurrence', 'Driving, Reckless', 'Evading a Police Officer Recklessly', 'Driving, Speeding', 'Defrauding Providers of Food, Fuel, Services, or Accommodations', 'Threat or Force to Resist Executive Officer', 'Burglary Tools, Possession Of w/prior', 'Evading a Police Vehicle or Bicycle', 'Parole Violation, Adult', 'Narcotics Paraphernalia, Possession of', 'Methamphetamine Offense', 'Cocaine, Possession For Sale', 'Marijuana, Transporting', 'Cocaine, Base/rock, Possession For Sale', 'Methamphetamine, Possession For Sale', 'Heroin, Possession For Sale', 'Cocaine, Sale', 'Marijuana, Possession For Sale', 'Cocaine, Base/rock, Sale', 'Marijuana, Cultivating/Planting', 'Methamphetamine, Transportation', 'Cocaine Offense', 'Controlled Substance Offense', 'Heroin Offense', 'Controlled Substance, Possession For Sale', 'Controlled Substance, Sale', 'Loitering Where Narcotics are Sold/Used', 'Cocaine, Base/rock Offense', 'Hallucinogenic, Possession For Sale', 'Marijuana, Sales', 'Controlled Substance, Under the Influence of', 'Heroin, Sales', 'Controlled Substance, Transportation', 'Marijuana Offense', 'Opiates, Sale', 'Methamphetamine, Sale', 'Hallucinogenics Offense', 'Money Offense Related to Narcotics Trafficking', 'Opium Derivative, Possession For Sale', 'Opiates, Possession For Sale', 'Opiates Offense', 'Controlled Substance Violation, Loitering for', 'Methadone Offense', 'Methadone, Possession For Sale', 'Hallucinogenic, Sale', 'Prescription, Forge Or Alter (11368 H&amp;S)', 'Amphetamine, Transportation', 'Amphetamine, Possession For Sale', 'Liquor Law Violation (general)', 'Alcohol, Unlawful Transportation Of', 'Alcohol, Possession Of By Minor', 'Alcohol, Sale Of To Minor', 'Hallucinogenic,  Possession For Sale', 'Drugs, Under Influence  in a Public Place', 'Dissuading/Threatening Of A Witness', 'Public Nuisance, Maintaining After Notification', 'Driving While Under The Influence Of Alcohol', 'Loitering Without Lawful Business With Owner or Occupant', 'State Code Felony (general)', 'Resisting Peace Officer, causing Their Serious Injury or Death', 'False Imprisonment', 'Fireworks, Possession of any within SF, incl. "Safe &amp; Sane"', 'Fireworks, Exploding', 'Maintaining A Public Nuisance', 'State Code Misdemeanor (general)', 'Firefighter, Interfering with', 'Police Broadcast, Interception to Commit Crime', 'Public Transit Crimes - Infractions', 'Extortion or Blackmail', 'Impersonating A Police Officer', 'Rail Transit, Entering, Remaining, or Hindering Operation of', 'False Report of Emergency', 'Vehicle, Open Container Of Alcohol In', 'Extortion, Attempted', 'Interfering, W/ Police Officer', 'Prisoner, Rescuing From Lawful Custody', 'Vehicle, Throwing Substance At', 'Impersonating Public Utility Member', 'False Report of Felony or Misdemeanor', 'Chop Shop, Own or Operate', 'Threatening School or Public Employee', 'Abortion, Unlawful', 'Driving, Failure To Heed Red Light And Siren', 'Weapon, Taking or Attempting to Take from Peace Officer', 'Legal Instruments, Uttering False Checks, etc. (misd.)', 'Contraband, Taking Into A Reformatory', 'Lotteries (general)', 'Vehicle, Stolen, Auto', 'Vehicle, Stolen, Motorcycle', 'Vehicle, Stolen, Truck', 'Vehicle, Stolen, Other Vehicle', 'Vehicle, Stolen, Attempted', 'Vehicle, Stolen, Bus', 'Vehicle, Stolen, Mobile Home or House Trailer', 'Auto, Grand Theft of', 'Traffic Collision, Hit &amp; Run, Injury', 'Traffic Collision', 'Traffic Collision, Hit &amp; Run, Property Damage', 'Traffic Violation Arrest', 'Vehicle, Tampering', 'Vehicle, Impounded', 'Vehicle, Misplaced', 'Restraining Order Notification/Service of Restraining Order', 'Stay Away Order Violation, DVU related', 'Violation of Restraining Order', 'Violation of Emergency Protective Order', 'Violation of Stay Away Order', 'Stalking', 'Tobacco Products, Selling or Furnishing to Minor', 'ATM-related Crime (secondary code only)', 'Dog, Barking', 'Resisting, Delaying, or Obstructing  Peace Officer Duties', 'Burglary, Safe,  Store', 'Fireworks, Possession of any within SF,  incl. "Safe &amp; Sane"', 'Burglary, Safe,  Warehouse', 'Burglary, Safe,  Residence', 'Privacy, Invasion of  (general)',  'Computer System, Accessing, Copying, or Damaging', 'Theft, False Pretenses, Felony', 'Access Card Counterfeiting Machinery, Possession of', 'Checks, Theft/Non-sufficient Funds, Felony', 'Identification, Government, Possess, Make or Sell False', 'Access Card Information, Publication of', 'Theft, Trick &amp; Device, Misd.', 'Cellular or Cordless Phone Communications, Intercepting', 'Telephone or Telegraph Message, Sending False', 'Food Stamps, Misuse of', 'Access Card, Possession of Lost or Stolen, with Intent to Use, Transfer, or Sell', 'False Claims, Presenting to Government', 'Privacy, Invasion of (general)', 'Theft, False Pretenses, Misd.', 'Falsification of Medical Records', 'Audiovisual (Video or Sound) Recordings, Unauthorized', 'Theft, Trick And Device, Att.', 'Eavesdropping Devices, Sale or Use', 'Financial Statements, False', 'Insured Property, Destruction to Defraud Insurer', 'Park Code Violation (general)', 'Trash, Placing On The Street', 'Alcohol, Consuming In Public View', 'Municipal Code Violation (general)', 'Municipal Police Code Violation (general)', 'Defrauding Gas Station/Taxi Driver', 'Throwing Object at Common Carrier, Passenger or Freight', 'Obstructions On Streets, Sidewalks', 'Loitering and Peeking into Inhabited Structure', 'License Plate, Lost', 'License Plate, Found', 'Peddling Without A License', 'Fire Code Violation (general)', 'Permit Violation, Police (general)', 'Permit Violation, Entertainment', 'Federal Law Violation (general)', 'Hotel Violations', 'Public Transit, Acts Against', 'Burglary Tools, Possession Of', 'Conspiracy', 'Investigative Detention', 'Resisting, Delaying, or Obstructing Peace Officer Duties', 'Dissuading Witness, Victim', 'Identification To Peace Officer, False', 'Driving, License Suspended or Revoked', 'Trespassing', 'Driving While Under The Influence Of Drugs', 'Probation Violation', </a:t>
            </a:r>
            <a:endParaRPr sz="350"/>
          </a:p>
          <a:p>
            <a:pPr indent="0" lvl="0" marL="0" rtl="0" algn="l">
              <a:spcBef>
                <a:spcPts val="0"/>
              </a:spcBef>
              <a:spcAft>
                <a:spcPts val="1600"/>
              </a:spcAft>
              <a:buNone/>
            </a:pPr>
            <a:r>
              <a:t/>
            </a:r>
            <a:endParaRPr sz="35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Groupings - Crime With Endangerment</a:t>
            </a:r>
            <a:endParaRPr/>
          </a:p>
        </p:txBody>
      </p:sp>
      <p:sp>
        <p:nvSpPr>
          <p:cNvPr id="264" name="Google Shape;264;p3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450"/>
              <a:t>'Miscellaneous Investigation', 'Assault, Aggravated, W/ Knife', 'Assault, Aggravated, W/ Other Weapon', 'Battery', 'Assault, Aggravated, W/ Gun', 'Assault, Aggravated, W/ Force', 'Battery, former Spouse or Dating Relationship', 'False Imprisonment', 'Assault, Mayhem, W/ Force', 'Battery with Serious Injuries', 'Assault, Non-Aggravated', 'Battery, Sexual', 'Shooting into Inhabited Dwelling or Occupied Vehicle', 'Battery, Of A Police Officer', 'Assault, Att. Homicide, W/ Other Weapon', 'Assault, W/ Caustic Chemical to Injure or Disfigure', 'Assault, Aggravated, On Police Officer, W/ Force', 'Firearm, Discharging in Grossly Negligent Manner', 'Assault, Att. Homicide, W/ Knife', 'Assault, Att. Homicide, W/ Force', 'Assault, Non-Aggravated, Att.', 'Assault, Att. Homicide, W/ Gun', 'Firearm, Discharging at Unoccupied Bldg, Vehicle or Aircraft', 'Assault, Att. Mayhem, W/ Gun', 'Assault, Att. Mayhem, W/ Force', 'Assault, Aggravated, On Police Off., W/ Other Weapon', 'Firearm, Discharging at Occupied Bldg, Vehicle, or Aircraft', 'Firearm, Discharging At An Inhabited Dwelling', 'Assault, Aggravated, On Police Officer, W/ Knife', 'Assault, Mayhem, W/ Knife', 'Firearm, Negligent Discharge', 'Robbery, W/ Force', 'Robbery, W/ Knife', 'Robbery, Att., W/ Force', 'Robbery, Street or Public Place, W/ Force', 'Robbery, Att., Street or Public Place, W/ Knife', 'Shoplifting, Force against Agent', 'Robbery, Att., Chain Store, W/ Force', 'Robbery, Chain Store, W/ Knife', 'Robbery, W/ Other Weapon', 'Robbery, Att., Street or Public Place, W/ Force', 'Robbery, Street or Public Place, W/ Gun', 'Robbery, Chain Store, W/ Force', 'Robbery, Comml. Establ. W/ A Knife', 'Robbery, W/ Gun', 'Carjacking with a Gun', 'Robbery, Att., W/ Gun', 'Robbery, ATM, Gun, Att.', 'Robbery, Residence, W/ Gun', 'Robbery, Comml. Establ., W/ Force', 'Robbery, Att., Comm. Establ., W/ Force', 'Robbery, Att., Comm. Establ. With Other Weapon', 'Robbery, Chain Store, W/ Gun', 'Robbery, Service Station, W/ Gun', 'Robbery, Street or Public Place, W/ Knife', 'Robbery, Street or Public Place, W/ Other Weapon', 'Robbery, Att., W/ Other Weapon', 'Robbery, Att., Chain Store, W/ Other Weapon', 'Robbery, Att., Street or Public Place, W/ Gun', 'Robbery, Residence, W/ Knife', 'Carjacking with Bodily Force', 'Robbery, Comml. Establ. W/ Weapon', 'Robbery, Chain Store, W/ Other Weapon', 'Robbery, Att., Residence, W/ Knife', 'Robbery, ATM, Gun', 'Robbery, Att., Bank, W/ Force', 'Robbery, Vehicle for Hire, Att., W/ Other Weapon', 'Robbery, Residence, W/ Force', 'Robbery, ATM, Force, Att.', 'Carjacking with a Knife', 'Robbery, ATM, Knife', 'Carjacking with a Dangerous Weapon', 'Robbery, Att., Street or Public Place, W/ Other Weapon', 'Robbery, ATM, Force.', 'Robbery, Att., W/ Knife', 'Robbery, Att., Bank, W/ Other Weapon', 'Robbery, Comml. Establ., W/ Gun', 'Robbery, ATM, Other Weapon', 'Robbery, Service Station W/ Other Weapon', 'Robbery, Residence, W/ Other Weapon', 'Robbery, Bank, W/ Force', 'Robbery, Bank, W/ Other Weapon', 'Robbery, Att., Residence, W/ Gun', 'Robbery, ATM, Knife, Att.', 'Firearm, Armed While Possessing Controlled Substance', 'Firearm, Loaded, in Vehicle, Possession or Use', 'Firearm, Possession of Loaded', 'Firearm, Possession By Prohibited Person', 'Firearm, Tampering With Marks', 'Weapon, Prohibited, Possession, Sale, Mfg., Import', 'Weapon, Assault, Possession, Manufacture, or Sale', 'Ammunition, Poss. By Prohibited Person', 'Weapon, Assault, Registration or Transfer Violation', 'Switchblade Knife, Possession', 'Weapon, Deadly, Carrying with Intent to Commit Assault', 'Firearm, Carrying Loaded with Intent to Commit Felony', 'Weapon, Possess or Bring Other on School Grounds', 'Weapon, Tear Gas, Possession by Prohibited Persons', 'Fire Bomb, Possession or Use', 'Firearm, Possession of While Wearing Mask', 'Weapon, Concealed, Loitering While Carrying', 'Weapon, Carrying Concealed', 'Weapon, Deadly, Possession W/ Intent To Assault', 'Weapon, Deadly, Imitation or Laser Scope, Exhibiting', 'Firearm, Discharging Within City Limits', 'Phone Calls, Harassing', 'Vandalism with Noxious Chemical', 'Animal, Cruelty to',</a:t>
            </a:r>
            <a:endParaRPr sz="450"/>
          </a:p>
        </p:txBody>
      </p:sp>
      <p:sp>
        <p:nvSpPr>
          <p:cNvPr id="265" name="Google Shape;265;p3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450"/>
              <a:t>'Vandalism or Graffiti Tools, Possession', 'Malicious Mischief, Tire Slashing', 'Damage To Mail Box', 'Malicious Mischief, Street Cars/Buses', 'Fire Alarm, False', 'Parking Meters, Damage to', 'Malicious Mischief, Breaking Windows With BB Gun', 'Minor Beyond Parental Control', 'Fire Protection Equipment, Tampering with', 'Malicious Mischief, Building Under Constr.', 'Malicious Mischief, Annoying/Fictitious Phone Calls', 'Curfew Violation', 'Graffiti on Government Vehicles or Public Transportation', 'Terrorist Threats', 'Gang Related (secondary only)', 'Disturbing The Peace, Commotion', 'Phone Calls, Threatening', 'Disturbing The Peace', 'Disturbing The Peace, Fighting', 'Incident On School Grounds', 'Drugs, Under Influence in a Public Place', 'Alcohol, Under Influence Of In Public Place', 'School Property, Disturbance on', 'Public Nuisance, Committing', 'Phone Calls, Threatening or Annoying', 'Lodging in Park', 'School or Playground, Loitering About', 'Firearm Possession in School Zone', 'Disturbing The Peace, Swearing', 'Loitering, Obstructing', 'Assault on School Employee', 'Trespass within 30 days of Credible Threat', 'School Campus, Remaining Without Consent', 'Unlawful Assembly', 'Disturbing Religious Meetings', 'Engaging In Lewd Act', 'Riot', 'School, Public, Trespass', 'Lynching by Riot', 'Refusing To Disperse Upon Lawful Command', 'Suspicious Occurrence', 'Child, Suspicious Act Towards', 'Suspicious Occurrence, possible Shots Fired', 'Suspicious Act Towards Female', 'Suspicious Vehicle', 'Suspicious Person', 'Shooting, Accidental', 'Air Gun, Possession', 'Theft, Grand, of Firearm', 'Spouse, Cohabitee, Parent of Child in Common, Inflict Injury', 'Elder Adult or Dependent Abuse (not Embezzlement or Theft)', 'Domestic Violence (secondary only)', 'Hate Crime (secondary only)', 'Tarasoff Report', 'EPO or Restraining Order Violation, DVU related', 'Probation Violation, DVU related',  'Terrorizing by Arson or Explosive Device', 'Firearm, Turned In by Public', 'Dog, Bite or Attack', 'Dog, Stray or Vicious', 'Hazardous Materials, Dump any Substance into Water', 'Hazardous Materials, Dumping in Unauthorized Location', 'Suspicious Package', 'Missing Adult', 'Discharging Offensive or Injurious Substance in Public Area', 'Throwing Injurious Substance on Highway', 'Firearm with Altered Identification', 'Fireworks, Throw at Person or Discharge in Crowd', 'Driving While Under The Influence Of Alcohol, w/Injury', 'Bomb Threat or False Report of Bomb', 'Evading a Police Officer, Injury or Death', 'Driving While Under The Influence Of Drugs, w/Injury', 'Kidnapping (Adult victim)', 'Flammable or Explosive Device, Possession',  'Kidnapping during Robbery', 'Kidnapping during Carjacking', 'Kidnapping, Attempted (Adult victim)', 'Robbery,  ATM, Gun, Att.', 'Robbery,  ATM, Gun', 'Robbery,  ATM, Knife, Att.', 'Hazardous Materials,  Dump any Substance into Water', 'Robbery,  ATM, Other Weapon', 'Robbery,  ATM, Force.', 'Robbery,  ATM, Force, Att.', 'Robbery,  ATM, Knife', 'Human Trafficking (A)-Commerical Sex Acts', 'Pimping', 'Rape, Assault To, W/ Force', 'Rape, Forcible, W/ Force', 'Rape, Spousal', 'Oral Copulation, Unlawful (Adult Victim)', 'Rape, Assault To, W/ Gun', 'Rape, Forcible, W/ Sharp Object', 'Penetration, Forced, with Object', 'Unlawful Sexual Intercourse with Minor', 'Rape, Att., W/ Other Weapon', 'Rape, Att., W/ Force', 'Solicits For Act Of Prostitution', 'Pandering', 'Loitering for Purpose of Prostitution', 'Soliciting to Visit House Of Prostitution', 'Solicits Lewd Act', 'House of Prostitution, Keeping or Residing in', 'Soliciting or Engaging In Lewd Conduct', 'Caustic Chemical, Possession', 'Weapon, Carrying Concealed with Felony or Narcotics Conviction', 'Explosive Device, Located', 'Destructive Device, Possession', 'Destructive Device, Exploding', 'Malicious Mischief, Vandalism to Property', 'Malicious Mischief, Vandalism to Vehicle', 'Malicious Mischief, Breaking Windows', 'Malicious Mischief, Adult Suspect', 'Malicious Mischief, Graffiti, Real or Personal Property', 'Vandalism or Graffiti on or within 100 ft of Highway'</a:t>
            </a:r>
            <a:endParaRPr sz="1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Groupings - EMT and Fire Department</a:t>
            </a:r>
            <a:endParaRPr/>
          </a:p>
        </p:txBody>
      </p:sp>
      <p:sp>
        <p:nvSpPr>
          <p:cNvPr id="271" name="Google Shape;271;p38"/>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a:t>EMT</a:t>
            </a:r>
            <a:endParaRPr/>
          </a:p>
          <a:p>
            <a:pPr indent="0" lvl="0" marL="0" rtl="0" algn="l">
              <a:lnSpc>
                <a:spcPct val="135714"/>
              </a:lnSpc>
              <a:spcBef>
                <a:spcPts val="0"/>
              </a:spcBef>
              <a:spcAft>
                <a:spcPts val="0"/>
              </a:spcAft>
              <a:buNone/>
            </a:pPr>
            <a:r>
              <a:rPr lang="en" sz="850"/>
              <a:t>'Aided Case', 'Aided case, Naloxone Deployment', 'Aided Case -Property for Destruction', 'Aided Case, Injured or Sick Person', 'Aided Case, Sick Person', 'Death Report, Cause Unknown', 'Death Report, Natural Causes', 'Death, Non-manslaughter Vehicle Accident', 'Death, Accidental', 'Homicide, W/ Gun', 'Homicide, W/ Other Weapon', 'Manslaughter, Vehicular', 'Homicide', 'Suicide By Ingestion, Att.', 'Suicide By Strangulation/Hanging', 'Suicide', 'Suicide By Laceration/Stabbing, Att.', 'Suicide By Asphyxiation, Att.', 'Suicide By Laceration/Stabbing', 'Suicide By Jumping, Att.', 'Suicide, Attempted', 'Suicide By Firearms', 'Suicide By Strangulation/Hanging, Att.', 'Suicide By Firearms, Att.'</a:t>
            </a:r>
            <a:endParaRPr sz="850"/>
          </a:p>
          <a:p>
            <a:pPr indent="0" lvl="0" marL="0" rtl="0" algn="l">
              <a:spcBef>
                <a:spcPts val="0"/>
              </a:spcBef>
              <a:spcAft>
                <a:spcPts val="1600"/>
              </a:spcAft>
              <a:buNone/>
            </a:pPr>
            <a:r>
              <a:t/>
            </a:r>
            <a:endParaRPr/>
          </a:p>
        </p:txBody>
      </p:sp>
      <p:sp>
        <p:nvSpPr>
          <p:cNvPr id="272" name="Google Shape;272;p38"/>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a:t>Fire Department</a:t>
            </a:r>
            <a:br>
              <a:rPr lang="en" sz="850"/>
            </a:br>
            <a:r>
              <a:rPr lang="en" sz="850"/>
              <a:t>'Arson of Vehicle', 'Arson', 'Arson, Attempted', 'Arson, Inhabited Dwelling', 'Fire, Unlawfully Causing', 'Arson, Portable Toilet', 'Arson, Commercial Building', 'Arson, Vacant Building', 'Arson, Police Vehicle', 'Fire Report'</a:t>
            </a:r>
            <a:endParaRPr sz="850"/>
          </a:p>
          <a:p>
            <a:pPr indent="0" lvl="0" marL="0" rtl="0" algn="l">
              <a:spcBef>
                <a:spcPts val="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9"/>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Groupings - Social Workers and Administrative</a:t>
            </a:r>
            <a:endParaRPr/>
          </a:p>
        </p:txBody>
      </p:sp>
      <p:sp>
        <p:nvSpPr>
          <p:cNvPr id="278" name="Google Shape;278;p39"/>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a:t>Social Workers</a:t>
            </a:r>
            <a:endParaRPr/>
          </a:p>
          <a:p>
            <a:pPr indent="0" lvl="0" marL="0" rtl="0" algn="l">
              <a:lnSpc>
                <a:spcPct val="135714"/>
              </a:lnSpc>
              <a:spcBef>
                <a:spcPts val="0"/>
              </a:spcBef>
              <a:spcAft>
                <a:spcPts val="0"/>
              </a:spcAft>
              <a:buNone/>
            </a:pPr>
            <a:r>
              <a:rPr lang="en" sz="850"/>
              <a:t>'Child, Inflicting Physical Pain, Mental Suffering, or Death', 'Obscene Matter, Distribution to Minors', 'Child Abuse, Pornography', 'Sex Offender, Failure To Register for Sexual Assault of Adult', 'Indecent Exposure (Adult victim)', 'Children, Annoy Or Molest', 'Child Abuse, Exploitation', 'Bathroom Hole, Looking through', 'Child Abuse, Sexual', 'Soliciting Minor to Commit Felony', 'Child, Inflicting Injury Resulting in Traumatic Condition', 'Child, Failure To Provide',  'Child, Willful Desertion of', 'Child Concealment, Depriving Lawful Custodian', 'Minor, Contributing To Delinquency of', 'Children, Abandonment &amp; Neglect of (general)', 'Child, Willful Cruelty To', 'Civil Sidewalks, Warning', 'Civil Sidewalks, Citation', 'Civil Sidewalks, Booking', 'Civil Sidewalks, Violation', 'Mental Health Detention'</a:t>
            </a:r>
            <a:endParaRPr sz="850"/>
          </a:p>
          <a:p>
            <a:pPr indent="0" lvl="0" marL="0" rtl="0" algn="l">
              <a:spcBef>
                <a:spcPts val="0"/>
              </a:spcBef>
              <a:spcAft>
                <a:spcPts val="1600"/>
              </a:spcAft>
              <a:buNone/>
            </a:pPr>
            <a:r>
              <a:t/>
            </a:r>
            <a:endParaRPr/>
          </a:p>
        </p:txBody>
      </p:sp>
      <p:sp>
        <p:nvSpPr>
          <p:cNvPr id="279" name="Google Shape;279;p39"/>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a:t>Administrative</a:t>
            </a:r>
            <a:endParaRPr/>
          </a:p>
          <a:p>
            <a:pPr indent="0" lvl="0" marL="0" rtl="0" algn="l">
              <a:lnSpc>
                <a:spcPct val="135714"/>
              </a:lnSpc>
              <a:spcBef>
                <a:spcPts val="0"/>
              </a:spcBef>
              <a:spcAft>
                <a:spcPts val="0"/>
              </a:spcAft>
              <a:buNone/>
            </a:pPr>
            <a:r>
              <a:rPr lang="en" sz="850"/>
              <a:t>'Warrant Arrest, Local SF Warrant', 'Warrant Arrest, Enroute To Probation', 'Warrant Arrest, Enroute To Outside Jurisdiction', 'Warrant Arrest, Enroute To Dept. Of Corrections', 'Warrant Arrest, Enroute To Adult Authority', 'Probation Search', 'Post Release Community Supervision', 'Warrant Arrest, Enroute To Parole', 'Warrant Arrest, Enroute To US Marshall', 'Parole Search', 'Search Warrant Service', 'Stay Away or Court Order, Non-DV Related', 'Case Closure', 'Courtesy Report', 'Found Property', 'Found  Property','Property for Identification', 'Located Property', 'Found Person', 'License Plate, Recovered', 'Vehicle, Recovered, Stolen outside SF', 'Vehicle, Stolen &amp; Recovered', 'Vehicle, Recovered, Motorcycle', 'Vehicle, Recovered, Auto', 'Vehicle, Recovered, Truck', 'Vehicle, Recovered, Other Vehicle', 'Vehicle, Recovered, Mobile Home or House Trailer', 'Vehicle, Recovered, Bus'</a:t>
            </a:r>
            <a:endParaRPr sz="850"/>
          </a:p>
          <a:p>
            <a:pPr indent="0" lvl="0" marL="0" rtl="0" algn="l">
              <a:spcBef>
                <a:spcPts val="0"/>
              </a:spcBef>
              <a:spcAft>
                <a:spcPts val="1600"/>
              </a:spcAft>
              <a:buNone/>
            </a:pPr>
            <a:r>
              <a:t/>
            </a:r>
            <a:endParaRPr sz="85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709050"/>
            <a:ext cx="7688700" cy="53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99" name="Google Shape;99;p15"/>
          <p:cNvSpPr txBox="1"/>
          <p:nvPr>
            <p:ph idx="4294967295" type="body"/>
          </p:nvPr>
        </p:nvSpPr>
        <p:spPr>
          <a:xfrm>
            <a:off x="729513" y="1324550"/>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D9D9D9"/>
                </a:solidFill>
              </a:rPr>
              <a:t>            </a:t>
            </a:r>
            <a:r>
              <a:rPr b="1" lang="en" sz="1500" u="sng">
                <a:solidFill>
                  <a:srgbClr val="D9D9D9"/>
                </a:solidFill>
              </a:rPr>
              <a:t>Police Incident Reportings Dataset</a:t>
            </a:r>
            <a:endParaRPr b="1" sz="1500" u="sng">
              <a:solidFill>
                <a:srgbClr val="D9D9D9"/>
              </a:solidFill>
            </a:endParaRPr>
          </a:p>
          <a:p>
            <a:pPr indent="-311150" lvl="0" marL="457200" rtl="0" algn="l">
              <a:spcBef>
                <a:spcPts val="1600"/>
              </a:spcBef>
              <a:spcAft>
                <a:spcPts val="0"/>
              </a:spcAft>
              <a:buClr>
                <a:srgbClr val="FFFFFF"/>
              </a:buClr>
              <a:buSzPts val="1300"/>
              <a:buChar char="●"/>
            </a:pPr>
            <a:r>
              <a:rPr b="1" lang="en">
                <a:solidFill>
                  <a:srgbClr val="FFFFFF"/>
                </a:solidFill>
              </a:rPr>
              <a:t>Incident reportings from sfgov.org from 2018-2020</a:t>
            </a:r>
            <a:endParaRPr b="1">
              <a:solidFill>
                <a:srgbClr val="FFFFFF"/>
              </a:solidFill>
            </a:endParaRPr>
          </a:p>
          <a:p>
            <a:pPr indent="-311150" lvl="0" marL="457200" rtl="0" algn="l">
              <a:spcBef>
                <a:spcPts val="0"/>
              </a:spcBef>
              <a:spcAft>
                <a:spcPts val="0"/>
              </a:spcAft>
              <a:buClr>
                <a:srgbClr val="FFFFFF"/>
              </a:buClr>
              <a:buSzPts val="1300"/>
              <a:buChar char="●"/>
            </a:pPr>
            <a:r>
              <a:rPr b="1" lang="en">
                <a:solidFill>
                  <a:srgbClr val="FFFFFF"/>
                </a:solidFill>
              </a:rPr>
              <a:t>Includes features such as:</a:t>
            </a:r>
            <a:endParaRPr b="1">
              <a:solidFill>
                <a:srgbClr val="FFFFFF"/>
              </a:solidFill>
            </a:endParaRPr>
          </a:p>
          <a:p>
            <a:pPr indent="-298450" lvl="1" marL="914400" rtl="0" algn="l">
              <a:spcBef>
                <a:spcPts val="0"/>
              </a:spcBef>
              <a:spcAft>
                <a:spcPts val="0"/>
              </a:spcAft>
              <a:buClr>
                <a:srgbClr val="FFFFFF"/>
              </a:buClr>
              <a:buSzPts val="1100"/>
              <a:buChar char="○"/>
            </a:pPr>
            <a:r>
              <a:rPr b="1" lang="en">
                <a:solidFill>
                  <a:srgbClr val="FFFFFF"/>
                </a:solidFill>
              </a:rPr>
              <a:t>‘Incident Time’</a:t>
            </a:r>
            <a:endParaRPr b="1">
              <a:solidFill>
                <a:srgbClr val="FFFFFF"/>
              </a:solidFill>
            </a:endParaRPr>
          </a:p>
          <a:p>
            <a:pPr indent="-298450" lvl="1" marL="914400" rtl="0" algn="l">
              <a:spcBef>
                <a:spcPts val="0"/>
              </a:spcBef>
              <a:spcAft>
                <a:spcPts val="0"/>
              </a:spcAft>
              <a:buClr>
                <a:srgbClr val="FFFFFF"/>
              </a:buClr>
              <a:buSzPts val="1100"/>
              <a:buChar char="○"/>
            </a:pPr>
            <a:r>
              <a:rPr b="1" lang="en">
                <a:solidFill>
                  <a:srgbClr val="FFFFFF"/>
                </a:solidFill>
              </a:rPr>
              <a:t>‘Incident Location’</a:t>
            </a:r>
            <a:endParaRPr b="1">
              <a:solidFill>
                <a:srgbClr val="FFFFFF"/>
              </a:solidFill>
            </a:endParaRPr>
          </a:p>
          <a:p>
            <a:pPr indent="-298450" lvl="1" marL="914400" rtl="0" algn="l">
              <a:spcBef>
                <a:spcPts val="0"/>
              </a:spcBef>
              <a:spcAft>
                <a:spcPts val="0"/>
              </a:spcAft>
              <a:buClr>
                <a:srgbClr val="FFFFFF"/>
              </a:buClr>
              <a:buSzPts val="1100"/>
              <a:buChar char="○"/>
            </a:pPr>
            <a:r>
              <a:rPr b="1" lang="en">
                <a:solidFill>
                  <a:srgbClr val="FFFFFF"/>
                </a:solidFill>
              </a:rPr>
              <a:t>‘Police District’</a:t>
            </a:r>
            <a:endParaRPr b="1">
              <a:solidFill>
                <a:srgbClr val="FFFFFF"/>
              </a:solidFill>
            </a:endParaRPr>
          </a:p>
          <a:p>
            <a:pPr indent="-298450" lvl="1" marL="914400" rtl="0" algn="l">
              <a:spcBef>
                <a:spcPts val="0"/>
              </a:spcBef>
              <a:spcAft>
                <a:spcPts val="0"/>
              </a:spcAft>
              <a:buClr>
                <a:srgbClr val="FFFFFF"/>
              </a:buClr>
              <a:buSzPts val="1100"/>
              <a:buChar char="○"/>
            </a:pPr>
            <a:r>
              <a:rPr b="1" lang="en">
                <a:solidFill>
                  <a:srgbClr val="FFFFFF"/>
                </a:solidFill>
              </a:rPr>
              <a:t>‘Analysis Neighborhood’</a:t>
            </a:r>
            <a:endParaRPr b="1">
              <a:solidFill>
                <a:srgbClr val="FFFFFF"/>
              </a:solidFill>
            </a:endParaRPr>
          </a:p>
          <a:p>
            <a:pPr indent="-298450" lvl="1" marL="914400" rtl="0" algn="l">
              <a:spcBef>
                <a:spcPts val="0"/>
              </a:spcBef>
              <a:spcAft>
                <a:spcPts val="0"/>
              </a:spcAft>
              <a:buClr>
                <a:srgbClr val="FFFFFF"/>
              </a:buClr>
              <a:buSzPts val="1100"/>
              <a:buChar char="○"/>
            </a:pPr>
            <a:r>
              <a:rPr b="1" lang="en">
                <a:solidFill>
                  <a:srgbClr val="FFFFFF"/>
                </a:solidFill>
              </a:rPr>
              <a:t>‘Incident Type’</a:t>
            </a:r>
            <a:endParaRPr b="1">
              <a:solidFill>
                <a:srgbClr val="FFFFFF"/>
              </a:solidFill>
            </a:endParaRPr>
          </a:p>
          <a:p>
            <a:pPr indent="-298450" lvl="1" marL="914400" rtl="0" algn="l">
              <a:spcBef>
                <a:spcPts val="0"/>
              </a:spcBef>
              <a:spcAft>
                <a:spcPts val="0"/>
              </a:spcAft>
              <a:buClr>
                <a:srgbClr val="FFFFFF"/>
              </a:buClr>
              <a:buSzPts val="1100"/>
              <a:buChar char="○"/>
            </a:pPr>
            <a:r>
              <a:rPr b="1" lang="en">
                <a:solidFill>
                  <a:srgbClr val="FFFFFF"/>
                </a:solidFill>
              </a:rPr>
              <a:t>‘Incident Description’, etc.</a:t>
            </a:r>
            <a:endParaRPr b="1">
              <a:solidFill>
                <a:srgbClr val="FFFFFF"/>
              </a:solidFill>
            </a:endParaRPr>
          </a:p>
          <a:p>
            <a:pPr indent="-311150" lvl="0" marL="457200" rtl="0" algn="l">
              <a:spcBef>
                <a:spcPts val="0"/>
              </a:spcBef>
              <a:spcAft>
                <a:spcPts val="0"/>
              </a:spcAft>
              <a:buClr>
                <a:srgbClr val="FFFFFF"/>
              </a:buClr>
              <a:buSzPts val="1300"/>
              <a:buChar char="●"/>
            </a:pPr>
            <a:r>
              <a:rPr b="1" lang="en">
                <a:solidFill>
                  <a:srgbClr val="FFFFFF"/>
                </a:solidFill>
              </a:rPr>
              <a:t>Total 65,534 rows and 16 features</a:t>
            </a:r>
            <a:endParaRPr b="1">
              <a:solidFill>
                <a:srgbClr val="FFFFFF"/>
              </a:solidFill>
            </a:endParaRPr>
          </a:p>
        </p:txBody>
      </p:sp>
      <p:sp>
        <p:nvSpPr>
          <p:cNvPr id="100" name="Google Shape;100;p15"/>
          <p:cNvSpPr txBox="1"/>
          <p:nvPr>
            <p:ph idx="4294967295" type="body"/>
          </p:nvPr>
        </p:nvSpPr>
        <p:spPr>
          <a:xfrm>
            <a:off x="4643791" y="1324550"/>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CCCCCC"/>
                </a:solidFill>
              </a:rPr>
              <a:t>             </a:t>
            </a:r>
            <a:r>
              <a:rPr b="1" lang="en" sz="1500" u="sng">
                <a:solidFill>
                  <a:srgbClr val="CCCCCC"/>
                </a:solidFill>
              </a:rPr>
              <a:t>U.S. Census Demographics Dataset</a:t>
            </a:r>
            <a:endParaRPr b="1" sz="1500" u="sng">
              <a:solidFill>
                <a:srgbClr val="CCCCCC"/>
              </a:solidFill>
            </a:endParaRPr>
          </a:p>
          <a:p>
            <a:pPr indent="-311150" lvl="0" marL="457200" rtl="0" algn="l">
              <a:spcBef>
                <a:spcPts val="1600"/>
              </a:spcBef>
              <a:spcAft>
                <a:spcPts val="0"/>
              </a:spcAft>
              <a:buClr>
                <a:srgbClr val="FFFFFF"/>
              </a:buClr>
              <a:buSzPts val="1300"/>
              <a:buChar char="●"/>
            </a:pPr>
            <a:r>
              <a:rPr b="1" lang="en">
                <a:solidFill>
                  <a:srgbClr val="FFFFFF"/>
                </a:solidFill>
              </a:rPr>
              <a:t>Manually inputted from reports based on 2010 U.S. Census and 2017 ACS survey</a:t>
            </a:r>
            <a:endParaRPr b="1">
              <a:solidFill>
                <a:srgbClr val="FFFFFF"/>
              </a:solidFill>
            </a:endParaRPr>
          </a:p>
          <a:p>
            <a:pPr indent="-311150" lvl="0" marL="457200" rtl="0" algn="l">
              <a:spcBef>
                <a:spcPts val="0"/>
              </a:spcBef>
              <a:spcAft>
                <a:spcPts val="0"/>
              </a:spcAft>
              <a:buClr>
                <a:srgbClr val="FFFFFF"/>
              </a:buClr>
              <a:buSzPts val="1300"/>
              <a:buChar char="●"/>
            </a:pPr>
            <a:r>
              <a:rPr b="1" lang="en">
                <a:solidFill>
                  <a:srgbClr val="FFFFFF"/>
                </a:solidFill>
              </a:rPr>
              <a:t>Included neighborhood statistics for ‘Analysis Neighborhood’ such as:</a:t>
            </a:r>
            <a:endParaRPr b="1">
              <a:solidFill>
                <a:srgbClr val="FFFFFF"/>
              </a:solidFill>
            </a:endParaRPr>
          </a:p>
          <a:p>
            <a:pPr indent="-298450" lvl="1" marL="914400" rtl="0" algn="l">
              <a:spcBef>
                <a:spcPts val="0"/>
              </a:spcBef>
              <a:spcAft>
                <a:spcPts val="0"/>
              </a:spcAft>
              <a:buClr>
                <a:srgbClr val="FFFFFF"/>
              </a:buClr>
              <a:buSzPts val="1100"/>
              <a:buChar char="○"/>
            </a:pPr>
            <a:r>
              <a:rPr b="1" lang="en">
                <a:solidFill>
                  <a:srgbClr val="FFFFFF"/>
                </a:solidFill>
              </a:rPr>
              <a:t>‘Percent Female’</a:t>
            </a:r>
            <a:endParaRPr b="1">
              <a:solidFill>
                <a:srgbClr val="FFFFFF"/>
              </a:solidFill>
            </a:endParaRPr>
          </a:p>
          <a:p>
            <a:pPr indent="-298450" lvl="1" marL="914400" rtl="0" algn="l">
              <a:spcBef>
                <a:spcPts val="0"/>
              </a:spcBef>
              <a:spcAft>
                <a:spcPts val="0"/>
              </a:spcAft>
              <a:buClr>
                <a:srgbClr val="FFFFFF"/>
              </a:buClr>
              <a:buSzPts val="1100"/>
              <a:buChar char="○"/>
            </a:pPr>
            <a:r>
              <a:rPr b="1" lang="en">
                <a:solidFill>
                  <a:srgbClr val="FFFFFF"/>
                </a:solidFill>
              </a:rPr>
              <a:t>‘Percent with College Degree’</a:t>
            </a:r>
            <a:endParaRPr b="1">
              <a:solidFill>
                <a:srgbClr val="FFFFFF"/>
              </a:solidFill>
            </a:endParaRPr>
          </a:p>
          <a:p>
            <a:pPr indent="-298450" lvl="1" marL="914400" rtl="0" algn="l">
              <a:spcBef>
                <a:spcPts val="0"/>
              </a:spcBef>
              <a:spcAft>
                <a:spcPts val="0"/>
              </a:spcAft>
              <a:buClr>
                <a:srgbClr val="FFFFFF"/>
              </a:buClr>
              <a:buSzPts val="1100"/>
              <a:buChar char="○"/>
            </a:pPr>
            <a:r>
              <a:rPr b="1" lang="en">
                <a:solidFill>
                  <a:srgbClr val="FFFFFF"/>
                </a:solidFill>
              </a:rPr>
              <a:t>‘Median Rent’</a:t>
            </a:r>
            <a:endParaRPr b="1">
              <a:solidFill>
                <a:srgbClr val="FFFFFF"/>
              </a:solidFill>
            </a:endParaRPr>
          </a:p>
          <a:p>
            <a:pPr indent="-298450" lvl="1" marL="914400" rtl="0" algn="l">
              <a:spcBef>
                <a:spcPts val="0"/>
              </a:spcBef>
              <a:spcAft>
                <a:spcPts val="0"/>
              </a:spcAft>
              <a:buClr>
                <a:srgbClr val="FFFFFF"/>
              </a:buClr>
              <a:buSzPts val="1100"/>
              <a:buChar char="○"/>
            </a:pPr>
            <a:r>
              <a:rPr b="1" lang="en">
                <a:solidFill>
                  <a:srgbClr val="FFFFFF"/>
                </a:solidFill>
              </a:rPr>
              <a:t>‘Percent Black/African American’</a:t>
            </a:r>
            <a:endParaRPr b="1">
              <a:solidFill>
                <a:srgbClr val="FFFFFF"/>
              </a:solidFill>
            </a:endParaRPr>
          </a:p>
          <a:p>
            <a:pPr indent="-298450" lvl="1" marL="914400" rtl="0" algn="l">
              <a:spcBef>
                <a:spcPts val="0"/>
              </a:spcBef>
              <a:spcAft>
                <a:spcPts val="0"/>
              </a:spcAft>
              <a:buClr>
                <a:srgbClr val="FFFFFF"/>
              </a:buClr>
              <a:buSzPts val="1100"/>
              <a:buChar char="○"/>
            </a:pPr>
            <a:r>
              <a:rPr b="1" lang="en">
                <a:solidFill>
                  <a:srgbClr val="FFFFFF"/>
                </a:solidFill>
              </a:rPr>
              <a:t>‘Percent White’, etc.</a:t>
            </a:r>
            <a:endParaRPr b="1">
              <a:solidFill>
                <a:srgbClr val="FFFFFF"/>
              </a:solidFill>
            </a:endParaRPr>
          </a:p>
          <a:p>
            <a:pPr indent="-311150" lvl="0" marL="457200" rtl="0" algn="l">
              <a:spcBef>
                <a:spcPts val="0"/>
              </a:spcBef>
              <a:spcAft>
                <a:spcPts val="0"/>
              </a:spcAft>
              <a:buClr>
                <a:srgbClr val="FFFFFF"/>
              </a:buClr>
              <a:buSzPts val="1300"/>
              <a:buChar char="●"/>
            </a:pPr>
            <a:r>
              <a:rPr b="1" lang="en">
                <a:solidFill>
                  <a:srgbClr val="FFFFFF"/>
                </a:solidFill>
              </a:rPr>
              <a:t>Total 21 features added for each row</a:t>
            </a:r>
            <a:endParaRPr b="1">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34025" y="1304425"/>
            <a:ext cx="43623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sp>
        <p:nvSpPr>
          <p:cNvPr id="106" name="Google Shape;106;p16"/>
          <p:cNvSpPr txBox="1"/>
          <p:nvPr>
            <p:ph idx="1" type="body"/>
          </p:nvPr>
        </p:nvSpPr>
        <p:spPr>
          <a:xfrm>
            <a:off x="734025" y="2149675"/>
            <a:ext cx="3842700" cy="23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began our project by looking into both data sources to understand if there were any patterns in type of crime (ie. higher crime on certain days, at certain times, in certain areas, in areas with given population statistics, etc.)</a:t>
            </a:r>
            <a:endParaRPr/>
          </a:p>
          <a:p>
            <a:pPr indent="0" lvl="0" marL="0" rtl="0" algn="l">
              <a:spcBef>
                <a:spcPts val="1600"/>
              </a:spcBef>
              <a:spcAft>
                <a:spcPts val="1600"/>
              </a:spcAft>
              <a:buNone/>
            </a:pPr>
            <a:r>
              <a:rPr lang="en"/>
              <a:t>Starting off with ‘Analysis Neighborhood’, we can see that certain neighborhoods have a lot more crime than others.</a:t>
            </a:r>
            <a:endParaRPr/>
          </a:p>
        </p:txBody>
      </p:sp>
      <p:pic>
        <p:nvPicPr>
          <p:cNvPr id="107" name="Google Shape;107;p16"/>
          <p:cNvPicPr preferRelativeResize="0"/>
          <p:nvPr/>
        </p:nvPicPr>
        <p:blipFill>
          <a:blip r:embed="rId4">
            <a:alphaModFix/>
          </a:blip>
          <a:stretch>
            <a:fillRect/>
          </a:stretch>
        </p:blipFill>
        <p:spPr>
          <a:xfrm>
            <a:off x="5041800" y="536600"/>
            <a:ext cx="3994450" cy="4197298"/>
          </a:xfrm>
          <a:prstGeom prst="rect">
            <a:avLst/>
          </a:prstGeom>
          <a:noFill/>
          <a:ln>
            <a:noFill/>
          </a:ln>
        </p:spPr>
      </p:pic>
      <p:sp>
        <p:nvSpPr>
          <p:cNvPr id="108" name="Google Shape;108;p16"/>
          <p:cNvSpPr txBox="1"/>
          <p:nvPr/>
        </p:nvSpPr>
        <p:spPr>
          <a:xfrm>
            <a:off x="10475" y="4781725"/>
            <a:ext cx="9144000" cy="3618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Lato"/>
                <a:ea typeface="Lato"/>
                <a:cs typeface="Lato"/>
                <a:sym typeface="Lato"/>
              </a:rPr>
              <a:t>Introduction       |       </a:t>
            </a:r>
            <a:r>
              <a:rPr b="1" lang="en">
                <a:solidFill>
                  <a:schemeClr val="accent3"/>
                </a:solidFill>
                <a:latin typeface="Lato"/>
                <a:ea typeface="Lato"/>
                <a:cs typeface="Lato"/>
                <a:sym typeface="Lato"/>
              </a:rPr>
              <a:t>Dataset</a:t>
            </a:r>
            <a:r>
              <a:rPr b="1" lang="en">
                <a:solidFill>
                  <a:schemeClr val="lt1"/>
                </a:solidFill>
                <a:latin typeface="Lato"/>
                <a:ea typeface="Lato"/>
                <a:cs typeface="Lato"/>
                <a:sym typeface="Lato"/>
              </a:rPr>
              <a:t>       |       Approaches       |       Results</a:t>
            </a:r>
            <a:endParaRPr b="1">
              <a:solidFill>
                <a:schemeClr val="lt1"/>
              </a:solidFill>
              <a:latin typeface="Lato"/>
              <a:ea typeface="Lato"/>
              <a:cs typeface="Lato"/>
              <a:sym typeface="Lato"/>
            </a:endParaRPr>
          </a:p>
        </p:txBody>
      </p:sp>
      <p:sp>
        <p:nvSpPr>
          <p:cNvPr id="109" name="Google Shape;109;p16"/>
          <p:cNvSpPr txBox="1"/>
          <p:nvPr/>
        </p:nvSpPr>
        <p:spPr>
          <a:xfrm>
            <a:off x="6660500" y="4424250"/>
            <a:ext cx="1623600" cy="1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Lato"/>
                <a:ea typeface="Lato"/>
                <a:cs typeface="Lato"/>
                <a:sym typeface="Lato"/>
              </a:rPr>
              <a:t>Number of Incidents</a:t>
            </a:r>
            <a:endParaRPr sz="6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17"/>
          <p:cNvPicPr preferRelativeResize="0"/>
          <p:nvPr/>
        </p:nvPicPr>
        <p:blipFill>
          <a:blip r:embed="rId4">
            <a:alphaModFix/>
          </a:blip>
          <a:stretch>
            <a:fillRect/>
          </a:stretch>
        </p:blipFill>
        <p:spPr>
          <a:xfrm>
            <a:off x="5010450" y="525950"/>
            <a:ext cx="4011075" cy="4214724"/>
          </a:xfrm>
          <a:prstGeom prst="rect">
            <a:avLst/>
          </a:prstGeom>
          <a:noFill/>
          <a:ln>
            <a:noFill/>
          </a:ln>
        </p:spPr>
      </p:pic>
      <p:sp>
        <p:nvSpPr>
          <p:cNvPr id="115" name="Google Shape;115;p17"/>
          <p:cNvSpPr txBox="1"/>
          <p:nvPr/>
        </p:nvSpPr>
        <p:spPr>
          <a:xfrm>
            <a:off x="10475" y="4781725"/>
            <a:ext cx="9144000" cy="3618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Lato"/>
                <a:ea typeface="Lato"/>
                <a:cs typeface="Lato"/>
                <a:sym typeface="Lato"/>
              </a:rPr>
              <a:t>Introduction       |       </a:t>
            </a:r>
            <a:r>
              <a:rPr b="1" lang="en">
                <a:solidFill>
                  <a:schemeClr val="accent3"/>
                </a:solidFill>
                <a:latin typeface="Lato"/>
                <a:ea typeface="Lato"/>
                <a:cs typeface="Lato"/>
                <a:sym typeface="Lato"/>
              </a:rPr>
              <a:t>Dataset</a:t>
            </a:r>
            <a:r>
              <a:rPr b="1" lang="en">
                <a:solidFill>
                  <a:schemeClr val="lt1"/>
                </a:solidFill>
                <a:latin typeface="Lato"/>
                <a:ea typeface="Lato"/>
                <a:cs typeface="Lato"/>
                <a:sym typeface="Lato"/>
              </a:rPr>
              <a:t>       |       Approaches       |       Results</a:t>
            </a:r>
            <a:endParaRPr b="1">
              <a:solidFill>
                <a:schemeClr val="lt1"/>
              </a:solidFill>
              <a:latin typeface="Lato"/>
              <a:ea typeface="Lato"/>
              <a:cs typeface="Lato"/>
              <a:sym typeface="Lato"/>
            </a:endParaRPr>
          </a:p>
        </p:txBody>
      </p:sp>
      <p:pic>
        <p:nvPicPr>
          <p:cNvPr id="116" name="Google Shape;116;p17"/>
          <p:cNvPicPr preferRelativeResize="0"/>
          <p:nvPr/>
        </p:nvPicPr>
        <p:blipFill>
          <a:blip r:embed="rId5">
            <a:alphaModFix/>
          </a:blip>
          <a:stretch>
            <a:fillRect/>
          </a:stretch>
        </p:blipFill>
        <p:spPr>
          <a:xfrm>
            <a:off x="350875" y="1402925"/>
            <a:ext cx="4343400" cy="2647950"/>
          </a:xfrm>
          <a:prstGeom prst="rect">
            <a:avLst/>
          </a:prstGeom>
          <a:noFill/>
          <a:ln>
            <a:noFill/>
          </a:ln>
        </p:spPr>
      </p:pic>
      <p:sp>
        <p:nvSpPr>
          <p:cNvPr id="117" name="Google Shape;117;p17"/>
          <p:cNvSpPr txBox="1"/>
          <p:nvPr/>
        </p:nvSpPr>
        <p:spPr>
          <a:xfrm>
            <a:off x="6854875" y="4430025"/>
            <a:ext cx="923100" cy="2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Lato"/>
                <a:ea typeface="Lato"/>
                <a:cs typeface="Lato"/>
                <a:sym typeface="Lato"/>
              </a:rPr>
              <a:t>Hour of Day</a:t>
            </a:r>
            <a:endParaRPr sz="6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18"/>
          <p:cNvPicPr preferRelativeResize="0"/>
          <p:nvPr/>
        </p:nvPicPr>
        <p:blipFill rotWithShape="1">
          <a:blip r:embed="rId4">
            <a:alphaModFix/>
          </a:blip>
          <a:srcRect b="0" l="-1132" r="0" t="-593"/>
          <a:stretch/>
        </p:blipFill>
        <p:spPr>
          <a:xfrm>
            <a:off x="5017850" y="497925"/>
            <a:ext cx="4036352" cy="4218501"/>
          </a:xfrm>
          <a:prstGeom prst="rect">
            <a:avLst/>
          </a:prstGeom>
          <a:noFill/>
          <a:ln>
            <a:noFill/>
          </a:ln>
        </p:spPr>
      </p:pic>
      <p:sp>
        <p:nvSpPr>
          <p:cNvPr id="123" name="Google Shape;123;p18"/>
          <p:cNvSpPr txBox="1"/>
          <p:nvPr/>
        </p:nvSpPr>
        <p:spPr>
          <a:xfrm>
            <a:off x="10475" y="4781725"/>
            <a:ext cx="9144000" cy="3618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Lato"/>
                <a:ea typeface="Lato"/>
                <a:cs typeface="Lato"/>
                <a:sym typeface="Lato"/>
              </a:rPr>
              <a:t>Introduction       |       </a:t>
            </a:r>
            <a:r>
              <a:rPr b="1" lang="en">
                <a:solidFill>
                  <a:schemeClr val="accent3"/>
                </a:solidFill>
                <a:latin typeface="Lato"/>
                <a:ea typeface="Lato"/>
                <a:cs typeface="Lato"/>
                <a:sym typeface="Lato"/>
              </a:rPr>
              <a:t>Dataset</a:t>
            </a:r>
            <a:r>
              <a:rPr b="1" lang="en">
                <a:solidFill>
                  <a:schemeClr val="lt1"/>
                </a:solidFill>
                <a:latin typeface="Lato"/>
                <a:ea typeface="Lato"/>
                <a:cs typeface="Lato"/>
                <a:sym typeface="Lato"/>
              </a:rPr>
              <a:t>       |       Approaches       |       Results</a:t>
            </a:r>
            <a:endParaRPr b="1">
              <a:solidFill>
                <a:schemeClr val="lt1"/>
              </a:solidFill>
              <a:latin typeface="Lato"/>
              <a:ea typeface="Lato"/>
              <a:cs typeface="Lato"/>
              <a:sym typeface="Lato"/>
            </a:endParaRPr>
          </a:p>
        </p:txBody>
      </p:sp>
      <p:pic>
        <p:nvPicPr>
          <p:cNvPr id="124" name="Google Shape;124;p18"/>
          <p:cNvPicPr preferRelativeResize="0"/>
          <p:nvPr/>
        </p:nvPicPr>
        <p:blipFill>
          <a:blip r:embed="rId5">
            <a:alphaModFix/>
          </a:blip>
          <a:stretch>
            <a:fillRect/>
          </a:stretch>
        </p:blipFill>
        <p:spPr>
          <a:xfrm>
            <a:off x="107475" y="806075"/>
            <a:ext cx="4982200" cy="3704425"/>
          </a:xfrm>
          <a:prstGeom prst="rect">
            <a:avLst/>
          </a:prstGeom>
          <a:noFill/>
          <a:ln>
            <a:noFill/>
          </a:ln>
        </p:spPr>
      </p:pic>
      <p:sp>
        <p:nvSpPr>
          <p:cNvPr id="125" name="Google Shape;125;p18"/>
          <p:cNvSpPr txBox="1"/>
          <p:nvPr/>
        </p:nvSpPr>
        <p:spPr>
          <a:xfrm>
            <a:off x="6867575" y="4415650"/>
            <a:ext cx="985500" cy="24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Lato"/>
                <a:ea typeface="Lato"/>
                <a:cs typeface="Lato"/>
                <a:sym typeface="Lato"/>
              </a:rPr>
              <a:t>Percent in Poverty</a:t>
            </a:r>
            <a:endParaRPr sz="6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nvSpPr>
        <p:spPr>
          <a:xfrm>
            <a:off x="10475" y="4781725"/>
            <a:ext cx="9144000" cy="3618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Lato"/>
                <a:ea typeface="Lato"/>
                <a:cs typeface="Lato"/>
                <a:sym typeface="Lato"/>
              </a:rPr>
              <a:t>Introduction       |       </a:t>
            </a:r>
            <a:r>
              <a:rPr b="1" lang="en">
                <a:solidFill>
                  <a:schemeClr val="accent3"/>
                </a:solidFill>
                <a:latin typeface="Lato"/>
                <a:ea typeface="Lato"/>
                <a:cs typeface="Lato"/>
                <a:sym typeface="Lato"/>
              </a:rPr>
              <a:t>Dataset</a:t>
            </a:r>
            <a:r>
              <a:rPr b="1" lang="en">
                <a:solidFill>
                  <a:schemeClr val="lt1"/>
                </a:solidFill>
                <a:latin typeface="Lato"/>
                <a:ea typeface="Lato"/>
                <a:cs typeface="Lato"/>
                <a:sym typeface="Lato"/>
              </a:rPr>
              <a:t>       |       Approaches       |       Results</a:t>
            </a:r>
            <a:endParaRPr b="1">
              <a:solidFill>
                <a:schemeClr val="lt1"/>
              </a:solidFill>
              <a:latin typeface="Lato"/>
              <a:ea typeface="Lato"/>
              <a:cs typeface="Lato"/>
              <a:sym typeface="Lato"/>
            </a:endParaRPr>
          </a:p>
        </p:txBody>
      </p:sp>
      <p:pic>
        <p:nvPicPr>
          <p:cNvPr id="131" name="Google Shape;131;p19"/>
          <p:cNvPicPr preferRelativeResize="0"/>
          <p:nvPr/>
        </p:nvPicPr>
        <p:blipFill>
          <a:blip r:embed="rId4">
            <a:alphaModFix/>
          </a:blip>
          <a:stretch>
            <a:fillRect/>
          </a:stretch>
        </p:blipFill>
        <p:spPr>
          <a:xfrm>
            <a:off x="89275" y="854950"/>
            <a:ext cx="4454525" cy="3492175"/>
          </a:xfrm>
          <a:prstGeom prst="rect">
            <a:avLst/>
          </a:prstGeom>
          <a:noFill/>
          <a:ln>
            <a:noFill/>
          </a:ln>
        </p:spPr>
      </p:pic>
      <p:pic>
        <p:nvPicPr>
          <p:cNvPr id="132" name="Google Shape;132;p19"/>
          <p:cNvPicPr preferRelativeResize="0"/>
          <p:nvPr/>
        </p:nvPicPr>
        <p:blipFill>
          <a:blip r:embed="rId5">
            <a:alphaModFix/>
          </a:blip>
          <a:stretch>
            <a:fillRect/>
          </a:stretch>
        </p:blipFill>
        <p:spPr>
          <a:xfrm>
            <a:off x="4484525" y="854950"/>
            <a:ext cx="4669950" cy="34690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Approaches</a:t>
            </a:r>
            <a:endParaRPr/>
          </a:p>
        </p:txBody>
      </p:sp>
      <p:sp>
        <p:nvSpPr>
          <p:cNvPr id="138" name="Google Shape;138;p20"/>
          <p:cNvSpPr txBox="1"/>
          <p:nvPr>
            <p:ph idx="2" type="body"/>
          </p:nvPr>
        </p:nvSpPr>
        <p:spPr>
          <a:xfrm>
            <a:off x="5191500" y="1439675"/>
            <a:ext cx="3374400" cy="302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Concepts Explored:</a:t>
            </a:r>
            <a:endParaRPr/>
          </a:p>
          <a:p>
            <a:pPr indent="-311150" lvl="0" marL="457200" rtl="0" algn="l">
              <a:spcBef>
                <a:spcPts val="1600"/>
              </a:spcBef>
              <a:spcAft>
                <a:spcPts val="0"/>
              </a:spcAft>
              <a:buSzPts val="1300"/>
              <a:buChar char="●"/>
            </a:pPr>
            <a:r>
              <a:rPr lang="en"/>
              <a:t>Data Cleaning</a:t>
            </a:r>
            <a:endParaRPr/>
          </a:p>
          <a:p>
            <a:pPr indent="-311150" lvl="0" marL="457200" rtl="0" algn="l">
              <a:spcBef>
                <a:spcPts val="0"/>
              </a:spcBef>
              <a:spcAft>
                <a:spcPts val="0"/>
              </a:spcAft>
              <a:buSzPts val="1300"/>
              <a:buChar char="●"/>
            </a:pPr>
            <a:r>
              <a:rPr lang="en"/>
              <a:t>Feature Engineering</a:t>
            </a:r>
            <a:endParaRPr/>
          </a:p>
          <a:p>
            <a:pPr indent="-311150" lvl="0" marL="457200" rtl="0" algn="l">
              <a:spcBef>
                <a:spcPts val="0"/>
              </a:spcBef>
              <a:spcAft>
                <a:spcPts val="0"/>
              </a:spcAft>
              <a:buSzPts val="1300"/>
              <a:buChar char="●"/>
            </a:pPr>
            <a:r>
              <a:rPr lang="en"/>
              <a:t>Random Forest</a:t>
            </a:r>
            <a:endParaRPr/>
          </a:p>
          <a:p>
            <a:pPr indent="-311150" lvl="0" marL="457200" rtl="0" algn="l">
              <a:spcBef>
                <a:spcPts val="0"/>
              </a:spcBef>
              <a:spcAft>
                <a:spcPts val="0"/>
              </a:spcAft>
              <a:buSzPts val="1300"/>
              <a:buChar char="●"/>
            </a:pPr>
            <a:r>
              <a:rPr lang="en"/>
              <a:t>Neural Network</a:t>
            </a:r>
            <a:endParaRPr/>
          </a:p>
          <a:p>
            <a:pPr indent="-311150" lvl="0" marL="457200" rtl="0" algn="l">
              <a:spcBef>
                <a:spcPts val="0"/>
              </a:spcBef>
              <a:spcAft>
                <a:spcPts val="0"/>
              </a:spcAft>
              <a:buSzPts val="1300"/>
              <a:buChar char="●"/>
            </a:pPr>
            <a:r>
              <a:rPr lang="en"/>
              <a:t>Cross Validation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Grouping Response Variable</a:t>
            </a:r>
            <a:endParaRPr/>
          </a:p>
        </p:txBody>
      </p:sp>
      <p:sp>
        <p:nvSpPr>
          <p:cNvPr id="144" name="Google Shape;144;p21"/>
          <p:cNvSpPr txBox="1"/>
          <p:nvPr>
            <p:ph idx="1" type="body"/>
          </p:nvPr>
        </p:nvSpPr>
        <p:spPr>
          <a:xfrm>
            <a:off x="729450" y="1774075"/>
            <a:ext cx="7688700" cy="609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Since our purpose was to determine which types of first responders were necessary, we grouped our response variables into the following categories:</a:t>
            </a:r>
            <a:endParaRPr/>
          </a:p>
        </p:txBody>
      </p:sp>
      <p:sp>
        <p:nvSpPr>
          <p:cNvPr id="145" name="Google Shape;145;p21"/>
          <p:cNvSpPr txBox="1"/>
          <p:nvPr>
            <p:ph idx="1" type="body"/>
          </p:nvPr>
        </p:nvSpPr>
        <p:spPr>
          <a:xfrm>
            <a:off x="599575" y="2313088"/>
            <a:ext cx="4070400" cy="2009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Crime without Assault/Endangerment</a:t>
            </a:r>
            <a:endParaRPr/>
          </a:p>
          <a:p>
            <a:pPr indent="-298450" lvl="1" marL="914400" rtl="0" algn="l">
              <a:lnSpc>
                <a:spcPct val="135714"/>
              </a:lnSpc>
              <a:spcBef>
                <a:spcPts val="0"/>
              </a:spcBef>
              <a:spcAft>
                <a:spcPts val="0"/>
              </a:spcAft>
              <a:buSzPts val="1100"/>
              <a:buChar char="○"/>
            </a:pPr>
            <a:r>
              <a:rPr lang="en"/>
              <a:t>'Driving, Failure To Heed Red Light And Siren'</a:t>
            </a:r>
            <a:endParaRPr/>
          </a:p>
          <a:p>
            <a:pPr indent="-298450" lvl="1" marL="914400" rtl="0" algn="l">
              <a:lnSpc>
                <a:spcPct val="135714"/>
              </a:lnSpc>
              <a:spcBef>
                <a:spcPts val="0"/>
              </a:spcBef>
              <a:spcAft>
                <a:spcPts val="0"/>
              </a:spcAft>
              <a:buSzPts val="1100"/>
              <a:buChar char="○"/>
            </a:pPr>
            <a:r>
              <a:rPr lang="en"/>
              <a:t>'Theft, Shoplifting, Att.'</a:t>
            </a:r>
            <a:endParaRPr/>
          </a:p>
          <a:p>
            <a:pPr indent="-311150" lvl="0" marL="457200" rtl="0" algn="l">
              <a:spcBef>
                <a:spcPts val="0"/>
              </a:spcBef>
              <a:spcAft>
                <a:spcPts val="0"/>
              </a:spcAft>
              <a:buSzPts val="1300"/>
              <a:buChar char="●"/>
            </a:pPr>
            <a:r>
              <a:rPr lang="en"/>
              <a:t>Crime with Assault/Endangerment</a:t>
            </a:r>
            <a:endParaRPr/>
          </a:p>
          <a:p>
            <a:pPr indent="-298450" lvl="1" marL="914400" rtl="0" algn="l">
              <a:lnSpc>
                <a:spcPct val="135714"/>
              </a:lnSpc>
              <a:spcBef>
                <a:spcPts val="0"/>
              </a:spcBef>
              <a:spcAft>
                <a:spcPts val="0"/>
              </a:spcAft>
              <a:buSzPts val="1100"/>
              <a:buChar char="○"/>
            </a:pPr>
            <a:r>
              <a:rPr lang="en"/>
              <a:t>'Assault, Aggravated, W/ Gun'</a:t>
            </a:r>
            <a:endParaRPr/>
          </a:p>
          <a:p>
            <a:pPr indent="-298450" lvl="1" marL="914400" rtl="0" algn="l">
              <a:lnSpc>
                <a:spcPct val="135714"/>
              </a:lnSpc>
              <a:spcBef>
                <a:spcPts val="0"/>
              </a:spcBef>
              <a:spcAft>
                <a:spcPts val="0"/>
              </a:spcAft>
              <a:buSzPts val="1100"/>
              <a:buChar char="○"/>
            </a:pPr>
            <a:r>
              <a:rPr lang="en"/>
              <a:t>'Weapon, Deadly, Carrying with Intent to Commit Assault'</a:t>
            </a:r>
            <a:endParaRPr/>
          </a:p>
          <a:p>
            <a:pPr indent="-311150" lvl="0" marL="457200" rtl="0" algn="l">
              <a:spcBef>
                <a:spcPts val="0"/>
              </a:spcBef>
              <a:spcAft>
                <a:spcPts val="0"/>
              </a:spcAft>
              <a:buSzPts val="1300"/>
              <a:buChar char="●"/>
            </a:pPr>
            <a:r>
              <a:rPr lang="en"/>
              <a:t>EMT</a:t>
            </a:r>
            <a:endParaRPr/>
          </a:p>
          <a:p>
            <a:pPr indent="-298450" lvl="1" marL="914400" rtl="0" algn="l">
              <a:lnSpc>
                <a:spcPct val="135714"/>
              </a:lnSpc>
              <a:spcBef>
                <a:spcPts val="0"/>
              </a:spcBef>
              <a:spcAft>
                <a:spcPts val="0"/>
              </a:spcAft>
              <a:buSzPts val="1100"/>
              <a:buChar char="○"/>
            </a:pPr>
            <a:r>
              <a:rPr lang="en"/>
              <a:t>'Suicide, Attempted'</a:t>
            </a:r>
            <a:endParaRPr/>
          </a:p>
          <a:p>
            <a:pPr indent="-298450" lvl="1" marL="914400" rtl="0" algn="l">
              <a:lnSpc>
                <a:spcPct val="135714"/>
              </a:lnSpc>
              <a:spcBef>
                <a:spcPts val="0"/>
              </a:spcBef>
              <a:spcAft>
                <a:spcPts val="0"/>
              </a:spcAft>
              <a:buSzPts val="1100"/>
              <a:buChar char="○"/>
            </a:pPr>
            <a:r>
              <a:rPr lang="en"/>
              <a:t>'Aided Case'</a:t>
            </a:r>
            <a:endParaRPr/>
          </a:p>
        </p:txBody>
      </p:sp>
      <p:sp>
        <p:nvSpPr>
          <p:cNvPr id="146" name="Google Shape;146;p21"/>
          <p:cNvSpPr txBox="1"/>
          <p:nvPr>
            <p:ph idx="4294967295" type="body"/>
          </p:nvPr>
        </p:nvSpPr>
        <p:spPr>
          <a:xfrm>
            <a:off x="4634975" y="2313075"/>
            <a:ext cx="4070400" cy="2009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Social Workers</a:t>
            </a:r>
            <a:endParaRPr/>
          </a:p>
          <a:p>
            <a:pPr indent="-298450" lvl="1" marL="914400" rtl="0" algn="l">
              <a:lnSpc>
                <a:spcPct val="135714"/>
              </a:lnSpc>
              <a:spcBef>
                <a:spcPts val="0"/>
              </a:spcBef>
              <a:spcAft>
                <a:spcPts val="0"/>
              </a:spcAft>
              <a:buSzPts val="1100"/>
              <a:buChar char="○"/>
            </a:pPr>
            <a:r>
              <a:rPr lang="en"/>
              <a:t>'Child Abuse, Exploitation'</a:t>
            </a:r>
            <a:endParaRPr/>
          </a:p>
          <a:p>
            <a:pPr indent="-298450" lvl="1" marL="914400" rtl="0" algn="l">
              <a:lnSpc>
                <a:spcPct val="135714"/>
              </a:lnSpc>
              <a:spcBef>
                <a:spcPts val="0"/>
              </a:spcBef>
              <a:spcAft>
                <a:spcPts val="0"/>
              </a:spcAft>
              <a:buSzPts val="1100"/>
              <a:buChar char="○"/>
            </a:pPr>
            <a:r>
              <a:rPr lang="en"/>
              <a:t>'Civil Sidewalks, Violation'</a:t>
            </a:r>
            <a:endParaRPr/>
          </a:p>
          <a:p>
            <a:pPr indent="-298450" lvl="1" marL="914400" rtl="0" algn="l">
              <a:lnSpc>
                <a:spcPct val="135714"/>
              </a:lnSpc>
              <a:spcBef>
                <a:spcPts val="0"/>
              </a:spcBef>
              <a:spcAft>
                <a:spcPts val="0"/>
              </a:spcAft>
              <a:buSzPts val="1100"/>
              <a:buChar char="○"/>
            </a:pPr>
            <a:r>
              <a:rPr lang="en"/>
              <a:t>'Mental Health Detention'</a:t>
            </a:r>
            <a:endParaRPr/>
          </a:p>
          <a:p>
            <a:pPr indent="-311150" lvl="0" marL="457200" rtl="0" algn="l">
              <a:spcBef>
                <a:spcPts val="0"/>
              </a:spcBef>
              <a:spcAft>
                <a:spcPts val="0"/>
              </a:spcAft>
              <a:buSzPts val="1300"/>
              <a:buChar char="●"/>
            </a:pPr>
            <a:r>
              <a:rPr lang="en"/>
              <a:t>Fire Department</a:t>
            </a:r>
            <a:endParaRPr/>
          </a:p>
          <a:p>
            <a:pPr indent="-298450" lvl="1" marL="914400" rtl="0" algn="l">
              <a:lnSpc>
                <a:spcPct val="135714"/>
              </a:lnSpc>
              <a:spcBef>
                <a:spcPts val="0"/>
              </a:spcBef>
              <a:spcAft>
                <a:spcPts val="0"/>
              </a:spcAft>
              <a:buSzPts val="1100"/>
              <a:buChar char="○"/>
            </a:pPr>
            <a:r>
              <a:rPr lang="en"/>
              <a:t>'Arson'</a:t>
            </a:r>
            <a:endParaRPr/>
          </a:p>
          <a:p>
            <a:pPr indent="-298450" lvl="1" marL="914400" rtl="0" algn="l">
              <a:lnSpc>
                <a:spcPct val="135714"/>
              </a:lnSpc>
              <a:spcBef>
                <a:spcPts val="0"/>
              </a:spcBef>
              <a:spcAft>
                <a:spcPts val="0"/>
              </a:spcAft>
              <a:buSzPts val="1100"/>
              <a:buChar char="○"/>
            </a:pPr>
            <a:r>
              <a:rPr lang="en"/>
              <a:t>'Fire, Unlawfully Causing'</a:t>
            </a:r>
            <a:endParaRPr/>
          </a:p>
          <a:p>
            <a:pPr indent="-311150" lvl="0" marL="457200" rtl="0" algn="l">
              <a:spcBef>
                <a:spcPts val="0"/>
              </a:spcBef>
              <a:spcAft>
                <a:spcPts val="0"/>
              </a:spcAft>
              <a:buSzPts val="1300"/>
              <a:buChar char="●"/>
            </a:pPr>
            <a:r>
              <a:rPr lang="en"/>
              <a:t>Administrative</a:t>
            </a:r>
            <a:endParaRPr/>
          </a:p>
          <a:p>
            <a:pPr indent="-298450" lvl="1" marL="914400" rtl="0" algn="l">
              <a:lnSpc>
                <a:spcPct val="135714"/>
              </a:lnSpc>
              <a:spcBef>
                <a:spcPts val="0"/>
              </a:spcBef>
              <a:spcAft>
                <a:spcPts val="0"/>
              </a:spcAft>
              <a:buSzPts val="1100"/>
              <a:buChar char="○"/>
            </a:pPr>
            <a:r>
              <a:rPr lang="en"/>
              <a:t>'Case Closure'</a:t>
            </a:r>
            <a:endParaRPr/>
          </a:p>
          <a:p>
            <a:pPr indent="-298450" lvl="1" marL="914400" rtl="0" algn="l">
              <a:lnSpc>
                <a:spcPct val="135714"/>
              </a:lnSpc>
              <a:spcBef>
                <a:spcPts val="0"/>
              </a:spcBef>
              <a:spcAft>
                <a:spcPts val="0"/>
              </a:spcAft>
              <a:buSzPts val="1100"/>
              <a:buChar char="○"/>
            </a:pPr>
            <a:r>
              <a:rPr lang="en"/>
              <a:t>'Search Warrant Service'</a:t>
            </a:r>
            <a:endParaRPr/>
          </a:p>
        </p:txBody>
      </p:sp>
      <p:sp>
        <p:nvSpPr>
          <p:cNvPr id="147" name="Google Shape;147;p21"/>
          <p:cNvSpPr txBox="1"/>
          <p:nvPr/>
        </p:nvSpPr>
        <p:spPr>
          <a:xfrm>
            <a:off x="10475" y="4781725"/>
            <a:ext cx="9144000" cy="3618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Lato"/>
                <a:ea typeface="Lato"/>
                <a:cs typeface="Lato"/>
                <a:sym typeface="Lato"/>
              </a:rPr>
              <a:t>Introduction       |       Dataset       |       </a:t>
            </a:r>
            <a:r>
              <a:rPr b="1" lang="en">
                <a:solidFill>
                  <a:schemeClr val="accent3"/>
                </a:solidFill>
                <a:latin typeface="Lato"/>
                <a:ea typeface="Lato"/>
                <a:cs typeface="Lato"/>
                <a:sym typeface="Lato"/>
              </a:rPr>
              <a:t>Approaches</a:t>
            </a:r>
            <a:r>
              <a:rPr b="1" lang="en">
                <a:solidFill>
                  <a:schemeClr val="lt1"/>
                </a:solidFill>
                <a:latin typeface="Lato"/>
                <a:ea typeface="Lato"/>
                <a:cs typeface="Lato"/>
                <a:sym typeface="Lato"/>
              </a:rPr>
              <a:t>       |       Results</a:t>
            </a:r>
            <a:endParaRPr b="1">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