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59" r:id="rId11"/>
    <p:sldId id="273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50" d="100"/>
          <a:sy n="50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6568C-1A77-4743-9DF2-2A356C64AF18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71D22-572F-4B93-B909-D3323907DA2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gm:t>
    </dgm:pt>
    <dgm:pt modelId="{4E8B9FEE-40BC-4A19-BE17-267CEA400095}" type="parTrans" cxnId="{778B1FD8-6000-4AFA-974D-62422B675288}">
      <dgm:prSet/>
      <dgm:spPr/>
      <dgm:t>
        <a:bodyPr/>
        <a:lstStyle/>
        <a:p>
          <a:endParaRPr lang="en-US"/>
        </a:p>
      </dgm:t>
    </dgm:pt>
    <dgm:pt modelId="{93E97556-A360-4C8E-A7AA-60BDEC74811D}" type="sibTrans" cxnId="{778B1FD8-6000-4AFA-974D-62422B675288}">
      <dgm:prSet/>
      <dgm:spPr/>
      <dgm:t>
        <a:bodyPr/>
        <a:lstStyle/>
        <a:p>
          <a:endParaRPr lang="en-US"/>
        </a:p>
      </dgm:t>
    </dgm:pt>
    <dgm:pt modelId="{7CC5665C-E0E4-43B9-9234-D8AB59A98869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Learning rate = 0.1</a:t>
          </a:r>
        </a:p>
      </dgm:t>
    </dgm:pt>
    <dgm:pt modelId="{36805F6F-2A45-4788-B749-310C6CFCA386}" type="parTrans" cxnId="{D46888EA-33B6-4DBD-8418-BDE0553320B9}">
      <dgm:prSet/>
      <dgm:spPr/>
      <dgm:t>
        <a:bodyPr/>
        <a:lstStyle/>
        <a:p>
          <a:endParaRPr lang="en-US"/>
        </a:p>
      </dgm:t>
    </dgm:pt>
    <dgm:pt modelId="{6F4EE30E-3572-4985-B959-5BA9C467ACA7}" type="sibTrans" cxnId="{D46888EA-33B6-4DBD-8418-BDE0553320B9}">
      <dgm:prSet/>
      <dgm:spPr/>
      <dgm:t>
        <a:bodyPr/>
        <a:lstStyle/>
        <a:p>
          <a:endParaRPr lang="en-US"/>
        </a:p>
      </dgm:t>
    </dgm:pt>
    <dgm:pt modelId="{A6E27B0C-8D13-46B3-9504-EFE1DCB9DE58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Momentum = 0.9</a:t>
          </a:r>
        </a:p>
      </dgm:t>
    </dgm:pt>
    <dgm:pt modelId="{796D3422-8055-4CE8-8812-C891CAA857BD}" type="parTrans" cxnId="{2BA37341-A272-4013-963C-E8C265A76189}">
      <dgm:prSet/>
      <dgm:spPr/>
      <dgm:t>
        <a:bodyPr/>
        <a:lstStyle/>
        <a:p>
          <a:endParaRPr lang="en-US"/>
        </a:p>
      </dgm:t>
    </dgm:pt>
    <dgm:pt modelId="{813AFE4C-718F-4254-9BD3-DEF087DE3BE6}" type="sibTrans" cxnId="{2BA37341-A272-4013-963C-E8C265A76189}">
      <dgm:prSet/>
      <dgm:spPr/>
      <dgm:t>
        <a:bodyPr/>
        <a:lstStyle/>
        <a:p>
          <a:endParaRPr lang="en-US"/>
        </a:p>
      </dgm:t>
    </dgm:pt>
    <dgm:pt modelId="{54DF10B0-6C3A-4ED6-B077-685E6EE1E287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</a:p>
      </dgm:t>
    </dgm:pt>
    <dgm:pt modelId="{06373F12-185D-47D5-B4A4-9AD6E1381853}" type="parTrans" cxnId="{C4A73CC7-D953-4B6B-A1C8-EF5F8DBCAA00}">
      <dgm:prSet/>
      <dgm:spPr/>
      <dgm:t>
        <a:bodyPr/>
        <a:lstStyle/>
        <a:p>
          <a:endParaRPr lang="en-US"/>
        </a:p>
      </dgm:t>
    </dgm:pt>
    <dgm:pt modelId="{DEF7D885-B36D-40AA-BA7D-95BFF570E5D3}" type="sibTrans" cxnId="{C4A73CC7-D953-4B6B-A1C8-EF5F8DBCAA00}">
      <dgm:prSet/>
      <dgm:spPr/>
      <dgm:t>
        <a:bodyPr/>
        <a:lstStyle/>
        <a:p>
          <a:endParaRPr lang="en-US"/>
        </a:p>
      </dgm:t>
    </dgm:pt>
    <dgm:pt modelId="{E532EE16-625A-4F80-A45F-DD0D349ADE75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r>
            <a:rPr lang="en-US"/>
            <a:t>Accuracy = 98%</a:t>
          </a:r>
        </a:p>
      </dgm:t>
    </dgm:pt>
    <dgm:pt modelId="{E2C4B1C7-3E4E-4955-8440-AD2EB66D9858}" type="parTrans" cxnId="{C7699484-46B6-4D63-AB3E-732756671AE9}">
      <dgm:prSet/>
      <dgm:spPr/>
      <dgm:t>
        <a:bodyPr/>
        <a:lstStyle/>
        <a:p>
          <a:endParaRPr lang="en-US"/>
        </a:p>
      </dgm:t>
    </dgm:pt>
    <dgm:pt modelId="{049C35EF-A2AF-49C4-8834-ED0D80458CA6}" type="sibTrans" cxnId="{C7699484-46B6-4D63-AB3E-732756671AE9}">
      <dgm:prSet/>
      <dgm:spPr/>
      <dgm:t>
        <a:bodyPr/>
        <a:lstStyle/>
        <a:p>
          <a:endParaRPr lang="en-US"/>
        </a:p>
      </dgm:t>
    </dgm:pt>
    <dgm:pt modelId="{5810CA5C-C48E-4B11-A0E4-748D20F78803}" type="pres">
      <dgm:prSet presAssocID="{8E46568C-1A77-4743-9DF2-2A356C64AF18}" presName="Name0" presStyleCnt="0">
        <dgm:presLayoutVars>
          <dgm:dir/>
          <dgm:animLvl val="lvl"/>
          <dgm:resizeHandles val="exact"/>
        </dgm:presLayoutVars>
      </dgm:prSet>
      <dgm:spPr/>
    </dgm:pt>
    <dgm:pt modelId="{D8DA8F9B-B2F7-424F-A7B5-64E43A1D62DD}" type="pres">
      <dgm:prSet presAssocID="{54DF10B0-6C3A-4ED6-B077-685E6EE1E287}" presName="boxAndChildren" presStyleCnt="0"/>
      <dgm:spPr/>
    </dgm:pt>
    <dgm:pt modelId="{EF779F00-791E-494F-97D1-9AFE5D3CE7FC}" type="pres">
      <dgm:prSet presAssocID="{54DF10B0-6C3A-4ED6-B077-685E6EE1E287}" presName="parentTextBox" presStyleLbl="node1" presStyleIdx="0" presStyleCnt="2"/>
      <dgm:spPr/>
    </dgm:pt>
    <dgm:pt modelId="{D8E444DB-5770-434B-8EC2-7FC59521D8AE}" type="pres">
      <dgm:prSet presAssocID="{54DF10B0-6C3A-4ED6-B077-685E6EE1E287}" presName="entireBox" presStyleLbl="node1" presStyleIdx="0" presStyleCnt="2"/>
      <dgm:spPr/>
    </dgm:pt>
    <dgm:pt modelId="{50D201C3-BF59-4DB3-888F-ABBF4920EFC5}" type="pres">
      <dgm:prSet presAssocID="{54DF10B0-6C3A-4ED6-B077-685E6EE1E287}" presName="descendantBox" presStyleCnt="0"/>
      <dgm:spPr/>
    </dgm:pt>
    <dgm:pt modelId="{4D76CA98-8649-4A20-9AF8-68B404718090}" type="pres">
      <dgm:prSet presAssocID="{E532EE16-625A-4F80-A45F-DD0D349ADE75}" presName="childTextBox" presStyleLbl="fgAccFollowNode1" presStyleIdx="0" presStyleCnt="3">
        <dgm:presLayoutVars>
          <dgm:bulletEnabled val="1"/>
        </dgm:presLayoutVars>
      </dgm:prSet>
      <dgm:spPr/>
    </dgm:pt>
    <dgm:pt modelId="{D3BDB61D-5D29-4735-8093-52D7FAC9D326}" type="pres">
      <dgm:prSet presAssocID="{93E97556-A360-4C8E-A7AA-60BDEC74811D}" presName="sp" presStyleCnt="0"/>
      <dgm:spPr/>
    </dgm:pt>
    <dgm:pt modelId="{09CB2F2C-2ACE-4B13-9573-4012F59D4003}" type="pres">
      <dgm:prSet presAssocID="{6F271D22-572F-4B93-B909-D3323907DA2F}" presName="arrowAndChildren" presStyleCnt="0"/>
      <dgm:spPr/>
    </dgm:pt>
    <dgm:pt modelId="{162B1E2C-B3E9-4CBD-8E23-74517D32325D}" type="pres">
      <dgm:prSet presAssocID="{6F271D22-572F-4B93-B909-D3323907DA2F}" presName="parentTextArrow" presStyleLbl="node1" presStyleIdx="0" presStyleCnt="2"/>
      <dgm:spPr/>
    </dgm:pt>
    <dgm:pt modelId="{1EC59FB9-A31A-43FD-AB3E-4D5A60C00E84}" type="pres">
      <dgm:prSet presAssocID="{6F271D22-572F-4B93-B909-D3323907DA2F}" presName="arrow" presStyleLbl="node1" presStyleIdx="1" presStyleCnt="2"/>
      <dgm:spPr/>
    </dgm:pt>
    <dgm:pt modelId="{FCAA291F-3D9F-40E6-90E7-B6C461B7813C}" type="pres">
      <dgm:prSet presAssocID="{6F271D22-572F-4B93-B909-D3323907DA2F}" presName="descendantArrow" presStyleCnt="0"/>
      <dgm:spPr/>
    </dgm:pt>
    <dgm:pt modelId="{6587BE36-F0CF-4359-8059-E6FD186D1EC4}" type="pres">
      <dgm:prSet presAssocID="{7CC5665C-E0E4-43B9-9234-D8AB59A98869}" presName="childTextArrow" presStyleLbl="fgAccFollowNode1" presStyleIdx="1" presStyleCnt="3">
        <dgm:presLayoutVars>
          <dgm:bulletEnabled val="1"/>
        </dgm:presLayoutVars>
      </dgm:prSet>
      <dgm:spPr/>
    </dgm:pt>
    <dgm:pt modelId="{253945D7-64C5-4358-BCB5-7F29A0EE38D3}" type="pres">
      <dgm:prSet presAssocID="{A6E27B0C-8D13-46B3-9504-EFE1DCB9DE5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7259821-13FB-4038-A4F6-1CA81E5ADA32}" type="presOf" srcId="{54DF10B0-6C3A-4ED6-B077-685E6EE1E287}" destId="{EF779F00-791E-494F-97D1-9AFE5D3CE7FC}" srcOrd="0" destOrd="0" presId="urn:microsoft.com/office/officeart/2005/8/layout/process4"/>
    <dgm:cxn modelId="{CE25092C-E4C4-418B-8354-2C3BD056D008}" type="presOf" srcId="{A6E27B0C-8D13-46B3-9504-EFE1DCB9DE58}" destId="{253945D7-64C5-4358-BCB5-7F29A0EE38D3}" srcOrd="0" destOrd="0" presId="urn:microsoft.com/office/officeart/2005/8/layout/process4"/>
    <dgm:cxn modelId="{2BA37341-A272-4013-963C-E8C265A76189}" srcId="{6F271D22-572F-4B93-B909-D3323907DA2F}" destId="{A6E27B0C-8D13-46B3-9504-EFE1DCB9DE58}" srcOrd="1" destOrd="0" parTransId="{796D3422-8055-4CE8-8812-C891CAA857BD}" sibTransId="{813AFE4C-718F-4254-9BD3-DEF087DE3BE6}"/>
    <dgm:cxn modelId="{342B8950-9DA6-4861-8E25-010458985E89}" type="presOf" srcId="{8E46568C-1A77-4743-9DF2-2A356C64AF18}" destId="{5810CA5C-C48E-4B11-A0E4-748D20F78803}" srcOrd="0" destOrd="0" presId="urn:microsoft.com/office/officeart/2005/8/layout/process4"/>
    <dgm:cxn modelId="{A5504A52-9EA2-4A1D-BD58-EBA94FD55BFF}" type="presOf" srcId="{6F271D22-572F-4B93-B909-D3323907DA2F}" destId="{162B1E2C-B3E9-4CBD-8E23-74517D32325D}" srcOrd="0" destOrd="0" presId="urn:microsoft.com/office/officeart/2005/8/layout/process4"/>
    <dgm:cxn modelId="{C7699484-46B6-4D63-AB3E-732756671AE9}" srcId="{54DF10B0-6C3A-4ED6-B077-685E6EE1E287}" destId="{E532EE16-625A-4F80-A45F-DD0D349ADE75}" srcOrd="0" destOrd="0" parTransId="{E2C4B1C7-3E4E-4955-8440-AD2EB66D9858}" sibTransId="{049C35EF-A2AF-49C4-8834-ED0D80458CA6}"/>
    <dgm:cxn modelId="{036712AE-7F78-448F-BBD5-ED75E041EC5C}" type="presOf" srcId="{7CC5665C-E0E4-43B9-9234-D8AB59A98869}" destId="{6587BE36-F0CF-4359-8059-E6FD186D1EC4}" srcOrd="0" destOrd="0" presId="urn:microsoft.com/office/officeart/2005/8/layout/process4"/>
    <dgm:cxn modelId="{C4A73CC7-D953-4B6B-A1C8-EF5F8DBCAA00}" srcId="{8E46568C-1A77-4743-9DF2-2A356C64AF18}" destId="{54DF10B0-6C3A-4ED6-B077-685E6EE1E287}" srcOrd="1" destOrd="0" parTransId="{06373F12-185D-47D5-B4A4-9AD6E1381853}" sibTransId="{DEF7D885-B36D-40AA-BA7D-95BFF570E5D3}"/>
    <dgm:cxn modelId="{5D08BAD5-4AC0-42DC-8E76-817090DF6AE4}" type="presOf" srcId="{6F271D22-572F-4B93-B909-D3323907DA2F}" destId="{1EC59FB9-A31A-43FD-AB3E-4D5A60C00E84}" srcOrd="1" destOrd="0" presId="urn:microsoft.com/office/officeart/2005/8/layout/process4"/>
    <dgm:cxn modelId="{778B1FD8-6000-4AFA-974D-62422B675288}" srcId="{8E46568C-1A77-4743-9DF2-2A356C64AF18}" destId="{6F271D22-572F-4B93-B909-D3323907DA2F}" srcOrd="0" destOrd="0" parTransId="{4E8B9FEE-40BC-4A19-BE17-267CEA400095}" sibTransId="{93E97556-A360-4C8E-A7AA-60BDEC74811D}"/>
    <dgm:cxn modelId="{9D9698DF-6A9B-4AC4-A320-DFC3D40EE447}" type="presOf" srcId="{E532EE16-625A-4F80-A45F-DD0D349ADE75}" destId="{4D76CA98-8649-4A20-9AF8-68B404718090}" srcOrd="0" destOrd="0" presId="urn:microsoft.com/office/officeart/2005/8/layout/process4"/>
    <dgm:cxn modelId="{182FE2E6-DE75-484C-95CE-818D12883D03}" type="presOf" srcId="{54DF10B0-6C3A-4ED6-B077-685E6EE1E287}" destId="{D8E444DB-5770-434B-8EC2-7FC59521D8AE}" srcOrd="1" destOrd="0" presId="urn:microsoft.com/office/officeart/2005/8/layout/process4"/>
    <dgm:cxn modelId="{D46888EA-33B6-4DBD-8418-BDE0553320B9}" srcId="{6F271D22-572F-4B93-B909-D3323907DA2F}" destId="{7CC5665C-E0E4-43B9-9234-D8AB59A98869}" srcOrd="0" destOrd="0" parTransId="{36805F6F-2A45-4788-B749-310C6CFCA386}" sibTransId="{6F4EE30E-3572-4985-B959-5BA9C467ACA7}"/>
    <dgm:cxn modelId="{D22697FF-F854-4170-B0E0-1B0B1A9FFFD1}" type="presParOf" srcId="{5810CA5C-C48E-4B11-A0E4-748D20F78803}" destId="{D8DA8F9B-B2F7-424F-A7B5-64E43A1D62DD}" srcOrd="0" destOrd="0" presId="urn:microsoft.com/office/officeart/2005/8/layout/process4"/>
    <dgm:cxn modelId="{056FE752-6009-4E41-AF6A-AC3BEA6A99A6}" type="presParOf" srcId="{D8DA8F9B-B2F7-424F-A7B5-64E43A1D62DD}" destId="{EF779F00-791E-494F-97D1-9AFE5D3CE7FC}" srcOrd="0" destOrd="0" presId="urn:microsoft.com/office/officeart/2005/8/layout/process4"/>
    <dgm:cxn modelId="{3DCBA0AD-4D62-4E3A-AFC3-A34C1E05D0B4}" type="presParOf" srcId="{D8DA8F9B-B2F7-424F-A7B5-64E43A1D62DD}" destId="{D8E444DB-5770-434B-8EC2-7FC59521D8AE}" srcOrd="1" destOrd="0" presId="urn:microsoft.com/office/officeart/2005/8/layout/process4"/>
    <dgm:cxn modelId="{865127F6-F47B-4CC6-B02D-62A9D5E1EB85}" type="presParOf" srcId="{D8DA8F9B-B2F7-424F-A7B5-64E43A1D62DD}" destId="{50D201C3-BF59-4DB3-888F-ABBF4920EFC5}" srcOrd="2" destOrd="0" presId="urn:microsoft.com/office/officeart/2005/8/layout/process4"/>
    <dgm:cxn modelId="{9B3F6805-43BB-4329-976A-DC6B0EE7FA9D}" type="presParOf" srcId="{50D201C3-BF59-4DB3-888F-ABBF4920EFC5}" destId="{4D76CA98-8649-4A20-9AF8-68B404718090}" srcOrd="0" destOrd="0" presId="urn:microsoft.com/office/officeart/2005/8/layout/process4"/>
    <dgm:cxn modelId="{185B1247-7333-4267-8DC2-9414D7AED5C9}" type="presParOf" srcId="{5810CA5C-C48E-4B11-A0E4-748D20F78803}" destId="{D3BDB61D-5D29-4735-8093-52D7FAC9D326}" srcOrd="1" destOrd="0" presId="urn:microsoft.com/office/officeart/2005/8/layout/process4"/>
    <dgm:cxn modelId="{D25192BD-DAFE-4614-AAB3-BAE58DA34590}" type="presParOf" srcId="{5810CA5C-C48E-4B11-A0E4-748D20F78803}" destId="{09CB2F2C-2ACE-4B13-9573-4012F59D4003}" srcOrd="2" destOrd="0" presId="urn:microsoft.com/office/officeart/2005/8/layout/process4"/>
    <dgm:cxn modelId="{C157D471-679C-42CF-8D96-7D9BECE352EF}" type="presParOf" srcId="{09CB2F2C-2ACE-4B13-9573-4012F59D4003}" destId="{162B1E2C-B3E9-4CBD-8E23-74517D32325D}" srcOrd="0" destOrd="0" presId="urn:microsoft.com/office/officeart/2005/8/layout/process4"/>
    <dgm:cxn modelId="{C654BF5B-2AE4-45BA-82D0-37C6F1AF48EB}" type="presParOf" srcId="{09CB2F2C-2ACE-4B13-9573-4012F59D4003}" destId="{1EC59FB9-A31A-43FD-AB3E-4D5A60C00E84}" srcOrd="1" destOrd="0" presId="urn:microsoft.com/office/officeart/2005/8/layout/process4"/>
    <dgm:cxn modelId="{C1B0DC10-EAE9-4220-823A-8D96D4F4FB03}" type="presParOf" srcId="{09CB2F2C-2ACE-4B13-9573-4012F59D4003}" destId="{FCAA291F-3D9F-40E6-90E7-B6C461B7813C}" srcOrd="2" destOrd="0" presId="urn:microsoft.com/office/officeart/2005/8/layout/process4"/>
    <dgm:cxn modelId="{817022A3-EECA-4E75-A319-B2019AE85A58}" type="presParOf" srcId="{FCAA291F-3D9F-40E6-90E7-B6C461B7813C}" destId="{6587BE36-F0CF-4359-8059-E6FD186D1EC4}" srcOrd="0" destOrd="0" presId="urn:microsoft.com/office/officeart/2005/8/layout/process4"/>
    <dgm:cxn modelId="{0BD907A0-D515-4EFA-A03E-F926A6EDD01F}" type="presParOf" srcId="{FCAA291F-3D9F-40E6-90E7-B6C461B7813C}" destId="{253945D7-64C5-4358-BCB5-7F29A0EE38D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44DB-5770-434B-8EC2-7FC59521D8A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</a:p>
      </dsp:txBody>
      <dsp:txXfrm>
        <a:off x="0" y="3363072"/>
        <a:ext cx="6089650" cy="1191531"/>
      </dsp:txXfrm>
    </dsp:sp>
    <dsp:sp modelId="{4D76CA98-8649-4A20-9AF8-68B404718090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Accuracy = 98%</a:t>
          </a:r>
        </a:p>
      </dsp:txBody>
      <dsp:txXfrm>
        <a:off x="0" y="4510473"/>
        <a:ext cx="6089650" cy="1015008"/>
      </dsp:txXfrm>
    </dsp:sp>
    <dsp:sp modelId="{1EC59FB9-A31A-43FD-AB3E-4D5A60C00E84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sz="1900" kern="1200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sp:txBody>
      <dsp:txXfrm rot="-10800000">
        <a:off x="0" y="2512"/>
        <a:ext cx="6089650" cy="1191173"/>
      </dsp:txXfrm>
    </dsp:sp>
    <dsp:sp modelId="{6587BE36-F0CF-4359-8059-E6FD186D1EC4}">
      <dsp:nvSpPr>
        <dsp:cNvPr id="0" name=""/>
        <dsp:cNvSpPr/>
      </dsp:nvSpPr>
      <dsp:spPr>
        <a:xfrm>
          <a:off x="0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Learning rate = 0.1</a:t>
          </a:r>
        </a:p>
      </dsp:txBody>
      <dsp:txXfrm>
        <a:off x="0" y="1193686"/>
        <a:ext cx="3044825" cy="1014703"/>
      </dsp:txXfrm>
    </dsp:sp>
    <dsp:sp modelId="{253945D7-64C5-4358-BCB5-7F29A0EE38D3}">
      <dsp:nvSpPr>
        <dsp:cNvPr id="0" name=""/>
        <dsp:cNvSpPr/>
      </dsp:nvSpPr>
      <dsp:spPr>
        <a:xfrm>
          <a:off x="3044825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Momentum = 0.9</a:t>
          </a:r>
        </a:p>
      </dsp:txBody>
      <dsp:txXfrm>
        <a:off x="3044825" y="1193686"/>
        <a:ext cx="3044825" cy="101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4BB2-CD72-41FC-A84E-85F2DEEF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5453-B638-4351-8592-A37FA469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229-CEAB-4F96-A162-C30AD46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3CA0-DE59-47A2-8FB1-0C0C9F0C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754B-B95B-4FF0-AAEE-E0F55CA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37CA-9E83-40A1-8521-83DAADBF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A346-84E1-4419-AF5C-0712BC8C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7B4F-E39F-4E5A-A3E9-526EAF0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1F40-C8F7-4A47-A434-E32E3B0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A02F-522E-4E06-A983-8552F102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B69FA-BFD4-45ED-8121-76B26691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4869-EDE1-4A0B-9712-DE70C0C2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D179-73B5-4631-9AF0-078CFF6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A6F-C922-45B6-B4F2-66DC214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9CFB-3B73-4590-AABE-78A25C5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14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77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0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D5D-A85D-4501-B6F2-5F3FB63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2C51-4FCE-47EC-B55E-01D8BBC3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77D9-18C7-4D6E-A727-42C9C42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B5AA-EB5B-46B7-A64F-A33527F6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441-E49E-4651-94B5-0CE710E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4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5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88CC-5AB1-4919-BEA2-A8F9A6F6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3B14-8B80-4EFE-97F8-5657950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D85-3C2C-4139-849D-74E0074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248B-DB96-44CD-B93E-B0B4FB3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57C8-987B-4B9D-ABC9-67D9CCB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DCEC-3D79-431D-8841-04D54B5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4DF-30FB-47D9-AA76-A6AB0149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CDD0-48DA-4E8B-8322-4D6F65DF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2983-B747-41A0-B430-0499C29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3CF4-8BAA-4A6D-B938-33EA2EC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3EA6-3510-4BB1-BF53-7F9466F6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CE5-9FF0-4BB7-B6A3-D4F8527C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50D1-E1E6-490E-BF10-69CB41E0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7BC2-7929-4FCB-AD86-10F99ACB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C388-AF71-4E08-84CE-DB03BD4E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3BC0-79E0-43E9-B047-B3B0397D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013D4-7EB7-47EA-94B3-1213FD6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844D-CACA-4EE9-9DAA-35ACE942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0CDFD-FB7B-4688-845F-3875F53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928-E885-4EA5-88B0-29719F7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1585-DC2D-4C05-9C57-7DE11F9A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8C055-A528-4C88-86F0-F2CE3DD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6F2B-CABB-4249-8E61-28A3ADC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CDE64-D5B6-4A66-ACE8-278FE3B7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365E-F35C-49EF-8FD3-4F10EC9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27F6-3951-4326-A5AD-31A4D0DF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BEF-1D5D-48A7-AF94-3B4B69D7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E32A-0953-47CB-B414-942832D0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CFA-8988-455E-B773-D2078E16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BF39-404C-4780-A703-ABC454C3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800-22F3-4893-B64F-27DE51C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16AE-4251-45E3-B55A-DD1697D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460-D0F3-4AD3-BB88-337A18B2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CA3CC-EB69-4E0E-81B9-E25C9AB7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A19B-0B2C-4E27-98BE-93E35FFE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53AC-DFBF-4AF4-9EAB-4896B3A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AD20-BF2D-4DA7-A9A4-5C98733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F119-BEC9-49D3-B605-F3420FB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E88-5A00-44B2-9481-C0024383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79B-8B65-49A9-9A4F-E63CBF77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8ECA-BC39-4106-B249-2FD71654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1D03-7CC8-4653-BC3F-BC331BCED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6BAD-9088-4813-8F05-4FE49C02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7F3B8D-5018-4789-9FA7-2A99DD9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D46C-EEF5-4364-9C06-AF0FACC1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5100" b="1">
                <a:latin typeface="Bernard MT Condensed" panose="02050806060905020404" pitchFamily="18" charset="0"/>
              </a:rPr>
              <a:t>Identify Hand Written Digits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9021-4460-4013-9C33-2CD6F089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Group 9</a:t>
            </a:r>
          </a:p>
          <a:p>
            <a:r>
              <a:rPr lang="en-US" sz="2000" dirty="0" err="1">
                <a:latin typeface="Arial Black" panose="020B0A04020102020204" pitchFamily="34" charset="0"/>
              </a:rPr>
              <a:t>Walia</a:t>
            </a:r>
            <a:r>
              <a:rPr lang="en-US" sz="2000" dirty="0">
                <a:latin typeface="Arial Black" panose="020B0A04020102020204" pitchFamily="34" charset="0"/>
              </a:rPr>
              <a:t>, Neeraj, Zhen Zhang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08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9895-8637-4457-B71A-43CBAF58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9E1A8-A7E0-4474-9973-CD2D740B31EF}"/>
              </a:ext>
            </a:extLst>
          </p:cNvPr>
          <p:cNvSpPr/>
          <p:nvPr/>
        </p:nvSpPr>
        <p:spPr>
          <a:xfrm>
            <a:off x="1372570" y="2964934"/>
            <a:ext cx="635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Accuracy of the model on the 10000 test images: 99%</a:t>
            </a:r>
          </a:p>
        </p:txBody>
      </p:sp>
    </p:spTree>
    <p:extLst>
      <p:ext uri="{BB962C8B-B14F-4D97-AF65-F5344CB8AC3E}">
        <p14:creationId xmlns:p14="http://schemas.microsoft.com/office/powerpoint/2010/main" val="19667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AA5D83-6A45-4F14-AF33-7C501DE7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893" y="1393697"/>
            <a:ext cx="396662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 of </a:t>
            </a:r>
            <a:b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last </a:t>
            </a:r>
            <a:b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layer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1380411C-04F8-445B-A576-8CCEA64F00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14412" y="371070"/>
            <a:ext cx="5316459" cy="4269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463052-FAD9-4DA3-9F51-0D964F60FF2E}"/>
              </a:ext>
            </a:extLst>
          </p:cNvPr>
          <p:cNvSpPr/>
          <p:nvPr/>
        </p:nvSpPr>
        <p:spPr>
          <a:xfrm>
            <a:off x="5255672" y="5549279"/>
            <a:ext cx="517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Almost every digit goes to their own group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37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64" y="302418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128888"/>
            <a:ext cx="4591302" cy="376391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got accuracy of MLP network is rated as 98% and of the convolution network at 99%.  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shows that both networks are highly accurate in reading the hand written digit and with further tweaking they can perform at almost 100% accuracy.  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 according to our testing both network are suitable for this project of reading hand written digits</a:t>
            </a:r>
            <a:r>
              <a:rPr lang="en-US" sz="16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32B8-F143-436D-B641-19EC8F2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58" y="4290980"/>
            <a:ext cx="7410681" cy="173736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3EA01-045D-4266-B7D0-20921D741C1B}"/>
              </a:ext>
            </a:extLst>
          </p:cNvPr>
          <p:cNvSpPr txBox="1"/>
          <p:nvPr/>
        </p:nvSpPr>
        <p:spPr>
          <a:xfrm>
            <a:off x="1968500" y="3064161"/>
            <a:ext cx="439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End….</a:t>
            </a:r>
          </a:p>
        </p:txBody>
      </p:sp>
    </p:spTree>
    <p:extLst>
      <p:ext uri="{BB962C8B-B14F-4D97-AF65-F5344CB8AC3E}">
        <p14:creationId xmlns:p14="http://schemas.microsoft.com/office/powerpoint/2010/main" val="11955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/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8" y="2128888"/>
            <a:ext cx="5988141" cy="3375920"/>
          </a:xfrm>
        </p:spPr>
        <p:txBody>
          <a:bodyPr anchor="t">
            <a:noAutofit/>
          </a:bodyPr>
          <a:lstStyle/>
          <a:p>
            <a:r>
              <a:rPr lang="en-US" sz="1600">
                <a:latin typeface="Arial Black" panose="020B0A04020102020204" pitchFamily="34" charset="0"/>
              </a:rPr>
              <a:t>Data contains grey scaled images of hand written digits from 0 to 9.</a:t>
            </a:r>
          </a:p>
          <a:p>
            <a:r>
              <a:rPr lang="en-US" sz="1600">
                <a:latin typeface="Arial Black" panose="020B0A04020102020204" pitchFamily="34" charset="0"/>
              </a:rPr>
              <a:t>Each image size is 28 * 28 pixels</a:t>
            </a:r>
          </a:p>
          <a:p>
            <a:r>
              <a:rPr lang="en-US" sz="1600">
                <a:latin typeface="Arial Black" panose="020B0A04020102020204" pitchFamily="34" charset="0"/>
              </a:rPr>
              <a:t>Each pixel has a number between 0 to 255 attached to it.  The number identifies the darkness of the pixel.</a:t>
            </a:r>
          </a:p>
          <a:p>
            <a:r>
              <a:rPr lang="en-US" sz="1600">
                <a:latin typeface="Arial Black" panose="020B0A04020102020204" pitchFamily="34" charset="0"/>
              </a:rPr>
              <a:t>Training data set has 785 columns with first column as label which describes the hand written digit.</a:t>
            </a:r>
          </a:p>
          <a:p>
            <a:r>
              <a:rPr lang="en-US" sz="1600">
                <a:latin typeface="Arial Black" panose="020B0A04020102020204" pitchFamily="34" charset="0"/>
              </a:rPr>
              <a:t>We got the data from kaggle website.</a:t>
            </a:r>
          </a:p>
          <a:p>
            <a:r>
              <a:rPr lang="en-US" sz="1600">
                <a:latin typeface="Arial Black" panose="020B0A04020102020204" pitchFamily="34" charset="0"/>
              </a:rPr>
              <a:t>Data is already divided into training and test data sets.</a:t>
            </a:r>
          </a:p>
          <a:p>
            <a:r>
              <a:rPr lang="en-US" sz="1600">
                <a:latin typeface="Arial Black" panose="020B0A04020102020204" pitchFamily="34" charset="0"/>
              </a:rPr>
              <a:t>For training data set there are 42000 rows of input.</a:t>
            </a:r>
          </a:p>
          <a:p>
            <a:r>
              <a:rPr lang="en-US" sz="1600">
                <a:latin typeface="Arial Black" panose="020B0A04020102020204" pitchFamily="34" charset="0"/>
              </a:rPr>
              <a:t>For test data set there are 28000 rows of data. </a:t>
            </a:r>
          </a:p>
        </p:txBody>
      </p:sp>
    </p:spTree>
    <p:extLst>
      <p:ext uri="{BB962C8B-B14F-4D97-AF65-F5344CB8AC3E}">
        <p14:creationId xmlns:p14="http://schemas.microsoft.com/office/powerpoint/2010/main" val="111415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A80DF-0C29-4272-A586-12E7320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74070"/>
            <a:ext cx="3425957" cy="4309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18321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We built a multi – layer network architecture for this problem.  And we are going to test the number of layers needed for better accuracy.</a:t>
            </a:r>
          </a:p>
          <a:p>
            <a:pPr lvl="1"/>
            <a:r>
              <a:rPr lang="en-US" sz="2000" dirty="0"/>
              <a:t>Along with number of layers, we will also be changing other variables to test the accuracy like batch size, epoch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We have designed a Multilayered Perceptron (MLP) and Convolution network for this project and compared the accuracy.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Pytorch</a:t>
            </a:r>
            <a:r>
              <a:rPr lang="en-US" sz="2000" dirty="0"/>
              <a:t> framework is used for this project.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82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nard MT Condensed" panose="02050806060905020404" pitchFamily="18" charset="0"/>
              </a:rPr>
              <a:t>Multilayered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96" y="2493877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finalized a two-layer network architecture.  We chose this because adding more layers was not improving on the accuracy of the results.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D2CD-DFE6-4AD1-8A8D-8391ABCE83C6}"/>
              </a:ext>
            </a:extLst>
          </p:cNvPr>
          <p:cNvSpPr txBox="1"/>
          <p:nvPr/>
        </p:nvSpPr>
        <p:spPr>
          <a:xfrm>
            <a:off x="7321330" y="2702666"/>
            <a:ext cx="411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have used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CrossEntropyLoss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as this is a classification problem.  This criterion helps in training data with number of classes. 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also test with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nn.NLLLoss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but did not found any difference in accuracy and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Multilayered Perceptron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ABF9C-B5FA-4DB3-AEEF-10FDE659F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2243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0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2C673-8179-457E-AD2A-D1FAE4CC9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eva\AppData\Local\Temp\WeChat Files\33a9ad31572b0933fa3ec2cda83528e.png">
            <a:extLst>
              <a:ext uri="{FF2B5EF4-FFF2-40B4-BE49-F238E27FC236}">
                <a16:creationId xmlns:a16="http://schemas.microsoft.com/office/drawing/2014/main" id="{B90D6E4A-C12D-4C7D-A672-C6F36BE80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952509"/>
            <a:ext cx="5506622" cy="1752590"/>
          </a:xfrm>
          <a:prstGeom prst="rect">
            <a:avLst/>
          </a:prstGeom>
          <a:noFill/>
        </p:spPr>
      </p:pic>
      <p:pic>
        <p:nvPicPr>
          <p:cNvPr id="5" name="Picture 4" descr="C:\Users\eva\AppData\Local\Temp\WeChat Files\f0180ebae51d03c027b876879865580.png">
            <a:extLst>
              <a:ext uri="{FF2B5EF4-FFF2-40B4-BE49-F238E27FC236}">
                <a16:creationId xmlns:a16="http://schemas.microsoft.com/office/drawing/2014/main" id="{02D3C44C-283A-4495-B815-1B729CD76EF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/>
          <a:stretch/>
        </p:blipFill>
        <p:spPr bwMode="auto">
          <a:xfrm>
            <a:off x="6479230" y="4292060"/>
            <a:ext cx="5390093" cy="13500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6D85C-DFD4-4043-A17F-0A1DF7A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345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F4DFA-76C4-4558-84BD-F947D4BD6DE6}"/>
              </a:ext>
            </a:extLst>
          </p:cNvPr>
          <p:cNvGrpSpPr/>
          <p:nvPr/>
        </p:nvGrpSpPr>
        <p:grpSpPr>
          <a:xfrm>
            <a:off x="4715852" y="685800"/>
            <a:ext cx="7018949" cy="5688639"/>
            <a:chOff x="4378324" y="613241"/>
            <a:chExt cx="7627089" cy="5482891"/>
          </a:xfrm>
          <a:solidFill>
            <a:schemeClr val="accent3">
              <a:lumMod val="75000"/>
            </a:scheme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07BCEE-A5E2-42D9-8C48-DA31131F2271}"/>
                </a:ext>
              </a:extLst>
            </p:cNvPr>
            <p:cNvGrpSpPr/>
            <p:nvPr/>
          </p:nvGrpSpPr>
          <p:grpSpPr>
            <a:xfrm>
              <a:off x="5052165" y="613241"/>
              <a:ext cx="1427967" cy="663880"/>
              <a:chOff x="3832965" y="638641"/>
              <a:chExt cx="1427967" cy="66388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948C4B-87EF-45A9-A20C-A81FF1C93774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0D33DE-5597-4BCA-ACA6-B7F66D306B58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M</a:t>
                </a:r>
                <a:r>
                  <a:rPr lang="en-US" altLang="zh-CN" dirty="0">
                    <a:latin typeface="Arial Black" panose="020B0A04020102020204" pitchFamily="34" charset="0"/>
                  </a:rPr>
                  <a:t>nist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954AAE-88FA-4A1E-A37A-A3324CE97647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5672203" y="1277121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140ECF-F3E3-4858-997D-ABC7B5B2F03C}"/>
                </a:ext>
              </a:extLst>
            </p:cNvPr>
            <p:cNvGrpSpPr/>
            <p:nvPr/>
          </p:nvGrpSpPr>
          <p:grpSpPr>
            <a:xfrm>
              <a:off x="4851748" y="1778348"/>
              <a:ext cx="1628384" cy="663880"/>
              <a:chOff x="3632548" y="1803748"/>
              <a:chExt cx="1628384" cy="663880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33FBA2F-B768-4393-AECE-38393FA2642B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E1733F-F8DF-411F-AB5B-804F40D9B1DC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Convolution Layer 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76985F-5D44-46E2-BBC7-ABA85E13C153}"/>
                </a:ext>
              </a:extLst>
            </p:cNvPr>
            <p:cNvGrpSpPr/>
            <p:nvPr/>
          </p:nvGrpSpPr>
          <p:grpSpPr>
            <a:xfrm>
              <a:off x="4822520" y="2943455"/>
              <a:ext cx="1960323" cy="796458"/>
              <a:chOff x="3632548" y="1803748"/>
              <a:chExt cx="1628384" cy="79645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D8EBDBA-C20C-447D-B2F2-C4359A43281A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A9C59B-4385-4CFB-8EE2-80B025A2AC81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B</a:t>
                </a:r>
                <a:r>
                  <a:rPr lang="en-US" altLang="zh-CN" sz="1200" dirty="0">
                    <a:latin typeface="Arial Black" panose="020B0A04020102020204" pitchFamily="34" charset="0"/>
                  </a:rPr>
                  <a:t>atch Normalization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2549DF-4CFC-4812-9842-14231AA73C41}"/>
                </a:ext>
              </a:extLst>
            </p:cNvPr>
            <p:cNvCxnSpPr/>
            <p:nvPr/>
          </p:nvCxnSpPr>
          <p:spPr>
            <a:xfrm>
              <a:off x="5802682" y="2442228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C71C9F-A050-4382-9D91-600FC2E705F5}"/>
                </a:ext>
              </a:extLst>
            </p:cNvPr>
            <p:cNvGrpSpPr/>
            <p:nvPr/>
          </p:nvGrpSpPr>
          <p:grpSpPr>
            <a:xfrm>
              <a:off x="7627170" y="2943455"/>
              <a:ext cx="1182803" cy="663880"/>
              <a:chOff x="3832965" y="638641"/>
              <a:chExt cx="1427967" cy="663880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D79B651-8378-48F8-9FC5-8301914E1E55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781B7E-6EDE-46D2-B796-4D9A55A68EB6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Relu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027664-98B9-40A1-965E-DE4CBA683DA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906016" y="3272542"/>
              <a:ext cx="721154" cy="285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25EE92-D71C-4167-8C9E-A4C4BA6238DC}"/>
                </a:ext>
              </a:extLst>
            </p:cNvPr>
            <p:cNvGrpSpPr/>
            <p:nvPr/>
          </p:nvGrpSpPr>
          <p:grpSpPr>
            <a:xfrm>
              <a:off x="9601441" y="2940602"/>
              <a:ext cx="1960323" cy="663880"/>
              <a:chOff x="3632548" y="1803748"/>
              <a:chExt cx="1628384" cy="663880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1145D9D-8B82-4C81-BEF8-A37134F69219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04C75D-08A2-4E62-BC0E-A40FA2335725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Max Pooling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61829C-8E89-45C7-ADFF-622A4C77B0BB}"/>
                </a:ext>
              </a:extLst>
            </p:cNvPr>
            <p:cNvCxnSpPr/>
            <p:nvPr/>
          </p:nvCxnSpPr>
          <p:spPr>
            <a:xfrm>
              <a:off x="8724655" y="3269689"/>
              <a:ext cx="721154" cy="285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94B6FD-D0C6-4984-B711-715A45F90C11}"/>
                </a:ext>
              </a:extLst>
            </p:cNvPr>
            <p:cNvGrpSpPr/>
            <p:nvPr/>
          </p:nvGrpSpPr>
          <p:grpSpPr>
            <a:xfrm>
              <a:off x="9895562" y="4120138"/>
              <a:ext cx="1628384" cy="663880"/>
              <a:chOff x="3632548" y="1803748"/>
              <a:chExt cx="1628384" cy="663880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E4F731-BB48-4E8F-9E00-972D184A0BE2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8348C8-D6BC-4DD4-8C27-97158ED7B36C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Convolution Layer 2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34BCB-3D3D-41CE-8060-7B8F4C4BD049}"/>
                </a:ext>
              </a:extLst>
            </p:cNvPr>
            <p:cNvCxnSpPr/>
            <p:nvPr/>
          </p:nvCxnSpPr>
          <p:spPr>
            <a:xfrm>
              <a:off x="10709754" y="3604482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54EB15-EAC6-4BC9-BD79-2A34D8C25C06}"/>
                </a:ext>
              </a:extLst>
            </p:cNvPr>
            <p:cNvGrpSpPr/>
            <p:nvPr/>
          </p:nvGrpSpPr>
          <p:grpSpPr>
            <a:xfrm>
              <a:off x="9776942" y="5299674"/>
              <a:ext cx="1960323" cy="796458"/>
              <a:chOff x="3632548" y="1803748"/>
              <a:chExt cx="1628384" cy="796458"/>
            </a:xfrm>
            <a:grpFill/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D153CB3-6069-4830-BB1A-0D00C0028BA5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F4038D-82DB-4B57-8C20-9735D2A716A0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B</a:t>
                </a:r>
                <a:r>
                  <a:rPr lang="en-US" altLang="zh-CN" sz="1200" dirty="0">
                    <a:latin typeface="Arial Black" panose="020B0A04020102020204" pitchFamily="34" charset="0"/>
                  </a:rPr>
                  <a:t>atch Normalization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9D4987-B51A-45D3-AA6F-B3F2EBD3BC5A}"/>
                </a:ext>
              </a:extLst>
            </p:cNvPr>
            <p:cNvCxnSpPr/>
            <p:nvPr/>
          </p:nvCxnSpPr>
          <p:spPr>
            <a:xfrm>
              <a:off x="10770296" y="4798447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E2E518-7F41-4FA0-B8CF-06BC934DACC0}"/>
                </a:ext>
              </a:extLst>
            </p:cNvPr>
            <p:cNvGrpSpPr/>
            <p:nvPr/>
          </p:nvGrpSpPr>
          <p:grpSpPr>
            <a:xfrm>
              <a:off x="7916031" y="5358609"/>
              <a:ext cx="1182803" cy="663880"/>
              <a:chOff x="3832965" y="638641"/>
              <a:chExt cx="1427967" cy="663880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00E1FD0-AF4A-4C8A-959E-9462A6CDF95C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BF5B0F-7996-4D5B-88FC-3E35198FC1B6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Relu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1CA82B-32DA-4561-8359-37EFC823089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8972811" y="5631614"/>
              <a:ext cx="804131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21D7FF-D843-454C-94D6-983906D502F0}"/>
                </a:ext>
              </a:extLst>
            </p:cNvPr>
            <p:cNvGrpSpPr/>
            <p:nvPr/>
          </p:nvGrpSpPr>
          <p:grpSpPr>
            <a:xfrm>
              <a:off x="5276661" y="5422567"/>
              <a:ext cx="1960323" cy="663880"/>
              <a:chOff x="3632548" y="1803748"/>
              <a:chExt cx="1628384" cy="663880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070DF3-351D-41EF-B21F-A136ABDF2814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E31E13-F4A6-4D95-A6AD-84A3CB537B49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Max Pooling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3EB102-1332-4254-8A26-6B4E59199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6593" y="5772966"/>
              <a:ext cx="564817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E3264B-43A1-48DE-9C82-2358C501F9AE}"/>
                </a:ext>
              </a:extLst>
            </p:cNvPr>
            <p:cNvSpPr txBox="1"/>
            <p:nvPr/>
          </p:nvSpPr>
          <p:spPr>
            <a:xfrm>
              <a:off x="6608209" y="875765"/>
              <a:ext cx="146345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channel:1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channel: 16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size:5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Padding:2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32840A-C312-4B53-B38A-25B440D6C1DE}"/>
                </a:ext>
              </a:extLst>
            </p:cNvPr>
            <p:cNvSpPr txBox="1"/>
            <p:nvPr/>
          </p:nvSpPr>
          <p:spPr>
            <a:xfrm>
              <a:off x="5935162" y="2558419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16,28,28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9F2A79-B705-451A-AC8D-1EC14F4A19D3}"/>
                </a:ext>
              </a:extLst>
            </p:cNvPr>
            <p:cNvSpPr txBox="1"/>
            <p:nvPr/>
          </p:nvSpPr>
          <p:spPr>
            <a:xfrm>
              <a:off x="9894148" y="2552261"/>
              <a:ext cx="1471258" cy="296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Kernel_size:2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259D9F-46D3-4BE8-810C-54D3A05BAF1C}"/>
                </a:ext>
              </a:extLst>
            </p:cNvPr>
            <p:cNvSpPr txBox="1"/>
            <p:nvPr/>
          </p:nvSpPr>
          <p:spPr>
            <a:xfrm>
              <a:off x="10906882" y="3713833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16,14,14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524E51-C54D-418B-863A-8268CCC0358A}"/>
                </a:ext>
              </a:extLst>
            </p:cNvPr>
            <p:cNvSpPr txBox="1"/>
            <p:nvPr/>
          </p:nvSpPr>
          <p:spPr>
            <a:xfrm>
              <a:off x="8241083" y="3972287"/>
              <a:ext cx="1463455" cy="11695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channel:1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channel: 32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size:5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Padding:2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F047B3-386F-4979-ABB7-6533EC7648D3}"/>
                </a:ext>
              </a:extLst>
            </p:cNvPr>
            <p:cNvSpPr txBox="1"/>
            <p:nvPr/>
          </p:nvSpPr>
          <p:spPr>
            <a:xfrm>
              <a:off x="11042478" y="4922339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32,14,14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F273CB-54CA-4F42-ACB2-61D8E488BA8C}"/>
                </a:ext>
              </a:extLst>
            </p:cNvPr>
            <p:cNvSpPr txBox="1"/>
            <p:nvPr/>
          </p:nvSpPr>
          <p:spPr>
            <a:xfrm>
              <a:off x="4378324" y="5264917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32,7,7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D0B0317-4D72-4C72-AF3A-B20A49AB810C}"/>
              </a:ext>
            </a:extLst>
          </p:cNvPr>
          <p:cNvSpPr txBox="1"/>
          <p:nvPr/>
        </p:nvSpPr>
        <p:spPr>
          <a:xfrm>
            <a:off x="5986570" y="6495936"/>
            <a:ext cx="1187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57BDBD86-4B7D-431E-ABF1-8922586D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5" y="0"/>
            <a:ext cx="4061967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cs typeface="Courier New" panose="02070309020205020404" pitchFamily="49" charset="0"/>
              </a:rPr>
              <a:t>N</a:t>
            </a:r>
            <a:r>
              <a:rPr kumimoji="0" lang="en-US" altLang="en-US" sz="6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cs typeface="Courier New" panose="02070309020205020404" pitchFamily="49" charset="0"/>
              </a:rPr>
              <a:t>et </a:t>
            </a:r>
            <a:r>
              <a:rPr lang="en-US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cs typeface="Courier New" panose="02070309020205020404" pitchFamily="49" charset="0"/>
              </a:rPr>
              <a:t>A</a:t>
            </a:r>
            <a:r>
              <a:rPr kumimoji="0" lang="en-US" altLang="en-US" sz="6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cs typeface="Courier New" panose="02070309020205020404" pitchFamily="49" charset="0"/>
              </a:rPr>
              <a:t>rchitecture</a:t>
            </a:r>
            <a:endParaRPr kumimoji="0" lang="en-US" altLang="en-US" sz="60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965199"/>
            <a:ext cx="4270919" cy="524933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Max Pooling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Processing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Example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DF6D1F-5A7E-44BE-A9B0-5CDB19DB6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5219"/>
              </p:ext>
            </p:extLst>
          </p:nvPr>
        </p:nvGraphicFramePr>
        <p:xfrm>
          <a:off x="5690122" y="2475396"/>
          <a:ext cx="2552180" cy="2528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045">
                  <a:extLst>
                    <a:ext uri="{9D8B030D-6E8A-4147-A177-3AD203B41FA5}">
                      <a16:colId xmlns:a16="http://schemas.microsoft.com/office/drawing/2014/main" val="2125752"/>
                    </a:ext>
                  </a:extLst>
                </a:gridCol>
                <a:gridCol w="638045">
                  <a:extLst>
                    <a:ext uri="{9D8B030D-6E8A-4147-A177-3AD203B41FA5}">
                      <a16:colId xmlns:a16="http://schemas.microsoft.com/office/drawing/2014/main" val="3343741002"/>
                    </a:ext>
                  </a:extLst>
                </a:gridCol>
                <a:gridCol w="638045">
                  <a:extLst>
                    <a:ext uri="{9D8B030D-6E8A-4147-A177-3AD203B41FA5}">
                      <a16:colId xmlns:a16="http://schemas.microsoft.com/office/drawing/2014/main" val="3726346763"/>
                    </a:ext>
                  </a:extLst>
                </a:gridCol>
                <a:gridCol w="638045">
                  <a:extLst>
                    <a:ext uri="{9D8B030D-6E8A-4147-A177-3AD203B41FA5}">
                      <a16:colId xmlns:a16="http://schemas.microsoft.com/office/drawing/2014/main" val="2380926310"/>
                    </a:ext>
                  </a:extLst>
                </a:gridCol>
              </a:tblGrid>
              <a:tr h="7789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20897"/>
                  </a:ext>
                </a:extLst>
              </a:tr>
              <a:tr h="5831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7403"/>
                  </a:ext>
                </a:extLst>
              </a:tr>
              <a:tr h="5831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9121"/>
                  </a:ext>
                </a:extLst>
              </a:tr>
              <a:tr h="5831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327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E35FA0-E329-4A0F-AF65-695C2FE3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08425"/>
              </p:ext>
            </p:extLst>
          </p:nvPr>
        </p:nvGraphicFramePr>
        <p:xfrm>
          <a:off x="9537000" y="2943555"/>
          <a:ext cx="1421956" cy="154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978">
                  <a:extLst>
                    <a:ext uri="{9D8B030D-6E8A-4147-A177-3AD203B41FA5}">
                      <a16:colId xmlns:a16="http://schemas.microsoft.com/office/drawing/2014/main" val="3527215649"/>
                    </a:ext>
                  </a:extLst>
                </a:gridCol>
                <a:gridCol w="710978">
                  <a:extLst>
                    <a:ext uri="{9D8B030D-6E8A-4147-A177-3AD203B41FA5}">
                      <a16:colId xmlns:a16="http://schemas.microsoft.com/office/drawing/2014/main" val="3049807752"/>
                    </a:ext>
                  </a:extLst>
                </a:gridCol>
              </a:tblGrid>
              <a:tr h="77111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99957"/>
                  </a:ext>
                </a:extLst>
              </a:tr>
              <a:tr h="7711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824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F22B8F-EE3E-433D-A73A-8C0C6B174DF0}"/>
              </a:ext>
            </a:extLst>
          </p:cNvPr>
          <p:cNvCxnSpPr/>
          <p:nvPr/>
        </p:nvCxnSpPr>
        <p:spPr>
          <a:xfrm>
            <a:off x="8509000" y="3657600"/>
            <a:ext cx="787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4C99D-E832-4B34-BA09-C289B68DBE79}"/>
              </a:ext>
            </a:extLst>
          </p:cNvPr>
          <p:cNvSpPr txBox="1"/>
          <p:nvPr/>
        </p:nvSpPr>
        <p:spPr>
          <a:xfrm>
            <a:off x="7810500" y="965199"/>
            <a:ext cx="1384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Ex: Max(1,1,5,6)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C3B6A-52EE-4171-9866-52570F1598C3}"/>
              </a:ext>
            </a:extLst>
          </p:cNvPr>
          <p:cNvCxnSpPr>
            <a:cxnSpLocks/>
          </p:cNvCxnSpPr>
          <p:nvPr/>
        </p:nvCxnSpPr>
        <p:spPr>
          <a:xfrm flipV="1">
            <a:off x="6284126" y="1447800"/>
            <a:ext cx="1384300" cy="876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059960-E13A-4B80-A2D5-3EE9D670E629}"/>
              </a:ext>
            </a:extLst>
          </p:cNvPr>
          <p:cNvCxnSpPr/>
          <p:nvPr/>
        </p:nvCxnSpPr>
        <p:spPr>
          <a:xfrm>
            <a:off x="8645540" y="1677769"/>
            <a:ext cx="1260460" cy="1265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6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2F3809-C3F5-4BB1-90DF-F74C76512143}"/>
              </a:ext>
            </a:extLst>
          </p:cNvPr>
          <p:cNvSpPr txBox="1"/>
          <p:nvPr/>
        </p:nvSpPr>
        <p:spPr>
          <a:xfrm>
            <a:off x="660400" y="241016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rnard MT Condensed" panose="02050806060905020404" pitchFamily="18" charset="0"/>
              </a:rPr>
              <a:t>Training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8FD5F-5108-4653-A5E0-BFB543437FBF}"/>
              </a:ext>
            </a:extLst>
          </p:cNvPr>
          <p:cNvSpPr txBox="1"/>
          <p:nvPr/>
        </p:nvSpPr>
        <p:spPr>
          <a:xfrm>
            <a:off x="2103854" y="1488480"/>
            <a:ext cx="667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Define cross-entropy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Stochastic gradient descent optimizer</a:t>
            </a:r>
          </a:p>
        </p:txBody>
      </p:sp>
      <p:pic>
        <p:nvPicPr>
          <p:cNvPr id="19" name="Screen Recording 9">
            <a:hlinkClick r:id="" action="ppaction://media"/>
            <a:extLst>
              <a:ext uri="{FF2B5EF4-FFF2-40B4-BE49-F238E27FC236}">
                <a16:creationId xmlns:a16="http://schemas.microsoft.com/office/drawing/2014/main" id="{ABA1AD34-CEE4-416F-94EB-DC58B71F14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7450" y="2397389"/>
            <a:ext cx="7105751" cy="36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511</Words>
  <Application>Microsoft Office PowerPoint</Application>
  <PresentationFormat>Widescreen</PresentationFormat>
  <Paragraphs>100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DengXian</vt:lpstr>
      <vt:lpstr>DengXian</vt:lpstr>
      <vt:lpstr>SimSun</vt:lpstr>
      <vt:lpstr>Algerian</vt:lpstr>
      <vt:lpstr>Arial</vt:lpstr>
      <vt:lpstr>Arial Black</vt:lpstr>
      <vt:lpstr>Bernard MT Condensed</vt:lpstr>
      <vt:lpstr>Calibri</vt:lpstr>
      <vt:lpstr>Calibri Light</vt:lpstr>
      <vt:lpstr>Century Schoolbook</vt:lpstr>
      <vt:lpstr>Courier New</vt:lpstr>
      <vt:lpstr>Times New Roman</vt:lpstr>
      <vt:lpstr>Wingdings 2</vt:lpstr>
      <vt:lpstr>Office Theme</vt:lpstr>
      <vt:lpstr>View</vt:lpstr>
      <vt:lpstr>Identify Hand Written Digits </vt:lpstr>
      <vt:lpstr>MNIST Dataset</vt:lpstr>
      <vt:lpstr>Approach</vt:lpstr>
      <vt:lpstr>Multilayered Perceptron</vt:lpstr>
      <vt:lpstr>Multilayered Perceptron</vt:lpstr>
      <vt:lpstr>Convolution Neural Network</vt:lpstr>
      <vt:lpstr>PowerPoint Presentation</vt:lpstr>
      <vt:lpstr>Max Pooling Processing Example</vt:lpstr>
      <vt:lpstr>PowerPoint Presentation</vt:lpstr>
      <vt:lpstr>Testing Time</vt:lpstr>
      <vt:lpstr>visualization of  last  layer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23</cp:revision>
  <dcterms:created xsi:type="dcterms:W3CDTF">2018-04-24T17:48:27Z</dcterms:created>
  <dcterms:modified xsi:type="dcterms:W3CDTF">2018-04-25T03:49:50Z</dcterms:modified>
</cp:coreProperties>
</file>