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04D659-0B05-4181-81D6-C31C83670AEB}">
  <a:tblStyle styleId="{5904D659-0B05-4181-81D6-C31C83670AE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EF0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EF0EF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3807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74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743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81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286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980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97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97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49" name="Shape 49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132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97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66" name="Shape 66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6000" b="1" i="0" u="none" strike="noStrike" cap="none" dirty="0" err="1" smtClean="0">
                <a:solidFill>
                  <a:schemeClr val="dk2"/>
                </a:solidFill>
              </a:rPr>
              <a:t>Alarma</a:t>
            </a:r>
            <a:r>
              <a:rPr lang="en-US" sz="6000" b="1" i="0" u="none" strike="noStrike" cap="none" dirty="0" smtClean="0">
                <a:solidFill>
                  <a:schemeClr val="dk2"/>
                </a:solidFill>
              </a:rPr>
              <a:t> Multi-D</a:t>
            </a:r>
            <a:endParaRPr sz="6000" b="1" dirty="0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351601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79" b="0" i="0" u="none" strike="noStrike" cap="none" dirty="0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Emiliano </a:t>
            </a:r>
            <a:r>
              <a:rPr lang="en-US" sz="1679" b="0" i="0" u="none" strike="noStrike" cap="none" dirty="0" err="1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Vázquez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79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1302" y="6124050"/>
            <a:ext cx="3007964" cy="54086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3905080" y="3520567"/>
            <a:ext cx="462912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 b="0" i="0" u="none" strike="noStrike" cap="none" dirty="0" err="1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Alarma</a:t>
            </a:r>
            <a:r>
              <a:rPr lang="en-US" sz="2400" b="0" i="0" u="none" strike="noStrike" cap="none" dirty="0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Multidispositivo</a:t>
            </a:r>
            <a:r>
              <a:rPr lang="en-US" sz="2400" b="0" i="0" u="none" strike="noStrike" cap="none" dirty="0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escalable</a:t>
            </a:r>
            <a:r>
              <a:rPr lang="en-US" sz="2400" b="0" i="0" u="none" strike="noStrike" cap="none" dirty="0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2400" dirty="0" smtClean="0">
                <a:solidFill>
                  <a:srgbClr val="55556F"/>
                </a:solidFill>
              </a:rPr>
              <a:t>control </a:t>
            </a:r>
            <a:r>
              <a:rPr lang="en-US" sz="2400" dirty="0" err="1" smtClean="0">
                <a:solidFill>
                  <a:srgbClr val="55556F"/>
                </a:solidFill>
              </a:rPr>
              <a:t>por</a:t>
            </a:r>
            <a:r>
              <a:rPr lang="en-US" sz="2400" dirty="0" smtClean="0">
                <a:solidFill>
                  <a:srgbClr val="55556F"/>
                </a:solidFill>
              </a:rPr>
              <a:t> </a:t>
            </a:r>
            <a:r>
              <a:rPr lang="en-US" sz="2400" dirty="0" err="1" smtClean="0">
                <a:solidFill>
                  <a:srgbClr val="55556F"/>
                </a:solidFill>
              </a:rPr>
              <a:t>Movil</a:t>
            </a:r>
            <a:r>
              <a:rPr lang="en-US" sz="2400" dirty="0" smtClean="0">
                <a:solidFill>
                  <a:srgbClr val="55556F"/>
                </a:solidFill>
              </a:rPr>
              <a:t>.</a:t>
            </a:r>
            <a:endParaRPr sz="2400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04192" y="6124050"/>
            <a:ext cx="7504186" cy="73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ROBÒTICA, LLENGUATGE  I PLANIFICACIÓ – ENGINYERIA  INFORMÀTICA - UAB</a:t>
            </a: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467711" y="627993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dirty="0" err="1">
                <a:solidFill>
                  <a:schemeClr val="dk2"/>
                </a:solidFill>
              </a:rPr>
              <a:t>Funciones</a:t>
            </a:r>
            <a:r>
              <a:rPr lang="en-US" sz="4000" dirty="0">
                <a:solidFill>
                  <a:schemeClr val="dk2"/>
                </a:solidFill>
              </a:rPr>
              <a:t> del </a:t>
            </a:r>
            <a:r>
              <a:rPr lang="en-US" sz="4000" dirty="0" err="1" smtClean="0">
                <a:solidFill>
                  <a:schemeClr val="dk2"/>
                </a:solidFill>
              </a:rPr>
              <a:t>Dispositivo</a:t>
            </a:r>
            <a:endParaRPr sz="4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457200" y="1838314"/>
            <a:ext cx="8229600" cy="43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Proyecto </a:t>
            </a:r>
            <a:r>
              <a:rPr lang="es-ES" sz="1600" dirty="0" err="1">
                <a:solidFill>
                  <a:srgbClr val="55556F"/>
                </a:solidFill>
              </a:rPr>
              <a:t>Arduino</a:t>
            </a:r>
            <a:r>
              <a:rPr lang="es-ES" sz="1600" dirty="0">
                <a:solidFill>
                  <a:srgbClr val="55556F"/>
                </a:solidFill>
              </a:rPr>
              <a:t> de alarma WIFI escalable El proyecto pretende los siguientes </a:t>
            </a:r>
            <a:r>
              <a:rPr lang="es-ES" sz="1600" dirty="0" smtClean="0">
                <a:solidFill>
                  <a:srgbClr val="55556F"/>
                </a:solidFill>
              </a:rPr>
              <a:t>objetivos</a:t>
            </a:r>
            <a:endParaRPr lang="es-ES" sz="1600" dirty="0">
              <a:solidFill>
                <a:srgbClr val="55556F"/>
              </a:solidFill>
            </a:endParaRPr>
          </a:p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Alarma </a:t>
            </a:r>
            <a:r>
              <a:rPr lang="es-ES" sz="1600" dirty="0">
                <a:solidFill>
                  <a:srgbClr val="55556F"/>
                </a:solidFill>
              </a:rPr>
              <a:t>basada en dispositivo </a:t>
            </a:r>
            <a:r>
              <a:rPr lang="es-ES" sz="1600" dirty="0" err="1">
                <a:solidFill>
                  <a:srgbClr val="55556F"/>
                </a:solidFill>
              </a:rPr>
              <a:t>Arduino</a:t>
            </a:r>
            <a:r>
              <a:rPr lang="es-ES" sz="1600" dirty="0">
                <a:solidFill>
                  <a:srgbClr val="55556F"/>
                </a:solidFill>
              </a:rPr>
              <a:t> WEBMOS D1 R2 y sensor PIR detector de movimiento</a:t>
            </a:r>
          </a:p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Código </a:t>
            </a:r>
            <a:r>
              <a:rPr lang="es-ES" sz="1600" dirty="0">
                <a:solidFill>
                  <a:srgbClr val="55556F"/>
                </a:solidFill>
              </a:rPr>
              <a:t>escalable para poder incorporar hasta 4 dispositivos WEBMOS </a:t>
            </a:r>
            <a:r>
              <a:rPr lang="es-ES" sz="1600" dirty="0" smtClean="0">
                <a:solidFill>
                  <a:srgbClr val="55556F"/>
                </a:solidFill>
              </a:rPr>
              <a:t>D1 R2 dependientes </a:t>
            </a:r>
            <a:r>
              <a:rPr lang="es-ES" sz="1600" dirty="0">
                <a:solidFill>
                  <a:srgbClr val="55556F"/>
                </a:solidFill>
              </a:rPr>
              <a:t>de un controlador principal</a:t>
            </a:r>
          </a:p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La </a:t>
            </a:r>
            <a:r>
              <a:rPr lang="es-ES" sz="1600" dirty="0">
                <a:solidFill>
                  <a:srgbClr val="55556F"/>
                </a:solidFill>
              </a:rPr>
              <a:t>alarma consta de dos modos: normal y </a:t>
            </a:r>
            <a:r>
              <a:rPr lang="es-ES" sz="1600" dirty="0" smtClean="0">
                <a:solidFill>
                  <a:srgbClr val="55556F"/>
                </a:solidFill>
              </a:rPr>
              <a:t>vigía </a:t>
            </a:r>
            <a:r>
              <a:rPr lang="es-ES" sz="1600" dirty="0">
                <a:solidFill>
                  <a:srgbClr val="55556F"/>
                </a:solidFill>
              </a:rPr>
              <a:t>que detecta movimiento y guarda el nº de veces que lo detecta y la hora</a:t>
            </a:r>
          </a:p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La </a:t>
            </a:r>
            <a:r>
              <a:rPr lang="es-ES" sz="1600" dirty="0">
                <a:solidFill>
                  <a:srgbClr val="55556F"/>
                </a:solidFill>
              </a:rPr>
              <a:t>activación y desactivación se realiza a </a:t>
            </a:r>
            <a:r>
              <a:rPr lang="es-ES" sz="1600" dirty="0" smtClean="0">
                <a:solidFill>
                  <a:srgbClr val="55556F"/>
                </a:solidFill>
              </a:rPr>
              <a:t>través </a:t>
            </a:r>
            <a:r>
              <a:rPr lang="es-ES" sz="1600" dirty="0">
                <a:solidFill>
                  <a:srgbClr val="55556F"/>
                </a:solidFill>
              </a:rPr>
              <a:t>de un BOT de </a:t>
            </a:r>
            <a:r>
              <a:rPr lang="es-ES" sz="1600" dirty="0" err="1">
                <a:solidFill>
                  <a:srgbClr val="55556F"/>
                </a:solidFill>
              </a:rPr>
              <a:t>Telegram</a:t>
            </a:r>
            <a:r>
              <a:rPr lang="es-ES" sz="1600" dirty="0">
                <a:solidFill>
                  <a:srgbClr val="55556F"/>
                </a:solidFill>
              </a:rPr>
              <a:t> o desde la programación de seis fechas guardadas en una </a:t>
            </a:r>
            <a:r>
              <a:rPr lang="es-ES" sz="1600" dirty="0" smtClean="0">
                <a:solidFill>
                  <a:srgbClr val="55556F"/>
                </a:solidFill>
              </a:rPr>
              <a:t>SD-</a:t>
            </a:r>
            <a:r>
              <a:rPr lang="es-ES" sz="1600" dirty="0" err="1" smtClean="0">
                <a:solidFill>
                  <a:srgbClr val="55556F"/>
                </a:solidFill>
              </a:rPr>
              <a:t>card</a:t>
            </a:r>
            <a:endParaRPr lang="es-ES" sz="1600" dirty="0">
              <a:solidFill>
                <a:srgbClr val="55556F"/>
              </a:solidFill>
            </a:endParaRPr>
          </a:p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La </a:t>
            </a:r>
            <a:r>
              <a:rPr lang="es-ES" sz="1600" dirty="0">
                <a:solidFill>
                  <a:srgbClr val="55556F"/>
                </a:solidFill>
              </a:rPr>
              <a:t>configuración se lee de una tarjeta SD conectada al controlador principal</a:t>
            </a:r>
          </a:p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Se </a:t>
            </a:r>
            <a:r>
              <a:rPr lang="es-ES" sz="1600" dirty="0">
                <a:solidFill>
                  <a:srgbClr val="55556F"/>
                </a:solidFill>
              </a:rPr>
              <a:t>puede programar hasta 6 fechas de activación y desactivación de la alarma automáticamente registradas en la configuración de la SD</a:t>
            </a:r>
          </a:p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Controlador </a:t>
            </a:r>
            <a:r>
              <a:rPr lang="es-ES" sz="1600" dirty="0">
                <a:solidFill>
                  <a:srgbClr val="55556F"/>
                </a:solidFill>
              </a:rPr>
              <a:t>principal consta de Reloj, lector SD y sensor PIR (funciona también como detector)</a:t>
            </a:r>
            <a:endParaRPr lang="es-ES" sz="1600" dirty="0">
              <a:solidFill>
                <a:srgbClr val="55556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550695" y="345999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5400" dirty="0" err="1" smtClean="0"/>
              <a:t>Componentes</a:t>
            </a:r>
            <a:endParaRPr dirty="0"/>
          </a:p>
        </p:txBody>
      </p:sp>
      <p:graphicFrame>
        <p:nvGraphicFramePr>
          <p:cNvPr id="109" name="Shape 109"/>
          <p:cNvGraphicFramePr/>
          <p:nvPr>
            <p:extLst>
              <p:ext uri="{D42A27DB-BD31-4B8C-83A1-F6EECF244321}">
                <p14:modId xmlns:p14="http://schemas.microsoft.com/office/powerpoint/2010/main" val="2182265808"/>
              </p:ext>
            </p:extLst>
          </p:nvPr>
        </p:nvGraphicFramePr>
        <p:xfrm>
          <a:off x="508970" y="1336599"/>
          <a:ext cx="5331375" cy="2169400"/>
        </p:xfrm>
        <a:graphic>
          <a:graphicData uri="http://schemas.openxmlformats.org/drawingml/2006/table">
            <a:tbl>
              <a:tblPr firstRow="1" bandRow="1">
                <a:noFill/>
                <a:tableStyleId>{5904D659-0B05-4181-81D6-C31C83670AEB}</a:tableStyleId>
              </a:tblPr>
              <a:tblGrid>
                <a:gridCol w="4349050"/>
                <a:gridCol w="982325"/>
              </a:tblGrid>
              <a:tr h="51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 smtClean="0"/>
                        <a:t>Componente</a:t>
                      </a:r>
                      <a:r>
                        <a:rPr lang="en-US" sz="1800" u="none" strike="noStrike" cap="none" dirty="0" smtClean="0"/>
                        <a:t> </a:t>
                      </a:r>
                      <a:r>
                        <a:rPr lang="en-US" sz="1800" u="none" strike="noStrike" cap="none" dirty="0" err="1" smtClean="0"/>
                        <a:t>Dispositivo</a:t>
                      </a:r>
                      <a:r>
                        <a:rPr lang="en-US" sz="1800" u="none" strike="noStrike" cap="none" dirty="0" smtClean="0"/>
                        <a:t> base</a:t>
                      </a:r>
                      <a:endParaRPr dirty="0"/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Units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Arduino </a:t>
                      </a:r>
                      <a:r>
                        <a:rPr lang="en-US" sz="1800" i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WebMos</a:t>
                      </a: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D1 R2</a:t>
                      </a:r>
                      <a:endParaRPr sz="1800" dirty="0"/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9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Detector PIR (</a:t>
                      </a:r>
                      <a:r>
                        <a:rPr lang="en-US" sz="1800" i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movimiento</a:t>
                      </a: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sz="1800" dirty="0" smtClean="0"/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Reloj</a:t>
                      </a: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DS3021</a:t>
                      </a:r>
                      <a:endParaRPr sz="1800" b="1" dirty="0">
                        <a:solidFill>
                          <a:srgbClr val="1155CC"/>
                        </a:solidFill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Lector</a:t>
                      </a:r>
                      <a:r>
                        <a:rPr lang="en-US" sz="1800" i="0" baseline="0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 SD-Card</a:t>
                      </a:r>
                      <a:endParaRPr sz="1800" dirty="0"/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Shape 109"/>
          <p:cNvGraphicFramePr/>
          <p:nvPr>
            <p:extLst>
              <p:ext uri="{D42A27DB-BD31-4B8C-83A1-F6EECF244321}">
                <p14:modId xmlns:p14="http://schemas.microsoft.com/office/powerpoint/2010/main" val="1271780770"/>
              </p:ext>
            </p:extLst>
          </p:nvPr>
        </p:nvGraphicFramePr>
        <p:xfrm>
          <a:off x="508970" y="3637288"/>
          <a:ext cx="5331375" cy="1343125"/>
        </p:xfrm>
        <a:graphic>
          <a:graphicData uri="http://schemas.openxmlformats.org/drawingml/2006/table">
            <a:tbl>
              <a:tblPr firstRow="1" bandRow="1">
                <a:noFill/>
                <a:tableStyleId>{5904D659-0B05-4181-81D6-C31C83670AEB}</a:tableStyleId>
              </a:tblPr>
              <a:tblGrid>
                <a:gridCol w="4349050"/>
                <a:gridCol w="982325"/>
              </a:tblGrid>
              <a:tr h="51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 smtClean="0"/>
                        <a:t>Componente</a:t>
                      </a:r>
                      <a:r>
                        <a:rPr lang="en-US" sz="1800" u="none" strike="noStrike" cap="none" dirty="0" smtClean="0"/>
                        <a:t> </a:t>
                      </a:r>
                      <a:r>
                        <a:rPr lang="en-US" sz="1800" u="none" strike="noStrike" cap="none" dirty="0" err="1" smtClean="0"/>
                        <a:t>Dispositivo</a:t>
                      </a:r>
                      <a:r>
                        <a:rPr lang="en-US" sz="1800" u="none" strike="noStrike" cap="none" dirty="0" smtClean="0"/>
                        <a:t> </a:t>
                      </a:r>
                      <a:r>
                        <a:rPr lang="en-US" sz="1800" u="none" strike="noStrike" cap="none" dirty="0" err="1" smtClean="0"/>
                        <a:t>Esclavo</a:t>
                      </a:r>
                      <a:endParaRPr dirty="0"/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Units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Arduino </a:t>
                      </a:r>
                      <a:r>
                        <a:rPr lang="en-US" sz="1800" i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WebMos</a:t>
                      </a: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D1 R2</a:t>
                      </a:r>
                      <a:endParaRPr sz="1800" dirty="0"/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9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Detector PIR (</a:t>
                      </a:r>
                      <a:r>
                        <a:rPr lang="en-US" sz="1800" i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movimiento</a:t>
                      </a: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sz="1800" dirty="0" smtClean="0"/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170" y="1046429"/>
            <a:ext cx="2143125" cy="2143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170" y="3383293"/>
            <a:ext cx="1966108" cy="14726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56" y="5581355"/>
            <a:ext cx="2953763" cy="116335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501" y="5503389"/>
            <a:ext cx="2068866" cy="124132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950206" y="909496"/>
            <a:ext cx="1465243" cy="3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WebMos</a:t>
            </a:r>
            <a:r>
              <a:rPr lang="es-ES" dirty="0" smtClean="0"/>
              <a:t> D1 R2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6887602" y="2953683"/>
            <a:ext cx="1465243" cy="3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Sensor PIR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1293954" y="5083309"/>
            <a:ext cx="1634803" cy="3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SD </a:t>
            </a:r>
            <a:r>
              <a:rPr lang="es-ES" dirty="0" err="1" smtClean="0"/>
              <a:t>Card</a:t>
            </a:r>
            <a:r>
              <a:rPr lang="es-ES" dirty="0" smtClean="0"/>
              <a:t> Reader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6534533" y="5139378"/>
            <a:ext cx="1634803" cy="3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Reloj DS3231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467711" y="627993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Esquema</a:t>
            </a:r>
            <a:r>
              <a:rPr lang="en-US" sz="400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4000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Placa</a:t>
            </a:r>
            <a:r>
              <a:rPr lang="en-US" sz="400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WebMos</a:t>
            </a:r>
            <a:endParaRPr sz="4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956" y="1718245"/>
            <a:ext cx="4851109" cy="44387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n 129"/>
          <p:cNvPicPr>
            <a:picLocks noChangeAspect="1"/>
          </p:cNvPicPr>
          <p:nvPr/>
        </p:nvPicPr>
        <p:blipFill rotWithShape="1">
          <a:blip r:embed="rId3"/>
          <a:srcRect l="-1" r="42717"/>
          <a:stretch/>
        </p:blipFill>
        <p:spPr>
          <a:xfrm>
            <a:off x="7140423" y="4745897"/>
            <a:ext cx="1692000" cy="11633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15206" t="26133" r="13313" b="18755"/>
          <a:stretch/>
        </p:blipFill>
        <p:spPr>
          <a:xfrm rot="10800000">
            <a:off x="900000" y="2719300"/>
            <a:ext cx="4140000" cy="280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426" y="1289837"/>
            <a:ext cx="2222500" cy="20860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4513" y="3032645"/>
            <a:ext cx="2195506" cy="1658385"/>
          </a:xfrm>
          <a:prstGeom prst="rect">
            <a:avLst/>
          </a:prstGeom>
        </p:spPr>
      </p:pic>
      <p:sp>
        <p:nvSpPr>
          <p:cNvPr id="116" name="Shape 116"/>
          <p:cNvSpPr txBox="1"/>
          <p:nvPr/>
        </p:nvSpPr>
        <p:spPr>
          <a:xfrm>
            <a:off x="467711" y="627993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Esquema</a:t>
            </a:r>
            <a:r>
              <a:rPr lang="en-US" sz="400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4000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Placa</a:t>
            </a:r>
            <a:r>
              <a:rPr lang="en-US" sz="400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WebMos</a:t>
            </a:r>
            <a:endParaRPr sz="4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Conector recto 18"/>
          <p:cNvCxnSpPr/>
          <p:nvPr/>
        </p:nvCxnSpPr>
        <p:spPr>
          <a:xfrm>
            <a:off x="5629619" y="2649294"/>
            <a:ext cx="44067" cy="33328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3338606" y="5982159"/>
            <a:ext cx="2357608" cy="918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 flipV="1">
            <a:off x="3327095" y="5222470"/>
            <a:ext cx="11511" cy="76887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5629619" y="2627260"/>
            <a:ext cx="2058394" cy="1285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>
            <a:off x="5651652" y="4365435"/>
            <a:ext cx="106209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 flipV="1">
            <a:off x="5662942" y="4899964"/>
            <a:ext cx="1488770" cy="34586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3438302" y="6389176"/>
            <a:ext cx="2772916" cy="1101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H="1" flipV="1">
            <a:off x="3432038" y="5223559"/>
            <a:ext cx="12125" cy="119128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H="1" flipV="1">
            <a:off x="6182701" y="3032645"/>
            <a:ext cx="27024" cy="3362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6150124" y="3044549"/>
            <a:ext cx="175168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H="1" flipV="1">
            <a:off x="7884001" y="2597407"/>
            <a:ext cx="17811" cy="4471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V="1">
            <a:off x="6196213" y="4470400"/>
            <a:ext cx="690009" cy="21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 flipV="1">
            <a:off x="6209725" y="4713732"/>
            <a:ext cx="484788" cy="95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6672765" y="4689976"/>
            <a:ext cx="552691" cy="41916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 flipV="1">
            <a:off x="3944526" y="2820978"/>
            <a:ext cx="3847740" cy="13482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3978393" y="2827719"/>
            <a:ext cx="14285" cy="195354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V="1">
            <a:off x="7767293" y="2669056"/>
            <a:ext cx="14285" cy="195354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5044782" y="4276483"/>
            <a:ext cx="1751688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 flipH="1" flipV="1">
            <a:off x="5023554" y="2450650"/>
            <a:ext cx="38160" cy="1831476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V="1">
            <a:off x="4221572" y="2450650"/>
            <a:ext cx="1193" cy="593899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 flipH="1">
            <a:off x="4202585" y="2474181"/>
            <a:ext cx="840049" cy="5644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5317067" y="4176889"/>
            <a:ext cx="1496335" cy="363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 flipV="1">
            <a:off x="5313406" y="2101974"/>
            <a:ext cx="43172" cy="2080559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H="1" flipV="1">
            <a:off x="4084089" y="2101974"/>
            <a:ext cx="14363" cy="89617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 flipH="1">
            <a:off x="4073704" y="2109497"/>
            <a:ext cx="124187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>
            <a:off x="934934" y="6209457"/>
            <a:ext cx="5778816" cy="11204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 flipH="1" flipV="1">
            <a:off x="912464" y="2023011"/>
            <a:ext cx="22470" cy="4220518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 flipH="1" flipV="1">
            <a:off x="847653" y="2038718"/>
            <a:ext cx="2232877" cy="11878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 flipH="1" flipV="1">
            <a:off x="3069090" y="2024709"/>
            <a:ext cx="22879" cy="1007936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1103334" y="6044998"/>
            <a:ext cx="5610416" cy="46769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086555" y="2357676"/>
            <a:ext cx="16779" cy="3697078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 flipV="1">
            <a:off x="6643581" y="5327574"/>
            <a:ext cx="523324" cy="796461"/>
          </a:xfrm>
          <a:prstGeom prst="line">
            <a:avLst/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 flipV="1">
            <a:off x="6683989" y="5422492"/>
            <a:ext cx="516198" cy="791021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V="1">
            <a:off x="1086555" y="2366204"/>
            <a:ext cx="1852245" cy="22829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 flipH="1" flipV="1">
            <a:off x="2938800" y="2382785"/>
            <a:ext cx="18951" cy="66863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 flipV="1">
            <a:off x="6502580" y="5477715"/>
            <a:ext cx="754133" cy="1049153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 flipV="1">
            <a:off x="6464426" y="5562382"/>
            <a:ext cx="843086" cy="1196374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732855" y="6488770"/>
            <a:ext cx="5769725" cy="16149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 flipV="1">
            <a:off x="732855" y="1750321"/>
            <a:ext cx="13811" cy="4745957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 flipH="1" flipV="1">
            <a:off x="746666" y="1773296"/>
            <a:ext cx="2098135" cy="27072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2834667" y="1770976"/>
            <a:ext cx="10133" cy="1222584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467711" y="6682957"/>
            <a:ext cx="6034869" cy="58562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 flipV="1">
            <a:off x="506334" y="1524000"/>
            <a:ext cx="4338" cy="5180005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 flipH="1" flipV="1">
            <a:off x="506335" y="1553161"/>
            <a:ext cx="2696547" cy="35144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3202882" y="1596946"/>
            <a:ext cx="34346" cy="1454469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162"/>
          <p:cNvSpPr/>
          <p:nvPr/>
        </p:nvSpPr>
        <p:spPr>
          <a:xfrm>
            <a:off x="3582596" y="1531413"/>
            <a:ext cx="3213874" cy="46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¡Cuidado! En este Reloj DS3231 el SCL se conecta al SDA y viceversa!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8196177"/>
      </p:ext>
    </p:extLst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237</Words>
  <Application>Microsoft Office PowerPoint</Application>
  <PresentationFormat>Presentación en pantalla (4:3)</PresentationFormat>
  <Paragraphs>37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Arial</vt:lpstr>
      <vt:lpstr>Clarity</vt:lpstr>
      <vt:lpstr>Alarma Multi-D</vt:lpstr>
      <vt:lpstr>Presentación de PowerPoint</vt:lpstr>
      <vt:lpstr>Componentes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Alarma Multi-D</dc:title>
  <dc:creator>EMILIANO VAZQUEZ BELDA</dc:creator>
  <cp:lastModifiedBy>EMILIANO VAZQUEZ BELDA</cp:lastModifiedBy>
  <cp:revision>10</cp:revision>
  <dcterms:modified xsi:type="dcterms:W3CDTF">2018-04-11T13:26:21Z</dcterms:modified>
</cp:coreProperties>
</file>