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04D659-0B05-4181-81D6-C31C83670AEB}">
  <a:tblStyle styleId="{5904D659-0B05-4181-81D6-C31C83670AEB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EF0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EF0EF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338079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2748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8743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2816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  <a:defRPr sz="2400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  <a:defRPr sz="20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None/>
              <a:defRPr sz="18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x="685800" y="3398520"/>
            <a:ext cx="7848600" cy="158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2133600" y="-76200"/>
            <a:ext cx="48768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81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469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 rot="5400000">
            <a:off x="4724400" y="2514600"/>
            <a:ext cx="58674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 rot="5400000">
            <a:off x="533400" y="533400"/>
            <a:ext cx="58674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81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469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81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469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cxnSp>
        <p:nvCxnSpPr>
          <p:cNvPr id="32" name="Shape 32"/>
          <p:cNvCxnSpPr/>
          <p:nvPr/>
        </p:nvCxnSpPr>
        <p:spPr>
          <a:xfrm>
            <a:off x="731520" y="4599432"/>
            <a:ext cx="7848600" cy="1588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7973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7973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81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469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75488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75488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81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469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cxnSp>
        <p:nvCxnSpPr>
          <p:cNvPr id="49" name="Shape 49"/>
          <p:cNvCxnSpPr/>
          <p:nvPr/>
        </p:nvCxnSpPr>
        <p:spPr>
          <a:xfrm rot="5400000">
            <a:off x="2217817" y="4045823"/>
            <a:ext cx="4709160" cy="79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2971800" y="792080"/>
            <a:ext cx="5715000" cy="557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132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973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576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57201" y="2130552"/>
            <a:ext cx="2139696" cy="4243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02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cxnSp>
        <p:nvCxnSpPr>
          <p:cNvPr id="66" name="Shape 66"/>
          <p:cNvCxnSpPr/>
          <p:nvPr/>
        </p:nvCxnSpPr>
        <p:spPr>
          <a:xfrm rot="5400000">
            <a:off x="-13116" y="3580206"/>
            <a:ext cx="5577840" cy="158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9" name="Shape 69"/>
          <p:cNvSpPr>
            <a:spLocks noGrp="1"/>
          </p:cNvSpPr>
          <p:nvPr>
            <p:ph type="pic" idx="2"/>
          </p:nvPr>
        </p:nvSpPr>
        <p:spPr>
          <a:xfrm>
            <a:off x="2858610" y="838201"/>
            <a:ext cx="5904390" cy="5500456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12700" dir="5400000" algn="t" rotWithShape="0">
              <a:srgbClr val="000000">
                <a:alpha val="58823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2133600"/>
            <a:ext cx="2139696" cy="4242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02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81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469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lang="en-US" sz="6000" b="1" i="0" u="none" strike="noStrike" cap="none" dirty="0" err="1" smtClean="0">
                <a:solidFill>
                  <a:schemeClr val="dk2"/>
                </a:solidFill>
              </a:rPr>
              <a:t>Alarma</a:t>
            </a:r>
            <a:r>
              <a:rPr lang="en-US" sz="6000" b="1" i="0" u="none" strike="noStrike" cap="none" dirty="0" smtClean="0">
                <a:solidFill>
                  <a:schemeClr val="dk2"/>
                </a:solidFill>
              </a:rPr>
              <a:t> Multi-D</a:t>
            </a:r>
            <a:endParaRPr sz="6000" b="1" dirty="0"/>
          </a:p>
        </p:txBody>
      </p:sp>
      <p:sp>
        <p:nvSpPr>
          <p:cNvPr id="91" name="Shape 91"/>
          <p:cNvSpPr txBox="1">
            <a:spLocks noGrp="1"/>
          </p:cNvSpPr>
          <p:nvPr>
            <p:ph type="subTitle" idx="1"/>
          </p:nvPr>
        </p:nvSpPr>
        <p:spPr>
          <a:xfrm>
            <a:off x="685800" y="3505200"/>
            <a:ext cx="3516019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7"/>
              <a:buFont typeface="Arial"/>
              <a:buNone/>
            </a:pPr>
            <a:r>
              <a:rPr lang="en-US" sz="1679" b="0" i="0" u="none" strike="noStrike" cap="none" dirty="0" smtClean="0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Emiliano </a:t>
            </a:r>
            <a:r>
              <a:rPr lang="en-US" sz="1679" b="0" i="0" u="none" strike="noStrike" cap="none" dirty="0" err="1" smtClean="0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Vázquez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7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428"/>
              <a:buFont typeface="Arial"/>
              <a:buNone/>
            </a:pPr>
            <a:endParaRPr sz="1679" b="0" i="0" u="none" strike="noStrike" cap="none" dirty="0">
              <a:solidFill>
                <a:srgbClr val="55556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71302" y="6124050"/>
            <a:ext cx="3007964" cy="54086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3905080" y="3520567"/>
            <a:ext cx="4629122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lang="en-US" sz="2400" b="0" i="0" u="none" strike="noStrike" cap="none" dirty="0" err="1" smtClean="0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Alarma</a:t>
            </a:r>
            <a:r>
              <a:rPr lang="en-US" sz="2400" b="0" i="0" u="none" strike="noStrike" cap="none" dirty="0" smtClean="0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 smtClean="0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Multidispositivo</a:t>
            </a:r>
            <a:r>
              <a:rPr lang="en-US" sz="2400" b="0" i="0" u="none" strike="noStrike" cap="none" dirty="0" smtClean="0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 smtClean="0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escalable</a:t>
            </a:r>
            <a:r>
              <a:rPr lang="en-US" sz="2400" b="0" i="0" u="none" strike="noStrike" cap="none" dirty="0" smtClean="0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 con </a:t>
            </a:r>
            <a:r>
              <a:rPr lang="en-US" sz="2400" dirty="0" smtClean="0">
                <a:solidFill>
                  <a:srgbClr val="55556F"/>
                </a:solidFill>
              </a:rPr>
              <a:t>control </a:t>
            </a:r>
            <a:r>
              <a:rPr lang="en-US" sz="2400" dirty="0" err="1" smtClean="0">
                <a:solidFill>
                  <a:srgbClr val="55556F"/>
                </a:solidFill>
              </a:rPr>
              <a:t>por</a:t>
            </a:r>
            <a:r>
              <a:rPr lang="en-US" sz="2400" dirty="0" smtClean="0">
                <a:solidFill>
                  <a:srgbClr val="55556F"/>
                </a:solidFill>
              </a:rPr>
              <a:t> </a:t>
            </a:r>
            <a:r>
              <a:rPr lang="en-US" sz="2400" dirty="0" err="1" smtClean="0">
                <a:solidFill>
                  <a:srgbClr val="55556F"/>
                </a:solidFill>
              </a:rPr>
              <a:t>Movil</a:t>
            </a:r>
            <a:r>
              <a:rPr lang="en-US" sz="2400" dirty="0" smtClean="0">
                <a:solidFill>
                  <a:srgbClr val="55556F"/>
                </a:solidFill>
              </a:rPr>
              <a:t>.</a:t>
            </a:r>
            <a:endParaRPr sz="2400" b="0" i="0" u="none" strike="noStrike" cap="none" dirty="0">
              <a:solidFill>
                <a:srgbClr val="55556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104192" y="6124050"/>
            <a:ext cx="7504186" cy="733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ROBÒTICA, LLENGUATGE  I PLANIFICACIÓ – ENGINYERIA  INFORMÀTICA - UAB</a:t>
            </a:r>
            <a:endParaRPr sz="10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/>
        </p:nvSpPr>
        <p:spPr>
          <a:xfrm>
            <a:off x="467711" y="627993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 dirty="0" err="1">
                <a:solidFill>
                  <a:schemeClr val="dk2"/>
                </a:solidFill>
              </a:rPr>
              <a:t>Funciones</a:t>
            </a:r>
            <a:r>
              <a:rPr lang="en-US" sz="4000" dirty="0">
                <a:solidFill>
                  <a:schemeClr val="dk2"/>
                </a:solidFill>
              </a:rPr>
              <a:t> del </a:t>
            </a:r>
            <a:r>
              <a:rPr lang="en-US" sz="4000" dirty="0" err="1" smtClean="0">
                <a:solidFill>
                  <a:schemeClr val="dk2"/>
                </a:solidFill>
              </a:rPr>
              <a:t>Dispositivo</a:t>
            </a:r>
            <a:endParaRPr sz="40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457200" y="1838314"/>
            <a:ext cx="8229600" cy="43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40080" lvl="0" indent="-182880">
              <a:lnSpc>
                <a:spcPct val="115000"/>
              </a:lnSpc>
              <a:buClr>
                <a:schemeClr val="accent1"/>
              </a:buClr>
              <a:buSzPts val="2040"/>
              <a:buFont typeface="Arial"/>
              <a:buChar char="•"/>
            </a:pPr>
            <a:r>
              <a:rPr lang="es-ES" sz="1600" dirty="0" smtClean="0">
                <a:solidFill>
                  <a:srgbClr val="55556F"/>
                </a:solidFill>
              </a:rPr>
              <a:t>Proyecto </a:t>
            </a:r>
            <a:r>
              <a:rPr lang="es-ES" sz="1600" dirty="0" err="1">
                <a:solidFill>
                  <a:srgbClr val="55556F"/>
                </a:solidFill>
              </a:rPr>
              <a:t>Arduino</a:t>
            </a:r>
            <a:r>
              <a:rPr lang="es-ES" sz="1600" dirty="0">
                <a:solidFill>
                  <a:srgbClr val="55556F"/>
                </a:solidFill>
              </a:rPr>
              <a:t> de alarma WIFI escalable El proyecto pretende los siguientes </a:t>
            </a:r>
            <a:r>
              <a:rPr lang="es-ES" sz="1600" dirty="0" smtClean="0">
                <a:solidFill>
                  <a:srgbClr val="55556F"/>
                </a:solidFill>
              </a:rPr>
              <a:t>objetivos</a:t>
            </a:r>
            <a:endParaRPr lang="es-ES" sz="1600" dirty="0">
              <a:solidFill>
                <a:srgbClr val="55556F"/>
              </a:solidFill>
            </a:endParaRPr>
          </a:p>
          <a:p>
            <a:pPr marL="640080" lvl="0" indent="-182880">
              <a:lnSpc>
                <a:spcPct val="115000"/>
              </a:lnSpc>
              <a:buClr>
                <a:schemeClr val="accent1"/>
              </a:buClr>
              <a:buSzPts val="2040"/>
              <a:buFont typeface="Arial"/>
              <a:buChar char="•"/>
            </a:pPr>
            <a:r>
              <a:rPr lang="es-ES" sz="1600" dirty="0" smtClean="0">
                <a:solidFill>
                  <a:srgbClr val="55556F"/>
                </a:solidFill>
              </a:rPr>
              <a:t>Alarma </a:t>
            </a:r>
            <a:r>
              <a:rPr lang="es-ES" sz="1600" dirty="0">
                <a:solidFill>
                  <a:srgbClr val="55556F"/>
                </a:solidFill>
              </a:rPr>
              <a:t>basada en dispositivo </a:t>
            </a:r>
            <a:r>
              <a:rPr lang="es-ES" sz="1600" dirty="0" err="1">
                <a:solidFill>
                  <a:srgbClr val="55556F"/>
                </a:solidFill>
              </a:rPr>
              <a:t>Arduino</a:t>
            </a:r>
            <a:r>
              <a:rPr lang="es-ES" sz="1600" dirty="0">
                <a:solidFill>
                  <a:srgbClr val="55556F"/>
                </a:solidFill>
              </a:rPr>
              <a:t> WEBMOS D1 R2 y sensor PIR detector de movimiento</a:t>
            </a:r>
          </a:p>
          <a:p>
            <a:pPr marL="640080" lvl="0" indent="-182880">
              <a:lnSpc>
                <a:spcPct val="115000"/>
              </a:lnSpc>
              <a:buClr>
                <a:schemeClr val="accent1"/>
              </a:buClr>
              <a:buSzPts val="2040"/>
              <a:buFont typeface="Arial"/>
              <a:buChar char="•"/>
            </a:pPr>
            <a:r>
              <a:rPr lang="es-ES" sz="1600" dirty="0" smtClean="0">
                <a:solidFill>
                  <a:srgbClr val="55556F"/>
                </a:solidFill>
              </a:rPr>
              <a:t>Código </a:t>
            </a:r>
            <a:r>
              <a:rPr lang="es-ES" sz="1600" dirty="0">
                <a:solidFill>
                  <a:srgbClr val="55556F"/>
                </a:solidFill>
              </a:rPr>
              <a:t>escalable para poder incorporar hasta 4 dispositivos WEBMOS </a:t>
            </a:r>
            <a:r>
              <a:rPr lang="es-ES" sz="1600" dirty="0" smtClean="0">
                <a:solidFill>
                  <a:srgbClr val="55556F"/>
                </a:solidFill>
              </a:rPr>
              <a:t>D1 R2 dependientes </a:t>
            </a:r>
            <a:r>
              <a:rPr lang="es-ES" sz="1600" dirty="0">
                <a:solidFill>
                  <a:srgbClr val="55556F"/>
                </a:solidFill>
              </a:rPr>
              <a:t>de un controlador principal</a:t>
            </a:r>
          </a:p>
          <a:p>
            <a:pPr marL="640080" lvl="0" indent="-182880">
              <a:lnSpc>
                <a:spcPct val="115000"/>
              </a:lnSpc>
              <a:buClr>
                <a:schemeClr val="accent1"/>
              </a:buClr>
              <a:buSzPts val="2040"/>
              <a:buFont typeface="Arial"/>
              <a:buChar char="•"/>
            </a:pPr>
            <a:r>
              <a:rPr lang="es-ES" sz="1600" dirty="0" smtClean="0">
                <a:solidFill>
                  <a:srgbClr val="55556F"/>
                </a:solidFill>
              </a:rPr>
              <a:t>La </a:t>
            </a:r>
            <a:r>
              <a:rPr lang="es-ES" sz="1600" dirty="0">
                <a:solidFill>
                  <a:srgbClr val="55556F"/>
                </a:solidFill>
              </a:rPr>
              <a:t>alarma consta de dos modos: normal y </a:t>
            </a:r>
            <a:r>
              <a:rPr lang="es-ES" sz="1600" dirty="0" smtClean="0">
                <a:solidFill>
                  <a:srgbClr val="55556F"/>
                </a:solidFill>
              </a:rPr>
              <a:t>vigía </a:t>
            </a:r>
            <a:r>
              <a:rPr lang="es-ES" sz="1600" dirty="0">
                <a:solidFill>
                  <a:srgbClr val="55556F"/>
                </a:solidFill>
              </a:rPr>
              <a:t>que detecta movimiento y guarda el nº de veces que lo detecta y la hora</a:t>
            </a:r>
          </a:p>
          <a:p>
            <a:pPr marL="640080" lvl="0" indent="-182880">
              <a:lnSpc>
                <a:spcPct val="115000"/>
              </a:lnSpc>
              <a:buClr>
                <a:schemeClr val="accent1"/>
              </a:buClr>
              <a:buSzPts val="2040"/>
              <a:buFont typeface="Arial"/>
              <a:buChar char="•"/>
            </a:pPr>
            <a:r>
              <a:rPr lang="es-ES" sz="1600" dirty="0" smtClean="0">
                <a:solidFill>
                  <a:srgbClr val="55556F"/>
                </a:solidFill>
              </a:rPr>
              <a:t>La </a:t>
            </a:r>
            <a:r>
              <a:rPr lang="es-ES" sz="1600" dirty="0">
                <a:solidFill>
                  <a:srgbClr val="55556F"/>
                </a:solidFill>
              </a:rPr>
              <a:t>activación y desactivación se realiza a </a:t>
            </a:r>
            <a:r>
              <a:rPr lang="es-ES" sz="1600" dirty="0" smtClean="0">
                <a:solidFill>
                  <a:srgbClr val="55556F"/>
                </a:solidFill>
              </a:rPr>
              <a:t>través </a:t>
            </a:r>
            <a:r>
              <a:rPr lang="es-ES" sz="1600" dirty="0">
                <a:solidFill>
                  <a:srgbClr val="55556F"/>
                </a:solidFill>
              </a:rPr>
              <a:t>de un BOT de </a:t>
            </a:r>
            <a:r>
              <a:rPr lang="es-ES" sz="1600" dirty="0" err="1">
                <a:solidFill>
                  <a:srgbClr val="55556F"/>
                </a:solidFill>
              </a:rPr>
              <a:t>Telegram</a:t>
            </a:r>
            <a:r>
              <a:rPr lang="es-ES" sz="1600" dirty="0">
                <a:solidFill>
                  <a:srgbClr val="55556F"/>
                </a:solidFill>
              </a:rPr>
              <a:t> o desde la programación de seis fechas guardadas en una </a:t>
            </a:r>
            <a:r>
              <a:rPr lang="es-ES" sz="1600" dirty="0" smtClean="0">
                <a:solidFill>
                  <a:srgbClr val="55556F"/>
                </a:solidFill>
              </a:rPr>
              <a:t>SD-</a:t>
            </a:r>
            <a:r>
              <a:rPr lang="es-ES" sz="1600" dirty="0" err="1" smtClean="0">
                <a:solidFill>
                  <a:srgbClr val="55556F"/>
                </a:solidFill>
              </a:rPr>
              <a:t>card</a:t>
            </a:r>
            <a:endParaRPr lang="es-ES" sz="1600" dirty="0">
              <a:solidFill>
                <a:srgbClr val="55556F"/>
              </a:solidFill>
            </a:endParaRPr>
          </a:p>
          <a:p>
            <a:pPr marL="640080" lvl="0" indent="-182880">
              <a:lnSpc>
                <a:spcPct val="115000"/>
              </a:lnSpc>
              <a:buClr>
                <a:schemeClr val="accent1"/>
              </a:buClr>
              <a:buSzPts val="2040"/>
              <a:buFont typeface="Arial"/>
              <a:buChar char="•"/>
            </a:pPr>
            <a:r>
              <a:rPr lang="es-ES" sz="1600" dirty="0" smtClean="0">
                <a:solidFill>
                  <a:srgbClr val="55556F"/>
                </a:solidFill>
              </a:rPr>
              <a:t>La </a:t>
            </a:r>
            <a:r>
              <a:rPr lang="es-ES" sz="1600" dirty="0">
                <a:solidFill>
                  <a:srgbClr val="55556F"/>
                </a:solidFill>
              </a:rPr>
              <a:t>configuración se lee de una tarjeta SD conectada al controlador principal</a:t>
            </a:r>
          </a:p>
          <a:p>
            <a:pPr marL="640080" lvl="0" indent="-182880">
              <a:lnSpc>
                <a:spcPct val="115000"/>
              </a:lnSpc>
              <a:buClr>
                <a:schemeClr val="accent1"/>
              </a:buClr>
              <a:buSzPts val="2040"/>
              <a:buFont typeface="Arial"/>
              <a:buChar char="•"/>
            </a:pPr>
            <a:r>
              <a:rPr lang="es-ES" sz="1600" dirty="0" smtClean="0">
                <a:solidFill>
                  <a:srgbClr val="55556F"/>
                </a:solidFill>
              </a:rPr>
              <a:t>Se </a:t>
            </a:r>
            <a:r>
              <a:rPr lang="es-ES" sz="1600" dirty="0">
                <a:solidFill>
                  <a:srgbClr val="55556F"/>
                </a:solidFill>
              </a:rPr>
              <a:t>puede programar hasta 6 fechas de activación y desactivación de la alarma automáticamente registradas en la configuración de la SD</a:t>
            </a:r>
          </a:p>
          <a:p>
            <a:pPr marL="640080" lvl="0" indent="-182880">
              <a:lnSpc>
                <a:spcPct val="115000"/>
              </a:lnSpc>
              <a:buClr>
                <a:schemeClr val="accent1"/>
              </a:buClr>
              <a:buSzPts val="2040"/>
              <a:buFont typeface="Arial"/>
              <a:buChar char="•"/>
            </a:pPr>
            <a:r>
              <a:rPr lang="es-ES" sz="1600" dirty="0" smtClean="0">
                <a:solidFill>
                  <a:srgbClr val="55556F"/>
                </a:solidFill>
              </a:rPr>
              <a:t>Controlador </a:t>
            </a:r>
            <a:r>
              <a:rPr lang="es-ES" sz="1600" dirty="0">
                <a:solidFill>
                  <a:srgbClr val="55556F"/>
                </a:solidFill>
              </a:rPr>
              <a:t>principal consta de Reloj, lector SD y sensor PIR (funciona también como detector)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550695" y="345999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lang="en-US" sz="5400" dirty="0" err="1" smtClean="0"/>
              <a:t>Componentes</a:t>
            </a:r>
            <a:endParaRPr dirty="0"/>
          </a:p>
        </p:txBody>
      </p:sp>
      <p:graphicFrame>
        <p:nvGraphicFramePr>
          <p:cNvPr id="109" name="Shape 109"/>
          <p:cNvGraphicFramePr/>
          <p:nvPr>
            <p:extLst>
              <p:ext uri="{D42A27DB-BD31-4B8C-83A1-F6EECF244321}">
                <p14:modId xmlns:p14="http://schemas.microsoft.com/office/powerpoint/2010/main" val="2182265808"/>
              </p:ext>
            </p:extLst>
          </p:nvPr>
        </p:nvGraphicFramePr>
        <p:xfrm>
          <a:off x="508970" y="1336599"/>
          <a:ext cx="5331375" cy="2169400"/>
        </p:xfrm>
        <a:graphic>
          <a:graphicData uri="http://schemas.openxmlformats.org/drawingml/2006/table">
            <a:tbl>
              <a:tblPr firstRow="1" bandRow="1">
                <a:noFill/>
                <a:tableStyleId>{5904D659-0B05-4181-81D6-C31C83670AEB}</a:tableStyleId>
              </a:tblPr>
              <a:tblGrid>
                <a:gridCol w="4349050"/>
                <a:gridCol w="982325"/>
              </a:tblGrid>
              <a:tr h="516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err="1" smtClean="0"/>
                        <a:t>Componente</a:t>
                      </a:r>
                      <a:r>
                        <a:rPr lang="en-US" sz="1800" u="none" strike="noStrike" cap="none" dirty="0" smtClean="0"/>
                        <a:t> </a:t>
                      </a:r>
                      <a:r>
                        <a:rPr lang="en-US" sz="1800" u="none" strike="noStrike" cap="none" dirty="0" err="1" smtClean="0"/>
                        <a:t>Dispositivo</a:t>
                      </a:r>
                      <a:r>
                        <a:rPr lang="en-US" sz="1800" u="none" strike="noStrike" cap="none" dirty="0" smtClean="0"/>
                        <a:t> base</a:t>
                      </a:r>
                      <a:endParaRPr dirty="0"/>
                    </a:p>
                  </a:txBody>
                  <a:tcPr marL="91450" marR="91450" marT="45725" marB="45725"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Units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16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i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Arduino </a:t>
                      </a:r>
                      <a:r>
                        <a:rPr lang="en-US" sz="1800" i="0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WebMos</a:t>
                      </a:r>
                      <a:r>
                        <a:rPr lang="en-US" sz="1800" i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D1 R2</a:t>
                      </a:r>
                      <a:endParaRPr sz="1800" dirty="0"/>
                    </a:p>
                  </a:txBody>
                  <a:tcPr marL="91450" marR="91450" marT="45725" marB="45725"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095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i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Detector PIR (</a:t>
                      </a:r>
                      <a:r>
                        <a:rPr lang="en-US" sz="1800" i="0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movimiento</a:t>
                      </a:r>
                      <a:r>
                        <a:rPr lang="en-US" sz="1800" i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en-US" sz="1800" dirty="0" smtClean="0"/>
                    </a:p>
                  </a:txBody>
                  <a:tcPr marL="91450" marR="91450" marT="45725" marB="45725"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16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i="0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Reloj</a:t>
                      </a:r>
                      <a:r>
                        <a:rPr lang="en-US" sz="1800" i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DS3021</a:t>
                      </a:r>
                      <a:endParaRPr sz="1800" b="1" dirty="0">
                        <a:solidFill>
                          <a:srgbClr val="1155CC"/>
                        </a:solidFill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09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i="0" dirty="0" smtClean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Lector</a:t>
                      </a:r>
                      <a:r>
                        <a:rPr lang="en-US" sz="1800" i="0" baseline="0" dirty="0" smtClean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 SD-Card</a:t>
                      </a:r>
                      <a:endParaRPr sz="1800" dirty="0"/>
                    </a:p>
                  </a:txBody>
                  <a:tcPr marL="91450" marR="91450" marT="45725" marB="45725"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Shape 109"/>
          <p:cNvGraphicFramePr/>
          <p:nvPr>
            <p:extLst>
              <p:ext uri="{D42A27DB-BD31-4B8C-83A1-F6EECF244321}">
                <p14:modId xmlns:p14="http://schemas.microsoft.com/office/powerpoint/2010/main" val="1271780770"/>
              </p:ext>
            </p:extLst>
          </p:nvPr>
        </p:nvGraphicFramePr>
        <p:xfrm>
          <a:off x="508970" y="3637288"/>
          <a:ext cx="5331375" cy="1343125"/>
        </p:xfrm>
        <a:graphic>
          <a:graphicData uri="http://schemas.openxmlformats.org/drawingml/2006/table">
            <a:tbl>
              <a:tblPr firstRow="1" bandRow="1">
                <a:noFill/>
                <a:tableStyleId>{5904D659-0B05-4181-81D6-C31C83670AEB}</a:tableStyleId>
              </a:tblPr>
              <a:tblGrid>
                <a:gridCol w="4349050"/>
                <a:gridCol w="982325"/>
              </a:tblGrid>
              <a:tr h="516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err="1" smtClean="0"/>
                        <a:t>Componente</a:t>
                      </a:r>
                      <a:r>
                        <a:rPr lang="en-US" sz="1800" u="none" strike="noStrike" cap="none" dirty="0" smtClean="0"/>
                        <a:t> </a:t>
                      </a:r>
                      <a:r>
                        <a:rPr lang="en-US" sz="1800" u="none" strike="noStrike" cap="none" dirty="0" err="1" smtClean="0"/>
                        <a:t>Dispositivo</a:t>
                      </a:r>
                      <a:r>
                        <a:rPr lang="en-US" sz="1800" u="none" strike="noStrike" cap="none" dirty="0" smtClean="0"/>
                        <a:t> </a:t>
                      </a:r>
                      <a:r>
                        <a:rPr lang="en-US" sz="1800" u="none" strike="noStrike" cap="none" dirty="0" err="1" smtClean="0"/>
                        <a:t>Esclavo</a:t>
                      </a:r>
                      <a:endParaRPr dirty="0"/>
                    </a:p>
                  </a:txBody>
                  <a:tcPr marL="91450" marR="91450" marT="45725" marB="45725"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Units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16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i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Arduino </a:t>
                      </a:r>
                      <a:r>
                        <a:rPr lang="en-US" sz="1800" i="0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WebMos</a:t>
                      </a:r>
                      <a:r>
                        <a:rPr lang="en-US" sz="1800" i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D1 R2</a:t>
                      </a:r>
                      <a:endParaRPr sz="1800" dirty="0"/>
                    </a:p>
                  </a:txBody>
                  <a:tcPr marL="91450" marR="91450" marT="45725" marB="45725"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095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i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Detector PIR (</a:t>
                      </a:r>
                      <a:r>
                        <a:rPr lang="en-US" sz="1800" i="0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movimiento</a:t>
                      </a:r>
                      <a:r>
                        <a:rPr lang="en-US" sz="1800" i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en-US" sz="1800" dirty="0" smtClean="0"/>
                    </a:p>
                  </a:txBody>
                  <a:tcPr marL="91450" marR="91450" marT="45725" marB="45725"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1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170" y="1046429"/>
            <a:ext cx="2143125" cy="21431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7170" y="3383293"/>
            <a:ext cx="1966108" cy="147268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056" y="5581355"/>
            <a:ext cx="2953763" cy="116335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7501" y="5503389"/>
            <a:ext cx="2068866" cy="124132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6950206" y="909496"/>
            <a:ext cx="1465243" cy="364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WebMos</a:t>
            </a:r>
            <a:r>
              <a:rPr lang="es-ES" dirty="0" smtClean="0"/>
              <a:t> D1 R2</a:t>
            </a:r>
            <a:endParaRPr lang="es-ES" dirty="0"/>
          </a:p>
        </p:txBody>
      </p:sp>
      <p:sp>
        <p:nvSpPr>
          <p:cNvPr id="11" name="Rectángulo 10"/>
          <p:cNvSpPr/>
          <p:nvPr/>
        </p:nvSpPr>
        <p:spPr>
          <a:xfrm>
            <a:off x="6887602" y="2953683"/>
            <a:ext cx="1465243" cy="364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Sensor PIR</a:t>
            </a:r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1293954" y="5083309"/>
            <a:ext cx="1634803" cy="364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SD </a:t>
            </a:r>
            <a:r>
              <a:rPr lang="es-ES" dirty="0" err="1" smtClean="0"/>
              <a:t>Card</a:t>
            </a:r>
            <a:r>
              <a:rPr lang="es-ES" dirty="0" smtClean="0"/>
              <a:t> Reader</a:t>
            </a:r>
            <a:endParaRPr lang="es-ES" dirty="0"/>
          </a:p>
        </p:txBody>
      </p:sp>
      <p:sp>
        <p:nvSpPr>
          <p:cNvPr id="13" name="Rectángulo 12"/>
          <p:cNvSpPr/>
          <p:nvPr/>
        </p:nvSpPr>
        <p:spPr>
          <a:xfrm>
            <a:off x="6534533" y="5139378"/>
            <a:ext cx="1634803" cy="364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Reloj DS3231</a:t>
            </a:r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213</Words>
  <Application>Microsoft Office PowerPoint</Application>
  <PresentationFormat>Presentación en pantalla (4:3)</PresentationFormat>
  <Paragraphs>34</Paragraphs>
  <Slides>3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Clarity</vt:lpstr>
      <vt:lpstr>Alarma Multi-D</vt:lpstr>
      <vt:lpstr>Presentación de PowerPoint</vt:lpstr>
      <vt:lpstr>Componentes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Alarma Multi-D</dc:title>
  <dc:creator>EMILIANO VAZQUEZ BELDA</dc:creator>
  <cp:lastModifiedBy>Emi</cp:lastModifiedBy>
  <cp:revision>11</cp:revision>
  <dcterms:modified xsi:type="dcterms:W3CDTF">2018-04-16T17:47:57Z</dcterms:modified>
</cp:coreProperties>
</file>