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5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4.jpeg" ContentType="image/jpeg"/>
  <Override PartName="/ppt/media/image3.png" ContentType="image/png"/>
  <Override PartName="/ppt/media/image10.jpeg" ContentType="image/jpeg"/>
  <Override PartName="/ppt/media/image1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wmf" ContentType="image/x-wmf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BFC0E3-0502-4A63-B068-B68D3F97B3F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160DA4-2610-422B-85E8-E1363627A2B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11160000" y="6293160"/>
            <a:ext cx="706680" cy="4312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180000" y="180000"/>
            <a:ext cx="2333520" cy="942120"/>
          </a:xfrm>
          <a:prstGeom prst="rect">
            <a:avLst/>
          </a:prstGeom>
          <a:ln>
            <a:noFill/>
          </a:ln>
        </p:spPr>
      </p:pic>
      <p:pic>
        <p:nvPicPr>
          <p:cNvPr id="2" name="Picture 10" descr=""/>
          <p:cNvPicPr/>
          <p:nvPr/>
        </p:nvPicPr>
        <p:blipFill>
          <a:blip r:embed="rId4"/>
          <a:stretch/>
        </p:blipFill>
        <p:spPr>
          <a:xfrm>
            <a:off x="11160000" y="6293160"/>
            <a:ext cx="706680" cy="43128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5"/>
          <a:stretch/>
        </p:blipFill>
        <p:spPr>
          <a:xfrm>
            <a:off x="180000" y="180000"/>
            <a:ext cx="2333520" cy="942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880" y="2209680"/>
            <a:ext cx="10971720" cy="182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9" descr=""/>
          <p:cNvPicPr/>
          <p:nvPr/>
        </p:nvPicPr>
        <p:blipFill>
          <a:blip r:embed="rId2"/>
          <a:stretch/>
        </p:blipFill>
        <p:spPr>
          <a:xfrm>
            <a:off x="11160000" y="6293160"/>
            <a:ext cx="706680" cy="431280"/>
          </a:xfrm>
          <a:prstGeom prst="rect">
            <a:avLst/>
          </a:prstGeom>
          <a:ln>
            <a:noFill/>
          </a:ln>
        </p:spPr>
      </p:pic>
      <p:pic>
        <p:nvPicPr>
          <p:cNvPr id="41" name="Picture 10" descr=""/>
          <p:cNvPicPr/>
          <p:nvPr/>
        </p:nvPicPr>
        <p:blipFill>
          <a:blip r:embed="rId3"/>
          <a:stretch/>
        </p:blipFill>
        <p:spPr>
          <a:xfrm>
            <a:off x="180000" y="180000"/>
            <a:ext cx="2333520" cy="942120"/>
          </a:xfrm>
          <a:prstGeom prst="rect">
            <a:avLst/>
          </a:prstGeom>
          <a:ln>
            <a:noFill/>
          </a:ln>
        </p:spPr>
      </p:pic>
      <p:pic>
        <p:nvPicPr>
          <p:cNvPr id="42" name="Picture 10" descr=""/>
          <p:cNvPicPr/>
          <p:nvPr/>
        </p:nvPicPr>
        <p:blipFill>
          <a:blip r:embed="rId4"/>
          <a:stretch/>
        </p:blipFill>
        <p:spPr>
          <a:xfrm>
            <a:off x="11160000" y="6293160"/>
            <a:ext cx="706680" cy="431280"/>
          </a:xfrm>
          <a:prstGeom prst="rect">
            <a:avLst/>
          </a:prstGeom>
          <a:ln>
            <a:noFill/>
          </a:ln>
        </p:spPr>
      </p:pic>
      <p:pic>
        <p:nvPicPr>
          <p:cNvPr id="43" name="Picture 8" descr=""/>
          <p:cNvPicPr/>
          <p:nvPr/>
        </p:nvPicPr>
        <p:blipFill>
          <a:blip r:embed="rId5"/>
          <a:stretch/>
        </p:blipFill>
        <p:spPr>
          <a:xfrm>
            <a:off x="180000" y="180000"/>
            <a:ext cx="2333520" cy="9421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3000"/>
              </a:lnSpc>
            </a:pPr>
            <a:r>
              <a:rPr b="0" lang="en-GB" sz="5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Introduction to Galaxy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133720" y="4648320"/>
            <a:ext cx="822852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99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Day 1 Afternoon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99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Emily Chambers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Exercise – explore gnomad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74800" y="1643400"/>
            <a:ext cx="10644840" cy="71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Examine the OCA2 gene.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transcripts does it have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Synonymous variants?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predicted loss-of-function (pLoF) variants?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stop gained LoF variants? (Hint – export the variants to csv!)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role of this gene? (Hint – look up the reference links)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the same for MC1R and HERC2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2000" y="432000"/>
            <a:ext cx="935964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28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Answers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920240" y="1440000"/>
            <a:ext cx="8065440" cy="4895640"/>
          </a:xfrm>
          <a:prstGeom prst="rect">
            <a:avLst/>
          </a:prstGeom>
          <a:ln>
            <a:noFill/>
          </a:ln>
        </p:spPr>
      </p:pic>
      <p:sp>
        <p:nvSpPr>
          <p:cNvPr id="141" name="Line 2"/>
          <p:cNvSpPr/>
          <p:nvPr/>
        </p:nvSpPr>
        <p:spPr>
          <a:xfrm>
            <a:off x="1368000" y="4896000"/>
            <a:ext cx="55224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"/>
          <p:cNvSpPr/>
          <p:nvPr/>
        </p:nvSpPr>
        <p:spPr>
          <a:xfrm>
            <a:off x="7272000" y="936000"/>
            <a:ext cx="792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 flipH="1">
            <a:off x="8280000" y="2448000"/>
            <a:ext cx="1944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5"/>
          <p:cNvSpPr/>
          <p:nvPr/>
        </p:nvSpPr>
        <p:spPr>
          <a:xfrm flipH="1">
            <a:off x="4104000" y="1296000"/>
            <a:ext cx="432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032000" y="949680"/>
            <a:ext cx="192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 information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6133680" y="517680"/>
            <a:ext cx="3452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synonymous variants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0130400" y="2101680"/>
            <a:ext cx="1821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pLOF variants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2000" y="4464000"/>
            <a:ext cx="23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transcripts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UCSC table browser -</a:t>
            </a:r>
            <a:r>
              <a:rPr b="1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https://genome.ucsc.edu/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986120" y="1596600"/>
            <a:ext cx="7229520" cy="49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UCSC table browser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304000" y="1185840"/>
            <a:ext cx="6468480" cy="53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UCSC table browser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999680" y="1604520"/>
            <a:ext cx="6581520" cy="446364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76000" y="1656000"/>
            <a:ext cx="417564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proper filters (species and function).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Species: Clade (mammals) -&gt; genome (human) -&gt; assembly (genome version)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Function: group (gene/variation) -&gt; track (table producer) -&gt; table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5"/>
          <p:cNvSpPr/>
          <p:nvPr/>
        </p:nvSpPr>
        <p:spPr>
          <a:xfrm flipV="1">
            <a:off x="4248000" y="5184000"/>
            <a:ext cx="86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6"/>
          <p:cNvSpPr/>
          <p:nvPr/>
        </p:nvSpPr>
        <p:spPr>
          <a:xfrm flipH="1">
            <a:off x="8208000" y="1512000"/>
            <a:ext cx="1296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1944000" y="4968000"/>
            <a:ext cx="208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 on each option found here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9605160" y="216000"/>
            <a:ext cx="14104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export any table we want to galaxy!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Exercise </a:t>
            </a: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- Import </a:t>
            </a: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a UCSC </a:t>
            </a: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table to </a:t>
            </a: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Galaxy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874800" y="1643400"/>
            <a:ext cx="10644840" cy="71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galaxy -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https://us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egalaxy.e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UCS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NCB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for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lates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mbly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is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(ncb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iRef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up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–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rted.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to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 to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eye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The goals of this session are: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Introduce you to the galaxy 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To introduce you to the gnomad browser.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To introduce you to the UCSC table browser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To encourage you to explore Galaxy on your own.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582360" y="311400"/>
            <a:ext cx="60721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4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Outcomes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582360" y="311400"/>
            <a:ext cx="69289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What is Galaxy?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24000" y="4536000"/>
            <a:ext cx="3023280" cy="431280"/>
          </a:xfrm>
          <a:prstGeom prst="rect">
            <a:avLst/>
          </a:pr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488000" y="4536000"/>
            <a:ext cx="3023280" cy="431280"/>
          </a:xfrm>
          <a:prstGeom prst="rect">
            <a:avLst/>
          </a:pr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GOOD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071120" y="1440000"/>
            <a:ext cx="4160160" cy="25192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5544000" y="2304000"/>
            <a:ext cx="1367280" cy="575280"/>
          </a:xfrm>
          <a:custGeom>
            <a:avLst/>
            <a:gdLst/>
            <a:ahLst/>
            <a:rect l="l" t="t" r="r" b="b"/>
            <a:pathLst>
              <a:path w="3802" h="1601">
                <a:moveTo>
                  <a:pt x="0" y="400"/>
                </a:moveTo>
                <a:lnTo>
                  <a:pt x="2850" y="400"/>
                </a:lnTo>
                <a:lnTo>
                  <a:pt x="2850" y="0"/>
                </a:lnTo>
                <a:lnTo>
                  <a:pt x="3801" y="800"/>
                </a:lnTo>
                <a:lnTo>
                  <a:pt x="2850" y="1600"/>
                </a:lnTo>
                <a:lnTo>
                  <a:pt x="28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792000" y="5040000"/>
            <a:ext cx="367128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in one pipeline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to use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 introduction to widely used bioinformatics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programming knowledge needed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6984000" y="5045760"/>
            <a:ext cx="3455280" cy="10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Reliant on external servers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Struggles with large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as flexible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152000" y="1224000"/>
            <a:ext cx="3599280" cy="22636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835640" y="2376000"/>
            <a:ext cx="3419640" cy="1819080"/>
          </a:xfrm>
          <a:prstGeom prst="rect">
            <a:avLst/>
          </a:prstGeom>
          <a:ln>
            <a:noFill/>
          </a:ln>
        </p:spPr>
      </p:pic>
      <p:sp>
        <p:nvSpPr>
          <p:cNvPr id="98" name="Line 7"/>
          <p:cNvSpPr/>
          <p:nvPr/>
        </p:nvSpPr>
        <p:spPr>
          <a:xfrm flipV="1">
            <a:off x="360000" y="4248000"/>
            <a:ext cx="10944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00000" y="1224000"/>
            <a:ext cx="8761680" cy="53060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582360" y="311400"/>
            <a:ext cx="69289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Galaxy - https://usegalaxy.eu/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582360" y="311400"/>
            <a:ext cx="69289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Galaxy – take a look around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900160" y="2160000"/>
            <a:ext cx="6675120" cy="40316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160000" y="3312000"/>
            <a:ext cx="647280" cy="503280"/>
          </a:xfrm>
          <a:custGeom>
            <a:avLst/>
            <a:gdLst/>
            <a:ahLst/>
            <a:rect l="l" t="t" r="r" b="b"/>
            <a:pathLst>
              <a:path w="1801" h="1401">
                <a:moveTo>
                  <a:pt x="0" y="350"/>
                </a:moveTo>
                <a:lnTo>
                  <a:pt x="1350" y="350"/>
                </a:lnTo>
                <a:lnTo>
                  <a:pt x="1350" y="0"/>
                </a:lnTo>
                <a:lnTo>
                  <a:pt x="1800" y="700"/>
                </a:lnTo>
                <a:lnTo>
                  <a:pt x="1350" y="1400"/>
                </a:lnTo>
                <a:lnTo>
                  <a:pt x="13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576000" y="3168000"/>
            <a:ext cx="155268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– arranged into categories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248000" y="1069920"/>
            <a:ext cx="34966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page for selected tool showing more information and parameters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976000" y="1728000"/>
            <a:ext cx="503280" cy="1295280"/>
          </a:xfrm>
          <a:custGeom>
            <a:avLst/>
            <a:gdLst/>
            <a:ahLst/>
            <a:rect l="l" t="t" r="r" b="b"/>
            <a:pathLst>
              <a:path w="1401" h="3601">
                <a:moveTo>
                  <a:pt x="350" y="0"/>
                </a:moveTo>
                <a:lnTo>
                  <a:pt x="350" y="2700"/>
                </a:lnTo>
                <a:lnTo>
                  <a:pt x="0" y="2700"/>
                </a:lnTo>
                <a:lnTo>
                  <a:pt x="700" y="3600"/>
                </a:lnTo>
                <a:lnTo>
                  <a:pt x="1400" y="2700"/>
                </a:lnTo>
                <a:lnTo>
                  <a:pt x="1050" y="2700"/>
                </a:lnTo>
                <a:lnTo>
                  <a:pt x="1050" y="0"/>
                </a:lnTo>
                <a:lnTo>
                  <a:pt x="350" y="0"/>
                </a:lnTo>
              </a:path>
            </a:pathLst>
          </a:cu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9936000" y="1141920"/>
            <a:ext cx="1727280" cy="13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 history – all files created so far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9288000" y="2448000"/>
            <a:ext cx="1151280" cy="431280"/>
          </a:xfrm>
          <a:custGeom>
            <a:avLst/>
            <a:gdLst/>
            <a:ahLst/>
            <a:rect l="l" t="t" r="r" b="b"/>
            <a:pathLst>
              <a:path w="3202" h="1202">
                <a:moveTo>
                  <a:pt x="3201" y="300"/>
                </a:moveTo>
                <a:lnTo>
                  <a:pt x="800" y="300"/>
                </a:lnTo>
                <a:lnTo>
                  <a:pt x="800" y="0"/>
                </a:lnTo>
                <a:lnTo>
                  <a:pt x="0" y="600"/>
                </a:lnTo>
                <a:lnTo>
                  <a:pt x="800" y="1201"/>
                </a:lnTo>
                <a:lnTo>
                  <a:pt x="800" y="900"/>
                </a:lnTo>
                <a:lnTo>
                  <a:pt x="3201" y="900"/>
                </a:lnTo>
                <a:lnTo>
                  <a:pt x="3201" y="300"/>
                </a:lnTo>
              </a:path>
            </a:pathLst>
          </a:cu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903760" y="515160"/>
            <a:ext cx="8472240" cy="95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Galaxy </a:t>
            </a: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training - </a:t>
            </a: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https://traini</a:t>
            </a: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ng.galaxypr</a:t>
            </a:r>
            <a:r>
              <a:rPr b="0" lang="en-GB" sz="32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oject.org/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728000" y="1800000"/>
            <a:ext cx="8136000" cy="471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82000" y="311040"/>
            <a:ext cx="60721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44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The Pipeline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120880" y="216000"/>
            <a:ext cx="1958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BA97ADE-0BE7-49B2-BC77-082C35858736}" type="slidenum">
              <a:rPr b="0" lang="en-GB" sz="18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65" descr=""/>
          <p:cNvPicPr/>
          <p:nvPr/>
        </p:nvPicPr>
        <p:blipFill>
          <a:blip r:embed="rId1"/>
          <a:stretch/>
        </p:blipFill>
        <p:spPr>
          <a:xfrm>
            <a:off x="3172320" y="1304280"/>
            <a:ext cx="2502720" cy="442872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  <p:sp>
        <p:nvSpPr>
          <p:cNvPr id="114" name="CustomShape 3"/>
          <p:cNvSpPr/>
          <p:nvPr/>
        </p:nvSpPr>
        <p:spPr>
          <a:xfrm rot="16200000">
            <a:off x="530280" y="3073680"/>
            <a:ext cx="3956400" cy="4194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Galaxy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086520" y="2558520"/>
            <a:ext cx="1961280" cy="3398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Bowtie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86520" y="1617840"/>
            <a:ext cx="1961280" cy="3398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FastQC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086520" y="3420360"/>
            <a:ext cx="1961280" cy="3398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IGV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6086520" y="4204440"/>
            <a:ext cx="1961280" cy="3398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FreeBayes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6086520" y="5066280"/>
            <a:ext cx="1961280" cy="3398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ANNOVAR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246480" y="6178680"/>
            <a:ext cx="2354760" cy="369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Variant interpretation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424400" y="5734440"/>
            <a:ext cx="360" cy="44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5560">
            <a:solidFill>
              <a:schemeClr val="accent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Picture 77" descr=""/>
          <p:cNvPicPr/>
          <p:nvPr/>
        </p:nvPicPr>
        <p:blipFill>
          <a:blip r:embed="rId2"/>
          <a:stretch/>
        </p:blipFill>
        <p:spPr>
          <a:xfrm>
            <a:off x="4545000" y="5790240"/>
            <a:ext cx="273240" cy="312480"/>
          </a:xfrm>
          <a:prstGeom prst="rect">
            <a:avLst/>
          </a:prstGeom>
          <a:ln>
            <a:noFill/>
          </a:ln>
        </p:spPr>
      </p:pic>
      <p:sp>
        <p:nvSpPr>
          <p:cNvPr id="123" name="CustomShape 11"/>
          <p:cNvSpPr/>
          <p:nvPr/>
        </p:nvSpPr>
        <p:spPr>
          <a:xfrm>
            <a:off x="4776480" y="5812560"/>
            <a:ext cx="7718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Report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6063120" y="5693400"/>
            <a:ext cx="1984680" cy="55764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ACMG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Guidelines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8334000" y="5081040"/>
            <a:ext cx="1032120" cy="799560"/>
          </a:xfrm>
          <a:prstGeom prst="can">
            <a:avLst>
              <a:gd name="adj" fmla="val 25000"/>
            </a:avLst>
          </a:prstGeom>
          <a:solidFill>
            <a:srgbClr val="002060"/>
          </a:solidFill>
          <a:ln w="936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DejaVu Sans"/>
              </a:rPr>
              <a:t>External</a:t>
            </a: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 </a:t>
            </a: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OS Blake"/>
                <a:ea typeface="MS PGothic"/>
              </a:rPr>
              <a:t>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1338480" y="2880000"/>
            <a:ext cx="863280" cy="719280"/>
          </a:xfrm>
          <a:prstGeom prst="ellipse">
            <a:avLst/>
          </a:prstGeom>
          <a:solidFill>
            <a:srgbClr val="fe007f"/>
          </a:solidFill>
          <a:ln>
            <a:solidFill>
              <a:srgbClr val="19191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5"/>
          <p:cNvSpPr/>
          <p:nvPr/>
        </p:nvSpPr>
        <p:spPr>
          <a:xfrm>
            <a:off x="1482480" y="2910240"/>
            <a:ext cx="74880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are here!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12880" y="2209680"/>
            <a:ext cx="109717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3024000" y="311400"/>
            <a:ext cx="813564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36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Data resources – gnomAD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74800" y="1643400"/>
            <a:ext cx="466884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Genome Aggregation Database (gnomAD) – a collection of large-scale,  disease-specific and population genetic sequencing projects.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gnomAD allows visualizing data, but does not do complex analysis.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it to quickly access genetic data and to validate information retrieved from other tools like Galaxy.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544000" y="1008000"/>
            <a:ext cx="6234120" cy="50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92000" y="432000"/>
            <a:ext cx="935964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3000"/>
              </a:lnSpc>
            </a:pPr>
            <a:r>
              <a:rPr b="0" lang="en-GB" sz="28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 </a:t>
            </a:r>
            <a:r>
              <a:rPr b="0" lang="en-GB" sz="2800" spc="-1" strike="noStrike">
                <a:solidFill>
                  <a:srgbClr val="2a196f"/>
                </a:solidFill>
                <a:uFill>
                  <a:solidFill>
                    <a:srgbClr val="ffffff"/>
                  </a:solidFill>
                </a:uFill>
                <a:latin typeface="TUOS Stephenson"/>
                <a:ea typeface="MS PGothic"/>
              </a:rPr>
              <a:t>https://gnomad.broadinstitute.org/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78560" y="1224000"/>
            <a:ext cx="8533080" cy="53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tuos_ppt_template_white</Template>
  <TotalTime>522</TotalTime>
  <Application>LibreOffice/5.1.6.2$Linux_X86_64 LibreOffice_project/10m0$Build-2</Application>
  <Words>517</Words>
  <Paragraphs>67</Paragraphs>
  <Company>Univeristy of Sheffield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2011-12-13T16:55:01Z</dcterms:created>
  <dc:creator>Admin</dc:creator>
  <dc:description>Please use this template for all your screen presentation requirements - adapting as necessary to the audience and facility in which it might be seen._x005F_x000d_
_x005F_x000d_
© 2005  The Univeristy of Sheffield</dc:description>
  <cp:keywords>tuos sheffield university powerpoint ppt template i-d 2005 white dmc</cp:keywords>
  <dc:language>en-GB</dc:language>
  <cp:lastModifiedBy/>
  <cp:lastPrinted>2005-02-24T11:31:10Z</cp:lastPrinted>
  <dcterms:modified xsi:type="dcterms:W3CDTF">2020-01-19T21:30:55Z</dcterms:modified>
  <cp:revision>53</cp:revision>
  <dc:subject>PowerPoint template</dc:subject>
  <dc:title>The University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Univeristy of Sheffield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Design team</vt:lpwstr>
  </property>
  <property fmtid="{D5CDD505-2E9C-101B-9397-08002B2CF9AE}" pid="9" name="Notes">
    <vt:i4>10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10</vt:i4>
  </property>
  <property fmtid="{D5CDD505-2E9C-101B-9397-08002B2CF9AE}" pid="14" name="category">
    <vt:lpwstr>Templates, identity</vt:lpwstr>
  </property>
</Properties>
</file>