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93" r:id="rId4"/>
    <p:sldId id="333" r:id="rId5"/>
    <p:sldId id="351" r:id="rId6"/>
    <p:sldId id="354" r:id="rId7"/>
    <p:sldId id="355" r:id="rId8"/>
    <p:sldId id="356" r:id="rId9"/>
    <p:sldId id="360" r:id="rId10"/>
    <p:sldId id="359" r:id="rId11"/>
    <p:sldId id="357" r:id="rId12"/>
    <p:sldId id="358" r:id="rId13"/>
    <p:sldId id="361" r:id="rId14"/>
    <p:sldId id="348" r:id="rId15"/>
    <p:sldId id="350" r:id="rId16"/>
    <p:sldId id="318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52" r:id="rId31"/>
    <p:sldId id="353" r:id="rId32"/>
    <p:sldId id="375" r:id="rId33"/>
    <p:sldId id="376" r:id="rId34"/>
    <p:sldId id="377" r:id="rId35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CCFFFF"/>
    <a:srgbClr val="FF5050"/>
    <a:srgbClr val="000000"/>
    <a:srgbClr val="CC0000"/>
    <a:srgbClr val="FF0000"/>
    <a:srgbClr val="66FF33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6" autoAdjust="0"/>
    <p:restoredTop sz="98601" autoAdjust="0"/>
  </p:normalViewPr>
  <p:slideViewPr>
    <p:cSldViewPr>
      <p:cViewPr>
        <p:scale>
          <a:sx n="75" d="100"/>
          <a:sy n="75" d="100"/>
        </p:scale>
        <p:origin x="-1032" y="-8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4"/>
    </p:cViewPr>
  </p:sorter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40F56-6380-43A9-89BB-57F058626C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EB3AF-5F00-46D7-88BF-A57F90423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BA269-4348-4669-A0BE-0EEFCD442E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0660A-6C8F-4C07-AD23-D0CCB412AD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7F62-3ACA-4106-8523-3C2AC33C07A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01625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94175" cy="4422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5DA2C-DAB7-4023-82E2-B9125F33F5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48539-BE28-4725-B219-85E6B3A0AD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DC3E6-57AE-4343-9F10-89AEAA7B0A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82606-9C35-47E6-A809-383E679FC9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30826-13A4-4FF6-8E68-F53C1C9FCB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CF710-3BCD-45FD-88C2-4DD9E4B175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10588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76400"/>
            <a:ext cx="8540750" cy="442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8705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705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6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9E9E5491-F1F6-4A42-8AB9-99DBF30928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radioscanner.ru/trx/files/190/picture_picblock_a_1.jp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2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3.doc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0" y="379413"/>
            <a:ext cx="9144000" cy="6669087"/>
          </a:xfrm>
          <a:noFill/>
        </p:spPr>
        <p:txBody>
          <a:bodyPr/>
          <a:lstStyle/>
          <a:p>
            <a:pPr eaLnBrk="1" hangingPunct="1"/>
            <a:r>
              <a:rPr lang="ru-RU" sz="5400" b="1" smtClean="0">
                <a:solidFill>
                  <a:srgbClr val="000000"/>
                </a:solidFill>
                <a:effectLst/>
                <a:latin typeface="Times New Roman" pitchFamily="18" charset="0"/>
              </a:rPr>
              <a:t>Тема №9:</a:t>
            </a:r>
            <a:r>
              <a:rPr lang="ru-RU" sz="5400" b="1" smtClean="0">
                <a:solidFill>
                  <a:srgbClr val="FF3300"/>
                </a:solidFill>
                <a:effectLst/>
                <a:latin typeface="Times New Roman" pitchFamily="18" charset="0"/>
              </a:rPr>
              <a:t> </a:t>
            </a:r>
            <a:r>
              <a:rPr lang="ru-RU" sz="5400" b="1" smtClean="0">
                <a:solidFill>
                  <a:srgbClr val="FF0000"/>
                </a:solidFill>
                <a:effectLst/>
                <a:latin typeface="Times New Roman" pitchFamily="18" charset="0"/>
              </a:rPr>
              <a:t>Устройство и эксплуатация военных систем радио и радиорелейной связи</a:t>
            </a:r>
            <a:r>
              <a:rPr lang="ru-RU" sz="5400" b="1" smtClean="0">
                <a:solidFill>
                  <a:srgbClr val="FF3300"/>
                </a:solidFill>
                <a:effectLst/>
                <a:latin typeface="Times New Roman" pitchFamily="18" charset="0"/>
              </a:rPr>
              <a:t> </a:t>
            </a:r>
            <a:br>
              <a:rPr lang="ru-RU" sz="5400" b="1" smtClean="0">
                <a:solidFill>
                  <a:srgbClr val="FF3300"/>
                </a:solidFill>
                <a:effectLst/>
                <a:latin typeface="Times New Roman" pitchFamily="18" charset="0"/>
              </a:rPr>
            </a:br>
            <a:r>
              <a:rPr lang="ru-RU" sz="5400" b="1" smtClean="0">
                <a:solidFill>
                  <a:srgbClr val="000000"/>
                </a:solidFill>
                <a:effectLst/>
                <a:latin typeface="Times New Roman" pitchFamily="18" charset="0"/>
              </a:rPr>
              <a:t>Занятие №2:</a:t>
            </a:r>
            <a:r>
              <a:rPr lang="ru-RU" sz="5400" b="1" smtClean="0">
                <a:solidFill>
                  <a:srgbClr val="FF3300"/>
                </a:solidFill>
                <a:effectLst/>
                <a:latin typeface="Times New Roman" pitchFamily="18" charset="0"/>
              </a:rPr>
              <a:t> </a:t>
            </a:r>
            <a:r>
              <a:rPr lang="ru-RU" sz="5400" b="1" smtClean="0">
                <a:solidFill>
                  <a:srgbClr val="FF0000"/>
                </a:solidFill>
                <a:effectLst/>
                <a:latin typeface="Times New Roman" pitchFamily="18" charset="0"/>
              </a:rPr>
              <a:t>Перспективные радиостанции малой мощности ТЗУ </a:t>
            </a:r>
            <a:br>
              <a:rPr lang="ru-RU" sz="5400" b="1" smtClean="0">
                <a:solidFill>
                  <a:srgbClr val="FF0000"/>
                </a:solidFill>
                <a:effectLst/>
                <a:latin typeface="Times New Roman" pitchFamily="18" charset="0"/>
              </a:rPr>
            </a:br>
            <a:endParaRPr lang="ru-RU" sz="5400" b="1" smtClean="0"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Р-163-1У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4339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539750" y="4149725"/>
            <a:ext cx="8208963" cy="2282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400" b="1">
                <a:solidFill>
                  <a:srgbClr val="000000"/>
                </a:solidFill>
              </a:rPr>
              <a:t>Многоканальная радиостанция Р-163-1У "Арбалет" с тональным вызовом предназначена для организации симплексной радиосвязи в режиме ТЛФ ЧМ и технического маскирования с гарнитурой Р-168МЦ без поиска и подстройки на месте и в движении, в радиосетях ТЗУ.</a:t>
            </a:r>
            <a:endParaRPr lang="ru-RU" sz="2400" b="1"/>
          </a:p>
        </p:txBody>
      </p:sp>
      <p:pic>
        <p:nvPicPr>
          <p:cNvPr id="266249" name="Picture 9" descr="Р-163-1У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763588"/>
            <a:ext cx="69850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ru-RU" sz="2800" smtClean="0">
                <a:solidFill>
                  <a:srgbClr val="FF0000"/>
                </a:solidFill>
              </a:rPr>
              <a:t>Радиостанция Р-163-10К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5363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pic>
        <p:nvPicPr>
          <p:cNvPr id="264211" name="Picture 19" descr="P-163-10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450" y="692150"/>
            <a:ext cx="6921500" cy="351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250825" y="4313238"/>
            <a:ext cx="8569325" cy="2227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 sz="2800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Носимая радиостанция Р-163-10К обеспечивает телефонную и телеграфную радиосвязь в симплексном и двухчастотном симплексном режимах между корреспондентами.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Р-163-50К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6387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79388" y="4365625"/>
            <a:ext cx="8785225" cy="1917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400" b="1">
                <a:solidFill>
                  <a:srgbClr val="000000"/>
                </a:solidFill>
              </a:rPr>
              <a:t>Радиостанция Р-163-50К обеспечивает телефонную и телеграфную радиосвязь в симплексном и двухчастотном симплексном режимах между стационарными или подвижными объектами на колесной и гусеничной базе, включая бронеобъекты.</a:t>
            </a:r>
          </a:p>
        </p:txBody>
      </p:sp>
      <p:pic>
        <p:nvPicPr>
          <p:cNvPr id="265223" name="Picture 7" descr="Р-163-50К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620713"/>
            <a:ext cx="7777162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Р-163-50У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7411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95288" y="3860800"/>
            <a:ext cx="8353425" cy="265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Радиостанция Р-163-50У является приемо-передающей, ультразвуковой, с частотной модуляцией и предназначена для обеспечения радиосвязи между наземными подвижными объектами на стоянке и в движении.</a:t>
            </a:r>
          </a:p>
        </p:txBody>
      </p:sp>
      <p:pic>
        <p:nvPicPr>
          <p:cNvPr id="268295" name="Picture 7" descr="P-163-50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692150"/>
            <a:ext cx="741680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114300" y="92075"/>
            <a:ext cx="8843963" cy="641350"/>
          </a:xfrm>
          <a:prstGeom prst="rect">
            <a:avLst/>
          </a:prstGeom>
          <a:noFill/>
          <a:ln w="15875">
            <a:noFill/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Основные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ТТХ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р</a:t>
            </a:r>
            <a:r>
              <a:rPr lang="ru-RU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станций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4-го</a:t>
            </a:r>
            <a:r>
              <a:rPr lang="en-US" b="1" i="1" dirty="0"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поколения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5074" name="Group 98"/>
          <p:cNvGraphicFramePr>
            <a:graphicFrameLocks noGrp="1"/>
          </p:cNvGraphicFramePr>
          <p:nvPr/>
        </p:nvGraphicFramePr>
        <p:xfrm>
          <a:off x="38100" y="920750"/>
          <a:ext cx="9070975" cy="5303520"/>
        </p:xfrm>
        <a:graphic>
          <a:graphicData uri="http://schemas.openxmlformats.org/drawingml/2006/table">
            <a:tbl>
              <a:tblPr/>
              <a:tblGrid>
                <a:gridCol w="788988"/>
                <a:gridCol w="1223962"/>
                <a:gridCol w="865188"/>
                <a:gridCol w="685800"/>
                <a:gridCol w="682625"/>
                <a:gridCol w="787400"/>
                <a:gridCol w="958850"/>
                <a:gridCol w="628650"/>
                <a:gridCol w="977900"/>
                <a:gridCol w="622300"/>
                <a:gridCol w="849312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Тип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радио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станций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Звено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применения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Диапазон, МГц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Сетка частот, кГц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К-во частот (ЗПЧ)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Антенны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Виды работ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Мощн., Вт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Дальность связи, км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Масса, кг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Источник питания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Р-163-0,1У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Для связи внутри под-разделений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44-54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(5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частот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в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серии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АШ-0,75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вызов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 ЦНК-0,45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Р-163-0,5У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Рота-взвод-отделение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44-54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вызов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НКГЦ-0,5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1У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Батальон-рота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(6)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5-15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4,85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НКГЦ-3,5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Р-163-10К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Спецподраз-деления,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подразделения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ВДВ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2-30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5600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ВН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ОМ,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ТГ АТ(ЧТ),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БД 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прд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сиг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10-300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13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НКГЦ-3,5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Р-163-50У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Танки, БМП,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КШМ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30-80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(16)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ШДА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селект. выз.,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код. сиг. св,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15-40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27,0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114300" y="92075"/>
            <a:ext cx="8843963" cy="641350"/>
          </a:xfrm>
          <a:prstGeom prst="rect">
            <a:avLst/>
          </a:prstGeom>
          <a:noFill/>
          <a:ln w="15875">
            <a:noFill/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Основные </a:t>
            </a: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ТТХ</a:t>
            </a: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р</a:t>
            </a: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</a:t>
            </a: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станций 4-го</a:t>
            </a:r>
            <a:r>
              <a:rPr lang="en-US" b="1" i="1">
                <a:cs typeface="Times New Roman" pitchFamily="18" charset="0"/>
              </a:rPr>
              <a:t> </a:t>
            </a:r>
            <a:r>
              <a:rPr 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поколения</a:t>
            </a:r>
            <a:endParaRPr lang="en-US" sz="36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57189" name="Group 165"/>
          <p:cNvGraphicFramePr>
            <a:graphicFrameLocks noGrp="1"/>
          </p:cNvGraphicFramePr>
          <p:nvPr/>
        </p:nvGraphicFramePr>
        <p:xfrm>
          <a:off x="0" y="1031875"/>
          <a:ext cx="9144000" cy="5318760"/>
        </p:xfrm>
        <a:graphic>
          <a:graphicData uri="http://schemas.openxmlformats.org/drawingml/2006/table">
            <a:tbl>
              <a:tblPr/>
              <a:tblGrid>
                <a:gridCol w="741363"/>
                <a:gridCol w="1311275"/>
                <a:gridCol w="855662"/>
                <a:gridCol w="685800"/>
                <a:gridCol w="681038"/>
                <a:gridCol w="796925"/>
                <a:gridCol w="969962"/>
                <a:gridCol w="682625"/>
                <a:gridCol w="936625"/>
                <a:gridCol w="630238"/>
                <a:gridCol w="852487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Тип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радио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станций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Звено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применения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Диапазон, МГц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Сетка частот, кГц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К-во частот (ЗПЧ)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Антенны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Виды работ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Мощн., Вт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Дальность связи, км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Масса, кг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Источник питания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Р-163-10В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КШМ, КАС,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РСТ СМ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80-120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800 (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дупл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(32)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АШ-0,7,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ШДА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селект. выз,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код. сиг. св,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16,32 кбит/с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5-20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35,0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Р-163-1В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Организация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дуплексной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радиолинии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80-88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99-120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320 (дупл),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АШ-0,75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тон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выз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селект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выз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сиг.св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16,32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кбит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/с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3-5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11,6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НКГЦ-3,5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 УПК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Танки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БМП,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КШМ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30-80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(16)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ШДА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 селект. выз,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код. сиг. св,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 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14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Р-163-1К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Спецподраз-деления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2-8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ВН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ТГ АТ.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тон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вызов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15-300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4,4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НКГЦ-1,8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0" y="1052513"/>
            <a:ext cx="9144000" cy="11525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ru-RU" sz="5400" b="1" smtClean="0">
                <a:solidFill>
                  <a:srgbClr val="FF0000"/>
                </a:solidFill>
              </a:rPr>
              <a:t>Вопрос №2: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250825" y="2997200"/>
            <a:ext cx="8569325" cy="2311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5400" b="1">
                <a:solidFill>
                  <a:srgbClr val="000B10"/>
                </a:solidFill>
              </a:rPr>
              <a:t>Состав и боевые возможности комплекса «Акведук»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/>
      <p:bldP spid="2109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107950" y="2319338"/>
            <a:ext cx="8856663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3600">
                <a:solidFill>
                  <a:srgbClr val="000000"/>
                </a:solidFill>
              </a:rPr>
              <a:t>Комплекс "Акведук" предназначен для организации автоматизированной развед - и помехозащищенной радиосвязи в ТЗУ. 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69316" name="Rectangle 4"/>
          <p:cNvSpPr>
            <a:spLocks noRot="1" noChangeArrowheads="1"/>
          </p:cNvSpPr>
          <p:nvPr/>
        </p:nvSpPr>
        <p:spPr bwMode="auto">
          <a:xfrm>
            <a:off x="0" y="404813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Комплекс Р-168 «Акведук»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9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07950" y="765175"/>
            <a:ext cx="8856663" cy="204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ru-RU" sz="3200">
                <a:solidFill>
                  <a:srgbClr val="000000"/>
                </a:solidFill>
              </a:rPr>
              <a:t> Автоматизированная адресная адаптивная радиосвязь (до 100 абонентов по 8 каналам, каждый из которых имеет до 8 ЗПЧ).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71364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«Акведук»:</a:t>
            </a: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07950" y="2871788"/>
            <a:ext cx="8856663" cy="3503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ru-RU" sz="3200">
                <a:solidFill>
                  <a:srgbClr val="000000"/>
                </a:solidFill>
              </a:rPr>
              <a:t> Режим помехозащиты ППРЧ (псевдослучайная перестройка рабочей частоты): для КВ радиостанций 0,5; 2; 3 скачка в секунду в полосе 20 кГц и для УКВ радиостанций 100 скачков в секунду во всем диапазоне рабочих частот (30 - 108 МГц) или по 16, 32, 64, 256 частотам.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07950" y="836613"/>
            <a:ext cx="8856663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ru-RU" sz="2800">
                <a:solidFill>
                  <a:srgbClr val="000000"/>
                </a:solidFill>
              </a:rPr>
              <a:t> Режим технического маскирования речи (позволяет осуществлять обмен информацией в аналоговом или цифровом виде с временной стойкостью).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72388" name="Rectangle 4"/>
          <p:cNvSpPr>
            <a:spLocks noRot="1" noChangeArrowheads="1"/>
          </p:cNvSpPr>
          <p:nvPr/>
        </p:nvSpPr>
        <p:spPr bwMode="auto">
          <a:xfrm>
            <a:off x="0" y="-242888"/>
            <a:ext cx="9144000" cy="1152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«Акведук»: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07950" y="2606675"/>
            <a:ext cx="88566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ru-RU" sz="2800">
                <a:solidFill>
                  <a:srgbClr val="000000"/>
                </a:solidFill>
              </a:rPr>
              <a:t> Исключение скомпрометированного абонента. 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07950" y="3063875"/>
            <a:ext cx="8856663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</a:t>
            </a:r>
            <a:r>
              <a:rPr lang="ru-RU" sz="2800">
                <a:solidFill>
                  <a:srgbClr val="000000"/>
                </a:solidFill>
              </a:rPr>
              <a:t> Применение внешнего УПС (устройство преобразования сигналов) обеспечивает передачу данных в ТЧ канале со скоростями 1,2-9,6 кБит/с. 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07950" y="4437063"/>
            <a:ext cx="88566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ru-RU" sz="2800">
                <a:solidFill>
                  <a:srgbClr val="000000"/>
                </a:solidFill>
              </a:rPr>
              <a:t> Автоматизированный ввод данных. 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07950" y="4868863"/>
            <a:ext cx="885666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ru-RU" sz="2800">
                <a:solidFill>
                  <a:srgbClr val="000000"/>
                </a:solidFill>
              </a:rPr>
              <a:t> Автоматический контроль работоспособности . 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01600" y="5435600"/>
            <a:ext cx="88566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</a:t>
            </a:r>
            <a:r>
              <a:rPr lang="ru-RU" sz="2800">
                <a:solidFill>
                  <a:srgbClr val="000000"/>
                </a:solidFill>
              </a:rPr>
              <a:t> Управление с выносного пульта, удаленного на расстояние до 10 м.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2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2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2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2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44463" y="260350"/>
            <a:ext cx="8820150" cy="1152525"/>
          </a:xfrm>
        </p:spPr>
        <p:txBody>
          <a:bodyPr/>
          <a:lstStyle/>
          <a:p>
            <a:pPr eaLnBrk="1" hangingPunct="1">
              <a:defRPr/>
            </a:pPr>
            <a:r>
              <a:rPr lang="ru-RU" sz="5400" b="1" i="1" smtClean="0">
                <a:solidFill>
                  <a:srgbClr val="FF0000"/>
                </a:solidFill>
                <a:effectLst/>
              </a:rPr>
              <a:t>Учебные вопросы:</a:t>
            </a:r>
            <a:r>
              <a:rPr lang="ru-RU" sz="4800" smtClean="0"/>
              <a:t> </a:t>
            </a:r>
          </a:p>
        </p:txBody>
      </p:sp>
      <p:sp>
        <p:nvSpPr>
          <p:cNvPr id="112643" name="Rectangle 3"/>
          <p:cNvSpPr>
            <a:spLocks noRot="1" noChangeArrowheads="1"/>
          </p:cNvSpPr>
          <p:nvPr/>
        </p:nvSpPr>
        <p:spPr bwMode="auto">
          <a:xfrm>
            <a:off x="200025" y="1844675"/>
            <a:ext cx="8764588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182563" indent="-182563">
              <a:defRPr/>
            </a:pPr>
            <a:r>
              <a:rPr lang="ru-RU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ru-RU" sz="3600" b="1">
                <a:solidFill>
                  <a:srgbClr val="000B10"/>
                </a:solidFill>
              </a:rPr>
              <a:t>1. Состав и боевые возможности комплекса "Арбалет".</a:t>
            </a:r>
            <a:br>
              <a:rPr lang="ru-RU" sz="3600" b="1">
                <a:solidFill>
                  <a:srgbClr val="000B10"/>
                </a:solidFill>
              </a:rPr>
            </a:br>
            <a:r>
              <a:rPr lang="ru-RU" sz="3600" b="1">
                <a:solidFill>
                  <a:srgbClr val="000B10"/>
                </a:solidFill>
              </a:rPr>
              <a:t/>
            </a:r>
            <a:br>
              <a:rPr lang="ru-RU" sz="3600" b="1">
                <a:solidFill>
                  <a:srgbClr val="000B10"/>
                </a:solidFill>
              </a:rPr>
            </a:br>
            <a:r>
              <a:rPr lang="ru-RU" sz="3600" b="1">
                <a:solidFill>
                  <a:srgbClr val="000B10"/>
                </a:solidFill>
              </a:rPr>
              <a:t>2. Состав и боевые возможности комплекса "Акведук".</a:t>
            </a:r>
            <a:r>
              <a:rPr lang="ru-RU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/>
      <p:bldP spid="1126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107950" y="1204913"/>
            <a:ext cx="8856663" cy="3016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9.</a:t>
            </a:r>
            <a:r>
              <a:rPr lang="ru-RU" sz="3200">
                <a:solidFill>
                  <a:srgbClr val="000000"/>
                </a:solidFill>
              </a:rPr>
              <a:t> Многоканальный режим работы с временным разделением каналов (Р-168-100У при скорости телеграфирования 2,4 кБит/с – 6 каналов, при скорости телеграфирования 1,2 кБит/с – 12 каналов и 2 командно-служебных канала).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73412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«Акведук»: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3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ru-RU" sz="2800" smtClean="0">
                <a:solidFill>
                  <a:srgbClr val="FF0000"/>
                </a:solidFill>
              </a:rPr>
              <a:t>Радиостанция Р-168-0,1У</a:t>
            </a:r>
            <a:r>
              <a:rPr lang="ru-RU" b="1" smtClean="0"/>
              <a:t> </a:t>
            </a:r>
            <a:br>
              <a:rPr lang="ru-RU" b="1" smtClean="0"/>
            </a:b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5603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323850" y="4722813"/>
            <a:ext cx="8496300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Радиостанция обеспечивают открытую и закрытую радиосвязь в радиосетях тактического звена управления в звене отделение-взвод-рота. </a:t>
            </a:r>
          </a:p>
        </p:txBody>
      </p:sp>
      <p:pic>
        <p:nvPicPr>
          <p:cNvPr id="275462" name="Picture 6" descr="P168_01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6950" y="911225"/>
            <a:ext cx="4681538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defRPr/>
            </a:pPr>
            <a:r>
              <a:rPr lang="ru-RU" sz="2800" smtClean="0">
                <a:solidFill>
                  <a:srgbClr val="FF0000"/>
                </a:solidFill>
              </a:rPr>
              <a:t>Радиостанция Р-168-0,5У</a:t>
            </a:r>
            <a:r>
              <a:rPr lang="ru-RU" b="1" smtClean="0"/>
              <a:t> </a:t>
            </a:r>
            <a:br>
              <a:rPr lang="ru-RU" b="1" smtClean="0"/>
            </a:b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6627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-36513" y="4483100"/>
            <a:ext cx="8964613" cy="204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3200" b="1">
                <a:solidFill>
                  <a:srgbClr val="000000"/>
                </a:solidFill>
              </a:rPr>
              <a:t>Радиостанция обеспечивают открытую и закрытую радиосвязь в радиосетях тактического звена управления в звене отделение-взвод-рота.</a:t>
            </a:r>
            <a:r>
              <a:rPr lang="ru-RU" sz="3200" b="1"/>
              <a:t> </a:t>
            </a:r>
            <a:endParaRPr lang="ru-RU" sz="3200" b="1">
              <a:solidFill>
                <a:srgbClr val="000000"/>
              </a:solidFill>
            </a:endParaRPr>
          </a:p>
        </p:txBody>
      </p:sp>
      <p:pic>
        <p:nvPicPr>
          <p:cNvPr id="276486" name="Picture 6" descr="05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0475" y="938213"/>
            <a:ext cx="669607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Р-168-5УН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7651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466725" y="4437063"/>
            <a:ext cx="8208963" cy="2041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3200" b="1">
                <a:solidFill>
                  <a:srgbClr val="000000"/>
                </a:solidFill>
              </a:rPr>
              <a:t>Радиостанция Р-168-5УH обеспечивает открытую и закрытую радиосвязь в радиосетях ТЗУ в звене рота-батальон.</a:t>
            </a:r>
            <a:r>
              <a:rPr lang="ru-RU" sz="3200" b="1"/>
              <a:t> </a:t>
            </a:r>
          </a:p>
        </p:txBody>
      </p:sp>
      <p:pic>
        <p:nvPicPr>
          <p:cNvPr id="277510" name="Picture 6" descr="5UN"/>
          <p:cNvPicPr>
            <a:picLocks noChangeAspect="1" noChangeArrowheads="1"/>
          </p:cNvPicPr>
          <p:nvPr/>
        </p:nvPicPr>
        <p:blipFill>
          <a:blip r:embed="rId2" cstate="print"/>
          <a:srcRect l="12012" r="2005"/>
          <a:stretch>
            <a:fillRect/>
          </a:stretch>
        </p:blipFill>
        <p:spPr bwMode="auto">
          <a:xfrm>
            <a:off x="755650" y="692150"/>
            <a:ext cx="7561263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Р-168-5УВ</a:t>
            </a:r>
            <a:r>
              <a:rPr lang="ru-RU" b="1" smtClean="0"/>
              <a:t> </a:t>
            </a:r>
            <a:endParaRPr lang="ru-RU" sz="2800" smtClean="0">
              <a:solidFill>
                <a:srgbClr val="006600"/>
              </a:solidFill>
            </a:endParaRPr>
          </a:p>
        </p:txBody>
      </p:sp>
      <p:sp>
        <p:nvSpPr>
          <p:cNvPr id="28675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0" y="4225925"/>
            <a:ext cx="9144000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Радиостанция обеспечивает</a:t>
            </a:r>
            <a:r>
              <a:rPr lang="en-US" sz="2800" b="1">
                <a:solidFill>
                  <a:srgbClr val="000000"/>
                </a:solidFill>
              </a:rPr>
              <a:t> открытую и </a:t>
            </a:r>
            <a:r>
              <a:rPr lang="ru-RU" sz="2800" b="1">
                <a:solidFill>
                  <a:srgbClr val="000000"/>
                </a:solidFill>
              </a:rPr>
              <a:t>закрытую</a:t>
            </a:r>
            <a:r>
              <a:rPr lang="en-US" sz="2800" b="1">
                <a:solidFill>
                  <a:srgbClr val="000000"/>
                </a:solidFill>
              </a:rPr>
              <a:t> радиосвязь в радиосетях </a:t>
            </a:r>
            <a:r>
              <a:rPr lang="ru-RU" sz="2800" b="1">
                <a:solidFill>
                  <a:srgbClr val="000000"/>
                </a:solidFill>
              </a:rPr>
              <a:t>ТЗУ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000000"/>
                </a:solidFill>
              </a:rPr>
              <a:t>при установке</a:t>
            </a:r>
            <a:r>
              <a:rPr lang="en-US" sz="2800" b="1">
                <a:solidFill>
                  <a:srgbClr val="000000"/>
                </a:solidFill>
              </a:rPr>
              <a:t> в </a:t>
            </a:r>
            <a:r>
              <a:rPr lang="ru-RU" sz="2800" b="1">
                <a:solidFill>
                  <a:srgbClr val="000000"/>
                </a:solidFill>
              </a:rPr>
              <a:t>объекты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000000"/>
                </a:solidFill>
              </a:rPr>
              <a:t>на</a:t>
            </a:r>
            <a:r>
              <a:rPr lang="en-US" sz="2800" b="1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000000"/>
                </a:solidFill>
              </a:rPr>
              <a:t>бро</a:t>
            </a:r>
            <a:r>
              <a:rPr lang="en-US" sz="2800" b="1">
                <a:solidFill>
                  <a:srgbClr val="000000"/>
                </a:solidFill>
              </a:rPr>
              <a:t>небазе с напряжением бортовой сети 27 В (танки, БМД, БМП, КШМ).</a:t>
            </a:r>
          </a:p>
        </p:txBody>
      </p:sp>
      <p:pic>
        <p:nvPicPr>
          <p:cNvPr id="278534" name="Picture 6" descr="5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695325"/>
            <a:ext cx="8137525" cy="352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Р-168-25У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9699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250825" y="4292600"/>
            <a:ext cx="8497888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Радиостанция обеспечивает открытую и закрытую радиосвязь в радиосетях тактического звена управления при установке в объекты на бронебазе с напряжением бортовой сети 27 В (танки, БМД, БМП, КШМ).</a:t>
            </a:r>
            <a:endParaRPr lang="ru-RU" sz="2800" b="1"/>
          </a:p>
        </p:txBody>
      </p:sp>
      <p:pic>
        <p:nvPicPr>
          <p:cNvPr id="279558" name="Picture 6" descr="25U"/>
          <p:cNvPicPr>
            <a:picLocks noChangeAspect="1" noChangeArrowheads="1"/>
          </p:cNvPicPr>
          <p:nvPr/>
        </p:nvPicPr>
        <p:blipFill>
          <a:blip r:embed="rId2" cstate="print"/>
          <a:srcRect l="11200" t="18369" r="8333" b="8440"/>
          <a:stretch>
            <a:fillRect/>
          </a:stretch>
        </p:blipFill>
        <p:spPr bwMode="auto">
          <a:xfrm>
            <a:off x="828675" y="692150"/>
            <a:ext cx="74882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Р-168-5КВ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0723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539750" y="3941763"/>
            <a:ext cx="8208963" cy="265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Радиостанция обеспечивает открытую и закрытую радиосвязь в радиосетях тактического звена управления при установке в объекты на бронебазе с напряжением бортовой сети 27 В (танки, БМД, БМП, КШМ).</a:t>
            </a:r>
            <a:endParaRPr lang="ru-RU" sz="2800" b="1"/>
          </a:p>
        </p:txBody>
      </p:sp>
      <p:pic>
        <p:nvPicPr>
          <p:cNvPr id="280582" name="Picture 6" descr="5KV"/>
          <p:cNvPicPr>
            <a:picLocks noChangeAspect="1" noChangeArrowheads="1"/>
          </p:cNvPicPr>
          <p:nvPr/>
        </p:nvPicPr>
        <p:blipFill>
          <a:blip r:embed="rId2" cstate="print"/>
          <a:srcRect l="10008" t="27492" r="16158"/>
          <a:stretch>
            <a:fillRect/>
          </a:stretch>
        </p:blipFill>
        <p:spPr bwMode="auto">
          <a:xfrm>
            <a:off x="611188" y="620713"/>
            <a:ext cx="7993062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Р-168-100КБ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1747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23850" y="4010025"/>
            <a:ext cx="8496300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>
                <a:solidFill>
                  <a:srgbClr val="000000"/>
                </a:solidFill>
              </a:rPr>
              <a:t>Радиостанция обеспечивает открытую и закрытую радиосвязь в радиосетях тактического звена управления при установке в объекты на бронебазе с напряжением бортовой сети 27 В (танки, БМД, БМП, КШМ). </a:t>
            </a:r>
          </a:p>
        </p:txBody>
      </p:sp>
      <p:pic>
        <p:nvPicPr>
          <p:cNvPr id="281606" name="Picture 6" descr="100KB"/>
          <p:cNvPicPr>
            <a:picLocks noChangeAspect="1" noChangeArrowheads="1"/>
          </p:cNvPicPr>
          <p:nvPr/>
        </p:nvPicPr>
        <p:blipFill>
          <a:blip r:embed="rId2" cstate="print"/>
          <a:srcRect l="2779" t="13385" r="9903" b="13011"/>
          <a:stretch>
            <a:fillRect/>
          </a:stretch>
        </p:blipFill>
        <p:spPr bwMode="auto">
          <a:xfrm>
            <a:off x="684213" y="692150"/>
            <a:ext cx="7848600" cy="327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33375"/>
            <a:ext cx="8510588" cy="679450"/>
          </a:xfrm>
        </p:spPr>
        <p:txBody>
          <a:bodyPr tIns="0" anchor="t"/>
          <a:lstStyle/>
          <a:p>
            <a:pPr eaLnBrk="1" hangingPunct="1">
              <a:lnSpc>
                <a:spcPct val="50000"/>
              </a:lnSpc>
            </a:pPr>
            <a:r>
              <a:rPr lang="ru-RU" sz="2400" smtClean="0">
                <a:solidFill>
                  <a:srgbClr val="FF0000"/>
                </a:solidFill>
                <a:cs typeface="Times New Roman" pitchFamily="18" charset="0"/>
              </a:rPr>
              <a:t>Гарнитура унифицированная микротелефонная с встроенным устройством технического маскирования </a:t>
            </a:r>
            <a:r>
              <a:rPr lang="ru-RU" sz="2400" smtClean="0">
                <a:solidFill>
                  <a:srgbClr val="FF0000"/>
                </a:solidFill>
              </a:rPr>
              <a:t>Р-168-МЦ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2771" name="AutoShape 14"/>
          <p:cNvSpPr>
            <a:spLocks noChangeArrowheads="1"/>
          </p:cNvSpPr>
          <p:nvPr/>
        </p:nvSpPr>
        <p:spPr bwMode="auto">
          <a:xfrm>
            <a:off x="295275" y="288925"/>
            <a:ext cx="8569325" cy="652462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466725" y="4094163"/>
            <a:ext cx="8208963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</a:t>
            </a:r>
            <a:r>
              <a:rPr lang="ru-RU" sz="2400">
                <a:solidFill>
                  <a:srgbClr val="000000"/>
                </a:solidFill>
              </a:rPr>
              <a:t>Гарнитура унифицированная микротелефонная с встроенным устройством маскирования речевой информации Р-168МЦ предназначена для использования совместно с носимыми радиосредствами УКВ диапазона в целях технического маскирования аналоговой информации, передаваемой со скоростью 16 кбит/с.</a:t>
            </a:r>
            <a:endParaRPr lang="ru-RU" sz="2400"/>
          </a:p>
        </p:txBody>
      </p:sp>
      <p:pic>
        <p:nvPicPr>
          <p:cNvPr id="282630" name="Picture 6" descr="P168MC"/>
          <p:cNvPicPr>
            <a:picLocks noChangeAspect="1" noChangeArrowheads="1"/>
          </p:cNvPicPr>
          <p:nvPr/>
        </p:nvPicPr>
        <p:blipFill>
          <a:blip r:embed="rId2" cstate="print"/>
          <a:srcRect l="11102" t="33633" r="11960" b="3976"/>
          <a:stretch>
            <a:fillRect/>
          </a:stretch>
        </p:blipFill>
        <p:spPr bwMode="auto">
          <a:xfrm>
            <a:off x="611188" y="908050"/>
            <a:ext cx="784860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>
              <a:lnSpc>
                <a:spcPct val="50000"/>
              </a:lnSpc>
            </a:pPr>
            <a:r>
              <a:rPr lang="ru-RU" sz="2800" smtClean="0">
                <a:solidFill>
                  <a:srgbClr val="FF0000"/>
                </a:solidFill>
              </a:rPr>
              <a:t>Устройство возимое технического маскирования информации</a:t>
            </a:r>
            <a:r>
              <a:rPr lang="ru-RU" sz="2000" b="1" smtClean="0"/>
              <a:t> </a:t>
            </a:r>
            <a:r>
              <a:rPr lang="ru-RU" sz="2800" smtClean="0">
                <a:solidFill>
                  <a:srgbClr val="FF0000"/>
                </a:solidFill>
              </a:rPr>
              <a:t>Р-168МВ</a:t>
            </a:r>
            <a:r>
              <a:rPr lang="ru-RU" b="1" smtClean="0"/>
              <a:t> </a:t>
            </a:r>
            <a:br>
              <a:rPr lang="ru-RU" b="1" smtClean="0"/>
            </a:b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33795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466725" y="3949700"/>
            <a:ext cx="8208963" cy="2647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400">
                <a:solidFill>
                  <a:srgbClr val="000000"/>
                </a:solidFill>
              </a:rPr>
              <a:t>Устройство возимое технического маскирования речевой информации Р-168МВ предназначено для маскирования несекретной информации, передаваемой по радиоканалам КВ и УКВ радиостанций типа Р-130,         Р-134, Р-123, Р-173, Р-173М, Р-171, Р-171М, Р-163-УП, Р-163-50К; Р-163-50У; Р-163-10В, при установке в танках, БМП, БМД, БТР, КШМ</a:t>
            </a:r>
          </a:p>
        </p:txBody>
      </p:sp>
      <p:pic>
        <p:nvPicPr>
          <p:cNvPr id="283654" name="Picture 6" descr="R168MV"/>
          <p:cNvPicPr>
            <a:picLocks noChangeAspect="1" noChangeArrowheads="1"/>
          </p:cNvPicPr>
          <p:nvPr/>
        </p:nvPicPr>
        <p:blipFill>
          <a:blip r:embed="rId2" cstate="print"/>
          <a:srcRect l="15701" t="25093" r="20636" b="22321"/>
          <a:stretch>
            <a:fillRect/>
          </a:stretch>
        </p:blipFill>
        <p:spPr bwMode="auto">
          <a:xfrm>
            <a:off x="1258888" y="882650"/>
            <a:ext cx="6553200" cy="319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3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0" y="1052513"/>
            <a:ext cx="9144000" cy="11525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ru-RU" sz="5400" b="1" smtClean="0">
                <a:solidFill>
                  <a:srgbClr val="FF0000"/>
                </a:solidFill>
              </a:rPr>
              <a:t>Вопрос №1: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250825" y="2565400"/>
            <a:ext cx="8569325" cy="2311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ru-RU" sz="5400" b="1">
                <a:solidFill>
                  <a:srgbClr val="000B10"/>
                </a:solidFill>
              </a:rPr>
              <a:t>Состав и боевые возможности комплекса «Арбалет»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/>
      <p:bldP spid="1628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164" name="Group 92"/>
          <p:cNvGraphicFramePr>
            <a:graphicFrameLocks noGrp="1"/>
          </p:cNvGraphicFramePr>
          <p:nvPr/>
        </p:nvGraphicFramePr>
        <p:xfrm>
          <a:off x="107950" y="1042988"/>
          <a:ext cx="8964613" cy="5410200"/>
        </p:xfrm>
        <a:graphic>
          <a:graphicData uri="http://schemas.openxmlformats.org/drawingml/2006/table">
            <a:tbl>
              <a:tblPr/>
              <a:tblGrid>
                <a:gridCol w="728663"/>
                <a:gridCol w="1395412"/>
                <a:gridCol w="846138"/>
                <a:gridCol w="671512"/>
                <a:gridCol w="617538"/>
                <a:gridCol w="781050"/>
                <a:gridCol w="876300"/>
                <a:gridCol w="673100"/>
                <a:gridCol w="917575"/>
                <a:gridCol w="619125"/>
                <a:gridCol w="838200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Тип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радио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станций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Звено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применения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Диапазон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МГц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Сетка частот, кГц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К-во частот (ЗПЧ)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Антенны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Виды работ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Мощн., Вт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Дальность связи, км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Масса, кг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Источник питания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Р-168-0,1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Для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связи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в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отделениях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44-56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480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(4)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АШ-0,75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 скан. прм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ЛВБ31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Р-168-0,5-1М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Подразд. ПВО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30-47,975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(4)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тон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выз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скан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прм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кбит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/с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НКГЦ-0,45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Р-168-0,5-2М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Общевойсковые подразделения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45-72,975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(4)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тон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выз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.,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скан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прм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</a:t>
                      </a: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кбит</a:t>
                      </a: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/с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2,0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НКГЦ-0,45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Р-168-0,5-3М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Артиллерийские подразделения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70-107,975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(4)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 скан. прм,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2,0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НКГЦ-0,45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Р-168-5УН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Полк-батальон-рота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30-108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(8)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АБВ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 тон. выз., скан. прм,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ППРЧ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0,1; 3;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8</a:t>
                      </a:r>
                      <a:endParaRPr kumimoji="0" lang="en-US" sz="11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8,0-25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НКГЦ-3,5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59163" name="Rectangle 91"/>
          <p:cNvSpPr>
            <a:spLocks noChangeArrowheads="1"/>
          </p:cNvSpPr>
          <p:nvPr/>
        </p:nvSpPr>
        <p:spPr bwMode="auto">
          <a:xfrm>
            <a:off x="285750" y="73025"/>
            <a:ext cx="8501063" cy="584200"/>
          </a:xfrm>
          <a:prstGeom prst="rect">
            <a:avLst/>
          </a:prstGeom>
          <a:noFill/>
          <a:ln w="15875">
            <a:noFill/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Основные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ТТХ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р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станций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5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го</a:t>
            </a:r>
            <a:r>
              <a:rPr lang="en-US" sz="3200" b="1" i="1" dirty="0"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поколения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173" name="Group 77"/>
          <p:cNvGraphicFramePr>
            <a:graphicFrameLocks noGrp="1"/>
          </p:cNvGraphicFramePr>
          <p:nvPr/>
        </p:nvGraphicFramePr>
        <p:xfrm>
          <a:off x="0" y="947738"/>
          <a:ext cx="9144000" cy="5577840"/>
        </p:xfrm>
        <a:graphic>
          <a:graphicData uri="http://schemas.openxmlformats.org/drawingml/2006/table">
            <a:tbl>
              <a:tblPr/>
              <a:tblGrid>
                <a:gridCol w="827088"/>
                <a:gridCol w="1225550"/>
                <a:gridCol w="855662"/>
                <a:gridCol w="684213"/>
                <a:gridCol w="682625"/>
                <a:gridCol w="796925"/>
                <a:gridCol w="969962"/>
                <a:gridCol w="682625"/>
                <a:gridCol w="936625"/>
                <a:gridCol w="628650"/>
                <a:gridCol w="854075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Тип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радио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станций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Звено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применения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Диапазон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МГц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Сетка частот, кГц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К-во частот (ЗПЧ)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Антенны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Виды работ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Мощн., Вт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Дальность связи, км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Масса, кг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Источник питания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Р-168-5КН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Спецподраз-деления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подразделения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ВДВ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1,5-30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(10)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ВН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ОМ,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ТГ АТ(ЧТ),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код. сиг. св,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скан. прм,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ППРЧ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20-300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 НКГЦ-3,5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Р-168-5УВ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Полк-батальон-рота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30-108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3120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(8-64)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АШ-1,5,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ЧМ,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ПД,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тон. выз., скан. прм,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 кбит/с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ППРЧ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8-25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Р-168-100КБ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Ком. танки,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КШМ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1,5-30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5700-ТФ,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28500-ТГ,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(8-64)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ВН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ОМ,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ТГ АТ(ЧТ),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1,2 (2,4)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кбит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/с,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скан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прм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ППРЧ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50-350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3,5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Р-168-100КА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КШМ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1,5-30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0,1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5700-ТФ,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28500-ТГ,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(8-64)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АШ-2,4,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ВН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ТФ ОМ,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ТГ АТ(ЧТ),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1,2 (2,4)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кбит/с,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скан. прм,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ППРЧ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60-350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70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Бортсеть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27В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260172" name="Rectangle 76"/>
          <p:cNvSpPr>
            <a:spLocks noChangeArrowheads="1"/>
          </p:cNvSpPr>
          <p:nvPr/>
        </p:nvSpPr>
        <p:spPr bwMode="auto">
          <a:xfrm>
            <a:off x="285750" y="179388"/>
            <a:ext cx="8501063" cy="585787"/>
          </a:xfrm>
          <a:prstGeom prst="rect">
            <a:avLst/>
          </a:prstGeom>
          <a:noFill/>
          <a:ln w="15875">
            <a:noFill/>
            <a:prstDash val="lgDash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Основные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ТТХ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р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/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станций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5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-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го</a:t>
            </a:r>
            <a:r>
              <a:rPr lang="en-US" sz="3200" b="1" i="1" dirty="0"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поколения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-100013"/>
            <a:ext cx="9144000" cy="568326"/>
          </a:xfrm>
        </p:spPr>
        <p:txBody>
          <a:bodyPr/>
          <a:lstStyle/>
          <a:p>
            <a:pPr eaLnBrk="1" hangingPunct="1">
              <a:defRPr/>
            </a:pPr>
            <a:r>
              <a:rPr lang="ru-RU" sz="2000" b="1" dirty="0" smtClean="0">
                <a:solidFill>
                  <a:srgbClr val="FF0000"/>
                </a:solidFill>
                <a:cs typeface="Times New Roman" pitchFamily="18" charset="0"/>
              </a:rPr>
              <a:t>Сравнение</a:t>
            </a:r>
            <a:r>
              <a:rPr lang="ru-RU" sz="2000" b="1" dirty="0" smtClean="0"/>
              <a:t> </a:t>
            </a:r>
            <a:r>
              <a:rPr lang="ru-RU" sz="2000" b="1" dirty="0" smtClean="0">
                <a:solidFill>
                  <a:srgbClr val="FF0000"/>
                </a:solidFill>
                <a:cs typeface="Times New Roman" pitchFamily="18" charset="0"/>
              </a:rPr>
              <a:t>характеристик портативных и носимых УКВ радиостанций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323850" y="476250"/>
          <a:ext cx="8569325" cy="6119813"/>
        </p:xfrm>
        <a:graphic>
          <a:graphicData uri="http://schemas.openxmlformats.org/presentationml/2006/ole">
            <p:oleObj spid="_x0000_s1026" name="Документ" r:id="rId3" imgW="7726621" imgH="887788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-19050"/>
            <a:ext cx="9144000" cy="1143000"/>
          </a:xfrm>
        </p:spPr>
        <p:txBody>
          <a:bodyPr anchor="t"/>
          <a:lstStyle/>
          <a:p>
            <a:pPr eaLnBrk="1" hangingPunct="1">
              <a:defRPr/>
            </a:pPr>
            <a:r>
              <a:rPr lang="ru-RU" sz="2800" b="1" smtClean="0">
                <a:solidFill>
                  <a:srgbClr val="FF0000"/>
                </a:solidFill>
                <a:cs typeface="Times New Roman" pitchFamily="18" charset="0"/>
              </a:rPr>
              <a:t>Сравнение</a:t>
            </a:r>
            <a:r>
              <a:rPr lang="ru-RU" sz="2000" b="1" smtClean="0"/>
              <a:t> </a:t>
            </a:r>
            <a:r>
              <a:rPr lang="ru-RU" sz="2800" b="1" smtClean="0">
                <a:solidFill>
                  <a:srgbClr val="FF0000"/>
                </a:solidFill>
                <a:cs typeface="Times New Roman" pitchFamily="18" charset="0"/>
              </a:rPr>
              <a:t>характеристик возимых УКВ р/станций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8100" y="711200"/>
          <a:ext cx="9055100" cy="5741988"/>
        </p:xfrm>
        <a:graphic>
          <a:graphicData uri="http://schemas.openxmlformats.org/presentationml/2006/ole">
            <p:oleObj spid="_x0000_s2050" name="Документ" r:id="rId3" imgW="7743216" imgH="4875342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-315913"/>
            <a:ext cx="9144000" cy="1143001"/>
          </a:xfrm>
        </p:spPr>
        <p:txBody>
          <a:bodyPr/>
          <a:lstStyle/>
          <a:p>
            <a:pPr eaLnBrk="1" hangingPunct="1">
              <a:defRPr/>
            </a:pPr>
            <a:r>
              <a:rPr lang="ru-RU" sz="2800" b="1" smtClean="0">
                <a:solidFill>
                  <a:srgbClr val="FF0000"/>
                </a:solidFill>
                <a:cs typeface="Times New Roman" pitchFamily="18" charset="0"/>
              </a:rPr>
              <a:t>Сравнение</a:t>
            </a:r>
            <a:r>
              <a:rPr lang="ru-RU" sz="2000" b="1" smtClean="0"/>
              <a:t> </a:t>
            </a:r>
            <a:r>
              <a:rPr lang="ru-RU" sz="2800" b="1" smtClean="0">
                <a:solidFill>
                  <a:srgbClr val="FF0000"/>
                </a:solidFill>
                <a:cs typeface="Times New Roman" pitchFamily="18" charset="0"/>
              </a:rPr>
              <a:t>характеристик КВ радиостанций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34925" y="652463"/>
          <a:ext cx="9144000" cy="6016625"/>
        </p:xfrm>
        <a:graphic>
          <a:graphicData uri="http://schemas.openxmlformats.org/presentationml/2006/ole">
            <p:oleObj spid="_x0000_s3074" name="Документ" r:id="rId3" imgW="9451745" imgH="634426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107950" y="2152650"/>
            <a:ext cx="8856663" cy="350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 algn="just"/>
            <a:r>
              <a:rPr lang="ru-RU" sz="2800">
                <a:solidFill>
                  <a:srgbClr val="000000"/>
                </a:solidFill>
              </a:rPr>
              <a:t> Комплекс "Арбалет" предназначен для замены радиосредств  существующего парка в ТЗУ с целью повышения помехоустойчивости и разведзащищенности радиосвязи на основе применения новых методов её ведения. </a:t>
            </a:r>
          </a:p>
          <a:p>
            <a:pPr indent="177800" algn="just"/>
            <a:r>
              <a:rPr lang="ru-RU" sz="2800">
                <a:solidFill>
                  <a:srgbClr val="000000"/>
                </a:solidFill>
              </a:rPr>
              <a:t>Комплекс включает в себя более 10 различных изделий.</a:t>
            </a:r>
          </a:p>
          <a:p>
            <a:pPr indent="177800" algn="just"/>
            <a:r>
              <a:rPr lang="ru-RU" sz="2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28358" name="Rectangle 6"/>
          <p:cNvSpPr>
            <a:spLocks noRot="1" noChangeArrowheads="1"/>
          </p:cNvSpPr>
          <p:nvPr/>
        </p:nvSpPr>
        <p:spPr bwMode="auto">
          <a:xfrm>
            <a:off x="0" y="715963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Комплекс Р-163 «Арбалет»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8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8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107950" y="779463"/>
            <a:ext cx="8856663" cy="3081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ru-RU" sz="2800">
                <a:solidFill>
                  <a:srgbClr val="000000"/>
                </a:solidFill>
              </a:rPr>
              <a:t> Значительно расширен диапазон частот (30-80 МГц и 2-30 МГц соответственно), повышена стабильность частоты (долговременная за полгода у носимых р/средств 2</a:t>
            </a:r>
            <a:r>
              <a:rPr lang="en-US" sz="2800">
                <a:solidFill>
                  <a:srgbClr val="000000"/>
                </a:solidFill>
                <a:cs typeface="Arial" charset="0"/>
              </a:rPr>
              <a:t>×</a:t>
            </a:r>
            <a:r>
              <a:rPr lang="ru-RU" sz="2800">
                <a:solidFill>
                  <a:srgbClr val="000000"/>
                </a:solidFill>
                <a:cs typeface="Arial" charset="0"/>
              </a:rPr>
              <a:t>10</a:t>
            </a:r>
            <a:r>
              <a:rPr lang="ru-RU" sz="2800" baseline="30000">
                <a:solidFill>
                  <a:srgbClr val="000000"/>
                </a:solidFill>
                <a:cs typeface="Arial" charset="0"/>
              </a:rPr>
              <a:t>-5</a:t>
            </a:r>
            <a:r>
              <a:rPr lang="ru-RU" sz="2800">
                <a:solidFill>
                  <a:srgbClr val="000000"/>
                </a:solidFill>
              </a:rPr>
              <a:t>, у возимых – 2</a:t>
            </a:r>
            <a:r>
              <a:rPr lang="en-US" sz="2800">
                <a:solidFill>
                  <a:srgbClr val="000000"/>
                </a:solidFill>
                <a:cs typeface="Arial" charset="0"/>
              </a:rPr>
              <a:t>×</a:t>
            </a:r>
            <a:r>
              <a:rPr lang="ru-RU" sz="2800">
                <a:solidFill>
                  <a:srgbClr val="000000"/>
                </a:solidFill>
                <a:cs typeface="Arial" charset="0"/>
              </a:rPr>
              <a:t>10</a:t>
            </a:r>
            <a:r>
              <a:rPr lang="ru-RU" sz="2800" baseline="30000">
                <a:solidFill>
                  <a:srgbClr val="000000"/>
                </a:solidFill>
                <a:cs typeface="Arial" charset="0"/>
              </a:rPr>
              <a:t>-6</a:t>
            </a:r>
            <a:r>
              <a:rPr lang="ru-RU" sz="2800">
                <a:solidFill>
                  <a:srgbClr val="000000"/>
                </a:solidFill>
              </a:rPr>
              <a:t>), уменьшен шаг сетки частот, увеличено число ЗПЧ, сокращено время перестройки с одной ЗПЧ на другую. 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58052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«Арбалет»: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07950" y="3778250"/>
            <a:ext cx="8856663" cy="2654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ru-RU" sz="2800">
                <a:solidFill>
                  <a:srgbClr val="000000"/>
                </a:solidFill>
              </a:rPr>
              <a:t> Появились принципиально новые дуплексные радиостанции внутриузловой связи и привязки (Р-163-10В и Р-163-1В), которые позволяют при выходе командира из КШМ через радиостанцию КШМ Р-163-10В выйти на любую связь, обеспечиваемую из данной КШМ (радиовынос).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107950" y="841375"/>
            <a:ext cx="8856663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ru-RU" sz="2800">
                <a:solidFill>
                  <a:srgbClr val="000000"/>
                </a:solidFill>
              </a:rPr>
              <a:t> В основных радиостанциях комплекса, помимо аналоговых, применены цифровые методы передачи информации, в том числе и речи, что позволяет закрывать радиоканалы аппаратурой ЗАС с гарантированной стойкостью.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61124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«Арбалет»: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107950" y="3213100"/>
            <a:ext cx="8856663" cy="308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4.</a:t>
            </a:r>
            <a:r>
              <a:rPr lang="ru-RU" sz="2800">
                <a:solidFill>
                  <a:srgbClr val="000000"/>
                </a:solidFill>
              </a:rPr>
              <a:t> Все радиостанции комплекса имеют блочную конструкцию и разветвлённую систему управления, в том числе отдельными блоками. Это позволяет на этапах дальнейшего совершенствования радиостанций модернизировать их отдельные блоки, а не радиостанции в целом, как это имело место ранее.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1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107950" y="852488"/>
            <a:ext cx="8856663" cy="3081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5.</a:t>
            </a:r>
            <a:r>
              <a:rPr lang="ru-RU" sz="2800">
                <a:solidFill>
                  <a:srgbClr val="000000"/>
                </a:solidFill>
              </a:rPr>
              <a:t> Управление радиостанциями, т.е. их настройка, запоминание ЗПЧ, установка режима работы и т.д. обеспечиваются с помощью специальных блоков управления, основу которых составляют микро-ЭВМ с большим запасом памяти и быстродействия, что в перспективе позволит реализовать и другие режимы работы и методы ведения связи.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62148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«Арбалет»: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107950" y="4225925"/>
            <a:ext cx="8856663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</a:t>
            </a:r>
            <a:r>
              <a:rPr lang="ru-RU" sz="2800">
                <a:solidFill>
                  <a:srgbClr val="000000"/>
                </a:solidFill>
              </a:rPr>
              <a:t> Радиостанции комплекса в значительной мере унифицированы как в части элементной базы, так и в части отдельных блоков-синтезаторов частот, трактов преобразования частоты, трактов ПЧ приёмников, демодуляторов и т. д.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107950" y="765175"/>
            <a:ext cx="88566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7.</a:t>
            </a:r>
            <a:r>
              <a:rPr lang="ru-RU" sz="2800">
                <a:solidFill>
                  <a:srgbClr val="000000"/>
                </a:solidFill>
              </a:rPr>
              <a:t> Значительно повышена надёжность радиосредств.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ru-RU"/>
          </a:p>
        </p:txBody>
      </p:sp>
      <p:sp>
        <p:nvSpPr>
          <p:cNvPr id="263172" name="Rectangle 4"/>
          <p:cNvSpPr>
            <a:spLocks noRot="1" noChangeArrowheads="1"/>
          </p:cNvSpPr>
          <p:nvPr/>
        </p:nvSpPr>
        <p:spPr bwMode="auto">
          <a:xfrm>
            <a:off x="0" y="-171450"/>
            <a:ext cx="91440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ru-RU"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Особенности комплекса «Арбалет»:</a:t>
            </a: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07950" y="1844675"/>
            <a:ext cx="88566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indent="177800" algn="just">
              <a:defRPr/>
            </a:pPr>
            <a:r>
              <a:rPr lang="ru-RU" sz="2800">
                <a:solidFill>
                  <a:srgbClr val="000000"/>
                </a:solidFill>
              </a:rPr>
              <a:t> </a:t>
            </a:r>
            <a:r>
              <a:rPr lang="ru-RU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</a:t>
            </a:r>
            <a:r>
              <a:rPr lang="ru-RU" sz="2800">
                <a:solidFill>
                  <a:srgbClr val="000000"/>
                </a:solidFill>
              </a:rPr>
              <a:t> Применение  кодосигнальной связи и режима двухчастотного симплекса.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3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ru-RU" sz="2800" smtClean="0">
                <a:solidFill>
                  <a:srgbClr val="FF0000"/>
                </a:solidFill>
              </a:rPr>
              <a:t>Радиостанция Р-163-0,5Р</a:t>
            </a:r>
            <a:r>
              <a:rPr lang="ru-RU" b="1" smtClean="0"/>
              <a:t> </a:t>
            </a:r>
            <a:r>
              <a:rPr lang="ru-RU" sz="2800" smtClean="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13315" name="AutoShape 14"/>
          <p:cNvSpPr>
            <a:spLocks noChangeArrowheads="1"/>
          </p:cNvSpPr>
          <p:nvPr/>
        </p:nvSpPr>
        <p:spPr bwMode="auto">
          <a:xfrm>
            <a:off x="295275" y="260350"/>
            <a:ext cx="8569325" cy="6264275"/>
          </a:xfrm>
          <a:prstGeom prst="roundRect">
            <a:avLst>
              <a:gd name="adj" fmla="val 4181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l"/>
            <a:endParaRPr lang="ru-RU">
              <a:latin typeface="Calibri" pitchFamily="34" charset="0"/>
            </a:endParaRP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323850" y="4508500"/>
            <a:ext cx="8569325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indent="177800"/>
            <a:r>
              <a:rPr lang="ru-RU">
                <a:solidFill>
                  <a:srgbClr val="000000"/>
                </a:solidFill>
              </a:rPr>
              <a:t>   </a:t>
            </a:r>
            <a:r>
              <a:rPr lang="ru-RU" sz="2800" b="1">
                <a:solidFill>
                  <a:srgbClr val="000000"/>
                </a:solidFill>
              </a:rPr>
              <a:t>Многоканальная телефонная радиостанция Р-163-0,5Р с тональным вызовом предназначена для организации симплексной радиосвязи в режиме ТЛФ ЧМ.</a:t>
            </a:r>
          </a:p>
        </p:txBody>
      </p:sp>
      <p:pic>
        <p:nvPicPr>
          <p:cNvPr id="267271" name="Picture 7" descr="8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0" y="1093788"/>
            <a:ext cx="5737225" cy="3487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heme/theme1.xml><?xml version="1.0" encoding="utf-8"?>
<a:theme xmlns:a="http://schemas.openxmlformats.org/drawingml/2006/main" name="Clouds">
  <a:themeElements>
    <a:clrScheme name="Clouds 1">
      <a:dk1>
        <a:srgbClr val="4D4D4D"/>
      </a:dk1>
      <a:lt1>
        <a:srgbClr val="FFFFFF"/>
      </a:lt1>
      <a:dk2>
        <a:srgbClr val="0000A4"/>
      </a:dk2>
      <a:lt2>
        <a:srgbClr val="B7E7FF"/>
      </a:lt2>
      <a:accent1>
        <a:srgbClr val="0099CC"/>
      </a:accent1>
      <a:accent2>
        <a:srgbClr val="00CC99"/>
      </a:accent2>
      <a:accent3>
        <a:srgbClr val="AAAACF"/>
      </a:accent3>
      <a:accent4>
        <a:srgbClr val="DADADA"/>
      </a:accent4>
      <a:accent5>
        <a:srgbClr val="AACAE2"/>
      </a:accent5>
      <a:accent6>
        <a:srgbClr val="00B98A"/>
      </a:accent6>
      <a:hlink>
        <a:srgbClr val="FFCC00"/>
      </a:hlink>
      <a:folHlink>
        <a:srgbClr val="EE941C"/>
      </a:folHlink>
    </a:clrScheme>
    <a:fontScheme name="Clou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louds 1">
        <a:dk1>
          <a:srgbClr val="4D4D4D"/>
        </a:dk1>
        <a:lt1>
          <a:srgbClr val="FFFFFF"/>
        </a:lt1>
        <a:dk2>
          <a:srgbClr val="0000A4"/>
        </a:dk2>
        <a:lt2>
          <a:srgbClr val="B7E7FF"/>
        </a:lt2>
        <a:accent1>
          <a:srgbClr val="0099CC"/>
        </a:accent1>
        <a:accent2>
          <a:srgbClr val="00CC99"/>
        </a:accent2>
        <a:accent3>
          <a:srgbClr val="AAAACF"/>
        </a:accent3>
        <a:accent4>
          <a:srgbClr val="DADADA"/>
        </a:accent4>
        <a:accent5>
          <a:srgbClr val="AACAE2"/>
        </a:accent5>
        <a:accent6>
          <a:srgbClr val="00B98A"/>
        </a:accent6>
        <a:hlink>
          <a:srgbClr val="FFCC00"/>
        </a:hlink>
        <a:folHlink>
          <a:srgbClr val="EE941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2">
        <a:dk1>
          <a:srgbClr val="000066"/>
        </a:dk1>
        <a:lt1>
          <a:srgbClr val="FFFFFF"/>
        </a:lt1>
        <a:dk2>
          <a:srgbClr val="00A2DC"/>
        </a:dk2>
        <a:lt2>
          <a:srgbClr val="FFFFFF"/>
        </a:lt2>
        <a:accent1>
          <a:srgbClr val="0079A4"/>
        </a:accent1>
        <a:accent2>
          <a:srgbClr val="33CCCC"/>
        </a:accent2>
        <a:accent3>
          <a:srgbClr val="AACEEB"/>
        </a:accent3>
        <a:accent4>
          <a:srgbClr val="DADADA"/>
        </a:accent4>
        <a:accent5>
          <a:srgbClr val="AABECF"/>
        </a:accent5>
        <a:accent6>
          <a:srgbClr val="2DB9B9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3">
        <a:dk1>
          <a:srgbClr val="010199"/>
        </a:dk1>
        <a:lt1>
          <a:srgbClr val="FFFFFF"/>
        </a:lt1>
        <a:dk2>
          <a:srgbClr val="000092"/>
        </a:dk2>
        <a:lt2>
          <a:srgbClr val="CCFFFF"/>
        </a:lt2>
        <a:accent1>
          <a:srgbClr val="66CCFF"/>
        </a:accent1>
        <a:accent2>
          <a:srgbClr val="2EBDBA"/>
        </a:accent2>
        <a:accent3>
          <a:srgbClr val="AAAAC7"/>
        </a:accent3>
        <a:accent4>
          <a:srgbClr val="DADADA"/>
        </a:accent4>
        <a:accent5>
          <a:srgbClr val="B8E2FF"/>
        </a:accent5>
        <a:accent6>
          <a:srgbClr val="29ABA8"/>
        </a:accent6>
        <a:hlink>
          <a:srgbClr val="66FFFF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4">
        <a:dk1>
          <a:srgbClr val="000000"/>
        </a:dk1>
        <a:lt1>
          <a:srgbClr val="FFFFFF"/>
        </a:lt1>
        <a:dk2>
          <a:srgbClr val="006A67"/>
        </a:dk2>
        <a:lt2>
          <a:srgbClr val="FFFFCC"/>
        </a:lt2>
        <a:accent1>
          <a:srgbClr val="33CCCC"/>
        </a:accent1>
        <a:accent2>
          <a:srgbClr val="6D6FC7"/>
        </a:accent2>
        <a:accent3>
          <a:srgbClr val="AAB9B8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00FFFF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5">
        <a:dk1>
          <a:srgbClr val="4D4D4D"/>
        </a:dk1>
        <a:lt1>
          <a:srgbClr val="FFFFFF"/>
        </a:lt1>
        <a:dk2>
          <a:srgbClr val="650BB7"/>
        </a:dk2>
        <a:lt2>
          <a:srgbClr val="FFFFFF"/>
        </a:lt2>
        <a:accent1>
          <a:srgbClr val="FF66FF"/>
        </a:accent1>
        <a:accent2>
          <a:srgbClr val="666699"/>
        </a:accent2>
        <a:accent3>
          <a:srgbClr val="B8AAD8"/>
        </a:accent3>
        <a:accent4>
          <a:srgbClr val="DADADA"/>
        </a:accent4>
        <a:accent5>
          <a:srgbClr val="FFB8FF"/>
        </a:accent5>
        <a:accent6>
          <a:srgbClr val="5C5C8A"/>
        </a:accent6>
        <a:hlink>
          <a:srgbClr val="E9E9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6">
        <a:dk1>
          <a:srgbClr val="FFFFFF"/>
        </a:dk1>
        <a:lt1>
          <a:srgbClr val="FFFFFF"/>
        </a:lt1>
        <a:dk2>
          <a:srgbClr val="005000"/>
        </a:dk2>
        <a:lt2>
          <a:srgbClr val="DCEAAE"/>
        </a:lt2>
        <a:accent1>
          <a:srgbClr val="99CC00"/>
        </a:accent1>
        <a:accent2>
          <a:srgbClr val="6F801A"/>
        </a:accent2>
        <a:accent3>
          <a:srgbClr val="AAB3AA"/>
        </a:accent3>
        <a:accent4>
          <a:srgbClr val="DADADA"/>
        </a:accent4>
        <a:accent5>
          <a:srgbClr val="CAE2AA"/>
        </a:accent5>
        <a:accent6>
          <a:srgbClr val="647316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7">
        <a:dk1>
          <a:srgbClr val="4F4F77"/>
        </a:dk1>
        <a:lt1>
          <a:srgbClr val="FFFFFF"/>
        </a:lt1>
        <a:dk2>
          <a:srgbClr val="7979A5"/>
        </a:dk2>
        <a:lt2>
          <a:srgbClr val="F3F3FF"/>
        </a:lt2>
        <a:accent1>
          <a:srgbClr val="5D5D8B"/>
        </a:accent1>
        <a:accent2>
          <a:srgbClr val="66CCFF"/>
        </a:accent2>
        <a:accent3>
          <a:srgbClr val="BEBECF"/>
        </a:accent3>
        <a:accent4>
          <a:srgbClr val="DADADA"/>
        </a:accent4>
        <a:accent5>
          <a:srgbClr val="B6B6C4"/>
        </a:accent5>
        <a:accent6>
          <a:srgbClr val="5CB9E7"/>
        </a:accent6>
        <a:hlink>
          <a:srgbClr val="CCECFF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ouds 8">
        <a:dk1>
          <a:srgbClr val="000000"/>
        </a:dk1>
        <a:lt1>
          <a:srgbClr val="B9B9B9"/>
        </a:lt1>
        <a:dk2>
          <a:srgbClr val="8A8472"/>
        </a:dk2>
        <a:lt2>
          <a:srgbClr val="4D4D4D"/>
        </a:lt2>
        <a:accent1>
          <a:srgbClr val="EDEEE2"/>
        </a:accent1>
        <a:accent2>
          <a:srgbClr val="7FAA7E"/>
        </a:accent2>
        <a:accent3>
          <a:srgbClr val="D9D9D9"/>
        </a:accent3>
        <a:accent4>
          <a:srgbClr val="000000"/>
        </a:accent4>
        <a:accent5>
          <a:srgbClr val="F4F5EE"/>
        </a:accent5>
        <a:accent6>
          <a:srgbClr val="729A72"/>
        </a:accent6>
        <a:hlink>
          <a:srgbClr val="008000"/>
        </a:hlink>
        <a:folHlink>
          <a:srgbClr val="989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ouds 9">
        <a:dk1>
          <a:srgbClr val="000000"/>
        </a:dk1>
        <a:lt1>
          <a:srgbClr val="FEA24E"/>
        </a:lt1>
        <a:dk2>
          <a:srgbClr val="CC6600"/>
        </a:dk2>
        <a:lt2>
          <a:srgbClr val="808080"/>
        </a:lt2>
        <a:accent1>
          <a:srgbClr val="FBEECD"/>
        </a:accent1>
        <a:accent2>
          <a:srgbClr val="ECD044"/>
        </a:accent2>
        <a:accent3>
          <a:srgbClr val="FECEB2"/>
        </a:accent3>
        <a:accent4>
          <a:srgbClr val="000000"/>
        </a:accent4>
        <a:accent5>
          <a:srgbClr val="FDF5E3"/>
        </a:accent5>
        <a:accent6>
          <a:srgbClr val="D6BC3D"/>
        </a:accent6>
        <a:hlink>
          <a:srgbClr val="E42B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2033</TotalTime>
  <Words>1752</Words>
  <Application>Microsoft Office PowerPoint</Application>
  <PresentationFormat>Экран (4:3)</PresentationFormat>
  <Paragraphs>408</Paragraphs>
  <Slides>34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Wingdings</vt:lpstr>
      <vt:lpstr>Calibri</vt:lpstr>
      <vt:lpstr>Times New Roman</vt:lpstr>
      <vt:lpstr>Clouds</vt:lpstr>
      <vt:lpstr>Документ Microsoft Word</vt:lpstr>
      <vt:lpstr>Тема №9: Устройство и эксплуатация военных систем радио и радиорелейной связи  Занятие №2: Перспективные радиостанции малой мощности ТЗУ  </vt:lpstr>
      <vt:lpstr>Учебные вопросы: </vt:lpstr>
      <vt:lpstr>Вопрос №1:</vt:lpstr>
      <vt:lpstr>Слайд 4</vt:lpstr>
      <vt:lpstr>Слайд 5</vt:lpstr>
      <vt:lpstr>Слайд 6</vt:lpstr>
      <vt:lpstr>Слайд 7</vt:lpstr>
      <vt:lpstr>Слайд 8</vt:lpstr>
      <vt:lpstr>Радиостанция Р-163-0,5Р  </vt:lpstr>
      <vt:lpstr>Радиостанция Р-163-1У  </vt:lpstr>
      <vt:lpstr>Радиостанция Р-163-10К </vt:lpstr>
      <vt:lpstr>Радиостанция Р-163-50К  </vt:lpstr>
      <vt:lpstr>Радиостанция Р-163-50У  </vt:lpstr>
      <vt:lpstr>Слайд 14</vt:lpstr>
      <vt:lpstr>Слайд 15</vt:lpstr>
      <vt:lpstr>Вопрос №2:</vt:lpstr>
      <vt:lpstr>Слайд 17</vt:lpstr>
      <vt:lpstr>Слайд 18</vt:lpstr>
      <vt:lpstr>Слайд 19</vt:lpstr>
      <vt:lpstr>Слайд 20</vt:lpstr>
      <vt:lpstr>Радиостанция Р-168-0,1У   </vt:lpstr>
      <vt:lpstr>Радиостанция Р-168-0,5У   </vt:lpstr>
      <vt:lpstr>Радиостанция Р-168-5УН  </vt:lpstr>
      <vt:lpstr>Радиостанция Р-168-5УВ </vt:lpstr>
      <vt:lpstr>Радиостанция Р-168-25У  </vt:lpstr>
      <vt:lpstr>Радиостанция Р-168-5КВ  </vt:lpstr>
      <vt:lpstr>Радиостанция Р-168-100КБ  </vt:lpstr>
      <vt:lpstr>Гарнитура унифицированная микротелефонная с встроенным устройством технического маскирования Р-168-МЦ  </vt:lpstr>
      <vt:lpstr>Устройство возимое технического маскирования информации Р-168МВ   </vt:lpstr>
      <vt:lpstr>Слайд 30</vt:lpstr>
      <vt:lpstr>Слайд 31</vt:lpstr>
      <vt:lpstr>Сравнение характеристик портативных и носимых УКВ радиостанций</vt:lpstr>
      <vt:lpstr>Сравнение характеристик возимых УКВ р/станций</vt:lpstr>
      <vt:lpstr>Сравнение характеристик КВ радиостанций</vt:lpstr>
    </vt:vector>
  </TitlesOfParts>
  <Company>К-1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№8: Организация связи в мсп (тп)   Занятие №1: Система связи  мсп (тп)</dc:title>
  <dc:creator>Майкл</dc:creator>
  <cp:lastModifiedBy>GennadiyPetrovich</cp:lastModifiedBy>
  <cp:revision>128</cp:revision>
  <cp:lastPrinted>1601-01-01T00:00:00Z</cp:lastPrinted>
  <dcterms:created xsi:type="dcterms:W3CDTF">2005-09-22T04:36:20Z</dcterms:created>
  <dcterms:modified xsi:type="dcterms:W3CDTF">2016-03-24T07:45:36Z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9</vt:i4>
  </property>
</Properties>
</file>