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78" r:id="rId1"/>
  </p:sldMasterIdLst>
  <p:notesMasterIdLst>
    <p:notesMasterId r:id="rId39"/>
  </p:notesMasterIdLst>
  <p:handoutMasterIdLst>
    <p:handoutMasterId r:id="rId40"/>
  </p:handoutMasterIdLst>
  <p:sldIdLst>
    <p:sldId id="520" r:id="rId2"/>
    <p:sldId id="401" r:id="rId3"/>
    <p:sldId id="404" r:id="rId4"/>
    <p:sldId id="502" r:id="rId5"/>
    <p:sldId id="512" r:id="rId6"/>
    <p:sldId id="503" r:id="rId7"/>
    <p:sldId id="504" r:id="rId8"/>
    <p:sldId id="505" r:id="rId9"/>
    <p:sldId id="506" r:id="rId10"/>
    <p:sldId id="507" r:id="rId11"/>
    <p:sldId id="508" r:id="rId12"/>
    <p:sldId id="509" r:id="rId13"/>
    <p:sldId id="510" r:id="rId14"/>
    <p:sldId id="511" r:id="rId15"/>
    <p:sldId id="513" r:id="rId16"/>
    <p:sldId id="514" r:id="rId17"/>
    <p:sldId id="515" r:id="rId18"/>
    <p:sldId id="516" r:id="rId19"/>
    <p:sldId id="517" r:id="rId20"/>
    <p:sldId id="518" r:id="rId21"/>
    <p:sldId id="456" r:id="rId22"/>
    <p:sldId id="452" r:id="rId23"/>
    <p:sldId id="409" r:id="rId24"/>
    <p:sldId id="448" r:id="rId25"/>
    <p:sldId id="453" r:id="rId26"/>
    <p:sldId id="492" r:id="rId27"/>
    <p:sldId id="486" r:id="rId28"/>
    <p:sldId id="485" r:id="rId29"/>
    <p:sldId id="498" r:id="rId30"/>
    <p:sldId id="415" r:id="rId31"/>
    <p:sldId id="521" r:id="rId32"/>
    <p:sldId id="463" r:id="rId33"/>
    <p:sldId id="464" r:id="rId34"/>
    <p:sldId id="465" r:id="rId35"/>
    <p:sldId id="466" r:id="rId36"/>
    <p:sldId id="467" r:id="rId37"/>
    <p:sldId id="468" r:id="rId38"/>
  </p:sldIdLst>
  <p:sldSz cx="9906000" cy="6858000" type="A4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rgbClr val="66FF33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rgbClr val="66FF33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rgbClr val="66FF33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rgbClr val="66FF33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rgbClr val="66FF33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66FF33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66FF33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66FF33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66FF33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FF00"/>
    <a:srgbClr val="FFCCCC"/>
    <a:srgbClr val="FFFFCC"/>
    <a:srgbClr val="FF0000"/>
    <a:srgbClr val="FFFF99"/>
    <a:srgbClr val="0000FF"/>
    <a:srgbClr val="993300"/>
    <a:srgbClr val="99CCFF"/>
    <a:srgbClr val="B2B2B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94737" autoAdjust="0"/>
  </p:normalViewPr>
  <p:slideViewPr>
    <p:cSldViewPr snapToGrid="0">
      <p:cViewPr>
        <p:scale>
          <a:sx n="73" d="100"/>
          <a:sy n="73" d="100"/>
        </p:scale>
        <p:origin x="-2676" y="-95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906"/>
    </p:cViewPr>
  </p:sorter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F458B1EB-AF92-47A3-AE76-CD31A70484A9}" type="datetimeFigureOut">
              <a:rPr lang="ru-RU"/>
              <a:pPr>
                <a:defRPr/>
              </a:pPr>
              <a:t>24.04.2017</a:t>
            </a:fld>
            <a:endParaRPr lang="ru-RU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DCD6549B-03AB-4491-AA65-F381D49434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5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B4A90C1-0A49-47B9-9741-6FC3FDA625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8BF8954-88BC-466A-BCB5-20DC240C1D25}" type="slidenum">
              <a:rPr lang="ru-RU" sz="1200" b="0">
                <a:solidFill>
                  <a:schemeClr val="tx1"/>
                </a:solidFill>
              </a:rPr>
              <a:pPr algn="r"/>
              <a:t>2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079C6C5-D1FB-4B2E-9274-E23C65772A18}" type="slidenum">
              <a:rPr lang="ru-RU" sz="1200" b="0">
                <a:solidFill>
                  <a:schemeClr val="tx1"/>
                </a:solidFill>
              </a:rPr>
              <a:pPr algn="r"/>
              <a:t>32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8E98C94-34D6-4EE3-8C85-E10627815FDC}" type="slidenum">
              <a:rPr lang="ru-RU" sz="1200" b="0">
                <a:solidFill>
                  <a:schemeClr val="tx1"/>
                </a:solidFill>
              </a:rPr>
              <a:pPr algn="r"/>
              <a:t>33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D83CBFA-691E-482F-985D-1C84ED30BC8F}" type="slidenum">
              <a:rPr lang="ru-RU" sz="1200" b="0">
                <a:solidFill>
                  <a:schemeClr val="tx1"/>
                </a:solidFill>
              </a:rPr>
              <a:pPr algn="r"/>
              <a:t>37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9FF5228-7E25-4765-93D2-E95CAC49385F}" type="slidenum">
              <a:rPr lang="ru-RU" sz="1200" b="0">
                <a:solidFill>
                  <a:schemeClr val="tx1"/>
                </a:solidFill>
              </a:rPr>
              <a:pPr algn="r"/>
              <a:t>3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3211100-DBD4-4445-AC1F-FE33572AD049}" type="slidenum">
              <a:rPr lang="ru-RU" sz="1200" b="0">
                <a:solidFill>
                  <a:schemeClr val="tx1"/>
                </a:solidFill>
              </a:rPr>
              <a:pPr algn="r"/>
              <a:t>21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1921AEE-2623-46BD-948B-23DBFDAFF07E}" type="slidenum">
              <a:rPr lang="ru-RU" sz="1200" b="0">
                <a:solidFill>
                  <a:schemeClr val="tx1"/>
                </a:solidFill>
              </a:rPr>
              <a:pPr algn="r"/>
              <a:t>26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FF0570C-5BC0-4A84-B328-2DCBD92CCCBE}" type="slidenum">
              <a:rPr lang="ru-RU" sz="1200" b="0">
                <a:solidFill>
                  <a:schemeClr val="tx1"/>
                </a:solidFill>
              </a:rPr>
              <a:pPr algn="r"/>
              <a:t>27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AF7A67B-6335-49CE-B42E-994379E573A4}" type="slidenum">
              <a:rPr lang="ru-RU" sz="1200" b="0">
                <a:solidFill>
                  <a:schemeClr val="tx1"/>
                </a:solidFill>
              </a:rPr>
              <a:pPr algn="r"/>
              <a:t>28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B5CA961-2C4E-49BF-9679-8C76686FC960}" type="slidenum">
              <a:rPr lang="ru-RU" sz="1200" b="0">
                <a:solidFill>
                  <a:srgbClr val="000000"/>
                </a:solidFill>
              </a:rPr>
              <a:pPr algn="r"/>
              <a:t>29</a:t>
            </a:fld>
            <a:endParaRPr lang="ru-RU" sz="1200" b="0">
              <a:solidFill>
                <a:srgbClr val="000000"/>
              </a:solidFill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7987EF-88B2-4C66-AAD4-C2A88FEBBB91}" type="slidenum">
              <a:rPr lang="ru-RU" sz="1200" b="0">
                <a:solidFill>
                  <a:schemeClr val="tx1"/>
                </a:solidFill>
              </a:rPr>
              <a:pPr algn="r"/>
              <a:t>30</a:t>
            </a:fld>
            <a:endParaRPr lang="ru-RU" sz="1200" b="0">
              <a:solidFill>
                <a:schemeClr val="tx1"/>
              </a:solidFill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87A5A4D-830D-4FF3-957B-6AF48F953F2C}" type="slidenum">
              <a:rPr lang="ru-RU" sz="1200" b="0">
                <a:solidFill>
                  <a:srgbClr val="000000"/>
                </a:solidFill>
              </a:rPr>
              <a:pPr algn="r"/>
              <a:t>31</a:t>
            </a:fld>
            <a:endParaRPr lang="ru-RU" sz="1200" b="0">
              <a:solidFill>
                <a:srgbClr val="000000"/>
              </a:solidFill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29200" cy="4113212"/>
          </a:xfrm>
          <a:noFill/>
          <a:ln/>
        </p:spPr>
        <p:txBody>
          <a:bodyPr/>
          <a:lstStyle/>
          <a:p>
            <a:pPr eaLnBrk="1" hangingPunct="1"/>
            <a:endParaRPr lang="ru-R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29C7602-87F9-4AB9-A9BD-E5B076EAC7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EEADC31-8D22-40CB-ADB8-EC13E9CCB8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22ECD1-7E7E-434C-8B27-C932CD0829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457200" y="1600206"/>
            <a:ext cx="8229600" cy="4525963"/>
          </a:xfrm>
        </p:spPr>
        <p:txBody>
          <a:bodyPr/>
          <a:lstStyle/>
          <a:p>
            <a:pPr lvl="0"/>
            <a:endParaRPr lang="ru-RU" noProof="0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07174D-3E83-499B-8D09-9281F1D3D6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2E4FB48-F084-492F-B8D9-74613E59DD5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002D061-26B2-4E29-95B5-9D25A1030D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CB25196D-5AB9-4132-9613-57D57ACFFE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2ACD6E28-F23C-4E7D-885F-88D3DBC7987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21431B9-67E5-4604-A00B-6C7A2F80D9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D6428AB8-91E6-43DD-93FE-8CD0D5D5AD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A0A45D8-AE25-4792-91F9-B9F8E63FE6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19FB516-DADA-4D60-A8F3-0A2A50CCC54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348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51575"/>
            <a:ext cx="2311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3114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5AEEB45-213F-4F42-B91B-56792C251A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1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6379" r:id="rId1"/>
    <p:sldLayoutId id="2147486380" r:id="rId2"/>
    <p:sldLayoutId id="2147486381" r:id="rId3"/>
    <p:sldLayoutId id="2147486382" r:id="rId4"/>
    <p:sldLayoutId id="2147486383" r:id="rId5"/>
    <p:sldLayoutId id="2147486384" r:id="rId6"/>
    <p:sldLayoutId id="2147486385" r:id="rId7"/>
    <p:sldLayoutId id="2147486386" r:id="rId8"/>
    <p:sldLayoutId id="2147486387" r:id="rId9"/>
    <p:sldLayoutId id="2147486388" r:id="rId10"/>
    <p:sldLayoutId id="2147486411" r:id="rId11"/>
    <p:sldLayoutId id="2147486412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slide" Target="slide2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Relationship Id="rId5" Type="http://schemas.openxmlformats.org/officeDocument/2006/relationships/slide" Target="slide23.xml"/><Relationship Id="rId4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0" y="404813"/>
            <a:ext cx="9906000" cy="2881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4066" tIns="37033" rIns="74066" bIns="37033"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altLang="ru-RU" sz="4800" b="1" dirty="0">
                <a:solidFill>
                  <a:schemeClr val="bg2"/>
                </a:solidFill>
              </a:rPr>
              <a:t>Тема №2:</a:t>
            </a:r>
            <a:r>
              <a:rPr lang="ru-RU" altLang="ru-RU" sz="4000" b="1" dirty="0">
                <a:solidFill>
                  <a:schemeClr val="bg2"/>
                </a:solidFill>
              </a:rPr>
              <a:t> </a:t>
            </a:r>
          </a:p>
          <a:p>
            <a:pPr marL="271463" indent="90488" algn="ctr">
              <a:defRPr/>
            </a:pPr>
            <a:r>
              <a:rPr lang="ru-RU" sz="3600" b="1" dirty="0">
                <a:solidFill>
                  <a:srgbClr val="FF0000"/>
                </a:solidFill>
              </a:rPr>
              <a:t>Основы поддержания боевой, мобилизационной готовности и всестороннего обеспечение системы связи, частей  и подразделений связи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4027001"/>
            <a:ext cx="99060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ru-RU" sz="3600" dirty="0" smtClean="0">
                <a:solidFill>
                  <a:schemeClr val="bg2"/>
                </a:solidFill>
              </a:rPr>
              <a:t>Занятие 2</a:t>
            </a:r>
          </a:p>
          <a:p>
            <a:pPr algn="ctr"/>
            <a:r>
              <a:rPr lang="ru-RU" sz="3600" dirty="0" smtClean="0">
                <a:solidFill>
                  <a:srgbClr val="FF0000"/>
                </a:solidFill>
              </a:rPr>
              <a:t>Основы материально-технического обеспечения     войск</a:t>
            </a:r>
            <a:endParaRPr lang="ru-RU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174625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993300"/>
                </a:solidFill>
              </a:rPr>
              <a:t>АВТОТЕХНИЧЕСКОЕ ОБЕСПЕЧЕНИЕ</a:t>
            </a:r>
            <a:r>
              <a:rPr lang="ru-RU" sz="2400"/>
              <a:t>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1071563"/>
            <a:ext cx="9499600" cy="11620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обеспечение части (подразделений) связи автомобильной техникой и автомобильным имуществом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092200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6050" y="2646363"/>
            <a:ext cx="9734550" cy="15446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    эксплуатацию автомобильной  техники и автомобильного имущества и  их восстановление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249238" y="3021013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4937125"/>
            <a:ext cx="9710737" cy="9286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800">
                <a:solidFill>
                  <a:schemeClr val="bg2"/>
                </a:solidFill>
              </a:rPr>
              <a:t> техническую и специальную подготовку личного состава 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54000" y="723900"/>
            <a:ext cx="6154738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это комплекс мероприятий, включающий: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98438" y="51133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6" grpId="0" animBg="1"/>
      <p:bldP spid="4118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174625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993300"/>
                </a:solidFill>
              </a:rPr>
              <a:t>ИНЖЕНЕРНО-ТЕХНИЧЕСКОЕ ОБЕСПЕЧЕНИЕ</a:t>
            </a:r>
            <a:r>
              <a:rPr lang="ru-RU" sz="2400"/>
              <a:t>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1071563"/>
            <a:ext cx="9499600" cy="11620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обеспечение части (подразделений) связи средствами инженерного вооружения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092200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6050" y="2646363"/>
            <a:ext cx="9734550" cy="15446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    эксплуатацию средств инженерного вооружения и  их восстановление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249238" y="3021013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4937125"/>
            <a:ext cx="9710737" cy="9286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800">
                <a:solidFill>
                  <a:schemeClr val="bg2"/>
                </a:solidFill>
              </a:rPr>
              <a:t> техническую и специальную подготовку личного состава 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54000" y="723900"/>
            <a:ext cx="6154738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это комплекс мероприятий, включающий: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98438" y="51133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6" grpId="0" animBg="1"/>
      <p:bldP spid="4118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174625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993300"/>
                </a:solidFill>
              </a:rPr>
              <a:t>ТЕХНИЧЕСКОЕ ОБЕСПЕЧЕНИЕ РХБ ЗАЩИТЫ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1071563"/>
            <a:ext cx="9499600" cy="11620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обеспечение части (подразделений) связи средствами РХБ защиты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092200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6050" y="2646363"/>
            <a:ext cx="9734550" cy="15446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    эксплуатацию средств РХБ защиты и  их восстановление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249238" y="3021013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4937125"/>
            <a:ext cx="9710737" cy="9286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800">
                <a:solidFill>
                  <a:schemeClr val="bg2"/>
                </a:solidFill>
              </a:rPr>
              <a:t> техническую и специальную подготовку личного состава 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54000" y="723900"/>
            <a:ext cx="6154738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это комплекс мероприятий, включающий: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98438" y="51133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6" grpId="0" animBg="1"/>
      <p:bldP spid="4118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993300"/>
                </a:solidFill>
              </a:rPr>
              <a:t>МЕТРОЛОГИЧЕСКОЕ  ОБЕСПЕЧЕНИЕ</a:t>
            </a:r>
            <a:r>
              <a:rPr lang="ru-RU" sz="2000">
                <a:solidFill>
                  <a:srgbClr val="993300"/>
                </a:solidFill>
              </a:rPr>
              <a:t> 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2563" y="1163638"/>
            <a:ext cx="9499600" cy="7302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обеспечение измерительной техникой, запасными частями, инструментом, принадлежностями и нормативно-технической документацией 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2144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8438" y="2046288"/>
            <a:ext cx="9499600" cy="6524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эксплуатацию (техническое обслуживание, поверку) и ремонт измерительной техники 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171450" y="2214563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7963" y="2871788"/>
            <a:ext cx="9534525" cy="7842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обеспечение качества метрологического обеспечения вооружения и техники 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58750" y="2906713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0663" y="3806825"/>
            <a:ext cx="9501187" cy="5222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государственный метрологический контроль и надзор 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247650" y="3825875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66700" y="723900"/>
            <a:ext cx="6873875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400" i="1">
                <a:solidFill>
                  <a:srgbClr val="0000FF"/>
                </a:solidFill>
              </a:rPr>
              <a:t>это комплекс мероприятий, включающий:</a:t>
            </a:r>
          </a:p>
        </p:txBody>
      </p:sp>
      <p:sp>
        <p:nvSpPr>
          <p:cNvPr id="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7800" y="4927600"/>
            <a:ext cx="9501188" cy="5222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специальную (метрологическую) подготовку личного состава </a:t>
            </a: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166688" y="4997450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4118" grpId="0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174625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/>
            <a:endParaRPr lang="ru-RU" sz="2000" i="1">
              <a:solidFill>
                <a:schemeClr val="bg2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993300"/>
                </a:solidFill>
              </a:rPr>
              <a:t>ТЕХНИЧЕСКОЕ ОБЕСПЕЧЕНИЕ ПО СЛУЖБАМ ТЫЛА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1071563"/>
            <a:ext cx="9499600" cy="11620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400">
                <a:solidFill>
                  <a:schemeClr val="bg2"/>
                </a:solidFill>
              </a:rPr>
              <a:t> </a:t>
            </a:r>
            <a:r>
              <a:rPr lang="ru-RU" sz="2800">
                <a:solidFill>
                  <a:schemeClr val="bg2"/>
                </a:solidFill>
              </a:rPr>
              <a:t>обеспечение техникой тыла и военно-техническим имуществом 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092200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6050" y="2646363"/>
            <a:ext cx="9734550" cy="15446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    эксплуатацию техники тыла и военно-технического имущества и  их восстановление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249238" y="3021013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4937125"/>
            <a:ext cx="9710737" cy="9286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800">
                <a:solidFill>
                  <a:schemeClr val="bg2"/>
                </a:solidFill>
              </a:rPr>
              <a:t> техническую и специальную подготовку личного состава 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54000" y="723900"/>
            <a:ext cx="6154738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это комплекс мероприятий, включающий: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98438" y="51133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6" grpId="0" animBg="1"/>
      <p:bldP spid="4118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ТЫЛОВОЕОЕ ОБЕСПЕЧЕНИЕ</a:t>
            </a:r>
            <a:r>
              <a:rPr lang="ru-RU" sz="200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2563" y="1163638"/>
            <a:ext cx="9499600" cy="4937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рассредоточение по направлениям и глубине полосы соединения 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2144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8750" y="1798638"/>
            <a:ext cx="9499600" cy="6524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значительное удаление от тыла 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196850" y="1874838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4300" y="2570163"/>
            <a:ext cx="9534525" cy="7842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частое изменение районов, задач и характера действий 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73038" y="2619375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8275" y="3662363"/>
            <a:ext cx="9501188" cy="7302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разнообразие и неравномерность расхода (по месту и времени) различных материальных средств и ГСМ 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220663" y="3748088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66700" y="723900"/>
            <a:ext cx="6873875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i="1">
                <a:solidFill>
                  <a:srgbClr val="0000FF"/>
                </a:solidFill>
              </a:rPr>
              <a:t>организуется и осуществляется с учетом специфики их боевого применения:</a:t>
            </a:r>
            <a:r>
              <a:rPr lang="ru-RU">
                <a:solidFill>
                  <a:srgbClr val="0000FF"/>
                </a:solidFill>
              </a:rPr>
              <a:t> </a:t>
            </a:r>
            <a:endParaRPr lang="ru-RU" sz="2400" i="1">
              <a:solidFill>
                <a:srgbClr val="0000FF"/>
              </a:solidFill>
            </a:endParaRPr>
          </a:p>
        </p:txBody>
      </p:sp>
      <p:sp>
        <p:nvSpPr>
          <p:cNvPr id="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7800" y="4940300"/>
            <a:ext cx="9501188" cy="6143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продолжительность действий в назначенных районах (на протяженных участках коммуникаций) </a:t>
            </a: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215900" y="5011738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4118" grpId="0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720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5125" name="AutoShape 11"/>
          <p:cNvSpPr>
            <a:spLocks noChangeArrowheads="1"/>
          </p:cNvSpPr>
          <p:nvPr/>
        </p:nvSpPr>
        <p:spPr bwMode="auto">
          <a:xfrm>
            <a:off x="609600" y="214313"/>
            <a:ext cx="8432800" cy="434975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72000" rIns="18000" bIns="10800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ВИДЫ ТЫЛОВОГО ОБЕСПЕЧЕНИЯ</a:t>
            </a:r>
            <a:endParaRPr lang="ru-RU" sz="2000">
              <a:solidFill>
                <a:srgbClr val="FF0000"/>
              </a:solidFill>
            </a:endParaRPr>
          </a:p>
          <a:p>
            <a:pPr algn="ctr">
              <a:lnSpc>
                <a:spcPct val="70000"/>
              </a:lnSpc>
            </a:pP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820738"/>
            <a:ext cx="9721850" cy="579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материальное</a:t>
            </a:r>
            <a:r>
              <a:rPr lang="ru-RU" sz="2400">
                <a:solidFill>
                  <a:schemeClr val="bg2"/>
                </a:solidFill>
              </a:rPr>
              <a:t> обеспечение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2360613"/>
            <a:ext cx="9721850" cy="579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транспортное обеспечение </a:t>
            </a:r>
          </a:p>
        </p:txBody>
      </p:sp>
      <p:sp>
        <p:nvSpPr>
          <p:cNvPr id="3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3987800"/>
            <a:ext cx="9721850" cy="5794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медицинское</a:t>
            </a:r>
            <a:r>
              <a:rPr lang="ru-RU" sz="2400">
                <a:solidFill>
                  <a:schemeClr val="bg2"/>
                </a:solidFill>
              </a:rPr>
              <a:t> обеспечение 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5554663"/>
            <a:ext cx="9721850" cy="579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финансовое обеспечение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261130" grpId="0" animBg="1"/>
      <p:bldP spid="2" grpId="0" animBg="1"/>
      <p:bldP spid="3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МАТЕРИАЛЬНОЕ ОБЕСПЕЧЕНИЕ</a:t>
            </a:r>
            <a:r>
              <a:rPr lang="ru-RU" sz="200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1150938"/>
            <a:ext cx="9906000" cy="18415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своевременного и полного удовлетворения потребностей системы, части и подразделений связи в технике, вооружении, боеприпасах, горючем, средствах защиты от оружия массового поражения, продовольствии, вещевом, медицинском, различном техническом имуществе и иных материальных средствах 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66700" y="723900"/>
            <a:ext cx="6873875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организуется и осуществляется с целью:</a:t>
            </a: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0" y="3044825"/>
            <a:ext cx="6873875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i="1">
                <a:solidFill>
                  <a:srgbClr val="0000FF"/>
                </a:solidFill>
              </a:rPr>
              <a:t>достигается</a:t>
            </a:r>
            <a:r>
              <a:rPr lang="ru-RU">
                <a:solidFill>
                  <a:srgbClr val="0000FF"/>
                </a:solidFill>
              </a:rPr>
              <a:t> </a:t>
            </a:r>
            <a:r>
              <a:rPr lang="ru-RU" sz="2000" i="1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3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3354388"/>
            <a:ext cx="9906000" cy="742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заблаговременным созданием в части и подразделениях связи необходимых запасов материальных средств 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4252913"/>
            <a:ext cx="9906000" cy="742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бесперебойным восполнением их расхода (потерь) </a:t>
            </a:r>
          </a:p>
        </p:txBody>
      </p:sp>
      <p:sp>
        <p:nvSpPr>
          <p:cNvPr id="5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5568950"/>
            <a:ext cx="9906000" cy="742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своевременным  подвозом материальных средств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4118" grpId="0"/>
      <p:bldP spid="2" grpId="0"/>
      <p:bldP spid="3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ТРАНСПОРТНОЕ ОБЕСПЕЧЕНИЕ</a:t>
            </a:r>
            <a:r>
              <a:rPr lang="ru-RU" sz="200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1150938"/>
            <a:ext cx="9906000" cy="18415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2800">
                <a:solidFill>
                  <a:schemeClr val="bg2"/>
                </a:solidFill>
              </a:rPr>
              <a:t> для обеспечения перевозок части и подразделений связи, доставки материальных средств и эвакуации. 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66700" y="723900"/>
            <a:ext cx="9461500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i="1">
                <a:solidFill>
                  <a:srgbClr val="0000FF"/>
                </a:solidFill>
              </a:rPr>
              <a:t>осуществляется в общей системе тылового обеспечения войск соединения</a:t>
            </a:r>
            <a:r>
              <a:rPr lang="ru-RU" sz="2000" i="1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2" name="AutoShape 11"/>
          <p:cNvSpPr>
            <a:spLocks noChangeArrowheads="1"/>
          </p:cNvSpPr>
          <p:nvPr/>
        </p:nvSpPr>
        <p:spPr bwMode="auto">
          <a:xfrm>
            <a:off x="0" y="2860675"/>
            <a:ext cx="10074275" cy="800100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i="1">
                <a:solidFill>
                  <a:srgbClr val="0000FF"/>
                </a:solidFill>
              </a:rPr>
              <a:t>Для подвоза материальных средств в часть и подразделения связи, </a:t>
            </a:r>
          </a:p>
          <a:p>
            <a:pPr>
              <a:lnSpc>
                <a:spcPct val="70000"/>
              </a:lnSpc>
            </a:pPr>
            <a:r>
              <a:rPr lang="ru-RU" i="1">
                <a:solidFill>
                  <a:srgbClr val="0000FF"/>
                </a:solidFill>
              </a:rPr>
              <a:t>а также для эвакуации используются</a:t>
            </a:r>
            <a:r>
              <a:rPr lang="ru-RU">
                <a:solidFill>
                  <a:srgbClr val="0000FF"/>
                </a:solidFill>
              </a:rPr>
              <a:t> :</a:t>
            </a:r>
          </a:p>
        </p:txBody>
      </p:sp>
      <p:sp>
        <p:nvSpPr>
          <p:cNvPr id="3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3668713"/>
            <a:ext cx="9906000" cy="742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железнодорожные пути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4592638"/>
            <a:ext cx="9906000" cy="742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водные пути </a:t>
            </a:r>
          </a:p>
        </p:txBody>
      </p:sp>
      <p:sp>
        <p:nvSpPr>
          <p:cNvPr id="5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5554663"/>
            <a:ext cx="9906000" cy="7429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военно-автомобильные дороги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4118" grpId="0"/>
      <p:bldP spid="2" grpId="0"/>
      <p:bldP spid="3" grpId="0" animBg="1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МЕДИЦИНСКОЕ ОБЕСПЕЧЕНИЕ</a:t>
            </a:r>
            <a:r>
              <a:rPr lang="ru-RU" sz="200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8275" y="1150938"/>
            <a:ext cx="9499600" cy="4937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сохранения боеспособности 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2144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58750" y="1798638"/>
            <a:ext cx="9499600" cy="6524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укрепления здоровья личного состава части и подразделений связи 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196850" y="1874838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2570163"/>
            <a:ext cx="9534525" cy="7842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предупреждения возникновения и распространения заболеваний 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96850" y="2749550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8275" y="3662363"/>
            <a:ext cx="9501188" cy="7302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своевременного оказания медицинской помощи раненым и больным 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220663" y="3748088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66700" y="723900"/>
            <a:ext cx="6873875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организуется и осуществляется в интересах</a:t>
            </a:r>
            <a:r>
              <a:rPr lang="ru-RU" sz="2000">
                <a:solidFill>
                  <a:srgbClr val="0000FF"/>
                </a:solidFill>
              </a:rPr>
              <a:t> :</a:t>
            </a:r>
          </a:p>
        </p:txBody>
      </p:sp>
      <p:sp>
        <p:nvSpPr>
          <p:cNvPr id="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0500" y="4718050"/>
            <a:ext cx="9501188" cy="6143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эвакуация раненых и больных</a:t>
            </a:r>
          </a:p>
        </p:txBody>
      </p:sp>
      <p:sp>
        <p:nvSpPr>
          <p:cNvPr id="9" name="Oval 14"/>
          <p:cNvSpPr>
            <a:spLocks noChangeArrowheads="1"/>
          </p:cNvSpPr>
          <p:nvPr/>
        </p:nvSpPr>
        <p:spPr bwMode="auto">
          <a:xfrm>
            <a:off x="203200" y="4814888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0338" y="5589588"/>
            <a:ext cx="9501187" cy="6143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лечения и быстрейшего возвращения в строй 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201613" y="5673725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4000"/>
                            </p:stCondLst>
                            <p:childTnLst>
                              <p:par>
                                <p:cTn id="5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4118" grpId="0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 w="38100">
            <a:solidFill>
              <a:srgbClr val="EA0000"/>
            </a:solidFill>
            <a:miter lim="800000"/>
            <a:headEnd/>
            <a:tailEnd/>
          </a:ln>
          <a:effectLst>
            <a:outerShdw dist="81320" dir="3080412" algn="ctr" rotWithShape="0">
              <a:schemeClr val="tx1"/>
            </a:outerShdw>
          </a:effectLst>
        </p:spPr>
        <p:txBody>
          <a:bodyPr wrap="none" lIns="90000" tIns="46800" rIns="90000" bIns="46800" anchor="ctr"/>
          <a:lstStyle/>
          <a:p>
            <a:pPr algn="ctr">
              <a:defRPr/>
            </a:pPr>
            <a:endParaRPr lang="ru-RU" b="0">
              <a:solidFill>
                <a:schemeClr val="tx1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76238" y="442913"/>
            <a:ext cx="92249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3600">
                <a:solidFill>
                  <a:srgbClr val="CD1507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УЧЕБНЫЕ ВОПРОСЫ: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76250" y="1774825"/>
            <a:ext cx="9101138" cy="1108075"/>
          </a:xfrm>
          <a:prstGeom prst="rect">
            <a:avLst/>
          </a:prstGeom>
          <a:gradFill rotWithShape="1">
            <a:gsLst>
              <a:gs pos="0">
                <a:srgbClr val="99FFCC"/>
              </a:gs>
              <a:gs pos="50000">
                <a:srgbClr val="FFFF99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4288" algn="ctr">
              <a:defRPr/>
            </a:pPr>
            <a:r>
              <a:rPr lang="ru-R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ЦЕЛЬ, ЗАДАЧИ И МЕРОПРИЯТИЯ МАТЕРИАЛЬНО-ТЕХНИЧЕСКОГО ОБЕСПЕЧЕНИЯ ПРИ ПОДГОТОВКЕ И ВЕДЕНИИ ТАКТИЧЕСКИХ ДЕЙСТВИЙ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49263" y="5159375"/>
            <a:ext cx="9101137" cy="708025"/>
          </a:xfrm>
          <a:prstGeom prst="rect">
            <a:avLst/>
          </a:prstGeom>
          <a:gradFill rotWithShape="1">
            <a:gsLst>
              <a:gs pos="0">
                <a:srgbClr val="99FFCC"/>
              </a:gs>
              <a:gs pos="50000">
                <a:srgbClr val="FFFF99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4288" algn="ctr">
              <a:defRPr/>
            </a:pPr>
            <a:r>
              <a:rPr lang="ru-R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СИЛЫ И СРЕДСТВА ТЕХНИЧЕСКОГО ОБЕСПЕЧЕНИЯ, </a:t>
            </a:r>
          </a:p>
          <a:p>
            <a:pPr indent="14288" algn="ctr">
              <a:defRPr/>
            </a:pPr>
            <a:r>
              <a:rPr lang="ru-RU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ИХ НАЗНАЧЕНИЕ И СТРУКТУРА</a:t>
            </a:r>
          </a:p>
        </p:txBody>
      </p:sp>
      <p:sp>
        <p:nvSpPr>
          <p:cNvPr id="206859" name="Oval 11"/>
          <p:cNvSpPr>
            <a:spLocks noChangeAspect="1" noChangeArrowheads="1"/>
          </p:cNvSpPr>
          <p:nvPr/>
        </p:nvSpPr>
        <p:spPr bwMode="auto">
          <a:xfrm>
            <a:off x="479425" y="1763713"/>
            <a:ext cx="474663" cy="398462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6861" name="Oval 13"/>
          <p:cNvSpPr>
            <a:spLocks noChangeAspect="1" noChangeArrowheads="1"/>
          </p:cNvSpPr>
          <p:nvPr/>
        </p:nvSpPr>
        <p:spPr bwMode="auto">
          <a:xfrm>
            <a:off x="465138" y="5160963"/>
            <a:ext cx="474662" cy="398462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49263" y="3375025"/>
            <a:ext cx="9101137" cy="1016000"/>
          </a:xfrm>
          <a:prstGeom prst="rect">
            <a:avLst/>
          </a:prstGeom>
          <a:gradFill rotWithShape="1">
            <a:gsLst>
              <a:gs pos="0">
                <a:srgbClr val="99FFCC"/>
              </a:gs>
              <a:gs pos="50000">
                <a:srgbClr val="FFFF99"/>
              </a:gs>
              <a:gs pos="100000">
                <a:srgbClr val="99FFCC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indent="14288" algn="ctr">
              <a:defRPr/>
            </a:pPr>
            <a:r>
              <a:rPr lang="ru-R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ОСНОВЫ ОРГАНИЗАЦИИ ТЕХНИЧЕСКОГО ОБЕСПЕЧЕНИЯ, </a:t>
            </a:r>
          </a:p>
          <a:p>
            <a:pPr indent="14288" algn="ctr">
              <a:defRPr/>
            </a:pPr>
            <a:r>
              <a:rPr lang="ru-RU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РАБОТА КОМАНДИРА И ШТАБА ПО ОРГАНИЗАЦИИ МАТЕРИАЛЬНО-ТЕХНИЧЕСКОГО </a:t>
            </a:r>
            <a:r>
              <a:rPr lang="ru-R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000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ОБЕСПЕЧЕНИЯ ТАКТИЧЕСКИХ ДЕЙСТВИЙ</a:t>
            </a:r>
          </a:p>
        </p:txBody>
      </p:sp>
      <p:sp>
        <p:nvSpPr>
          <p:cNvPr id="13" name="Oval 13"/>
          <p:cNvSpPr>
            <a:spLocks noChangeAspect="1" noChangeArrowheads="1"/>
          </p:cNvSpPr>
          <p:nvPr/>
        </p:nvSpPr>
        <p:spPr bwMode="auto">
          <a:xfrm>
            <a:off x="465138" y="3376613"/>
            <a:ext cx="474662" cy="398462"/>
          </a:xfrm>
          <a:prstGeom prst="ellipse">
            <a:avLst/>
          </a:prstGeom>
          <a:solidFill>
            <a:srgbClr val="FFFF00"/>
          </a:solidFill>
          <a:ln w="9525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1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3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" dur="30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 animBg="1"/>
      <p:bldP spid="3" grpId="0" animBg="1"/>
      <p:bldP spid="206859" grpId="0" animBg="1"/>
      <p:bldP spid="206861" grpId="0" animBg="1"/>
      <p:bldP spid="12" grpId="0" animBg="1"/>
      <p:bldP spid="1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ФИНАНСОВОЕ ОБЕСПЕЧЕНИЕ</a:t>
            </a:r>
            <a:r>
              <a:rPr lang="ru-RU" sz="200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0" y="2730500"/>
            <a:ext cx="9906000" cy="18415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2800">
                <a:solidFill>
                  <a:schemeClr val="bg2"/>
                </a:solidFill>
              </a:rPr>
              <a:t>своевременного удовлетворения потребностей части связи в денежных средствах . 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66700" y="1376363"/>
            <a:ext cx="9461500" cy="328612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организуется и осуществляется в целях</a:t>
            </a:r>
            <a:r>
              <a:rPr lang="ru-RU" sz="2000">
                <a:solidFill>
                  <a:srgbClr val="0000FF"/>
                </a:solidFill>
              </a:rPr>
              <a:t> </a:t>
            </a:r>
            <a:r>
              <a:rPr lang="ru-RU" sz="2000" i="1">
                <a:solidFill>
                  <a:srgbClr val="0000FF"/>
                </a:solidFill>
              </a:rPr>
              <a:t>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41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Голубая тисненая бумага"/>
          <p:cNvSpPr>
            <a:spLocks noChangeArrowheads="1"/>
          </p:cNvSpPr>
          <p:nvPr/>
        </p:nvSpPr>
        <p:spPr bwMode="auto">
          <a:xfrm>
            <a:off x="312738" y="254000"/>
            <a:ext cx="9426575" cy="6362700"/>
          </a:xfrm>
          <a:prstGeom prst="rect">
            <a:avLst/>
          </a:prstGeom>
          <a:blipFill dpi="0" rotWithShape="1">
            <a:blip r:embed="rId3" cstate="print"/>
            <a:srcRect/>
            <a:tile tx="0" ty="0" sx="100000" sy="100000" flip="none" algn="tl"/>
          </a:blipFill>
          <a:ln w="38100">
            <a:solidFill>
              <a:srgbClr val="EA0000"/>
            </a:solidFill>
            <a:miter lim="800000"/>
            <a:headEnd/>
            <a:tailEnd/>
          </a:ln>
          <a:effectLst>
            <a:outerShdw dist="81320" dir="3080412" algn="ctr" rotWithShape="0">
              <a:schemeClr val="tx1"/>
            </a:outerShdw>
          </a:effectLst>
        </p:spPr>
        <p:txBody>
          <a:bodyPr wrap="none" lIns="89991" tIns="46795" rIns="89991" bIns="46795" anchor="ctr"/>
          <a:lstStyle/>
          <a:p>
            <a:pPr algn="ctr">
              <a:defRPr/>
            </a:pPr>
            <a:endParaRPr lang="ru-RU" b="0">
              <a:solidFill>
                <a:schemeClr val="tx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1338" y="2867025"/>
            <a:ext cx="8823325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/>
            <a:r>
              <a:rPr lang="ru-RU" sz="2400">
                <a:solidFill>
                  <a:srgbClr val="000000"/>
                </a:solidFill>
              </a:rPr>
              <a:t>ОСНОВЫ ОРГАНИЗАЦИИ ТЕХНИЧЕСКОГО ОБЕСПЕЧЕНИЯ, РАБОТА КОМАНДИРА И ШТАБА ПО ОРГАНИЗАЦИИ МАТЕРИАЛЬНО-ТЕХНИЧЕСКОГО ОБЕСПЕЧЕНИЯ ТАКТИЧЕСКИХ ДЕЙСТВИЙ</a:t>
            </a:r>
          </a:p>
        </p:txBody>
      </p:sp>
      <p:pic>
        <p:nvPicPr>
          <p:cNvPr id="15368" name="Picture 12" descr="Презентация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1481"/>
          <a:stretch>
            <a:fillRect/>
          </a:stretch>
        </p:blipFill>
        <p:spPr bwMode="auto">
          <a:xfrm>
            <a:off x="6837363" y="5108575"/>
            <a:ext cx="2816225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9" name="Picture 13" descr="ТАНК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8475" y="5065713"/>
            <a:ext cx="2201863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2" name="AutoShape 76"/>
          <p:cNvSpPr>
            <a:spLocks noChangeArrowheads="1"/>
          </p:cNvSpPr>
          <p:nvPr/>
        </p:nvSpPr>
        <p:spPr bwMode="auto">
          <a:xfrm flipV="1">
            <a:off x="3786188" y="1603375"/>
            <a:ext cx="1943100" cy="482917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0000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736600" y="274638"/>
            <a:ext cx="8339138" cy="365125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 i="1">
                <a:solidFill>
                  <a:schemeClr val="bg2"/>
                </a:solidFill>
              </a:rPr>
              <a:t>ОСНОВНЫЕ МЕРОПРИЯТИЯ МАТЕРИАЛЬНОГО ОБЕСПЕЧЕНИЯ</a:t>
            </a: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144410" name="AutoShape 26"/>
          <p:cNvSpPr>
            <a:spLocks noChangeArrowheads="1"/>
          </p:cNvSpPr>
          <p:nvPr/>
        </p:nvSpPr>
        <p:spPr bwMode="auto">
          <a:xfrm rot="5400000">
            <a:off x="-1631156" y="3628231"/>
            <a:ext cx="5049838" cy="7016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152 h 21600"/>
              <a:gd name="T14" fmla="*/ 19444 w 21600"/>
              <a:gd name="T15" fmla="*/ 164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478" y="0"/>
                </a:moveTo>
                <a:lnTo>
                  <a:pt x="17478" y="5152"/>
                </a:lnTo>
                <a:lnTo>
                  <a:pt x="3375" y="5152"/>
                </a:lnTo>
                <a:lnTo>
                  <a:pt x="3375" y="16448"/>
                </a:lnTo>
                <a:lnTo>
                  <a:pt x="17478" y="16448"/>
                </a:lnTo>
                <a:lnTo>
                  <a:pt x="17478" y="21600"/>
                </a:lnTo>
                <a:lnTo>
                  <a:pt x="21600" y="10800"/>
                </a:lnTo>
                <a:lnTo>
                  <a:pt x="17478" y="0"/>
                </a:lnTo>
                <a:close/>
              </a:path>
              <a:path w="21600" h="21600">
                <a:moveTo>
                  <a:pt x="1350" y="5152"/>
                </a:moveTo>
                <a:lnTo>
                  <a:pt x="1350" y="16448"/>
                </a:lnTo>
                <a:lnTo>
                  <a:pt x="2700" y="16448"/>
                </a:lnTo>
                <a:lnTo>
                  <a:pt x="2700" y="5152"/>
                </a:lnTo>
                <a:lnTo>
                  <a:pt x="1350" y="5152"/>
                </a:lnTo>
                <a:close/>
              </a:path>
              <a:path w="21600" h="21600">
                <a:moveTo>
                  <a:pt x="0" y="5152"/>
                </a:moveTo>
                <a:lnTo>
                  <a:pt x="0" y="16448"/>
                </a:lnTo>
                <a:lnTo>
                  <a:pt x="675" y="16448"/>
                </a:lnTo>
                <a:lnTo>
                  <a:pt x="675" y="5152"/>
                </a:lnTo>
                <a:lnTo>
                  <a:pt x="0" y="5152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44411" name="AutoShape 27"/>
          <p:cNvSpPr>
            <a:spLocks noChangeArrowheads="1"/>
          </p:cNvSpPr>
          <p:nvPr/>
        </p:nvSpPr>
        <p:spPr bwMode="auto">
          <a:xfrm>
            <a:off x="219075" y="781050"/>
            <a:ext cx="9496425" cy="358775"/>
          </a:xfrm>
          <a:prstGeom prst="foldedCorner">
            <a:avLst>
              <a:gd name="adj" fmla="val 8509"/>
            </a:avLst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ru-RU" sz="2000">
                <a:solidFill>
                  <a:srgbClr val="0000F2"/>
                </a:solidFill>
              </a:rPr>
              <a:t>выполняемые </a:t>
            </a:r>
            <a:r>
              <a:rPr lang="ru-RU" sz="2000">
                <a:solidFill>
                  <a:srgbClr val="FF0000"/>
                </a:solidFill>
              </a:rPr>
              <a:t>ПРИ ПОДГОТОВКЕ </a:t>
            </a:r>
            <a:r>
              <a:rPr lang="ru-RU" sz="2000">
                <a:solidFill>
                  <a:srgbClr val="0000F2"/>
                </a:solidFill>
              </a:rPr>
              <a:t>к тактическим действиям:</a:t>
            </a:r>
          </a:p>
        </p:txBody>
      </p:sp>
      <p:sp>
        <p:nvSpPr>
          <p:cNvPr id="9228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1613" y="3022600"/>
            <a:ext cx="9493250" cy="3587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609600" indent="-609600" algn="just">
              <a:lnSpc>
                <a:spcPct val="9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      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Подвоз всех видов материальных средств (в том числе и воды)</a:t>
            </a:r>
          </a:p>
        </p:txBody>
      </p:sp>
      <p:sp>
        <p:nvSpPr>
          <p:cNvPr id="9229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3038" y="4872038"/>
            <a:ext cx="9507537" cy="3524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Организация питания личного состава</a:t>
            </a:r>
          </a:p>
        </p:txBody>
      </p:sp>
      <p:sp>
        <p:nvSpPr>
          <p:cNvPr id="9230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5738" y="3587750"/>
            <a:ext cx="9494837" cy="4841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609600" indent="-609600" algn="just">
              <a:lnSpc>
                <a:spcPct val="9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Эвакуация неисправного и ненужного для боя отечественного и трофейного вооружения и имущества</a:t>
            </a:r>
          </a:p>
        </p:txBody>
      </p:sp>
      <p:sp>
        <p:nvSpPr>
          <p:cNvPr id="9231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2563" y="4303713"/>
            <a:ext cx="9512300" cy="3556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Заправка боевой и иной техники горючим</a:t>
            </a:r>
          </a:p>
        </p:txBody>
      </p:sp>
      <p:sp>
        <p:nvSpPr>
          <p:cNvPr id="9233" name="AutoShape 11"/>
          <p:cNvSpPr>
            <a:spLocks noChangeArrowheads="1"/>
          </p:cNvSpPr>
          <p:nvPr/>
        </p:nvSpPr>
        <p:spPr bwMode="auto">
          <a:xfrm>
            <a:off x="3789363" y="1316038"/>
            <a:ext cx="1963737" cy="328612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ru-RU" sz="2000" b="0">
                <a:solidFill>
                  <a:schemeClr val="bg2"/>
                </a:solidFill>
                <a:latin typeface="Impact" pitchFamily="34" charset="0"/>
              </a:rPr>
              <a:t>осуществляется:</a:t>
            </a:r>
          </a:p>
        </p:txBody>
      </p:sp>
      <p:sp>
        <p:nvSpPr>
          <p:cNvPr id="9235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8438" y="2428875"/>
            <a:ext cx="9453562" cy="3571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609600" indent="-609600" algn="just">
              <a:lnSpc>
                <a:spcPct val="9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      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Содержание установленных запасов материальных средств</a:t>
            </a:r>
            <a:endParaRPr lang="ru-RU" sz="16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9236" name="Oval 14"/>
          <p:cNvSpPr>
            <a:spLocks noChangeArrowheads="1"/>
          </p:cNvSpPr>
          <p:nvPr/>
        </p:nvSpPr>
        <p:spPr bwMode="auto">
          <a:xfrm>
            <a:off x="198438" y="2424113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239" name="Oval 14"/>
          <p:cNvSpPr>
            <a:spLocks noChangeArrowheads="1"/>
          </p:cNvSpPr>
          <p:nvPr/>
        </p:nvSpPr>
        <p:spPr bwMode="auto">
          <a:xfrm>
            <a:off x="188913" y="3016250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242" name="Oval 14"/>
          <p:cNvSpPr>
            <a:spLocks noChangeArrowheads="1"/>
          </p:cNvSpPr>
          <p:nvPr/>
        </p:nvSpPr>
        <p:spPr bwMode="auto">
          <a:xfrm>
            <a:off x="173038" y="3581400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46" name="Oval 14"/>
          <p:cNvSpPr>
            <a:spLocks noChangeArrowheads="1"/>
          </p:cNvSpPr>
          <p:nvPr/>
        </p:nvSpPr>
        <p:spPr bwMode="auto">
          <a:xfrm>
            <a:off x="173038" y="4295775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49" name="Oval 14"/>
          <p:cNvSpPr>
            <a:spLocks noChangeArrowheads="1"/>
          </p:cNvSpPr>
          <p:nvPr/>
        </p:nvSpPr>
        <p:spPr bwMode="auto">
          <a:xfrm>
            <a:off x="173038" y="4867275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22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3200" y="1733550"/>
            <a:ext cx="9448800" cy="4714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609600" indent="-609600" algn="just">
              <a:lnSpc>
                <a:spcPct val="90000"/>
              </a:lnSpc>
            </a:pP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         Обеспечение подразделений боеприпасами, ГСМ, продовольствием, вещевым имуществом и другими материальными средствами</a:t>
            </a:r>
          </a:p>
        </p:txBody>
      </p:sp>
      <p:sp>
        <p:nvSpPr>
          <p:cNvPr id="9227" name="Oval 14"/>
          <p:cNvSpPr>
            <a:spLocks noChangeArrowheads="1"/>
          </p:cNvSpPr>
          <p:nvPr/>
        </p:nvSpPr>
        <p:spPr bwMode="auto">
          <a:xfrm>
            <a:off x="198438" y="17287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7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7325" y="5424488"/>
            <a:ext cx="9507538" cy="3524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609600" indent="-609600" algn="just">
              <a:lnSpc>
                <a:spcPct val="9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Эвакуация больных</a:t>
            </a: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187325" y="5419725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9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7325" y="5989638"/>
            <a:ext cx="9507538" cy="3524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Защита личного состава от ВТО, ядерного, химического и биологического оружия</a:t>
            </a: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187325" y="5984875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5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7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8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8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9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2" grpId="0" animBg="1"/>
      <p:bldP spid="21" grpId="0" animBg="1"/>
      <p:bldP spid="144411" grpId="0" animBg="1"/>
      <p:bldP spid="144411" grpId="1" animBg="1"/>
      <p:bldP spid="9228" grpId="0" animBg="1"/>
      <p:bldP spid="9229" grpId="0" animBg="1"/>
      <p:bldP spid="9230" grpId="0" animBg="1"/>
      <p:bldP spid="9231" grpId="0" animBg="1"/>
      <p:bldP spid="9233" grpId="0"/>
      <p:bldP spid="9235" grpId="0" animBg="1"/>
      <p:bldP spid="9236" grpId="0" animBg="1"/>
      <p:bldP spid="9239" grpId="0" animBg="1"/>
      <p:bldP spid="9242" grpId="0" animBg="1"/>
      <p:bldP spid="9246" grpId="0" animBg="1"/>
      <p:bldP spid="9249" grpId="0" animBg="1"/>
      <p:bldP spid="9226" grpId="0" animBg="1"/>
      <p:bldP spid="9227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2" name="AutoShape 76"/>
          <p:cNvSpPr>
            <a:spLocks noChangeArrowheads="1"/>
          </p:cNvSpPr>
          <p:nvPr/>
        </p:nvSpPr>
        <p:spPr bwMode="auto">
          <a:xfrm flipV="1">
            <a:off x="3868738" y="1543050"/>
            <a:ext cx="1943100" cy="4972050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0000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635000" y="301625"/>
            <a:ext cx="8686800" cy="365125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 i="1">
                <a:solidFill>
                  <a:schemeClr val="bg2"/>
                </a:solidFill>
              </a:rPr>
              <a:t>ОСНОВНЫЕ МЕРОПРИЯТИЯ ТЕХНИЧЕСКОГО ОБЕСПЕЧЕНИЯ</a:t>
            </a: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144410" name="AutoShape 26"/>
          <p:cNvSpPr>
            <a:spLocks noChangeArrowheads="1"/>
          </p:cNvSpPr>
          <p:nvPr/>
        </p:nvSpPr>
        <p:spPr bwMode="auto">
          <a:xfrm rot="5400000">
            <a:off x="-1631156" y="3628231"/>
            <a:ext cx="5049838" cy="7016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152 h 21600"/>
              <a:gd name="T14" fmla="*/ 19444 w 21600"/>
              <a:gd name="T15" fmla="*/ 164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478" y="0"/>
                </a:moveTo>
                <a:lnTo>
                  <a:pt x="17478" y="5152"/>
                </a:lnTo>
                <a:lnTo>
                  <a:pt x="3375" y="5152"/>
                </a:lnTo>
                <a:lnTo>
                  <a:pt x="3375" y="16448"/>
                </a:lnTo>
                <a:lnTo>
                  <a:pt x="17478" y="16448"/>
                </a:lnTo>
                <a:lnTo>
                  <a:pt x="17478" y="21600"/>
                </a:lnTo>
                <a:lnTo>
                  <a:pt x="21600" y="10800"/>
                </a:lnTo>
                <a:lnTo>
                  <a:pt x="17478" y="0"/>
                </a:lnTo>
                <a:close/>
              </a:path>
              <a:path w="21600" h="21600">
                <a:moveTo>
                  <a:pt x="1350" y="5152"/>
                </a:moveTo>
                <a:lnTo>
                  <a:pt x="1350" y="16448"/>
                </a:lnTo>
                <a:lnTo>
                  <a:pt x="2700" y="16448"/>
                </a:lnTo>
                <a:lnTo>
                  <a:pt x="2700" y="5152"/>
                </a:lnTo>
                <a:lnTo>
                  <a:pt x="1350" y="5152"/>
                </a:lnTo>
                <a:close/>
              </a:path>
              <a:path w="21600" h="21600">
                <a:moveTo>
                  <a:pt x="0" y="5152"/>
                </a:moveTo>
                <a:lnTo>
                  <a:pt x="0" y="16448"/>
                </a:lnTo>
                <a:lnTo>
                  <a:pt x="675" y="16448"/>
                </a:lnTo>
                <a:lnTo>
                  <a:pt x="675" y="5152"/>
                </a:lnTo>
                <a:lnTo>
                  <a:pt x="0" y="5152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44411" name="AutoShape 27"/>
          <p:cNvSpPr>
            <a:spLocks noChangeArrowheads="1"/>
          </p:cNvSpPr>
          <p:nvPr/>
        </p:nvSpPr>
        <p:spPr bwMode="auto">
          <a:xfrm>
            <a:off x="219075" y="781050"/>
            <a:ext cx="9496425" cy="358775"/>
          </a:xfrm>
          <a:prstGeom prst="foldedCorner">
            <a:avLst>
              <a:gd name="adj" fmla="val 8509"/>
            </a:avLst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ru-RU" sz="2000">
                <a:solidFill>
                  <a:srgbClr val="0000F2"/>
                </a:solidFill>
              </a:rPr>
              <a:t>выполняемые </a:t>
            </a:r>
            <a:r>
              <a:rPr lang="ru-RU" sz="2000">
                <a:solidFill>
                  <a:srgbClr val="FF0000"/>
                </a:solidFill>
              </a:rPr>
              <a:t>ПРИ ПОДГОТОВКЕ </a:t>
            </a:r>
            <a:r>
              <a:rPr lang="ru-RU" sz="2000">
                <a:solidFill>
                  <a:srgbClr val="0000F2"/>
                </a:solidFill>
              </a:rPr>
              <a:t>к тактическим действиям:</a:t>
            </a:r>
          </a:p>
        </p:txBody>
      </p:sp>
      <p:sp>
        <p:nvSpPr>
          <p:cNvPr id="922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8438" y="1733550"/>
            <a:ext cx="3636962" cy="4714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подготовка ВВТ к использова нию (применению)</a:t>
            </a:r>
          </a:p>
        </p:txBody>
      </p:sp>
      <p:sp>
        <p:nvSpPr>
          <p:cNvPr id="9227" name="Oval 14"/>
          <p:cNvSpPr>
            <a:spLocks noChangeArrowheads="1"/>
          </p:cNvSpPr>
          <p:nvPr/>
        </p:nvSpPr>
        <p:spPr bwMode="auto">
          <a:xfrm>
            <a:off x="198438" y="17287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9228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3038" y="3589338"/>
            <a:ext cx="3695700" cy="5159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техническая и специальная подготовка личного состава</a:t>
            </a:r>
            <a:endParaRPr lang="ru-RU" sz="1600"/>
          </a:p>
        </p:txBody>
      </p:sp>
      <p:sp>
        <p:nvSpPr>
          <p:cNvPr id="9229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73038" y="5873750"/>
            <a:ext cx="3708400" cy="6619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организация защиты, охраны и обороны подразделений, сил и средств ТехО</a:t>
            </a:r>
          </a:p>
        </p:txBody>
      </p:sp>
      <p:sp>
        <p:nvSpPr>
          <p:cNvPr id="9230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5738" y="4313238"/>
            <a:ext cx="3683000" cy="4841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обеспечение ракетами, бое-припасами (РиБП) и ВТИ</a:t>
            </a:r>
          </a:p>
        </p:txBody>
      </p:sp>
      <p:sp>
        <p:nvSpPr>
          <p:cNvPr id="9231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82563" y="5102225"/>
            <a:ext cx="3684587" cy="5032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восстановление ВВТ вышед-ших из строя</a:t>
            </a:r>
          </a:p>
        </p:txBody>
      </p:sp>
      <p:sp>
        <p:nvSpPr>
          <p:cNvPr id="9232" name="AutoShape 27"/>
          <p:cNvSpPr>
            <a:spLocks noChangeArrowheads="1"/>
          </p:cNvSpPr>
          <p:nvPr/>
        </p:nvSpPr>
        <p:spPr bwMode="auto">
          <a:xfrm>
            <a:off x="3933825" y="1625600"/>
            <a:ext cx="1830388" cy="695325"/>
          </a:xfrm>
          <a:prstGeom prst="homePlate">
            <a:avLst>
              <a:gd name="adj" fmla="val 31821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Качественным и своевременным выполнением</a:t>
            </a:r>
          </a:p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работ:</a:t>
            </a:r>
          </a:p>
        </p:txBody>
      </p:sp>
      <p:sp>
        <p:nvSpPr>
          <p:cNvPr id="9233" name="AutoShape 11"/>
          <p:cNvSpPr>
            <a:spLocks noChangeArrowheads="1"/>
          </p:cNvSpPr>
          <p:nvPr/>
        </p:nvSpPr>
        <p:spPr bwMode="auto">
          <a:xfrm>
            <a:off x="3836988" y="1273175"/>
            <a:ext cx="1963737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ru-RU" sz="2000" b="0">
                <a:solidFill>
                  <a:schemeClr val="bg2"/>
                </a:solidFill>
                <a:latin typeface="Impact" pitchFamily="34" charset="0"/>
              </a:rPr>
              <a:t>осуществляется:</a:t>
            </a:r>
          </a:p>
        </p:txBody>
      </p:sp>
      <p:sp>
        <p:nvSpPr>
          <p:cNvPr id="9235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8438" y="2863850"/>
            <a:ext cx="3636962" cy="3444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укомплектование ВВТ</a:t>
            </a:r>
          </a:p>
        </p:txBody>
      </p:sp>
      <p:sp>
        <p:nvSpPr>
          <p:cNvPr id="9236" name="Oval 14"/>
          <p:cNvSpPr>
            <a:spLocks noChangeArrowheads="1"/>
          </p:cNvSpPr>
          <p:nvPr/>
        </p:nvSpPr>
        <p:spPr bwMode="auto">
          <a:xfrm>
            <a:off x="198438" y="28590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237" name="AutoShape 44"/>
          <p:cNvSpPr>
            <a:spLocks noChangeArrowheads="1"/>
          </p:cNvSpPr>
          <p:nvPr/>
        </p:nvSpPr>
        <p:spPr bwMode="auto">
          <a:xfrm>
            <a:off x="3933825" y="2895600"/>
            <a:ext cx="1830388" cy="288925"/>
          </a:xfrm>
          <a:prstGeom prst="homePlate">
            <a:avLst>
              <a:gd name="adj" fmla="val 67575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С учетом:</a:t>
            </a:r>
          </a:p>
        </p:txBody>
      </p:sp>
      <p:sp>
        <p:nvSpPr>
          <p:cNvPr id="9239" name="Oval 14"/>
          <p:cNvSpPr>
            <a:spLocks noChangeArrowheads="1"/>
          </p:cNvSpPr>
          <p:nvPr/>
        </p:nvSpPr>
        <p:spPr bwMode="auto">
          <a:xfrm>
            <a:off x="160338" y="35829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240" name="AutoShape 51"/>
          <p:cNvSpPr>
            <a:spLocks noChangeArrowheads="1"/>
          </p:cNvSpPr>
          <p:nvPr/>
        </p:nvSpPr>
        <p:spPr bwMode="auto">
          <a:xfrm>
            <a:off x="3946525" y="3721100"/>
            <a:ext cx="1830388" cy="288925"/>
          </a:xfrm>
          <a:prstGeom prst="homePlate">
            <a:avLst>
              <a:gd name="adj" fmla="val 67575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Проведением:</a:t>
            </a:r>
          </a:p>
        </p:txBody>
      </p:sp>
      <p:sp>
        <p:nvSpPr>
          <p:cNvPr id="9242" name="Oval 14"/>
          <p:cNvSpPr>
            <a:spLocks noChangeArrowheads="1"/>
          </p:cNvSpPr>
          <p:nvPr/>
        </p:nvSpPr>
        <p:spPr bwMode="auto">
          <a:xfrm>
            <a:off x="173038" y="43068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43" name="AutoShape 56"/>
          <p:cNvSpPr>
            <a:spLocks noChangeArrowheads="1"/>
          </p:cNvSpPr>
          <p:nvPr/>
        </p:nvSpPr>
        <p:spPr bwMode="auto">
          <a:xfrm>
            <a:off x="3946525" y="4381500"/>
            <a:ext cx="1830388" cy="288925"/>
          </a:xfrm>
          <a:prstGeom prst="homePlate">
            <a:avLst>
              <a:gd name="adj" fmla="val 67575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Созданием:</a:t>
            </a:r>
          </a:p>
        </p:txBody>
      </p:sp>
      <p:sp>
        <p:nvSpPr>
          <p:cNvPr id="9245" name="AutoShape 60"/>
          <p:cNvSpPr>
            <a:spLocks noChangeArrowheads="1"/>
          </p:cNvSpPr>
          <p:nvPr/>
        </p:nvSpPr>
        <p:spPr bwMode="auto">
          <a:xfrm>
            <a:off x="3946525" y="5207000"/>
            <a:ext cx="1830388" cy="288925"/>
          </a:xfrm>
          <a:prstGeom prst="homePlate">
            <a:avLst>
              <a:gd name="adj" fmla="val 67575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Завершением:</a:t>
            </a:r>
          </a:p>
        </p:txBody>
      </p:sp>
      <p:sp>
        <p:nvSpPr>
          <p:cNvPr id="9246" name="Oval 14"/>
          <p:cNvSpPr>
            <a:spLocks noChangeArrowheads="1"/>
          </p:cNvSpPr>
          <p:nvPr/>
        </p:nvSpPr>
        <p:spPr bwMode="auto">
          <a:xfrm>
            <a:off x="173038" y="50942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247" name="AutoShape 68"/>
          <p:cNvSpPr>
            <a:spLocks noChangeArrowheads="1"/>
          </p:cNvSpPr>
          <p:nvPr/>
        </p:nvSpPr>
        <p:spPr bwMode="auto">
          <a:xfrm>
            <a:off x="3959225" y="6070600"/>
            <a:ext cx="1830388" cy="288925"/>
          </a:xfrm>
          <a:prstGeom prst="homePlate">
            <a:avLst>
              <a:gd name="adj" fmla="val 67575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Завершением:</a:t>
            </a:r>
          </a:p>
        </p:txBody>
      </p:sp>
      <p:sp>
        <p:nvSpPr>
          <p:cNvPr id="9249" name="Oval 14"/>
          <p:cNvSpPr>
            <a:spLocks noChangeArrowheads="1"/>
          </p:cNvSpPr>
          <p:nvPr/>
        </p:nvSpPr>
        <p:spPr bwMode="auto">
          <a:xfrm>
            <a:off x="173038" y="58689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grpSp>
        <p:nvGrpSpPr>
          <p:cNvPr id="4" name="Группа 50"/>
          <p:cNvGrpSpPr>
            <a:grpSpLocks/>
          </p:cNvGrpSpPr>
          <p:nvPr/>
        </p:nvGrpSpPr>
        <p:grpSpPr bwMode="auto">
          <a:xfrm>
            <a:off x="5848350" y="1376363"/>
            <a:ext cx="3836988" cy="1062037"/>
            <a:chOff x="5848350" y="1376363"/>
            <a:chExt cx="3836988" cy="1062037"/>
          </a:xfrm>
        </p:grpSpPr>
        <p:sp>
          <p:nvSpPr>
            <p:cNvPr id="8244" name="Text Box 2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48350" y="1382713"/>
              <a:ext cx="3836988" cy="10556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по техническому обслуживанию ВВТ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по повышению запаса ресурса ВВТ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по подготовке ВВТ к применению в   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соответствующих физико-климатичес  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ких условиях</a:t>
              </a:r>
            </a:p>
          </p:txBody>
        </p:sp>
        <p:sp>
          <p:nvSpPr>
            <p:cNvPr id="2" name="AutoShape 35"/>
            <p:cNvSpPr>
              <a:spLocks noChangeArrowheads="1"/>
            </p:cNvSpPr>
            <p:nvPr/>
          </p:nvSpPr>
          <p:spPr bwMode="auto">
            <a:xfrm>
              <a:off x="5854700" y="1376363"/>
              <a:ext cx="214313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7" name="AutoShape 35"/>
            <p:cNvSpPr>
              <a:spLocks noChangeArrowheads="1"/>
            </p:cNvSpPr>
            <p:nvPr/>
          </p:nvSpPr>
          <p:spPr bwMode="auto">
            <a:xfrm>
              <a:off x="5854700" y="1577975"/>
              <a:ext cx="214313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8" name="AutoShape 35"/>
            <p:cNvSpPr>
              <a:spLocks noChangeArrowheads="1"/>
            </p:cNvSpPr>
            <p:nvPr/>
          </p:nvSpPr>
          <p:spPr bwMode="auto">
            <a:xfrm>
              <a:off x="5854700" y="1792288"/>
              <a:ext cx="214313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5" name="Группа 51"/>
          <p:cNvGrpSpPr>
            <a:grpSpLocks/>
          </p:cNvGrpSpPr>
          <p:nvPr/>
        </p:nvGrpSpPr>
        <p:grpSpPr bwMode="auto">
          <a:xfrm>
            <a:off x="5843588" y="2600325"/>
            <a:ext cx="3841750" cy="879475"/>
            <a:chOff x="5843588" y="2600325"/>
            <a:chExt cx="3841750" cy="879475"/>
          </a:xfrm>
        </p:grpSpPr>
        <p:sp>
          <p:nvSpPr>
            <p:cNvPr id="8241" name="Text Box 46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48350" y="2601913"/>
              <a:ext cx="3836988" cy="8778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штатной численности и имеющегося 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личного состава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возвращения в строй после ремонта 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и поставок старшего начальника</a:t>
              </a:r>
            </a:p>
          </p:txBody>
        </p:sp>
        <p:sp>
          <p:nvSpPr>
            <p:cNvPr id="59" name="AutoShape 35"/>
            <p:cNvSpPr>
              <a:spLocks noChangeArrowheads="1"/>
            </p:cNvSpPr>
            <p:nvPr/>
          </p:nvSpPr>
          <p:spPr bwMode="auto">
            <a:xfrm>
              <a:off x="5843588" y="2600325"/>
              <a:ext cx="212725" cy="249238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0" name="AutoShape 35"/>
            <p:cNvSpPr>
              <a:spLocks noChangeArrowheads="1"/>
            </p:cNvSpPr>
            <p:nvPr/>
          </p:nvSpPr>
          <p:spPr bwMode="auto">
            <a:xfrm>
              <a:off x="5843588" y="3014663"/>
              <a:ext cx="212725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6" name="Группа 52"/>
          <p:cNvGrpSpPr>
            <a:grpSpLocks/>
          </p:cNvGrpSpPr>
          <p:nvPr/>
        </p:nvGrpSpPr>
        <p:grpSpPr bwMode="auto">
          <a:xfrm>
            <a:off x="5861050" y="3643313"/>
            <a:ext cx="3836988" cy="465137"/>
            <a:chOff x="5861050" y="3643313"/>
            <a:chExt cx="3836988" cy="465137"/>
          </a:xfrm>
        </p:grpSpPr>
        <p:sp>
          <p:nvSpPr>
            <p:cNvPr id="8238" name="Text Box 5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61050" y="3643313"/>
              <a:ext cx="3836988" cy="4587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занятий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инструктажей</a:t>
              </a:r>
            </a:p>
          </p:txBody>
        </p:sp>
        <p:sp>
          <p:nvSpPr>
            <p:cNvPr id="61" name="AutoShape 35"/>
            <p:cNvSpPr>
              <a:spLocks noChangeArrowheads="1"/>
            </p:cNvSpPr>
            <p:nvPr/>
          </p:nvSpPr>
          <p:spPr bwMode="auto">
            <a:xfrm>
              <a:off x="5865813" y="3644900"/>
              <a:ext cx="214312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2" name="AutoShape 35"/>
            <p:cNvSpPr>
              <a:spLocks noChangeArrowheads="1"/>
            </p:cNvSpPr>
            <p:nvPr/>
          </p:nvSpPr>
          <p:spPr bwMode="auto">
            <a:xfrm>
              <a:off x="5865813" y="3859213"/>
              <a:ext cx="214312" cy="249237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7" name="Группа 54"/>
          <p:cNvGrpSpPr>
            <a:grpSpLocks/>
          </p:cNvGrpSpPr>
          <p:nvPr/>
        </p:nvGrpSpPr>
        <p:grpSpPr bwMode="auto">
          <a:xfrm>
            <a:off x="5819775" y="4273550"/>
            <a:ext cx="3865563" cy="1492250"/>
            <a:chOff x="5819775" y="4273550"/>
            <a:chExt cx="3865563" cy="1492250"/>
          </a:xfrm>
        </p:grpSpPr>
        <p:sp>
          <p:nvSpPr>
            <p:cNvPr id="8230" name="Text Box 62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35650" y="4900613"/>
              <a:ext cx="3836988" cy="8651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ремонта неисправного ВВТ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передачи ВВТ с большим объемом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работ средствам ст. начальника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создания ЗК, РЭГ (РемГ) и ЭК</a:t>
              </a:r>
            </a:p>
          </p:txBody>
        </p:sp>
        <p:grpSp>
          <p:nvGrpSpPr>
            <p:cNvPr id="8231" name="Группа 53"/>
            <p:cNvGrpSpPr>
              <a:grpSpLocks/>
            </p:cNvGrpSpPr>
            <p:nvPr/>
          </p:nvGrpSpPr>
          <p:grpSpPr bwMode="auto">
            <a:xfrm>
              <a:off x="5848350" y="4273550"/>
              <a:ext cx="3836988" cy="476250"/>
              <a:chOff x="5848350" y="4273550"/>
              <a:chExt cx="3836988" cy="476250"/>
            </a:xfrm>
          </p:grpSpPr>
          <p:sp>
            <p:nvSpPr>
              <p:cNvPr id="8235" name="Text Box 57">
                <a:hlinkClick r:id="rId3" action="ppaction://hlinksldjump"/>
              </p:cNvPr>
              <p:cNvSpPr txBox="1">
                <a:spLocks noChangeArrowheads="1"/>
              </p:cNvSpPr>
              <p:nvPr/>
            </p:nvSpPr>
            <p:spPr bwMode="auto">
              <a:xfrm>
                <a:off x="5848350" y="4278313"/>
                <a:ext cx="3836988" cy="458787"/>
              </a:xfrm>
              <a:prstGeom prst="rect">
                <a:avLst/>
              </a:prstGeom>
              <a:gradFill rotWithShape="1">
                <a:gsLst>
                  <a:gs pos="0">
                    <a:srgbClr val="CCFF99"/>
                  </a:gs>
                  <a:gs pos="50000">
                    <a:srgbClr val="CEE1FE"/>
                  </a:gs>
                  <a:gs pos="100000">
                    <a:srgbClr val="CCFF99"/>
                  </a:gs>
                </a:gsLst>
                <a:lin ang="5400000" scaled="1"/>
              </a:gradFill>
              <a:ln w="9525">
                <a:solidFill>
                  <a:srgbClr val="663300"/>
                </a:solidFill>
                <a:miter lim="800000"/>
                <a:headEnd/>
                <a:tailEnd/>
              </a:ln>
            </p:spPr>
            <p:txBody>
              <a:bodyPr lIns="0" tIns="0" rIns="0" bIns="0" anchor="ctr"/>
              <a:lstStyle/>
              <a:p>
                <a:pPr marL="342900" indent="12700" algn="just" eaLnBrk="0" hangingPunct="0">
                  <a:buClr>
                    <a:srgbClr val="FF0000"/>
                  </a:buClr>
                </a:pPr>
                <a:r>
                  <a:rPr lang="ru-RU" sz="1400">
                    <a:solidFill>
                      <a:srgbClr val="000000"/>
                    </a:solidFill>
                  </a:rPr>
                  <a:t> запасов РиБП, ВТИ до НВЗ</a:t>
                </a:r>
              </a:p>
              <a:p>
                <a:pPr marL="342900" indent="12700" algn="just" eaLnBrk="0" hangingPunct="0">
                  <a:buClr>
                    <a:srgbClr val="FF0000"/>
                  </a:buClr>
                </a:pPr>
                <a:r>
                  <a:rPr lang="ru-RU" sz="1400">
                    <a:solidFill>
                      <a:srgbClr val="000000"/>
                    </a:solidFill>
                  </a:rPr>
                  <a:t> дополнительных запасов РиБП</a:t>
                </a:r>
              </a:p>
            </p:txBody>
          </p:sp>
          <p:sp>
            <p:nvSpPr>
              <p:cNvPr id="63" name="AutoShape 35"/>
              <p:cNvSpPr>
                <a:spLocks noChangeArrowheads="1"/>
              </p:cNvSpPr>
              <p:nvPr/>
            </p:nvSpPr>
            <p:spPr bwMode="auto">
              <a:xfrm>
                <a:off x="5854700" y="4273550"/>
                <a:ext cx="214313" cy="250825"/>
              </a:xfrm>
              <a:prstGeom prst="star5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64" name="AutoShape 35"/>
              <p:cNvSpPr>
                <a:spLocks noChangeArrowheads="1"/>
              </p:cNvSpPr>
              <p:nvPr/>
            </p:nvSpPr>
            <p:spPr bwMode="auto">
              <a:xfrm>
                <a:off x="5854700" y="4500563"/>
                <a:ext cx="214313" cy="249237"/>
              </a:xfrm>
              <a:prstGeom prst="star5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ru-RU"/>
              </a:p>
            </p:txBody>
          </p:sp>
        </p:grpSp>
        <p:sp>
          <p:nvSpPr>
            <p:cNvPr id="65" name="AutoShape 35"/>
            <p:cNvSpPr>
              <a:spLocks noChangeArrowheads="1"/>
            </p:cNvSpPr>
            <p:nvPr/>
          </p:nvSpPr>
          <p:spPr bwMode="auto">
            <a:xfrm>
              <a:off x="5819775" y="4903788"/>
              <a:ext cx="212725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6" name="AutoShape 35"/>
            <p:cNvSpPr>
              <a:spLocks noChangeArrowheads="1"/>
            </p:cNvSpPr>
            <p:nvPr/>
          </p:nvSpPr>
          <p:spPr bwMode="auto">
            <a:xfrm>
              <a:off x="5830888" y="5129213"/>
              <a:ext cx="214312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7" name="AutoShape 35"/>
            <p:cNvSpPr>
              <a:spLocks noChangeArrowheads="1"/>
            </p:cNvSpPr>
            <p:nvPr/>
          </p:nvSpPr>
          <p:spPr bwMode="auto">
            <a:xfrm>
              <a:off x="5819775" y="5508625"/>
              <a:ext cx="212725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0" name="Группа 55"/>
          <p:cNvGrpSpPr>
            <a:grpSpLocks/>
          </p:cNvGrpSpPr>
          <p:nvPr/>
        </p:nvGrpSpPr>
        <p:grpSpPr bwMode="auto">
          <a:xfrm>
            <a:off x="5830888" y="5924550"/>
            <a:ext cx="3854450" cy="690563"/>
            <a:chOff x="5830888" y="5924550"/>
            <a:chExt cx="3854450" cy="690563"/>
          </a:xfrm>
        </p:grpSpPr>
        <p:sp>
          <p:nvSpPr>
            <p:cNvPr id="8226" name="Text Box 71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48350" y="5929313"/>
              <a:ext cx="3836988" cy="6619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укомплектования средствами РХБЗ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инженерного оборудования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 создания ХНП</a:t>
              </a:r>
            </a:p>
          </p:txBody>
        </p:sp>
        <p:sp>
          <p:nvSpPr>
            <p:cNvPr id="68" name="AutoShape 35"/>
            <p:cNvSpPr>
              <a:spLocks noChangeArrowheads="1"/>
            </p:cNvSpPr>
            <p:nvPr/>
          </p:nvSpPr>
          <p:spPr bwMode="auto">
            <a:xfrm>
              <a:off x="5830888" y="5924550"/>
              <a:ext cx="214312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9" name="AutoShape 35"/>
            <p:cNvSpPr>
              <a:spLocks noChangeArrowheads="1"/>
            </p:cNvSpPr>
            <p:nvPr/>
          </p:nvSpPr>
          <p:spPr bwMode="auto">
            <a:xfrm>
              <a:off x="5843588" y="6138863"/>
              <a:ext cx="212725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70" name="AutoShape 35"/>
            <p:cNvSpPr>
              <a:spLocks noChangeArrowheads="1"/>
            </p:cNvSpPr>
            <p:nvPr/>
          </p:nvSpPr>
          <p:spPr bwMode="auto">
            <a:xfrm>
              <a:off x="5843588" y="6364288"/>
              <a:ext cx="212725" cy="25082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8" presetClass="entr" presetSubtype="16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3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3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4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5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6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7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7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3000"/>
                            </p:stCondLst>
                            <p:childTnLst>
                              <p:par>
                                <p:cTn id="8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35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9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8000"/>
                            </p:stCondLst>
                            <p:childTnLst>
                              <p:par>
                                <p:cTn id="9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400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10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1000"/>
                            </p:stCondLst>
                            <p:childTnLst>
                              <p:par>
                                <p:cTn id="11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430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43500"/>
                            </p:stCondLst>
                            <p:childTnLst>
                              <p:par>
                                <p:cTn id="1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2" grpId="0" animBg="1"/>
      <p:bldP spid="21" grpId="0" animBg="1"/>
      <p:bldP spid="144411" grpId="0" animBg="1"/>
      <p:bldP spid="9226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 animBg="1"/>
      <p:bldP spid="9233" grpId="0"/>
      <p:bldP spid="9235" grpId="0" animBg="1"/>
      <p:bldP spid="9236" grpId="0" animBg="1"/>
      <p:bldP spid="9237" grpId="0" animBg="1"/>
      <p:bldP spid="9239" grpId="0" animBg="1"/>
      <p:bldP spid="9240" grpId="0" animBg="1"/>
      <p:bldP spid="9242" grpId="0" animBg="1"/>
      <p:bldP spid="9243" grpId="0" animBg="1"/>
      <p:bldP spid="9245" grpId="0" animBg="1"/>
      <p:bldP spid="9246" grpId="0" animBg="1"/>
      <p:bldP spid="9247" grpId="0" animBg="1"/>
      <p:bldP spid="92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AutoShape 3"/>
          <p:cNvSpPr>
            <a:spLocks noChangeArrowheads="1"/>
          </p:cNvSpPr>
          <p:nvPr/>
        </p:nvSpPr>
        <p:spPr bwMode="auto">
          <a:xfrm flipV="1">
            <a:off x="3892550" y="1543050"/>
            <a:ext cx="1855788" cy="51387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0000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635000" y="301625"/>
            <a:ext cx="8686800" cy="365125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 i="1">
                <a:solidFill>
                  <a:schemeClr val="bg2"/>
                </a:solidFill>
              </a:rPr>
              <a:t>ОСНОВНЫЕ МЕРОПРИЯТИЯ ТЕХНИЧЕСКОГО ОБЕСПЕЧЕНИЯ</a:t>
            </a: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144410" name="AutoShape 26"/>
          <p:cNvSpPr>
            <a:spLocks noChangeArrowheads="1"/>
          </p:cNvSpPr>
          <p:nvPr/>
        </p:nvSpPr>
        <p:spPr bwMode="auto">
          <a:xfrm rot="5400000">
            <a:off x="-1631156" y="3628231"/>
            <a:ext cx="5049838" cy="7016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152 h 21600"/>
              <a:gd name="T14" fmla="*/ 19444 w 21600"/>
              <a:gd name="T15" fmla="*/ 164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478" y="0"/>
                </a:moveTo>
                <a:lnTo>
                  <a:pt x="17478" y="5152"/>
                </a:lnTo>
                <a:lnTo>
                  <a:pt x="3375" y="5152"/>
                </a:lnTo>
                <a:lnTo>
                  <a:pt x="3375" y="16448"/>
                </a:lnTo>
                <a:lnTo>
                  <a:pt x="17478" y="16448"/>
                </a:lnTo>
                <a:lnTo>
                  <a:pt x="17478" y="21600"/>
                </a:lnTo>
                <a:lnTo>
                  <a:pt x="21600" y="10800"/>
                </a:lnTo>
                <a:lnTo>
                  <a:pt x="17478" y="0"/>
                </a:lnTo>
                <a:close/>
              </a:path>
              <a:path w="21600" h="21600">
                <a:moveTo>
                  <a:pt x="1350" y="5152"/>
                </a:moveTo>
                <a:lnTo>
                  <a:pt x="1350" y="16448"/>
                </a:lnTo>
                <a:lnTo>
                  <a:pt x="2700" y="16448"/>
                </a:lnTo>
                <a:lnTo>
                  <a:pt x="2700" y="5152"/>
                </a:lnTo>
                <a:lnTo>
                  <a:pt x="1350" y="5152"/>
                </a:lnTo>
                <a:close/>
              </a:path>
              <a:path w="21600" h="21600">
                <a:moveTo>
                  <a:pt x="0" y="5152"/>
                </a:moveTo>
                <a:lnTo>
                  <a:pt x="0" y="16448"/>
                </a:lnTo>
                <a:lnTo>
                  <a:pt x="675" y="16448"/>
                </a:lnTo>
                <a:lnTo>
                  <a:pt x="675" y="5152"/>
                </a:lnTo>
                <a:lnTo>
                  <a:pt x="0" y="5152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44411" name="AutoShape 27"/>
          <p:cNvSpPr>
            <a:spLocks noChangeArrowheads="1"/>
          </p:cNvSpPr>
          <p:nvPr/>
        </p:nvSpPr>
        <p:spPr bwMode="auto">
          <a:xfrm>
            <a:off x="219075" y="781050"/>
            <a:ext cx="9445625" cy="358775"/>
          </a:xfrm>
          <a:prstGeom prst="foldedCorner">
            <a:avLst>
              <a:gd name="adj" fmla="val 8509"/>
            </a:avLst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ru-RU" sz="2000">
                <a:solidFill>
                  <a:srgbClr val="0000F2"/>
                </a:solidFill>
              </a:rPr>
              <a:t>выполняемые</a:t>
            </a:r>
            <a:r>
              <a:rPr lang="ru-RU" sz="2000">
                <a:solidFill>
                  <a:srgbClr val="FF0000"/>
                </a:solidFill>
              </a:rPr>
              <a:t> В ХОДЕ</a:t>
            </a:r>
            <a:r>
              <a:rPr lang="ru-RU" sz="2000">
                <a:solidFill>
                  <a:schemeClr val="bg2"/>
                </a:solidFill>
              </a:rPr>
              <a:t> </a:t>
            </a:r>
            <a:r>
              <a:rPr lang="ru-RU" sz="2000">
                <a:solidFill>
                  <a:srgbClr val="0000F2"/>
                </a:solidFill>
              </a:rPr>
              <a:t>тактических действий:</a:t>
            </a:r>
          </a:p>
        </p:txBody>
      </p:sp>
      <p:sp>
        <p:nvSpPr>
          <p:cNvPr id="261130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8438" y="1644650"/>
            <a:ext cx="3636962" cy="6365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контроль тех. состояния и обеспечение надежной работы ВВТ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8438" y="16398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3200" y="5645150"/>
            <a:ext cx="3644900" cy="4508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36000" rIns="0" bIns="36000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защиты, охраны и обороны подразд-й, сил и средств ТехО</a:t>
            </a:r>
          </a:p>
        </p:txBody>
      </p:sp>
      <p:sp>
        <p:nvSpPr>
          <p:cNvPr id="9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8438" y="2713038"/>
            <a:ext cx="3649662" cy="4841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обеспечение ракетами и бое-припасами (РиБП)</a:t>
            </a:r>
          </a:p>
        </p:txBody>
      </p:sp>
      <p:sp>
        <p:nvSpPr>
          <p:cNvPr id="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7963" y="3730625"/>
            <a:ext cx="3640137" cy="5032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восстановление ВВТ вышед-ших из строя</a:t>
            </a:r>
          </a:p>
        </p:txBody>
      </p:sp>
      <p:sp>
        <p:nvSpPr>
          <p:cNvPr id="8216" name="AutoShape 11"/>
          <p:cNvSpPr>
            <a:spLocks noChangeArrowheads="1"/>
          </p:cNvSpPr>
          <p:nvPr/>
        </p:nvSpPr>
        <p:spPr bwMode="auto">
          <a:xfrm>
            <a:off x="3860800" y="1273175"/>
            <a:ext cx="1963738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ru-RU" sz="2000" b="0">
                <a:solidFill>
                  <a:schemeClr val="bg2"/>
                </a:solidFill>
                <a:latin typeface="Impact" pitchFamily="34" charset="0"/>
              </a:rPr>
              <a:t>осуществляется:</a:t>
            </a:r>
          </a:p>
        </p:txBody>
      </p:sp>
      <p:sp>
        <p:nvSpPr>
          <p:cNvPr id="131098" name="AutoShape 26"/>
          <p:cNvSpPr>
            <a:spLocks noChangeArrowheads="1"/>
          </p:cNvSpPr>
          <p:nvPr/>
        </p:nvSpPr>
        <p:spPr bwMode="auto">
          <a:xfrm>
            <a:off x="3933825" y="2730500"/>
            <a:ext cx="1830388" cy="482600"/>
          </a:xfrm>
          <a:prstGeom prst="homePlate">
            <a:avLst>
              <a:gd name="adj" fmla="val 67567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Восполнением расхода и потерь  путем:</a:t>
            </a:r>
          </a:p>
        </p:txBody>
      </p:sp>
      <p:sp>
        <p:nvSpPr>
          <p:cNvPr id="131104" name="AutoShape 32"/>
          <p:cNvSpPr>
            <a:spLocks noChangeArrowheads="1"/>
          </p:cNvSpPr>
          <p:nvPr/>
        </p:nvSpPr>
        <p:spPr bwMode="auto">
          <a:xfrm>
            <a:off x="3921125" y="1816100"/>
            <a:ext cx="1830388" cy="288925"/>
          </a:xfrm>
          <a:prstGeom prst="homePlate">
            <a:avLst>
              <a:gd name="adj" fmla="val 67575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Проведением:</a:t>
            </a:r>
          </a:p>
        </p:txBody>
      </p:sp>
      <p:sp>
        <p:nvSpPr>
          <p:cNvPr id="10" name="Oval 14"/>
          <p:cNvSpPr>
            <a:spLocks noChangeArrowheads="1"/>
          </p:cNvSpPr>
          <p:nvPr/>
        </p:nvSpPr>
        <p:spPr bwMode="auto">
          <a:xfrm>
            <a:off x="185738" y="27066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31115" name="AutoShape 43"/>
          <p:cNvSpPr>
            <a:spLocks noChangeArrowheads="1"/>
          </p:cNvSpPr>
          <p:nvPr/>
        </p:nvSpPr>
        <p:spPr bwMode="auto">
          <a:xfrm>
            <a:off x="3946525" y="3835400"/>
            <a:ext cx="1830388" cy="288925"/>
          </a:xfrm>
          <a:prstGeom prst="homePlate">
            <a:avLst>
              <a:gd name="adj" fmla="val 67575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Проведением:</a:t>
            </a:r>
          </a:p>
        </p:txBody>
      </p:sp>
      <p:sp>
        <p:nvSpPr>
          <p:cNvPr id="11" name="Oval 14"/>
          <p:cNvSpPr>
            <a:spLocks noChangeArrowheads="1"/>
          </p:cNvSpPr>
          <p:nvPr/>
        </p:nvSpPr>
        <p:spPr bwMode="auto">
          <a:xfrm>
            <a:off x="198438" y="37226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31117" name="AutoShape 45"/>
          <p:cNvSpPr>
            <a:spLocks noChangeArrowheads="1"/>
          </p:cNvSpPr>
          <p:nvPr/>
        </p:nvSpPr>
        <p:spPr bwMode="auto">
          <a:xfrm>
            <a:off x="3959225" y="5740400"/>
            <a:ext cx="1830388" cy="288925"/>
          </a:xfrm>
          <a:prstGeom prst="homePlate">
            <a:avLst>
              <a:gd name="adj" fmla="val 67575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Использованием:</a:t>
            </a:r>
          </a:p>
        </p:txBody>
      </p:sp>
      <p:sp>
        <p:nvSpPr>
          <p:cNvPr id="12" name="Oval 14"/>
          <p:cNvSpPr>
            <a:spLocks noChangeArrowheads="1"/>
          </p:cNvSpPr>
          <p:nvPr/>
        </p:nvSpPr>
        <p:spPr bwMode="auto">
          <a:xfrm>
            <a:off x="198438" y="56403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2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8438" y="5062538"/>
            <a:ext cx="3649662" cy="4841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обеспечение военно-техническим имуществом</a:t>
            </a:r>
          </a:p>
        </p:txBody>
      </p:sp>
      <p:sp>
        <p:nvSpPr>
          <p:cNvPr id="63" name="AutoShape 26"/>
          <p:cNvSpPr>
            <a:spLocks noChangeArrowheads="1"/>
          </p:cNvSpPr>
          <p:nvPr/>
        </p:nvSpPr>
        <p:spPr bwMode="auto">
          <a:xfrm>
            <a:off x="3933825" y="5067300"/>
            <a:ext cx="1830388" cy="482600"/>
          </a:xfrm>
          <a:prstGeom prst="homePlate">
            <a:avLst>
              <a:gd name="adj" fmla="val 67567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Восполнением расхода и потерь  путем:</a:t>
            </a:r>
          </a:p>
        </p:txBody>
      </p:sp>
      <p:sp>
        <p:nvSpPr>
          <p:cNvPr id="64" name="Oval 14"/>
          <p:cNvSpPr>
            <a:spLocks noChangeArrowheads="1"/>
          </p:cNvSpPr>
          <p:nvPr/>
        </p:nvSpPr>
        <p:spPr bwMode="auto">
          <a:xfrm>
            <a:off x="185738" y="50561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70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3200" y="6318250"/>
            <a:ext cx="3644900" cy="3492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</a:rPr>
              <a:t>руководство ТехО</a:t>
            </a:r>
          </a:p>
        </p:txBody>
      </p:sp>
      <p:sp>
        <p:nvSpPr>
          <p:cNvPr id="71" name="AutoShape 45"/>
          <p:cNvSpPr>
            <a:spLocks noChangeArrowheads="1"/>
          </p:cNvSpPr>
          <p:nvPr/>
        </p:nvSpPr>
        <p:spPr bwMode="auto">
          <a:xfrm>
            <a:off x="3959225" y="6362700"/>
            <a:ext cx="1830388" cy="288925"/>
          </a:xfrm>
          <a:prstGeom prst="homePlate">
            <a:avLst>
              <a:gd name="adj" fmla="val 67575"/>
            </a:avLst>
          </a:prstGeom>
          <a:gradFill rotWithShape="1">
            <a:gsLst>
              <a:gs pos="0">
                <a:srgbClr val="FFFFCC"/>
              </a:gs>
              <a:gs pos="100000">
                <a:srgbClr val="CEE1FE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eaLnBrk="0" hangingPunct="0">
              <a:lnSpc>
                <a:spcPct val="75000"/>
              </a:lnSpc>
            </a:pPr>
            <a:r>
              <a:rPr lang="ru-RU" sz="1400" b="0">
                <a:solidFill>
                  <a:srgbClr val="000000"/>
                </a:solidFill>
                <a:latin typeface="Impact" pitchFamily="34" charset="0"/>
              </a:rPr>
              <a:t>Осуществляется:</a:t>
            </a:r>
          </a:p>
        </p:txBody>
      </p:sp>
      <p:sp>
        <p:nvSpPr>
          <p:cNvPr id="72" name="Oval 14"/>
          <p:cNvSpPr>
            <a:spLocks noChangeArrowheads="1"/>
          </p:cNvSpPr>
          <p:nvPr/>
        </p:nvSpPr>
        <p:spPr bwMode="auto">
          <a:xfrm>
            <a:off x="198438" y="63134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grpSp>
        <p:nvGrpSpPr>
          <p:cNvPr id="3" name="Группа 47"/>
          <p:cNvGrpSpPr>
            <a:grpSpLocks/>
          </p:cNvGrpSpPr>
          <p:nvPr/>
        </p:nvGrpSpPr>
        <p:grpSpPr bwMode="auto">
          <a:xfrm>
            <a:off x="5830888" y="1547813"/>
            <a:ext cx="3854450" cy="865187"/>
            <a:chOff x="5830888" y="1547813"/>
            <a:chExt cx="3854450" cy="865187"/>
          </a:xfrm>
        </p:grpSpPr>
        <p:sp>
          <p:nvSpPr>
            <p:cNvPr id="13362" name="Text Box 2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48350" y="1547813"/>
              <a:ext cx="3836988" cy="8651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в ходе боя – контрольного осмотра  силами расчетов (экипажей)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в конце дня боя – ЕТО (ТО-1, ТО-2 расчлененным методом)</a:t>
              </a:r>
            </a:p>
          </p:txBody>
        </p:sp>
        <p:sp>
          <p:nvSpPr>
            <p:cNvPr id="131093" name="AutoShape 21"/>
            <p:cNvSpPr>
              <a:spLocks noChangeArrowheads="1"/>
            </p:cNvSpPr>
            <p:nvPr/>
          </p:nvSpPr>
          <p:spPr bwMode="auto">
            <a:xfrm>
              <a:off x="5830888" y="1562100"/>
              <a:ext cx="238125" cy="242888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3" name="AutoShape 21"/>
            <p:cNvSpPr>
              <a:spLocks noChangeArrowheads="1"/>
            </p:cNvSpPr>
            <p:nvPr/>
          </p:nvSpPr>
          <p:spPr bwMode="auto">
            <a:xfrm>
              <a:off x="5843588" y="1989138"/>
              <a:ext cx="236537" cy="242887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5" name="Группа 48"/>
          <p:cNvGrpSpPr>
            <a:grpSpLocks/>
          </p:cNvGrpSpPr>
          <p:nvPr/>
        </p:nvGrpSpPr>
        <p:grpSpPr bwMode="auto">
          <a:xfrm>
            <a:off x="5843588" y="2538413"/>
            <a:ext cx="3854450" cy="865187"/>
            <a:chOff x="5843588" y="2538413"/>
            <a:chExt cx="3854450" cy="865187"/>
          </a:xfrm>
        </p:grpSpPr>
        <p:sp>
          <p:nvSpPr>
            <p:cNvPr id="13359" name="Text Box 2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61050" y="2538413"/>
              <a:ext cx="3836988" cy="8651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поддержания уровня обеспеченности – не ниже неснижаемого запаса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восполнение запасов к концу дня боя – до норм войсковых запасов</a:t>
              </a:r>
            </a:p>
          </p:txBody>
        </p:sp>
        <p:sp>
          <p:nvSpPr>
            <p:cNvPr id="54" name="AutoShape 21"/>
            <p:cNvSpPr>
              <a:spLocks noChangeArrowheads="1"/>
            </p:cNvSpPr>
            <p:nvPr/>
          </p:nvSpPr>
          <p:spPr bwMode="auto">
            <a:xfrm>
              <a:off x="5843588" y="2547938"/>
              <a:ext cx="236537" cy="242887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55" name="AutoShape 21"/>
            <p:cNvSpPr>
              <a:spLocks noChangeArrowheads="1"/>
            </p:cNvSpPr>
            <p:nvPr/>
          </p:nvSpPr>
          <p:spPr bwMode="auto">
            <a:xfrm>
              <a:off x="5843588" y="2974975"/>
              <a:ext cx="236537" cy="242888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7" name="Группа 59"/>
          <p:cNvGrpSpPr>
            <a:grpSpLocks/>
          </p:cNvGrpSpPr>
          <p:nvPr/>
        </p:nvGrpSpPr>
        <p:grpSpPr bwMode="auto">
          <a:xfrm>
            <a:off x="5843588" y="3554413"/>
            <a:ext cx="3854450" cy="1436687"/>
            <a:chOff x="5843588" y="3554413"/>
            <a:chExt cx="3854450" cy="1436687"/>
          </a:xfrm>
        </p:grpSpPr>
        <p:sp>
          <p:nvSpPr>
            <p:cNvPr id="13354" name="Text Box 47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61050" y="3554413"/>
              <a:ext cx="3836988" cy="14366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ремонта ВВТ на местах выхода из строя, в ближайших укрытиях, в районах развертывания РЭГ (РемГ)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эвакуация из-под огня противника средствами подразделений и бригады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технической разведки силами ПТН, РЭГ</a:t>
              </a:r>
            </a:p>
          </p:txBody>
        </p:sp>
        <p:grpSp>
          <p:nvGrpSpPr>
            <p:cNvPr id="13355" name="Группа 46"/>
            <p:cNvGrpSpPr>
              <a:grpSpLocks/>
            </p:cNvGrpSpPr>
            <p:nvPr/>
          </p:nvGrpSpPr>
          <p:grpSpPr bwMode="auto">
            <a:xfrm>
              <a:off x="5843588" y="3556000"/>
              <a:ext cx="249237" cy="1265238"/>
              <a:chOff x="5843588" y="3556000"/>
              <a:chExt cx="249237" cy="1265238"/>
            </a:xfrm>
          </p:grpSpPr>
          <p:sp>
            <p:nvSpPr>
              <p:cNvPr id="56" name="AutoShape 21"/>
              <p:cNvSpPr>
                <a:spLocks noChangeArrowheads="1"/>
              </p:cNvSpPr>
              <p:nvPr/>
            </p:nvSpPr>
            <p:spPr bwMode="auto">
              <a:xfrm>
                <a:off x="5843588" y="3556000"/>
                <a:ext cx="236537" cy="244475"/>
              </a:xfrm>
              <a:prstGeom prst="star5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7" name="AutoShape 21"/>
              <p:cNvSpPr>
                <a:spLocks noChangeArrowheads="1"/>
              </p:cNvSpPr>
              <p:nvPr/>
            </p:nvSpPr>
            <p:spPr bwMode="auto">
              <a:xfrm>
                <a:off x="5854700" y="4162425"/>
                <a:ext cx="238125" cy="242888"/>
              </a:xfrm>
              <a:prstGeom prst="star5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ru-RU"/>
              </a:p>
            </p:txBody>
          </p:sp>
          <p:sp>
            <p:nvSpPr>
              <p:cNvPr id="58" name="AutoShape 21"/>
              <p:cNvSpPr>
                <a:spLocks noChangeArrowheads="1"/>
              </p:cNvSpPr>
              <p:nvPr/>
            </p:nvSpPr>
            <p:spPr bwMode="auto">
              <a:xfrm>
                <a:off x="5854700" y="4578350"/>
                <a:ext cx="238125" cy="242888"/>
              </a:xfrm>
              <a:prstGeom prst="star5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>
                  <a:defRPr/>
                </a:pPr>
                <a:endParaRPr lang="ru-RU"/>
              </a:p>
            </p:txBody>
          </p:sp>
        </p:grpSp>
      </p:grpSp>
      <p:grpSp>
        <p:nvGrpSpPr>
          <p:cNvPr id="14" name="Группа 49"/>
          <p:cNvGrpSpPr>
            <a:grpSpLocks/>
          </p:cNvGrpSpPr>
          <p:nvPr/>
        </p:nvGrpSpPr>
        <p:grpSpPr bwMode="auto">
          <a:xfrm>
            <a:off x="5861050" y="5116513"/>
            <a:ext cx="3836988" cy="331787"/>
            <a:chOff x="5861050" y="5116513"/>
            <a:chExt cx="3836988" cy="331787"/>
          </a:xfrm>
        </p:grpSpPr>
        <p:sp>
          <p:nvSpPr>
            <p:cNvPr id="13352" name="Text Box 2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61050" y="5116513"/>
              <a:ext cx="3836988" cy="3317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доукомплектования к концу дня боя</a:t>
              </a:r>
            </a:p>
          </p:txBody>
        </p:sp>
        <p:sp>
          <p:nvSpPr>
            <p:cNvPr id="59" name="AutoShape 21"/>
            <p:cNvSpPr>
              <a:spLocks noChangeArrowheads="1"/>
            </p:cNvSpPr>
            <p:nvPr/>
          </p:nvSpPr>
          <p:spPr bwMode="auto">
            <a:xfrm>
              <a:off x="5865813" y="5172075"/>
              <a:ext cx="238125" cy="242888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5" name="Группа 50"/>
          <p:cNvGrpSpPr>
            <a:grpSpLocks/>
          </p:cNvGrpSpPr>
          <p:nvPr/>
        </p:nvGrpSpPr>
        <p:grpSpPr bwMode="auto">
          <a:xfrm>
            <a:off x="5854700" y="5516563"/>
            <a:ext cx="3843338" cy="801687"/>
            <a:chOff x="5854700" y="5516563"/>
            <a:chExt cx="3843338" cy="801687"/>
          </a:xfrm>
        </p:grpSpPr>
        <p:sp>
          <p:nvSpPr>
            <p:cNvPr id="13349" name="Text Box 53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61050" y="5524500"/>
              <a:ext cx="3836988" cy="787400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штатных сил и средств вооружения и экипажей ремонтируемых образцов ВВТ</a:t>
              </a:r>
            </a:p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общей системы ЗОО бригады</a:t>
              </a:r>
            </a:p>
          </p:txBody>
        </p:sp>
        <p:sp>
          <p:nvSpPr>
            <p:cNvPr id="65" name="AutoShape 21"/>
            <p:cNvSpPr>
              <a:spLocks noChangeArrowheads="1"/>
            </p:cNvSpPr>
            <p:nvPr/>
          </p:nvSpPr>
          <p:spPr bwMode="auto">
            <a:xfrm>
              <a:off x="5865813" y="5516563"/>
              <a:ext cx="238125" cy="242887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66" name="AutoShape 21"/>
            <p:cNvSpPr>
              <a:spLocks noChangeArrowheads="1"/>
            </p:cNvSpPr>
            <p:nvPr/>
          </p:nvSpPr>
          <p:spPr bwMode="auto">
            <a:xfrm>
              <a:off x="5854700" y="6073775"/>
              <a:ext cx="238125" cy="244475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  <p:grpSp>
        <p:nvGrpSpPr>
          <p:cNvPr id="16" name="Группа 51"/>
          <p:cNvGrpSpPr>
            <a:grpSpLocks/>
          </p:cNvGrpSpPr>
          <p:nvPr/>
        </p:nvGrpSpPr>
        <p:grpSpPr bwMode="auto">
          <a:xfrm>
            <a:off x="5861050" y="6373813"/>
            <a:ext cx="3836988" cy="331787"/>
            <a:chOff x="5861050" y="6373813"/>
            <a:chExt cx="3836988" cy="331787"/>
          </a:xfrm>
        </p:grpSpPr>
        <p:sp>
          <p:nvSpPr>
            <p:cNvPr id="13347" name="Text Box 20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861050" y="6373813"/>
              <a:ext cx="3836988" cy="331787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50000">
                  <a:srgbClr val="CEE1FE"/>
                </a:gs>
                <a:gs pos="100000">
                  <a:srgbClr val="CCFF99"/>
                </a:gs>
              </a:gsLst>
              <a:lin ang="5400000" scaled="1"/>
            </a:gradFill>
            <a:ln w="9525">
              <a:solidFill>
                <a:srgbClr val="663300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342900" indent="12700" algn="just" eaLnBrk="0" hangingPunct="0">
                <a:buClr>
                  <a:srgbClr val="FF0000"/>
                </a:buClr>
              </a:pPr>
              <a:r>
                <a:rPr lang="ru-RU" sz="1400">
                  <a:solidFill>
                    <a:srgbClr val="000000"/>
                  </a:solidFill>
                </a:rPr>
                <a:t>Пом. МТО с ПУ КП по средствам связи</a:t>
              </a:r>
            </a:p>
          </p:txBody>
        </p:sp>
        <p:sp>
          <p:nvSpPr>
            <p:cNvPr id="68" name="AutoShape 21"/>
            <p:cNvSpPr>
              <a:spLocks noChangeArrowheads="1"/>
            </p:cNvSpPr>
            <p:nvPr/>
          </p:nvSpPr>
          <p:spPr bwMode="auto">
            <a:xfrm>
              <a:off x="5865813" y="6430963"/>
              <a:ext cx="238125" cy="242887"/>
            </a:xfrm>
            <a:prstGeom prst="star5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>
                <a:defRPr/>
              </a:pPr>
              <a:endParaRPr lang="ru-RU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20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" dur="30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3" dur="20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4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5" dur="20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0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2" dur="20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6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6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7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7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9" dur="2000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8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9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9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9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10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111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3" dur="20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11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1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3000"/>
                            </p:stCondLst>
                            <p:childTnLst>
                              <p:par>
                                <p:cTn id="12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45000"/>
                            </p:stCondLst>
                            <p:childTnLst>
                              <p:par>
                                <p:cTn id="128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3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47000"/>
                            </p:stCondLst>
                            <p:childTnLst>
                              <p:par>
                                <p:cTn id="1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nimBg="1"/>
      <p:bldP spid="21" grpId="0" animBg="1"/>
      <p:bldP spid="144411" grpId="0" animBg="1"/>
      <p:bldP spid="144411" grpId="1" animBg="1"/>
      <p:bldP spid="261130" grpId="0" animBg="1"/>
      <p:bldP spid="6158" grpId="0" animBg="1"/>
      <p:bldP spid="4" grpId="0" animBg="1"/>
      <p:bldP spid="9" grpId="0" animBg="1"/>
      <p:bldP spid="6" grpId="0" animBg="1"/>
      <p:bldP spid="8216" grpId="0"/>
      <p:bldP spid="131098" grpId="0" animBg="1"/>
      <p:bldP spid="131104" grpId="0" animBg="1"/>
      <p:bldP spid="10" grpId="0" animBg="1"/>
      <p:bldP spid="131115" grpId="0" animBg="1"/>
      <p:bldP spid="11" grpId="0" animBg="1"/>
      <p:bldP spid="131117" grpId="0" animBg="1"/>
      <p:bldP spid="12" grpId="0" animBg="1"/>
      <p:bldP spid="62" grpId="0" animBg="1"/>
      <p:bldP spid="63" grpId="0" animBg="1"/>
      <p:bldP spid="64" grpId="0" animBg="1"/>
      <p:bldP spid="70" grpId="0" animBg="1"/>
      <p:bldP spid="71" grpId="0" animBg="1"/>
      <p:bldP spid="7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2" name="AutoShape 76"/>
          <p:cNvSpPr>
            <a:spLocks noChangeArrowheads="1"/>
          </p:cNvSpPr>
          <p:nvPr/>
        </p:nvSpPr>
        <p:spPr bwMode="auto">
          <a:xfrm flipV="1">
            <a:off x="3797300" y="1603375"/>
            <a:ext cx="1974850" cy="4797425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FF0000"/>
              </a:gs>
              <a:gs pos="100000">
                <a:srgbClr val="FFFFCC"/>
              </a:gs>
            </a:gsLst>
            <a:path path="shape">
              <a:fillToRect l="50000" t="50000" r="50000" b="50000"/>
            </a:path>
          </a:gradFill>
          <a:ln w="2857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defRPr/>
            </a:pPr>
            <a:endParaRPr lang="ru-RU"/>
          </a:p>
        </p:txBody>
      </p:sp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635000" y="301625"/>
            <a:ext cx="8686800" cy="365125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 i="1">
                <a:solidFill>
                  <a:schemeClr val="bg2"/>
                </a:solidFill>
              </a:rPr>
              <a:t>ОСНОВНЫЕ ЗАДАЧИ МАТЕРИАЛЬНОГО ОБЕСПЕЧЕНИЯ</a:t>
            </a: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144410" name="AutoShape 26"/>
          <p:cNvSpPr>
            <a:spLocks noChangeArrowheads="1"/>
          </p:cNvSpPr>
          <p:nvPr/>
        </p:nvSpPr>
        <p:spPr bwMode="auto">
          <a:xfrm rot="5400000">
            <a:off x="-1631156" y="3628231"/>
            <a:ext cx="5049838" cy="7016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152 h 21600"/>
              <a:gd name="T14" fmla="*/ 19444 w 21600"/>
              <a:gd name="T15" fmla="*/ 164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7478" y="0"/>
                </a:moveTo>
                <a:lnTo>
                  <a:pt x="17478" y="5152"/>
                </a:lnTo>
                <a:lnTo>
                  <a:pt x="3375" y="5152"/>
                </a:lnTo>
                <a:lnTo>
                  <a:pt x="3375" y="16448"/>
                </a:lnTo>
                <a:lnTo>
                  <a:pt x="17478" y="16448"/>
                </a:lnTo>
                <a:lnTo>
                  <a:pt x="17478" y="21600"/>
                </a:lnTo>
                <a:lnTo>
                  <a:pt x="21600" y="10800"/>
                </a:lnTo>
                <a:lnTo>
                  <a:pt x="17478" y="0"/>
                </a:lnTo>
                <a:close/>
              </a:path>
              <a:path w="21600" h="21600">
                <a:moveTo>
                  <a:pt x="1350" y="5152"/>
                </a:moveTo>
                <a:lnTo>
                  <a:pt x="1350" y="16448"/>
                </a:lnTo>
                <a:lnTo>
                  <a:pt x="2700" y="16448"/>
                </a:lnTo>
                <a:lnTo>
                  <a:pt x="2700" y="5152"/>
                </a:lnTo>
                <a:lnTo>
                  <a:pt x="1350" y="5152"/>
                </a:lnTo>
                <a:close/>
              </a:path>
              <a:path w="21600" h="21600">
                <a:moveTo>
                  <a:pt x="0" y="5152"/>
                </a:moveTo>
                <a:lnTo>
                  <a:pt x="0" y="16448"/>
                </a:lnTo>
                <a:lnTo>
                  <a:pt x="675" y="16448"/>
                </a:lnTo>
                <a:lnTo>
                  <a:pt x="675" y="5152"/>
                </a:lnTo>
                <a:lnTo>
                  <a:pt x="0" y="5152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44411" name="AutoShape 27"/>
          <p:cNvSpPr>
            <a:spLocks noChangeArrowheads="1"/>
          </p:cNvSpPr>
          <p:nvPr/>
        </p:nvSpPr>
        <p:spPr bwMode="auto">
          <a:xfrm>
            <a:off x="219075" y="781050"/>
            <a:ext cx="9496425" cy="358775"/>
          </a:xfrm>
          <a:prstGeom prst="foldedCorner">
            <a:avLst>
              <a:gd name="adj" fmla="val 8509"/>
            </a:avLst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="ctr">
            <a:spAutoFit/>
          </a:bodyPr>
          <a:lstStyle/>
          <a:p>
            <a:pPr algn="ctr"/>
            <a:r>
              <a:rPr lang="ru-RU" sz="2000">
                <a:solidFill>
                  <a:srgbClr val="0000F2"/>
                </a:solidFill>
              </a:rPr>
              <a:t>выполняемые </a:t>
            </a:r>
            <a:r>
              <a:rPr lang="ru-RU" sz="2000">
                <a:solidFill>
                  <a:srgbClr val="FF0000"/>
                </a:solidFill>
              </a:rPr>
              <a:t>В ХОДЕ</a:t>
            </a:r>
            <a:r>
              <a:rPr lang="ru-RU" sz="2000">
                <a:solidFill>
                  <a:srgbClr val="0000F2"/>
                </a:solidFill>
              </a:rPr>
              <a:t> тактических действий:</a:t>
            </a:r>
          </a:p>
        </p:txBody>
      </p:sp>
      <p:sp>
        <p:nvSpPr>
          <p:cNvPr id="9229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2250" y="4013200"/>
            <a:ext cx="9507538" cy="3524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Осуществление питания личного состава</a:t>
            </a:r>
          </a:p>
        </p:txBody>
      </p:sp>
      <p:sp>
        <p:nvSpPr>
          <p:cNvPr id="9230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1138" y="2565400"/>
            <a:ext cx="9494837" cy="4841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609600" indent="-609600" algn="just">
              <a:lnSpc>
                <a:spcPct val="9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Эвакуация неисправного и ненужного для боя отечественного и трофейного вооружения и имущества</a:t>
            </a:r>
          </a:p>
        </p:txBody>
      </p:sp>
      <p:sp>
        <p:nvSpPr>
          <p:cNvPr id="9231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19075" y="3321050"/>
            <a:ext cx="9512300" cy="3556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None/>
            </a:pP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         Дозаправка боевой и иной техники горючим</a:t>
            </a:r>
          </a:p>
        </p:txBody>
      </p:sp>
      <p:sp>
        <p:nvSpPr>
          <p:cNvPr id="9233" name="AutoShape 11"/>
          <p:cNvSpPr>
            <a:spLocks noChangeArrowheads="1"/>
          </p:cNvSpPr>
          <p:nvPr/>
        </p:nvSpPr>
        <p:spPr bwMode="auto">
          <a:xfrm>
            <a:off x="3789363" y="1316038"/>
            <a:ext cx="1963737" cy="328612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>
              <a:lnSpc>
                <a:spcPct val="70000"/>
              </a:lnSpc>
            </a:pPr>
            <a:r>
              <a:rPr lang="ru-RU" sz="2000" b="0">
                <a:solidFill>
                  <a:schemeClr val="bg2"/>
                </a:solidFill>
                <a:latin typeface="Impact" pitchFamily="34" charset="0"/>
              </a:rPr>
              <a:t>осуществляется:</a:t>
            </a:r>
          </a:p>
        </p:txBody>
      </p:sp>
      <p:sp>
        <p:nvSpPr>
          <p:cNvPr id="9242" name="Oval 14"/>
          <p:cNvSpPr>
            <a:spLocks noChangeArrowheads="1"/>
          </p:cNvSpPr>
          <p:nvPr/>
        </p:nvSpPr>
        <p:spPr bwMode="auto">
          <a:xfrm>
            <a:off x="222250" y="2559050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9246" name="Oval 14"/>
          <p:cNvSpPr>
            <a:spLocks noChangeArrowheads="1"/>
          </p:cNvSpPr>
          <p:nvPr/>
        </p:nvSpPr>
        <p:spPr bwMode="auto">
          <a:xfrm>
            <a:off x="209550" y="3313113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9249" name="Oval 14"/>
          <p:cNvSpPr>
            <a:spLocks noChangeArrowheads="1"/>
          </p:cNvSpPr>
          <p:nvPr/>
        </p:nvSpPr>
        <p:spPr bwMode="auto">
          <a:xfrm>
            <a:off x="222250" y="400843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26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03200" y="1733550"/>
            <a:ext cx="9448800" cy="4714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609600" indent="-609600" algn="just">
              <a:lnSpc>
                <a:spcPct val="90000"/>
              </a:lnSpc>
            </a:pP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         Восполнение запасов боеприпасов, ГСМ, продовольствия, вещевого имущества и других материальных средств</a:t>
            </a:r>
          </a:p>
        </p:txBody>
      </p:sp>
      <p:sp>
        <p:nvSpPr>
          <p:cNvPr id="9227" name="Oval 14"/>
          <p:cNvSpPr>
            <a:spLocks noChangeArrowheads="1"/>
          </p:cNvSpPr>
          <p:nvPr/>
        </p:nvSpPr>
        <p:spPr bwMode="auto">
          <a:xfrm>
            <a:off x="198438" y="17287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7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3838" y="4679950"/>
            <a:ext cx="9507537" cy="3524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609600" indent="-609600" algn="just">
              <a:lnSpc>
                <a:spcPct val="9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       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Эвакуация раненных и захоронение павших в бою  </a:t>
            </a:r>
          </a:p>
        </p:txBody>
      </p:sp>
      <p:sp>
        <p:nvSpPr>
          <p:cNvPr id="58" name="Oval 14"/>
          <p:cNvSpPr>
            <a:spLocks noChangeArrowheads="1"/>
          </p:cNvSpPr>
          <p:nvPr/>
        </p:nvSpPr>
        <p:spPr bwMode="auto">
          <a:xfrm>
            <a:off x="236538" y="4675188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9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25425" y="5310188"/>
            <a:ext cx="9507538" cy="3524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eaLnBrk="0" hangingPunct="0">
              <a:lnSpc>
                <a:spcPct val="8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Защита личного состава от ВТО, ядерного, химического и биологического оружия</a:t>
            </a: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223838" y="5305425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228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38125" y="5948363"/>
            <a:ext cx="9493250" cy="3587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609600" indent="-609600" algn="just">
              <a:lnSpc>
                <a:spcPct val="90000"/>
              </a:lnSpc>
            </a:pPr>
            <a:r>
              <a:rPr lang="ru-RU" sz="1600">
                <a:solidFill>
                  <a:schemeClr val="bg2"/>
                </a:solidFill>
                <a:latin typeface="Times New Roman" pitchFamily="18" charset="0"/>
              </a:rPr>
              <a:t>          </a:t>
            </a:r>
            <a:r>
              <a:rPr lang="ru-RU" sz="1600">
                <a:solidFill>
                  <a:schemeClr val="bg2"/>
                </a:solidFill>
                <a:cs typeface="Arial" pitchFamily="34" charset="0"/>
              </a:rPr>
              <a:t>Подвоз всех видов материальных средств (в том числе и воды)</a:t>
            </a:r>
          </a:p>
        </p:txBody>
      </p:sp>
      <p:sp>
        <p:nvSpPr>
          <p:cNvPr id="9239" name="Oval 14"/>
          <p:cNvSpPr>
            <a:spLocks noChangeArrowheads="1"/>
          </p:cNvSpPr>
          <p:nvPr/>
        </p:nvSpPr>
        <p:spPr bwMode="auto">
          <a:xfrm>
            <a:off x="238125" y="5954713"/>
            <a:ext cx="403225" cy="355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4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grpId="1" nodeType="with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14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6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7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8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2" grpId="0" animBg="1"/>
      <p:bldP spid="21" grpId="0" animBg="1"/>
      <p:bldP spid="144411" grpId="0" animBg="1"/>
      <p:bldP spid="144411" grpId="1" animBg="1"/>
      <p:bldP spid="9229" grpId="0" animBg="1"/>
      <p:bldP spid="9230" grpId="0" animBg="1"/>
      <p:bldP spid="9231" grpId="0" animBg="1"/>
      <p:bldP spid="9233" grpId="0"/>
      <p:bldP spid="9242" grpId="0" animBg="1"/>
      <p:bldP spid="9246" grpId="0" animBg="1"/>
      <p:bldP spid="9249" grpId="0" animBg="1"/>
      <p:bldP spid="9226" grpId="0" animBg="1"/>
      <p:bldP spid="9227" grpId="0" animBg="1"/>
      <p:bldP spid="57" grpId="0" animBg="1"/>
      <p:bldP spid="58" grpId="0" animBg="1"/>
      <p:bldP spid="59" grpId="0" animBg="1"/>
      <p:bldP spid="60" grpId="0" animBg="1"/>
      <p:bldP spid="9228" grpId="0" animBg="1"/>
      <p:bldP spid="92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AutoShape 11"/>
          <p:cNvSpPr>
            <a:spLocks noChangeArrowheads="1"/>
          </p:cNvSpPr>
          <p:nvPr/>
        </p:nvSpPr>
        <p:spPr bwMode="auto">
          <a:xfrm>
            <a:off x="782638" y="171450"/>
            <a:ext cx="7988300" cy="474663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72000" rIns="18000" bIns="10800"/>
          <a:lstStyle/>
          <a:p>
            <a:pPr algn="ctr">
              <a:lnSpc>
                <a:spcPct val="70000"/>
              </a:lnSpc>
            </a:pPr>
            <a:r>
              <a:rPr lang="ru-RU">
                <a:solidFill>
                  <a:srgbClr val="FF0000"/>
                </a:solidFill>
              </a:rPr>
              <a:t>ОРГАНИЗАЦИЯ МАТЕРИАЛЬНО-ТЕХНИЧЕСКОГО ОБЕСПЕЧЕНИЯ</a:t>
            </a:r>
            <a:endParaRPr lang="ru-RU">
              <a:solidFill>
                <a:schemeClr val="bg2"/>
              </a:solidFill>
            </a:endParaRPr>
          </a:p>
        </p:txBody>
      </p:sp>
      <p:sp>
        <p:nvSpPr>
          <p:cNvPr id="294982" name="Text Box 70"/>
          <p:cNvSpPr txBox="1">
            <a:spLocks noChangeArrowheads="1"/>
          </p:cNvSpPr>
          <p:nvPr/>
        </p:nvSpPr>
        <p:spPr bwMode="auto">
          <a:xfrm>
            <a:off x="0" y="815975"/>
            <a:ext cx="9694863" cy="61595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174625" algn="ctr" defTabSz="898525"/>
            <a:r>
              <a:rPr lang="ru-RU" sz="2000" i="1">
                <a:solidFill>
                  <a:srgbClr val="0000FF"/>
                </a:solidFill>
              </a:rPr>
              <a:t>это - </a:t>
            </a:r>
            <a:r>
              <a:rPr lang="ru-RU" sz="2000" i="1">
                <a:solidFill>
                  <a:schemeClr val="bg2"/>
                </a:solidFill>
              </a:rPr>
              <a:t>деятельность командира, штаба, помощника командира по МТО (вооружению и тылу) и начальников родов войск и служб </a:t>
            </a:r>
            <a:r>
              <a:rPr lang="ru-RU" sz="2000" i="1">
                <a:solidFill>
                  <a:srgbClr val="0000FF"/>
                </a:solidFill>
              </a:rPr>
              <a:t>по:</a:t>
            </a:r>
          </a:p>
        </p:txBody>
      </p:sp>
      <p:sp>
        <p:nvSpPr>
          <p:cNvPr id="165903" name="AutoShape 15"/>
          <p:cNvSpPr>
            <a:spLocks noChangeArrowheads="1"/>
          </p:cNvSpPr>
          <p:nvPr/>
        </p:nvSpPr>
        <p:spPr bwMode="auto">
          <a:xfrm rot="5400000" flipV="1">
            <a:off x="6827044" y="3831431"/>
            <a:ext cx="4619625" cy="423863"/>
          </a:xfrm>
          <a:prstGeom prst="rightArrow">
            <a:avLst>
              <a:gd name="adj1" fmla="val 49583"/>
              <a:gd name="adj2" fmla="val 87595"/>
            </a:avLst>
          </a:prstGeom>
          <a:gradFill rotWithShape="1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anchor="ctr"/>
          <a:lstStyle/>
          <a:p>
            <a:pPr>
              <a:defRPr/>
            </a:pPr>
            <a:endParaRPr lang="ru-RU"/>
          </a:p>
        </p:txBody>
      </p:sp>
      <p:sp>
        <p:nvSpPr>
          <p:cNvPr id="165904" name="AutoShape 16"/>
          <p:cNvSpPr>
            <a:spLocks noChangeArrowheads="1"/>
          </p:cNvSpPr>
          <p:nvPr/>
        </p:nvSpPr>
        <p:spPr bwMode="auto">
          <a:xfrm>
            <a:off x="536575" y="1758950"/>
            <a:ext cx="8213725" cy="32226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ПРИНЯТИЮ РЕШЕНИЯ НА МТО ТАКТИЧЕСКИХ ДЕЙСТВИЙ</a:t>
            </a:r>
          </a:p>
        </p:txBody>
      </p:sp>
      <p:sp>
        <p:nvSpPr>
          <p:cNvPr id="165910" name="AutoShape 22"/>
          <p:cNvSpPr>
            <a:spLocks noChangeArrowheads="1"/>
          </p:cNvSpPr>
          <p:nvPr/>
        </p:nvSpPr>
        <p:spPr bwMode="auto">
          <a:xfrm>
            <a:off x="538163" y="3224213"/>
            <a:ext cx="8207375" cy="31591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ОТДАЧЕ УКАЗАНИЙ ПО МТО ТАКТИЧЕСКИХ ДЕЙСТВИЙ</a:t>
            </a:r>
          </a:p>
        </p:txBody>
      </p:sp>
      <p:sp>
        <p:nvSpPr>
          <p:cNvPr id="165911" name="AutoShape 23"/>
          <p:cNvSpPr>
            <a:spLocks noChangeArrowheads="1"/>
          </p:cNvSpPr>
          <p:nvPr/>
        </p:nvSpPr>
        <p:spPr bwMode="auto">
          <a:xfrm>
            <a:off x="538163" y="3949700"/>
            <a:ext cx="8299450" cy="31591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ПЛАНИРОВАНИЮ МТО ТАКТИЧЕСКИХ ДЕЙСТВИЙ</a:t>
            </a:r>
          </a:p>
        </p:txBody>
      </p:sp>
      <p:sp>
        <p:nvSpPr>
          <p:cNvPr id="165914" name="AutoShape 26"/>
          <p:cNvSpPr>
            <a:spLocks noChangeArrowheads="1"/>
          </p:cNvSpPr>
          <p:nvPr/>
        </p:nvSpPr>
        <p:spPr bwMode="auto">
          <a:xfrm>
            <a:off x="527050" y="4706938"/>
            <a:ext cx="8305800" cy="338137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/>
          <a:lstStyle/>
          <a:p>
            <a:pPr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ОРГАНИЗАЦИИ ВЗАИМОДЕЙСТВИЯ ПО МТО</a:t>
            </a:r>
          </a:p>
        </p:txBody>
      </p:sp>
      <p:sp>
        <p:nvSpPr>
          <p:cNvPr id="165915" name="AutoShape 27"/>
          <p:cNvSpPr>
            <a:spLocks noChangeArrowheads="1"/>
          </p:cNvSpPr>
          <p:nvPr/>
        </p:nvSpPr>
        <p:spPr bwMode="auto">
          <a:xfrm>
            <a:off x="542925" y="5487988"/>
            <a:ext cx="8305800" cy="63341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/>
          <a:lstStyle/>
          <a:p>
            <a:pPr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ПРАКТИЧЕСКОЙ РАБОТЕ В ПОДРАЗДЕЛЕНИЯХ ПРИ ПОДГОТОВКЕ К ТАКТИЧЕСКИМ ДЕЙСТВИЯМ</a:t>
            </a:r>
          </a:p>
        </p:txBody>
      </p:sp>
      <p:sp>
        <p:nvSpPr>
          <p:cNvPr id="22" name="AutoShape 16"/>
          <p:cNvSpPr>
            <a:spLocks noChangeArrowheads="1"/>
          </p:cNvSpPr>
          <p:nvPr/>
        </p:nvSpPr>
        <p:spPr bwMode="auto">
          <a:xfrm>
            <a:off x="536575" y="2484438"/>
            <a:ext cx="8213725" cy="31591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ПОСТАНОВКЕ ЗАДАЧ ПО МТО ТАКТИЧЕСКИХ ДЕЙСТВИЙ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6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82" grpId="0"/>
      <p:bldP spid="165903" grpId="0" animBg="1"/>
      <p:bldP spid="165904" grpId="0" animBg="1"/>
      <p:bldP spid="165910" grpId="0" animBg="1"/>
      <p:bldP spid="165911" grpId="0" animBg="1"/>
      <p:bldP spid="165914" grpId="0" animBg="1"/>
      <p:bldP spid="165915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AutoShape 11"/>
          <p:cNvSpPr>
            <a:spLocks noChangeArrowheads="1"/>
          </p:cNvSpPr>
          <p:nvPr/>
        </p:nvSpPr>
        <p:spPr bwMode="auto">
          <a:xfrm>
            <a:off x="782638" y="171450"/>
            <a:ext cx="7988300" cy="381000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72000" rIns="18000" bIns="10800"/>
          <a:lstStyle/>
          <a:p>
            <a:pPr algn="ctr">
              <a:lnSpc>
                <a:spcPct val="70000"/>
              </a:lnSpc>
            </a:pPr>
            <a:r>
              <a:rPr lang="ru-RU">
                <a:solidFill>
                  <a:srgbClr val="FF0000"/>
                </a:solidFill>
              </a:rPr>
              <a:t>ОРГАНИЗАЦИЯ ТЕХНИЧЕСКОГО ОБЕСПЕЧЕНИЯ</a:t>
            </a:r>
            <a:endParaRPr lang="ru-RU">
              <a:solidFill>
                <a:schemeClr val="bg2"/>
              </a:solidFill>
            </a:endParaRPr>
          </a:p>
        </p:txBody>
      </p:sp>
      <p:sp>
        <p:nvSpPr>
          <p:cNvPr id="17" name="Text Box 70"/>
          <p:cNvSpPr txBox="1">
            <a:spLocks noChangeArrowheads="1"/>
          </p:cNvSpPr>
          <p:nvPr/>
        </p:nvSpPr>
        <p:spPr bwMode="auto">
          <a:xfrm>
            <a:off x="1541463" y="684213"/>
            <a:ext cx="6935787" cy="3079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174625" algn="ctr" defTabSz="898525"/>
            <a:r>
              <a:rPr lang="ru-RU" sz="2000" i="1">
                <a:solidFill>
                  <a:srgbClr val="0000FF"/>
                </a:solidFill>
              </a:rPr>
              <a:t>ВКЛЮЧАЕТ работу помощника командира по МТО:</a:t>
            </a: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1055688" y="1160463"/>
            <a:ext cx="7742237" cy="31591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по организации эксплуатации ВВТ</a:t>
            </a:r>
          </a:p>
        </p:txBody>
      </p:sp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1055688" y="1822450"/>
            <a:ext cx="7756525" cy="31591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по организации обеспечения ракетами и боеприпасами</a:t>
            </a:r>
          </a:p>
        </p:txBody>
      </p:sp>
      <p:sp>
        <p:nvSpPr>
          <p:cNvPr id="20" name="AutoShape 16"/>
          <p:cNvSpPr>
            <a:spLocks noChangeArrowheads="1"/>
          </p:cNvSpPr>
          <p:nvPr/>
        </p:nvSpPr>
        <p:spPr bwMode="auto">
          <a:xfrm>
            <a:off x="1055688" y="2500313"/>
            <a:ext cx="7756525" cy="32226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по организации восстановления ВВТ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1039813" y="5400675"/>
            <a:ext cx="7772400" cy="31591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по организации обеспечения военно-техническим имуществом</a:t>
            </a:r>
          </a:p>
        </p:txBody>
      </p:sp>
      <p:sp>
        <p:nvSpPr>
          <p:cNvPr id="23" name="AutoShape 16"/>
          <p:cNvSpPr>
            <a:spLocks noChangeArrowheads="1"/>
          </p:cNvSpPr>
          <p:nvPr/>
        </p:nvSpPr>
        <p:spPr bwMode="auto">
          <a:xfrm>
            <a:off x="2017713" y="3287713"/>
            <a:ext cx="3594100" cy="32226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по организации ремонта ВВТ</a:t>
            </a:r>
          </a:p>
        </p:txBody>
      </p:sp>
      <p:sp>
        <p:nvSpPr>
          <p:cNvPr id="24" name="AutoShape 16"/>
          <p:cNvSpPr>
            <a:spLocks noChangeArrowheads="1"/>
          </p:cNvSpPr>
          <p:nvPr/>
        </p:nvSpPr>
        <p:spPr bwMode="auto">
          <a:xfrm>
            <a:off x="3074988" y="3965575"/>
            <a:ext cx="3860800" cy="31591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по организации эвакуации ВВТ</a:t>
            </a:r>
          </a:p>
        </p:txBody>
      </p:sp>
      <p:sp>
        <p:nvSpPr>
          <p:cNvPr id="25" name="AutoShape 16"/>
          <p:cNvSpPr>
            <a:spLocks noChangeArrowheads="1"/>
          </p:cNvSpPr>
          <p:nvPr/>
        </p:nvSpPr>
        <p:spPr bwMode="auto">
          <a:xfrm>
            <a:off x="3705225" y="4675188"/>
            <a:ext cx="4760913" cy="31591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ru-RU">
                <a:solidFill>
                  <a:schemeClr val="bg2"/>
                </a:solidFill>
              </a:rPr>
              <a:t> по организации технической разведки</a:t>
            </a:r>
          </a:p>
        </p:txBody>
      </p:sp>
      <p:sp>
        <p:nvSpPr>
          <p:cNvPr id="26" name="Стрелка вниз 25"/>
          <p:cNvSpPr>
            <a:spLocks noChangeArrowheads="1"/>
          </p:cNvSpPr>
          <p:nvPr/>
        </p:nvSpPr>
        <p:spPr bwMode="auto">
          <a:xfrm>
            <a:off x="4856163" y="2854325"/>
            <a:ext cx="393700" cy="465138"/>
          </a:xfrm>
          <a:prstGeom prst="downArrow">
            <a:avLst>
              <a:gd name="adj1" fmla="val 50000"/>
              <a:gd name="adj2" fmla="val 49998"/>
            </a:avLst>
          </a:prstGeom>
          <a:gradFill rotWithShape="0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27" name="Стрелка вниз 26"/>
          <p:cNvSpPr>
            <a:spLocks noChangeArrowheads="1"/>
          </p:cNvSpPr>
          <p:nvPr/>
        </p:nvSpPr>
        <p:spPr bwMode="auto">
          <a:xfrm>
            <a:off x="5959475" y="2822575"/>
            <a:ext cx="393700" cy="1135063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8" name="Стрелка вниз 27"/>
          <p:cNvSpPr>
            <a:spLocks noChangeArrowheads="1"/>
          </p:cNvSpPr>
          <p:nvPr/>
        </p:nvSpPr>
        <p:spPr bwMode="auto">
          <a:xfrm>
            <a:off x="7142163" y="2822575"/>
            <a:ext cx="393700" cy="1844675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1119188" y="5921375"/>
            <a:ext cx="7699375" cy="34131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tx2">
                <a:lumMod val="5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buFontTx/>
              <a:buChar char="•"/>
            </a:pPr>
            <a:r>
              <a:rPr lang="ru-RU">
                <a:solidFill>
                  <a:schemeClr val="bg2"/>
                </a:solidFill>
              </a:rPr>
              <a:t> по организации защиты, охраны и обороны сил и средств МТО</a:t>
            </a:r>
          </a:p>
        </p:txBody>
      </p:sp>
      <p:sp>
        <p:nvSpPr>
          <p:cNvPr id="30" name="AutoShape 16"/>
          <p:cNvSpPr>
            <a:spLocks noChangeArrowheads="1"/>
          </p:cNvSpPr>
          <p:nvPr/>
        </p:nvSpPr>
        <p:spPr bwMode="auto">
          <a:xfrm>
            <a:off x="1119188" y="6346825"/>
            <a:ext cx="7724775" cy="34131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tx2">
                <a:lumMod val="50000"/>
              </a:schemeClr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buFontTx/>
              <a:buChar char="•"/>
              <a:defRPr/>
            </a:pPr>
            <a:r>
              <a:rPr lang="ru-RU" dirty="0">
                <a:solidFill>
                  <a:schemeClr val="bg2"/>
                </a:solidFill>
              </a:rPr>
              <a:t> по организации управления МТО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AutoShape 11"/>
          <p:cNvSpPr>
            <a:spLocks noChangeArrowheads="1"/>
          </p:cNvSpPr>
          <p:nvPr/>
        </p:nvSpPr>
        <p:spPr bwMode="auto">
          <a:xfrm>
            <a:off x="782638" y="171450"/>
            <a:ext cx="7988300" cy="434975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72000" rIns="18000" bIns="10800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РАБОТА КОМАНДИРА ПО ОРГАНИЗАЦИИ МТО</a:t>
            </a: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161806" name="AutoShape 14"/>
          <p:cNvSpPr>
            <a:spLocks noChangeArrowheads="1"/>
          </p:cNvSpPr>
          <p:nvPr/>
        </p:nvSpPr>
        <p:spPr bwMode="auto">
          <a:xfrm>
            <a:off x="836613" y="919163"/>
            <a:ext cx="4375150" cy="31591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bg2"/>
                </a:solidFill>
              </a:rPr>
              <a:t>УЯСНЕНИЕ ЗАДАЧИ</a:t>
            </a:r>
          </a:p>
        </p:txBody>
      </p:sp>
      <p:sp>
        <p:nvSpPr>
          <p:cNvPr id="161807" name="AutoShape 15"/>
          <p:cNvSpPr>
            <a:spLocks noChangeArrowheads="1"/>
          </p:cNvSpPr>
          <p:nvPr/>
        </p:nvSpPr>
        <p:spPr bwMode="auto">
          <a:xfrm>
            <a:off x="830263" y="1335088"/>
            <a:ext cx="4356100" cy="63341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bg2"/>
                </a:solidFill>
              </a:rPr>
              <a:t>ОЦЕНКА ОБСТАНОВКИ</a:t>
            </a:r>
          </a:p>
          <a:p>
            <a:pPr algn="ctr">
              <a:defRPr/>
            </a:pPr>
            <a:endParaRPr lang="ru-RU">
              <a:solidFill>
                <a:schemeClr val="bg2"/>
              </a:solidFill>
            </a:endParaRPr>
          </a:p>
        </p:txBody>
      </p:sp>
      <p:sp>
        <p:nvSpPr>
          <p:cNvPr id="294982" name="Text Box 70"/>
          <p:cNvSpPr txBox="1">
            <a:spLocks noChangeArrowheads="1"/>
          </p:cNvSpPr>
          <p:nvPr/>
        </p:nvSpPr>
        <p:spPr bwMode="auto">
          <a:xfrm>
            <a:off x="228600" y="635000"/>
            <a:ext cx="5478463" cy="244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174625" defTabSz="898525"/>
            <a:r>
              <a:rPr lang="en-US" sz="1600">
                <a:solidFill>
                  <a:srgbClr val="FF0000"/>
                </a:solidFill>
              </a:rPr>
              <a:t>I</a:t>
            </a:r>
            <a:r>
              <a:rPr lang="ru-RU" sz="1600">
                <a:solidFill>
                  <a:srgbClr val="FF0000"/>
                </a:solidFill>
              </a:rPr>
              <a:t>-ЭТАП: </a:t>
            </a:r>
            <a:r>
              <a:rPr lang="ru-RU" sz="1600" i="1">
                <a:solidFill>
                  <a:srgbClr val="0000FF"/>
                </a:solidFill>
              </a:rPr>
              <a:t>определение замысла боя</a:t>
            </a:r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>
            <a:off x="809625" y="2333625"/>
            <a:ext cx="4433888" cy="160496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bg2"/>
                </a:solidFill>
              </a:rPr>
              <a:t>ПРИНЯТИЕ РЕШЕНИЯ</a:t>
            </a:r>
          </a:p>
          <a:p>
            <a:pPr algn="ctr">
              <a:defRPr/>
            </a:pPr>
            <a:endParaRPr lang="ru-RU" sz="1600">
              <a:solidFill>
                <a:srgbClr val="FF0000"/>
              </a:solidFill>
            </a:endParaRPr>
          </a:p>
          <a:p>
            <a:pPr algn="ctr">
              <a:defRPr/>
            </a:pPr>
            <a:endParaRPr lang="ru-RU">
              <a:solidFill>
                <a:srgbClr val="FF0000"/>
              </a:solidFill>
            </a:endParaRPr>
          </a:p>
          <a:p>
            <a:pPr algn="ctr">
              <a:defRPr/>
            </a:pPr>
            <a:endParaRPr lang="ru-RU" sz="800">
              <a:solidFill>
                <a:srgbClr val="FF0000"/>
              </a:solidFill>
            </a:endParaRPr>
          </a:p>
          <a:p>
            <a:pPr algn="ctr">
              <a:defRPr/>
            </a:pPr>
            <a:endParaRPr lang="ru-RU">
              <a:solidFill>
                <a:srgbClr val="FF0000"/>
              </a:solidFill>
            </a:endParaRPr>
          </a:p>
          <a:p>
            <a:pPr algn="ctr">
              <a:defRPr/>
            </a:pPr>
            <a:endParaRPr lang="ru-RU">
              <a:solidFill>
                <a:srgbClr val="0000FF"/>
              </a:solidFill>
            </a:endParaRPr>
          </a:p>
        </p:txBody>
      </p:sp>
      <p:sp>
        <p:nvSpPr>
          <p:cNvPr id="161810" name="AutoShape 18"/>
          <p:cNvSpPr>
            <a:spLocks noChangeArrowheads="1"/>
          </p:cNvSpPr>
          <p:nvPr/>
        </p:nvSpPr>
        <p:spPr bwMode="auto">
          <a:xfrm>
            <a:off x="825500" y="4021138"/>
            <a:ext cx="4373563" cy="30956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chemeClr val="bg2"/>
                </a:solidFill>
              </a:rPr>
              <a:t>ПОСТАНОВКА БОЕВЫХ ЗАДАЧ</a:t>
            </a:r>
          </a:p>
        </p:txBody>
      </p:sp>
      <p:sp>
        <p:nvSpPr>
          <p:cNvPr id="161811" name="AutoShape 19"/>
          <p:cNvSpPr>
            <a:spLocks noChangeArrowheads="1"/>
          </p:cNvSpPr>
          <p:nvPr/>
        </p:nvSpPr>
        <p:spPr bwMode="auto">
          <a:xfrm>
            <a:off x="930275" y="1622425"/>
            <a:ext cx="4135438" cy="28416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rgbClr val="FF0000"/>
                </a:solidFill>
              </a:rPr>
              <a:t>ВЫРАБОТКА ЗАМЫСЛА БОЯ</a:t>
            </a:r>
            <a:endParaRPr lang="ru-RU" sz="1600">
              <a:solidFill>
                <a:srgbClr val="0000FF"/>
              </a:solidFill>
            </a:endParaRPr>
          </a:p>
        </p:txBody>
      </p:sp>
      <p:sp>
        <p:nvSpPr>
          <p:cNvPr id="2" name="Text Box 70"/>
          <p:cNvSpPr txBox="1">
            <a:spLocks noChangeArrowheads="1"/>
          </p:cNvSpPr>
          <p:nvPr/>
        </p:nvSpPr>
        <p:spPr bwMode="auto">
          <a:xfrm>
            <a:off x="196850" y="2051050"/>
            <a:ext cx="5480050" cy="244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174625" defTabSz="898525"/>
            <a:r>
              <a:rPr lang="en-US" sz="1600">
                <a:solidFill>
                  <a:srgbClr val="FF0000"/>
                </a:solidFill>
              </a:rPr>
              <a:t>II</a:t>
            </a:r>
            <a:r>
              <a:rPr lang="ru-RU" sz="1600">
                <a:solidFill>
                  <a:srgbClr val="FF0000"/>
                </a:solidFill>
              </a:rPr>
              <a:t>-ЭТАП: </a:t>
            </a:r>
            <a:r>
              <a:rPr lang="ru-RU" sz="1600" i="1">
                <a:solidFill>
                  <a:srgbClr val="0000FF"/>
                </a:solidFill>
              </a:rPr>
              <a:t>завершение принятия решения</a:t>
            </a:r>
          </a:p>
        </p:txBody>
      </p:sp>
      <p:sp>
        <p:nvSpPr>
          <p:cNvPr id="161813" name="AutoShape 21"/>
          <p:cNvSpPr>
            <a:spLocks noChangeArrowheads="1"/>
          </p:cNvSpPr>
          <p:nvPr/>
        </p:nvSpPr>
        <p:spPr bwMode="auto">
          <a:xfrm>
            <a:off x="914400" y="2727325"/>
            <a:ext cx="4214813" cy="28416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chemeClr val="bg2"/>
                </a:solidFill>
              </a:rPr>
              <a:t>ОПРЕДЕЛЕНИЕ БОЕВЫХ ЗАДАЧ</a:t>
            </a:r>
          </a:p>
        </p:txBody>
      </p:sp>
      <p:sp>
        <p:nvSpPr>
          <p:cNvPr id="161814" name="AutoShape 22"/>
          <p:cNvSpPr>
            <a:spLocks noChangeArrowheads="1"/>
          </p:cNvSpPr>
          <p:nvPr/>
        </p:nvSpPr>
        <p:spPr bwMode="auto">
          <a:xfrm>
            <a:off x="881063" y="3124200"/>
            <a:ext cx="4286250" cy="828675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/>
            <a:r>
              <a:rPr lang="ru-RU" sz="1600">
                <a:solidFill>
                  <a:schemeClr val="bg2"/>
                </a:solidFill>
              </a:rPr>
              <a:t>ОПРЕДЕЛЕНИЕ ОСНОВ</a:t>
            </a:r>
            <a:r>
              <a:rPr lang="ru-RU" sz="1600">
                <a:solidFill>
                  <a:srgbClr val="FF0000"/>
                </a:solidFill>
              </a:rPr>
              <a:t> </a:t>
            </a:r>
            <a:r>
              <a:rPr lang="ru-RU" sz="1600">
                <a:solidFill>
                  <a:schemeClr val="bg2"/>
                </a:solidFill>
              </a:rPr>
              <a:t>взаимодействия,</a:t>
            </a:r>
            <a:r>
              <a:rPr lang="ru-RU" sz="1600">
                <a:solidFill>
                  <a:srgbClr val="0000FF"/>
                </a:solidFill>
              </a:rPr>
              <a:t> </a:t>
            </a:r>
            <a:r>
              <a:rPr lang="ru-RU" sz="1600">
                <a:solidFill>
                  <a:srgbClr val="FF0000"/>
                </a:solidFill>
              </a:rPr>
              <a:t>всестороннего обеспечения,</a:t>
            </a:r>
            <a:r>
              <a:rPr lang="ru-RU" sz="1600">
                <a:solidFill>
                  <a:srgbClr val="0000FF"/>
                </a:solidFill>
              </a:rPr>
              <a:t> </a:t>
            </a:r>
            <a:r>
              <a:rPr lang="ru-RU" sz="1600">
                <a:solidFill>
                  <a:schemeClr val="bg2"/>
                </a:solidFill>
              </a:rPr>
              <a:t>управления</a:t>
            </a:r>
          </a:p>
        </p:txBody>
      </p:sp>
      <p:sp>
        <p:nvSpPr>
          <p:cNvPr id="3" name="Text Box 70"/>
          <p:cNvSpPr txBox="1">
            <a:spLocks noChangeArrowheads="1"/>
          </p:cNvSpPr>
          <p:nvPr/>
        </p:nvSpPr>
        <p:spPr bwMode="auto">
          <a:xfrm>
            <a:off x="212725" y="4406900"/>
            <a:ext cx="5481638" cy="244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174625" defTabSz="898525"/>
            <a:r>
              <a:rPr lang="en-US" sz="1600">
                <a:solidFill>
                  <a:srgbClr val="FF0000"/>
                </a:solidFill>
              </a:rPr>
              <a:t>III</a:t>
            </a:r>
            <a:r>
              <a:rPr lang="ru-RU" sz="1600">
                <a:solidFill>
                  <a:srgbClr val="FF0000"/>
                </a:solidFill>
              </a:rPr>
              <a:t>-ЭТАП: </a:t>
            </a:r>
            <a:r>
              <a:rPr lang="ru-RU" sz="1600" i="1">
                <a:solidFill>
                  <a:srgbClr val="0000FF"/>
                </a:solidFill>
              </a:rPr>
              <a:t>планирование и подготовка к бою</a:t>
            </a:r>
          </a:p>
        </p:txBody>
      </p:sp>
      <p:sp>
        <p:nvSpPr>
          <p:cNvPr id="161818" name="AutoShape 26"/>
          <p:cNvSpPr>
            <a:spLocks noChangeArrowheads="1"/>
          </p:cNvSpPr>
          <p:nvPr/>
        </p:nvSpPr>
        <p:spPr bwMode="auto">
          <a:xfrm>
            <a:off x="823913" y="4719638"/>
            <a:ext cx="4375150" cy="31591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bg2"/>
                </a:solidFill>
              </a:rPr>
              <a:t>ПЛАНИРОВАНИЕ БОЯ</a:t>
            </a:r>
          </a:p>
        </p:txBody>
      </p:sp>
      <p:sp>
        <p:nvSpPr>
          <p:cNvPr id="161819" name="AutoShape 27"/>
          <p:cNvSpPr>
            <a:spLocks noChangeArrowheads="1"/>
          </p:cNvSpPr>
          <p:nvPr/>
        </p:nvSpPr>
        <p:spPr bwMode="auto">
          <a:xfrm>
            <a:off x="788988" y="5135563"/>
            <a:ext cx="4443412" cy="1506537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>
                <a:solidFill>
                  <a:schemeClr val="bg2"/>
                </a:solidFill>
              </a:rPr>
              <a:t>ОРГАНИЗАЦИЯ</a:t>
            </a:r>
          </a:p>
          <a:p>
            <a:pPr algn="ctr">
              <a:defRPr/>
            </a:pPr>
            <a:endParaRPr lang="ru-RU" sz="1000">
              <a:solidFill>
                <a:schemeClr val="bg2"/>
              </a:solidFill>
            </a:endParaRPr>
          </a:p>
          <a:p>
            <a:pPr algn="ctr">
              <a:defRPr/>
            </a:pPr>
            <a:endParaRPr lang="ru-RU">
              <a:solidFill>
                <a:schemeClr val="bg2"/>
              </a:solidFill>
            </a:endParaRPr>
          </a:p>
          <a:p>
            <a:pPr algn="ctr">
              <a:defRPr/>
            </a:pPr>
            <a:endParaRPr lang="ru-RU">
              <a:solidFill>
                <a:schemeClr val="bg2"/>
              </a:solidFill>
            </a:endParaRPr>
          </a:p>
          <a:p>
            <a:pPr algn="ctr">
              <a:defRPr/>
            </a:pPr>
            <a:endParaRPr lang="ru-RU" sz="800">
              <a:solidFill>
                <a:schemeClr val="bg2"/>
              </a:solidFill>
            </a:endParaRPr>
          </a:p>
          <a:p>
            <a:pPr algn="ctr">
              <a:defRPr/>
            </a:pPr>
            <a:endParaRPr lang="ru-RU">
              <a:solidFill>
                <a:schemeClr val="bg2"/>
              </a:solidFill>
            </a:endParaRPr>
          </a:p>
        </p:txBody>
      </p:sp>
      <p:sp>
        <p:nvSpPr>
          <p:cNvPr id="161821" name="AutoShape 29"/>
          <p:cNvSpPr>
            <a:spLocks noChangeArrowheads="1"/>
          </p:cNvSpPr>
          <p:nvPr/>
        </p:nvSpPr>
        <p:spPr bwMode="auto">
          <a:xfrm>
            <a:off x="933450" y="5505450"/>
            <a:ext cx="4133850" cy="28416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chemeClr val="bg2"/>
                </a:solidFill>
              </a:rPr>
              <a:t>ВЗАИМОДЕЙСТВИЯ</a:t>
            </a:r>
          </a:p>
        </p:txBody>
      </p:sp>
      <p:sp>
        <p:nvSpPr>
          <p:cNvPr id="161822" name="AutoShape 30"/>
          <p:cNvSpPr>
            <a:spLocks noChangeArrowheads="1"/>
          </p:cNvSpPr>
          <p:nvPr/>
        </p:nvSpPr>
        <p:spPr bwMode="auto">
          <a:xfrm>
            <a:off x="933450" y="5857875"/>
            <a:ext cx="4137025" cy="28416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rgbClr val="FF0000"/>
                </a:solidFill>
              </a:rPr>
              <a:t>ВСЕСТОРОННЕГО ОБЕСПЕЧЕНИЯ</a:t>
            </a:r>
            <a:endParaRPr lang="ru-RU" sz="1600">
              <a:solidFill>
                <a:srgbClr val="0000FF"/>
              </a:solidFill>
            </a:endParaRPr>
          </a:p>
        </p:txBody>
      </p:sp>
      <p:sp>
        <p:nvSpPr>
          <p:cNvPr id="161823" name="AutoShape 31"/>
          <p:cNvSpPr>
            <a:spLocks noChangeArrowheads="1"/>
          </p:cNvSpPr>
          <p:nvPr/>
        </p:nvSpPr>
        <p:spPr bwMode="auto">
          <a:xfrm>
            <a:off x="947738" y="6227763"/>
            <a:ext cx="4119562" cy="28416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chemeClr val="bg2"/>
                </a:solidFill>
              </a:rPr>
              <a:t>УПРАВЛЕНИЯ</a:t>
            </a:r>
          </a:p>
        </p:txBody>
      </p:sp>
      <p:sp>
        <p:nvSpPr>
          <p:cNvPr id="161824" name="AutoShape 32"/>
          <p:cNvSpPr>
            <a:spLocks noChangeArrowheads="1"/>
          </p:cNvSpPr>
          <p:nvPr/>
        </p:nvSpPr>
        <p:spPr bwMode="auto">
          <a:xfrm>
            <a:off x="5468938" y="935038"/>
            <a:ext cx="4248150" cy="804862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ДОКЛАД ДАННЫХ И ПРЕДЛОЖЕНИЙ</a:t>
            </a:r>
          </a:p>
          <a:p>
            <a:pPr algn="ctr">
              <a:defRPr/>
            </a:pPr>
            <a:r>
              <a:rPr lang="ru-RU" sz="1600" dirty="0">
                <a:solidFill>
                  <a:srgbClr val="FF0000"/>
                </a:solidFill>
              </a:rPr>
              <a:t>(по материальному и техническому обеспечению)</a:t>
            </a:r>
            <a:endParaRPr lang="ru-RU" sz="1600" dirty="0">
              <a:solidFill>
                <a:srgbClr val="0000FF"/>
              </a:solidFill>
            </a:endParaRPr>
          </a:p>
        </p:txBody>
      </p:sp>
      <p:sp>
        <p:nvSpPr>
          <p:cNvPr id="4" name="Text Box 70"/>
          <p:cNvSpPr txBox="1">
            <a:spLocks noChangeArrowheads="1"/>
          </p:cNvSpPr>
          <p:nvPr/>
        </p:nvSpPr>
        <p:spPr bwMode="auto">
          <a:xfrm>
            <a:off x="7410450" y="1811338"/>
            <a:ext cx="2495550" cy="3079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174625" algn="ctr" defTabSz="898525">
              <a:defRPr/>
            </a:pPr>
            <a:r>
              <a:rPr lang="ru-RU" sz="2000" i="1" dirty="0">
                <a:solidFill>
                  <a:schemeClr val="bg2">
                    <a:lumMod val="50000"/>
                    <a:lumOff val="50000"/>
                  </a:schemeClr>
                </a:solidFill>
              </a:rPr>
              <a:t>ПМТО (ЗКВ, ЗКТ) </a:t>
            </a:r>
          </a:p>
        </p:txBody>
      </p:sp>
      <p:sp>
        <p:nvSpPr>
          <p:cNvPr id="161830" name="AutoShape 38"/>
          <p:cNvSpPr>
            <a:spLocks noChangeArrowheads="1"/>
          </p:cNvSpPr>
          <p:nvPr/>
        </p:nvSpPr>
        <p:spPr bwMode="auto">
          <a:xfrm flipH="1" flipV="1">
            <a:off x="5441950" y="1585913"/>
            <a:ext cx="2092325" cy="460375"/>
          </a:xfrm>
          <a:prstGeom prst="rightArrow">
            <a:avLst>
              <a:gd name="adj1" fmla="val 50000"/>
              <a:gd name="adj2" fmla="val 149832"/>
            </a:avLst>
          </a:prstGeom>
          <a:gradFill rotWithShape="1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anchor="ctr"/>
          <a:lstStyle/>
          <a:p>
            <a:pPr>
              <a:defRPr/>
            </a:pPr>
            <a:endParaRPr lang="ru-RU"/>
          </a:p>
        </p:txBody>
      </p:sp>
      <p:sp>
        <p:nvSpPr>
          <p:cNvPr id="161831" name="AutoShape 39"/>
          <p:cNvSpPr>
            <a:spLocks noChangeArrowheads="1"/>
          </p:cNvSpPr>
          <p:nvPr/>
        </p:nvSpPr>
        <p:spPr bwMode="auto">
          <a:xfrm flipV="1">
            <a:off x="5487988" y="2724150"/>
            <a:ext cx="3190875" cy="733425"/>
          </a:xfrm>
          <a:prstGeom prst="rightArrow">
            <a:avLst>
              <a:gd name="adj1" fmla="val 50000"/>
              <a:gd name="adj2" fmla="val 211208"/>
            </a:avLst>
          </a:prstGeom>
          <a:gradFill rotWithShape="1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61832" name="AutoShape 40"/>
          <p:cNvSpPr>
            <a:spLocks noChangeArrowheads="1"/>
          </p:cNvSpPr>
          <p:nvPr/>
        </p:nvSpPr>
        <p:spPr bwMode="auto">
          <a:xfrm flipV="1">
            <a:off x="5438775" y="5500688"/>
            <a:ext cx="3192463" cy="733425"/>
          </a:xfrm>
          <a:prstGeom prst="rightArrow">
            <a:avLst>
              <a:gd name="adj1" fmla="val 50000"/>
              <a:gd name="adj2" fmla="val 211313"/>
            </a:avLst>
          </a:prstGeom>
          <a:gradFill rotWithShape="1">
            <a:gsLst>
              <a:gs pos="0">
                <a:schemeClr val="folHlink"/>
              </a:gs>
              <a:gs pos="100000">
                <a:srgbClr val="FF0000"/>
              </a:gs>
            </a:gsLst>
            <a:path path="rect">
              <a:fillToRect l="50000" t="50000" r="50000" b="50000"/>
            </a:path>
          </a:gradFill>
          <a:ln w="9525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rot="10800000" anchor="ctr">
            <a:spAutoFit/>
          </a:bodyPr>
          <a:lstStyle/>
          <a:p>
            <a:pPr>
              <a:defRPr/>
            </a:pPr>
            <a:endParaRPr lang="ru-RU"/>
          </a:p>
        </p:txBody>
      </p:sp>
      <p:sp>
        <p:nvSpPr>
          <p:cNvPr id="161828" name="AutoShape 36"/>
          <p:cNvSpPr>
            <a:spLocks noChangeArrowheads="1"/>
          </p:cNvSpPr>
          <p:nvPr/>
        </p:nvSpPr>
        <p:spPr bwMode="auto">
          <a:xfrm>
            <a:off x="5422900" y="5062538"/>
            <a:ext cx="4313238" cy="828675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ОТДАЧА УКАЗАНИЙ ПО МТО </a:t>
            </a:r>
          </a:p>
          <a:p>
            <a:pPr algn="ctr">
              <a:defRPr/>
            </a:pPr>
            <a:r>
              <a:rPr lang="ru-RU" sz="1600" dirty="0">
                <a:solidFill>
                  <a:srgbClr val="FF0000"/>
                </a:solidFill>
              </a:rPr>
              <a:t>(материальному и техническому обеспечению)</a:t>
            </a:r>
            <a:endParaRPr lang="ru-RU" sz="1600" dirty="0">
              <a:solidFill>
                <a:srgbClr val="0000FF"/>
              </a:solidFill>
            </a:endParaRPr>
          </a:p>
        </p:txBody>
      </p:sp>
      <p:sp>
        <p:nvSpPr>
          <p:cNvPr id="161825" name="AutoShape 33"/>
          <p:cNvSpPr>
            <a:spLocks noChangeArrowheads="1"/>
          </p:cNvSpPr>
          <p:nvPr/>
        </p:nvSpPr>
        <p:spPr bwMode="auto">
          <a:xfrm>
            <a:off x="5473700" y="3100388"/>
            <a:ext cx="4257675" cy="828675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0" tIns="10800" rIns="0" bIns="10800" anchorCtr="1">
            <a:spAutoFit/>
          </a:bodyPr>
          <a:lstStyle/>
          <a:p>
            <a:pPr algn="ctr">
              <a:defRPr/>
            </a:pPr>
            <a:r>
              <a:rPr lang="ru-RU" sz="1600" dirty="0">
                <a:solidFill>
                  <a:schemeClr val="tx2">
                    <a:lumMod val="50000"/>
                  </a:schemeClr>
                </a:solidFill>
              </a:rPr>
              <a:t>ОПРЕДЕЛЕНИЕ ОСНОВ МТО </a:t>
            </a:r>
            <a:r>
              <a:rPr lang="ru-RU" sz="1600" dirty="0">
                <a:solidFill>
                  <a:srgbClr val="FF0000"/>
                </a:solidFill>
              </a:rPr>
              <a:t>(материальному и техническому обеспечению)</a:t>
            </a:r>
            <a:endParaRPr lang="ru-RU"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949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94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6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5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16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6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5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16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6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6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7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7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16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7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16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6000"/>
                            </p:stCondLst>
                            <p:childTnLst>
                              <p:par>
                                <p:cTn id="8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1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6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1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6" grpId="0" animBg="1"/>
      <p:bldP spid="161807" grpId="0" animBg="1"/>
      <p:bldP spid="294982" grpId="0"/>
      <p:bldP spid="161809" grpId="0" animBg="1"/>
      <p:bldP spid="161810" grpId="0" animBg="1"/>
      <p:bldP spid="161811" grpId="0" animBg="1"/>
      <p:bldP spid="2" grpId="0"/>
      <p:bldP spid="161813" grpId="0" animBg="1"/>
      <p:bldP spid="161814" grpId="0" animBg="1"/>
      <p:bldP spid="3" grpId="0"/>
      <p:bldP spid="161818" grpId="0" animBg="1"/>
      <p:bldP spid="161819" grpId="0" animBg="1"/>
      <p:bldP spid="161821" grpId="0" animBg="1"/>
      <p:bldP spid="161822" grpId="0" animBg="1"/>
      <p:bldP spid="161823" grpId="0" animBg="1"/>
      <p:bldP spid="161824" grpId="0" animBg="1"/>
      <p:bldP spid="4" grpId="0"/>
      <p:bldP spid="161830" grpId="0" animBg="1"/>
      <p:bldP spid="161831" grpId="0" animBg="1"/>
      <p:bldP spid="161832" grpId="0" animBg="1"/>
      <p:bldP spid="161828" grpId="0" animBg="1"/>
      <p:bldP spid="1618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AutoShape 11"/>
          <p:cNvSpPr>
            <a:spLocks noChangeArrowheads="1"/>
          </p:cNvSpPr>
          <p:nvPr/>
        </p:nvSpPr>
        <p:spPr bwMode="auto">
          <a:xfrm>
            <a:off x="814388" y="219075"/>
            <a:ext cx="7988300" cy="434975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72000" rIns="18000" bIns="10800"/>
          <a:lstStyle/>
          <a:p>
            <a:pPr algn="ctr">
              <a:lnSpc>
                <a:spcPct val="70000"/>
              </a:lnSpc>
            </a:pPr>
            <a:r>
              <a:rPr lang="ru-RU" sz="2200">
                <a:solidFill>
                  <a:srgbClr val="FF0000"/>
                </a:solidFill>
              </a:rPr>
              <a:t>РАБОТА КОМАНДИРА ПО ОРГАНИЗАЦИИ МТО</a:t>
            </a:r>
            <a:endParaRPr lang="ru-RU" sz="2200">
              <a:solidFill>
                <a:srgbClr val="000514"/>
              </a:solidFill>
            </a:endParaRPr>
          </a:p>
        </p:txBody>
      </p:sp>
      <p:sp>
        <p:nvSpPr>
          <p:cNvPr id="163875" name="AutoShape 35"/>
          <p:cNvSpPr>
            <a:spLocks noChangeArrowheads="1"/>
          </p:cNvSpPr>
          <p:nvPr/>
        </p:nvSpPr>
        <p:spPr bwMode="auto">
          <a:xfrm>
            <a:off x="1579563" y="979488"/>
            <a:ext cx="6519862" cy="542925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rgbClr val="FF0000"/>
                </a:solidFill>
              </a:rPr>
              <a:t>В МЕРОПРИЯТИЯХ ПО </a:t>
            </a:r>
          </a:p>
          <a:p>
            <a:pPr algn="ctr">
              <a:defRPr/>
            </a:pPr>
            <a:r>
              <a:rPr lang="ru-RU" sz="1600">
                <a:solidFill>
                  <a:srgbClr val="FF0000"/>
                </a:solidFill>
              </a:rPr>
              <a:t>ТЕХНИЧЕСКОМУ ОБЕСПЕЧЕНИЮ КОМАНДИР ОПРЕДЕЛЯЕТ</a:t>
            </a:r>
            <a:endParaRPr lang="ru-RU" sz="1600">
              <a:solidFill>
                <a:srgbClr val="0000FF"/>
              </a:solidFill>
            </a:endParaRPr>
          </a:p>
        </p:txBody>
      </p:sp>
      <p:sp>
        <p:nvSpPr>
          <p:cNvPr id="24" name="AutoShape 35"/>
          <p:cNvSpPr>
            <a:spLocks noChangeArrowheads="1"/>
          </p:cNvSpPr>
          <p:nvPr/>
        </p:nvSpPr>
        <p:spPr bwMode="auto">
          <a:xfrm>
            <a:off x="587375" y="1727200"/>
            <a:ext cx="8789988" cy="244475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/>
            <a:r>
              <a:rPr lang="ru-RU" sz="1200">
                <a:solidFill>
                  <a:schemeClr val="bg2"/>
                </a:solidFill>
              </a:rPr>
              <a:t>МЕРОПРИЯТИЯ ПО СОЗДАНИЮ УСТАНОВЛЕННОГО ЗАПАСА РЕСУРСА</a:t>
            </a:r>
          </a:p>
        </p:txBody>
      </p:sp>
      <p:sp>
        <p:nvSpPr>
          <p:cNvPr id="26" name="AutoShape 35"/>
          <p:cNvSpPr>
            <a:spLocks noChangeArrowheads="1"/>
          </p:cNvSpPr>
          <p:nvPr/>
        </p:nvSpPr>
        <p:spPr bwMode="auto">
          <a:xfrm>
            <a:off x="582613" y="2324100"/>
            <a:ext cx="8799512" cy="219075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2"/>
                </a:solidFill>
              </a:rPr>
              <a:t>ПОРЯДОК И СРОКИ ПОДГОТОВКИ ВООРУЖЕНИЯ И ВОЕННОЙ ТЕХНИКИ, ПРИВЛЕКАЕМЫЕ СИЛЫ И СРЕДСТВА</a:t>
            </a:r>
          </a:p>
        </p:txBody>
      </p:sp>
      <p:sp>
        <p:nvSpPr>
          <p:cNvPr id="27" name="AutoShape 35"/>
          <p:cNvSpPr>
            <a:spLocks noChangeArrowheads="1"/>
          </p:cNvSpPr>
          <p:nvPr/>
        </p:nvSpPr>
        <p:spPr bwMode="auto">
          <a:xfrm>
            <a:off x="582613" y="2728913"/>
            <a:ext cx="8799512" cy="219075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2"/>
                </a:solidFill>
              </a:rPr>
              <a:t>ЗАДАЧИ ПО РЕМОНТУ, ЭВАКУАЦИИ И ТЕХНИЧЕСКОЙ РАЗВЕДКЕ</a:t>
            </a:r>
          </a:p>
        </p:txBody>
      </p:sp>
      <p:sp>
        <p:nvSpPr>
          <p:cNvPr id="28" name="AutoShape 35"/>
          <p:cNvSpPr>
            <a:spLocks noChangeArrowheads="1"/>
          </p:cNvSpPr>
          <p:nvPr/>
        </p:nvSpPr>
        <p:spPr bwMode="auto">
          <a:xfrm>
            <a:off x="582613" y="3133725"/>
            <a:ext cx="8799512" cy="414338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2"/>
                </a:solidFill>
              </a:rPr>
              <a:t>МЕСТА (РАЙОНЫ) РАЗМЕЩЕНИЯ (РАЗВЕРТЫВАНИЯ) РЕМОНТНО-ВОССТАНОВИТЕЛЬНЫХ ОРГАНОВ, ВЫДЕЛЯЕМЫЕ ИЗ ИХ СОСТАВА ВРЕМЕННЫЕ ФОРМИРОВАНИЯ (РЭГ, РемГ, ГРТ, ЭК), ПОРЯДОК ПЕРЕМЕЩЕНИЯ</a:t>
            </a:r>
          </a:p>
        </p:txBody>
      </p:sp>
      <p:sp>
        <p:nvSpPr>
          <p:cNvPr id="29" name="AutoShape 35"/>
          <p:cNvSpPr>
            <a:spLocks noChangeArrowheads="1"/>
          </p:cNvSpPr>
          <p:nvPr/>
        </p:nvSpPr>
        <p:spPr bwMode="auto">
          <a:xfrm>
            <a:off x="1579563" y="4343400"/>
            <a:ext cx="6519862" cy="544513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600">
                <a:solidFill>
                  <a:srgbClr val="FF0000"/>
                </a:solidFill>
              </a:rPr>
              <a:t>В МЕРОПРИЯТИЯХ ПО </a:t>
            </a:r>
          </a:p>
          <a:p>
            <a:pPr algn="ctr">
              <a:defRPr/>
            </a:pPr>
            <a:r>
              <a:rPr lang="ru-RU" sz="1600">
                <a:solidFill>
                  <a:srgbClr val="FF0000"/>
                </a:solidFill>
              </a:rPr>
              <a:t>МАТЕРИАЛЬНОМУ ОБЕСПЕЧЕНИЮ КОМАНДИР ОПРЕДЕЛЯЕТ:</a:t>
            </a:r>
            <a:endParaRPr lang="ru-RU" sz="1600">
              <a:solidFill>
                <a:srgbClr val="0000FF"/>
              </a:solidFill>
            </a:endParaRPr>
          </a:p>
        </p:txBody>
      </p:sp>
      <p:sp>
        <p:nvSpPr>
          <p:cNvPr id="31" name="AutoShape 35"/>
          <p:cNvSpPr>
            <a:spLocks noChangeArrowheads="1"/>
          </p:cNvSpPr>
          <p:nvPr/>
        </p:nvSpPr>
        <p:spPr bwMode="auto">
          <a:xfrm>
            <a:off x="582613" y="5087938"/>
            <a:ext cx="8799512" cy="609600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2"/>
                </a:solidFill>
              </a:rPr>
              <a:t>ЗАДАЧИ ПО СОЗДАНИЮ ЗАПАСОВ РАКЕТ, БОЕПРИПАСОВ, ГОРЮЧЕГО И ДРУГИХ МАТЕРИАЛЬНЫХ СРЕДСТВ (ОБЪЕМ, СРОКИ, ЭШЕЛОНИРОВАНИЕ ЗАПАСОВ, ПОРЯДОК ИХ ПОДАЧИ (ПОДВОЗА) ДО НАЧАЛА И В ХОДЕ ТАКТИЧЕСКИХ ДЕЙСТВИЙ, ПРИВЛЕКАЕМЫЕ СИЛЫ И СРЕДСТВА)</a:t>
            </a:r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582613" y="5910263"/>
            <a:ext cx="8799512" cy="414337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2"/>
                </a:solidFill>
              </a:rPr>
              <a:t>РАЙОНЫ, СРОКИ РАЗМЕЩЕНИЯ (РАЗВЕРТЫВАНИЯ), ПОРЯДОК ПЕРЕМЕЩЕНИЯ ПОДРАЗДЕЛЕНИЙ МАТЕРИАЛЬНОГО ОБЕСПЕЧЕНИЯ</a:t>
            </a:r>
          </a:p>
        </p:txBody>
      </p:sp>
      <p:sp>
        <p:nvSpPr>
          <p:cNvPr id="20" name="AutoShape 35"/>
          <p:cNvSpPr>
            <a:spLocks noChangeArrowheads="1"/>
          </p:cNvSpPr>
          <p:nvPr/>
        </p:nvSpPr>
        <p:spPr bwMode="auto">
          <a:xfrm>
            <a:off x="608013" y="3735388"/>
            <a:ext cx="8799512" cy="217487"/>
          </a:xfrm>
          <a:prstGeom prst="roundRect">
            <a:avLst>
              <a:gd name="adj" fmla="val 9694"/>
            </a:avLst>
          </a:prstGeom>
          <a:gradFill rotWithShape="1">
            <a:gsLst>
              <a:gs pos="0">
                <a:schemeClr val="folHlink"/>
              </a:gs>
              <a:gs pos="100000">
                <a:srgbClr val="CCFFFF"/>
              </a:gs>
            </a:gsLst>
            <a:lin ang="18900000" scaled="1"/>
          </a:gradFill>
          <a:ln w="28575" algn="ctr">
            <a:solidFill>
              <a:schemeClr val="bg2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 anchorCtr="1">
            <a:spAutoFit/>
          </a:bodyPr>
          <a:lstStyle/>
          <a:p>
            <a:pPr algn="ctr">
              <a:defRPr/>
            </a:pPr>
            <a:r>
              <a:rPr lang="ru-RU" sz="1200">
                <a:solidFill>
                  <a:schemeClr val="bg2"/>
                </a:solidFill>
              </a:rPr>
              <a:t>ПУТИ ЭВАКУАЦИИ И ПОРЯДОК ПЕРЕДАЧИ ПОВРЕЖДЕННЫХ (НЕИСПРАВНЫХ) ВООРУЖЕНИЯ И ТЕХНИКИ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5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4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chemeClr val="tx1"/>
          </a:solidFill>
          <a:ln w="38100">
            <a:solidFill>
              <a:srgbClr val="EA0000"/>
            </a:solidFill>
            <a:miter lim="800000"/>
            <a:headEnd/>
            <a:tailEnd/>
          </a:ln>
          <a:effectLst>
            <a:outerShdw dist="81320" dir="3080412" algn="ctr" rotWithShape="0">
              <a:schemeClr val="tx1"/>
            </a:outerShdw>
          </a:effectLst>
        </p:spPr>
        <p:txBody>
          <a:bodyPr wrap="none" lIns="89991" tIns="46795" rIns="89991" bIns="46795" anchor="ctr"/>
          <a:lstStyle/>
          <a:p>
            <a:pPr algn="ctr">
              <a:defRPr/>
            </a:pPr>
            <a:endParaRPr lang="ru-RU" b="0">
              <a:solidFill>
                <a:schemeClr val="tx1"/>
              </a:solidFill>
            </a:endParaRP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93725" y="2135188"/>
            <a:ext cx="8823325" cy="1309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defRPr/>
            </a:pPr>
            <a:r>
              <a:rPr lang="ru-RU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ЦЕЛЬ, ЗАДАЧИ И МЕРОПРИЯТИЯ МАТЕРИАЛЬНО-ТЕХНИЧЕСКОГО ОБЕСПЕЧЕНИЯ ПРИ ПОДГОТОВКЕ И ВЕДЕНИИ ТАКТИЧЕСКИХ ДЕЙСТВИЙ </a:t>
            </a:r>
          </a:p>
        </p:txBody>
      </p:sp>
      <p:pic>
        <p:nvPicPr>
          <p:cNvPr id="2056" name="Picture 12" descr="Презентация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41481"/>
          <a:stretch>
            <a:fillRect/>
          </a:stretch>
        </p:blipFill>
        <p:spPr bwMode="auto">
          <a:xfrm>
            <a:off x="6837363" y="5108575"/>
            <a:ext cx="2816225" cy="140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13" descr="ТАНК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8475" y="5065713"/>
            <a:ext cx="2201863" cy="142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nimBg="1"/>
      <p:bldP spid="307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541338" y="2867025"/>
            <a:ext cx="882332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>
              <a:defRPr/>
            </a:pPr>
            <a:r>
              <a:rPr lang="ru-RU" sz="32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2400" dirty="0">
                <a:solidFill>
                  <a:srgbClr val="000000"/>
                </a:solidFill>
              </a:rPr>
              <a:t>СИЛЫ И СРЕДСТВА ТЕХНИЧЕСКОГО ОБЕСПЕЧЕНИЯ, ИХ НАЗНАЧЕНИЕ И СТРУКТУРА</a:t>
            </a:r>
          </a:p>
        </p:txBody>
      </p:sp>
      <p:pic>
        <p:nvPicPr>
          <p:cNvPr id="23559" name="Picture 7" descr="ИНЖ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294563" y="5664200"/>
            <a:ext cx="23431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0" name="Picture 8" descr="ИНЖ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DFE"/>
              </a:clrFrom>
              <a:clrTo>
                <a:srgbClr val="FFFD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838" y="5661025"/>
            <a:ext cx="2343150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30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3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701675" y="176213"/>
            <a:ext cx="8304213" cy="636587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i="1">
                <a:solidFill>
                  <a:srgbClr val="000514"/>
                </a:solidFill>
              </a:rPr>
              <a:t>РЕМОНТНЫЕ ОРГАНЫ БАТАЛЬОНА ОБЕСПЕЧЕНИЯ                   (МАТЕРИАЛЬНО-ТЕХНИЧЕСКОГО)</a:t>
            </a:r>
            <a:endParaRPr lang="ru-RU">
              <a:solidFill>
                <a:srgbClr val="000514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0" y="3001963"/>
            <a:ext cx="1243013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сварочн.отд</a:t>
            </a:r>
            <a:endParaRPr lang="ru-RU" sz="1400" b="0" kern="0" dirty="0">
              <a:solidFill>
                <a:srgbClr val="000514"/>
              </a:solidFill>
              <a:latin typeface="Impact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738938" y="2990850"/>
            <a:ext cx="1244600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о</a:t>
            </a: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тд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. снабжен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021513" y="4524375"/>
            <a:ext cx="1030287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ИРМ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978400" y="4529138"/>
            <a:ext cx="1030288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ремо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ТТ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0200" y="6040438"/>
            <a:ext cx="1328738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отд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-е ТО</a:t>
            </a:r>
          </a:p>
        </p:txBody>
      </p:sp>
      <p:cxnSp>
        <p:nvCxnSpPr>
          <p:cNvPr id="65" name="Прямая соединительная линия 64"/>
          <p:cNvCxnSpPr/>
          <p:nvPr/>
        </p:nvCxnSpPr>
        <p:spPr>
          <a:xfrm>
            <a:off x="1900238" y="1579563"/>
            <a:ext cx="706596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/>
          <p:nvPr/>
        </p:nvCxnSpPr>
        <p:spPr>
          <a:xfrm rot="16200000" flipH="1">
            <a:off x="4975225" y="1412876"/>
            <a:ext cx="33337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27550" y="1041400"/>
            <a:ext cx="1244600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ремр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</a:t>
            </a: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БТиАТ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)</a:t>
            </a:r>
          </a:p>
        </p:txBody>
      </p:sp>
      <p:cxnSp>
        <p:nvCxnSpPr>
          <p:cNvPr id="84" name="Прямая соединительная линия 83"/>
          <p:cNvCxnSpPr/>
          <p:nvPr/>
        </p:nvCxnSpPr>
        <p:spPr>
          <a:xfrm rot="5400000">
            <a:off x="1490663" y="1989138"/>
            <a:ext cx="819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35075" y="1743075"/>
            <a:ext cx="1244600" cy="30638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ремв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(БТ)</a:t>
            </a:r>
          </a:p>
        </p:txBody>
      </p:sp>
      <p:cxnSp>
        <p:nvCxnSpPr>
          <p:cNvPr id="85" name="Прямая соединительная линия 84"/>
          <p:cNvCxnSpPr/>
          <p:nvPr/>
        </p:nvCxnSpPr>
        <p:spPr>
          <a:xfrm rot="16200000" flipH="1">
            <a:off x="8800306" y="1745457"/>
            <a:ext cx="33178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16200000" flipH="1">
            <a:off x="1431132" y="2499519"/>
            <a:ext cx="20161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rot="5400000">
            <a:off x="1823244" y="2832894"/>
            <a:ext cx="84296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/>
          <p:nvPr/>
        </p:nvCxnSpPr>
        <p:spPr>
          <a:xfrm flipV="1">
            <a:off x="1531938" y="2398713"/>
            <a:ext cx="71278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 rot="10800000" flipV="1">
            <a:off x="5937250" y="2411413"/>
            <a:ext cx="14493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Группа 3"/>
          <p:cNvGrpSpPr>
            <a:grpSpLocks/>
          </p:cNvGrpSpPr>
          <p:nvPr/>
        </p:nvGrpSpPr>
        <p:grpSpPr bwMode="auto">
          <a:xfrm>
            <a:off x="261938" y="2586038"/>
            <a:ext cx="2487612" cy="982662"/>
            <a:chOff x="261408" y="2597493"/>
            <a:chExt cx="2487594" cy="982059"/>
          </a:xfrm>
        </p:grpSpPr>
        <p:grpSp>
          <p:nvGrpSpPr>
            <p:cNvPr id="3" name="Группа 1"/>
            <p:cNvGrpSpPr>
              <a:grpSpLocks/>
            </p:cNvGrpSpPr>
            <p:nvPr/>
          </p:nvGrpSpPr>
          <p:grpSpPr bwMode="auto">
            <a:xfrm>
              <a:off x="261408" y="2597493"/>
              <a:ext cx="1505056" cy="540118"/>
              <a:chOff x="973908" y="2597493"/>
              <a:chExt cx="1505056" cy="540118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973908" y="2829126"/>
                <a:ext cx="1243003" cy="30778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solidFill>
                  <a:srgbClr val="000514"/>
                </a:solidFill>
              </a:ln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400" b="0" kern="0" dirty="0" err="1">
                    <a:solidFill>
                      <a:srgbClr val="000514"/>
                    </a:solidFill>
                    <a:latin typeface="Impact" pitchFamily="34" charset="0"/>
                  </a:rPr>
                  <a:t>ремо</a:t>
                </a:r>
                <a:r>
                  <a:rPr lang="ru-RU" sz="1400" b="0" kern="0" dirty="0">
                    <a:solidFill>
                      <a:srgbClr val="000514"/>
                    </a:solidFill>
                    <a:latin typeface="Impact" pitchFamily="34" charset="0"/>
                  </a:rPr>
                  <a:t> (БТ)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69157" y="2751385"/>
                <a:ext cx="1243003" cy="30778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solidFill>
                  <a:srgbClr val="000514"/>
                </a:solidFill>
              </a:ln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400" b="0" kern="0" dirty="0" err="1">
                    <a:solidFill>
                      <a:srgbClr val="000514"/>
                    </a:solidFill>
                    <a:latin typeface="Impact" pitchFamily="34" charset="0"/>
                  </a:rPr>
                  <a:t>ремо</a:t>
                </a:r>
                <a:r>
                  <a:rPr lang="ru-RU" sz="1400" b="0" kern="0" dirty="0">
                    <a:solidFill>
                      <a:srgbClr val="000514"/>
                    </a:solidFill>
                    <a:latin typeface="Impact" pitchFamily="34" charset="0"/>
                  </a:rPr>
                  <a:t> (БТ)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51707" y="2675232"/>
                <a:ext cx="1244591" cy="30778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solidFill>
                  <a:srgbClr val="000514"/>
                </a:solidFill>
              </a:ln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400" b="0" kern="0" dirty="0" err="1">
                    <a:solidFill>
                      <a:srgbClr val="000514"/>
                    </a:solidFill>
                    <a:latin typeface="Impact" pitchFamily="34" charset="0"/>
                  </a:rPr>
                  <a:t>ремо</a:t>
                </a:r>
                <a:r>
                  <a:rPr lang="ru-RU" sz="1400" b="0" kern="0" dirty="0">
                    <a:solidFill>
                      <a:srgbClr val="000514"/>
                    </a:solidFill>
                    <a:latin typeface="Impact" pitchFamily="34" charset="0"/>
                  </a:rPr>
                  <a:t> (БТ)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235843" y="2597493"/>
                <a:ext cx="1243004" cy="307786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solidFill>
                  <a:srgbClr val="000514"/>
                </a:solidFill>
              </a:ln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400" b="0" kern="0" dirty="0" err="1">
                    <a:solidFill>
                      <a:srgbClr val="000514"/>
                    </a:solidFill>
                    <a:latin typeface="Impact" pitchFamily="34" charset="0"/>
                  </a:rPr>
                  <a:t>ремо</a:t>
                </a:r>
                <a:r>
                  <a:rPr lang="ru-RU" sz="1400" b="0" kern="0" dirty="0">
                    <a:solidFill>
                      <a:srgbClr val="000514"/>
                    </a:solidFill>
                    <a:latin typeface="Impact" pitchFamily="34" charset="0"/>
                  </a:rPr>
                  <a:t> (БТ)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505999" y="3271766"/>
              <a:ext cx="1243003" cy="307786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514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ото (БТ)</a:t>
              </a:r>
            </a:p>
          </p:txBody>
        </p:sp>
      </p:grpSp>
      <p:cxnSp>
        <p:nvCxnSpPr>
          <p:cNvPr id="105" name="Прямая соединительная линия 104"/>
          <p:cNvCxnSpPr/>
          <p:nvPr/>
        </p:nvCxnSpPr>
        <p:spPr>
          <a:xfrm rot="5400000">
            <a:off x="3864769" y="2001044"/>
            <a:ext cx="8207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/>
          <p:nvPr/>
        </p:nvCxnSpPr>
        <p:spPr>
          <a:xfrm rot="16200000" flipH="1">
            <a:off x="3806032" y="2512219"/>
            <a:ext cx="20161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rot="5400000">
            <a:off x="4198143" y="2844007"/>
            <a:ext cx="8429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/>
          <p:nvPr/>
        </p:nvCxnSpPr>
        <p:spPr>
          <a:xfrm flipV="1">
            <a:off x="3906838" y="2411413"/>
            <a:ext cx="71278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63950" y="1743075"/>
            <a:ext cx="1243013" cy="30638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ремв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(АТ)</a:t>
            </a:r>
          </a:p>
        </p:txBody>
      </p:sp>
      <p:grpSp>
        <p:nvGrpSpPr>
          <p:cNvPr id="4" name="Группа 2"/>
          <p:cNvGrpSpPr>
            <a:grpSpLocks/>
          </p:cNvGrpSpPr>
          <p:nvPr/>
        </p:nvGrpSpPr>
        <p:grpSpPr bwMode="auto">
          <a:xfrm>
            <a:off x="2740025" y="2589213"/>
            <a:ext cx="2487613" cy="993775"/>
            <a:chOff x="3370070" y="2589801"/>
            <a:chExt cx="2487594" cy="993881"/>
          </a:xfrm>
        </p:grpSpPr>
        <p:grpSp>
          <p:nvGrpSpPr>
            <p:cNvPr id="5" name="Группа 24"/>
            <p:cNvGrpSpPr>
              <a:grpSpLocks/>
            </p:cNvGrpSpPr>
            <p:nvPr/>
          </p:nvGrpSpPr>
          <p:grpSpPr bwMode="auto">
            <a:xfrm>
              <a:off x="3370070" y="2589801"/>
              <a:ext cx="1505056" cy="540118"/>
              <a:chOff x="973908" y="2597493"/>
              <a:chExt cx="1505056" cy="54011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973908" y="2829293"/>
                <a:ext cx="1243004" cy="30800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solidFill>
                  <a:srgbClr val="000514"/>
                </a:solidFill>
              </a:ln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400" b="0" kern="0" dirty="0" err="1">
                    <a:solidFill>
                      <a:srgbClr val="000514"/>
                    </a:solidFill>
                    <a:latin typeface="Impact" pitchFamily="34" charset="0"/>
                  </a:rPr>
                  <a:t>ремо</a:t>
                </a:r>
                <a:r>
                  <a:rPr lang="ru-RU" sz="1400" b="0" kern="0" dirty="0">
                    <a:solidFill>
                      <a:srgbClr val="000514"/>
                    </a:solidFill>
                    <a:latin typeface="Impact" pitchFamily="34" charset="0"/>
                  </a:rPr>
                  <a:t> (БТ)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069157" y="2751497"/>
                <a:ext cx="1243004" cy="30800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solidFill>
                  <a:srgbClr val="000514"/>
                </a:solidFill>
              </a:ln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400" b="0" kern="0" dirty="0" err="1">
                    <a:solidFill>
                      <a:srgbClr val="000514"/>
                    </a:solidFill>
                    <a:latin typeface="Impact" pitchFamily="34" charset="0"/>
                  </a:rPr>
                  <a:t>ремо</a:t>
                </a:r>
                <a:r>
                  <a:rPr lang="ru-RU" sz="1400" b="0" kern="0" dirty="0">
                    <a:solidFill>
                      <a:srgbClr val="000514"/>
                    </a:solidFill>
                    <a:latin typeface="Impact" pitchFamily="34" charset="0"/>
                  </a:rPr>
                  <a:t> (БТ)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151707" y="2675288"/>
                <a:ext cx="1244591" cy="30800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solidFill>
                  <a:srgbClr val="000514"/>
                </a:solidFill>
              </a:ln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400" b="0" kern="0" dirty="0" err="1">
                    <a:solidFill>
                      <a:srgbClr val="000514"/>
                    </a:solidFill>
                    <a:latin typeface="Impact" pitchFamily="34" charset="0"/>
                  </a:rPr>
                  <a:t>ремо</a:t>
                </a:r>
                <a:r>
                  <a:rPr lang="ru-RU" sz="1400" b="0" kern="0" dirty="0">
                    <a:solidFill>
                      <a:srgbClr val="000514"/>
                    </a:solidFill>
                    <a:latin typeface="Impact" pitchFamily="34" charset="0"/>
                  </a:rPr>
                  <a:t> (БТ)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235844" y="2597493"/>
                <a:ext cx="1243003" cy="308008"/>
              </a:xfrm>
              <a:prstGeom prst="rect">
                <a:avLst/>
              </a:prstGeom>
              <a:solidFill>
                <a:srgbClr val="FFFFFF">
                  <a:lumMod val="85000"/>
                </a:srgbClr>
              </a:solidFill>
              <a:ln>
                <a:solidFill>
                  <a:srgbClr val="000514"/>
                </a:solidFill>
              </a:ln>
            </p:spPr>
            <p:txBody>
              <a:bodyPr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ru-RU" sz="1400" b="0" kern="0" dirty="0" err="1">
                    <a:solidFill>
                      <a:srgbClr val="000514"/>
                    </a:solidFill>
                    <a:latin typeface="Impact" pitchFamily="34" charset="0"/>
                  </a:rPr>
                  <a:t>ремо</a:t>
                </a:r>
                <a:r>
                  <a:rPr lang="ru-RU" sz="1400" b="0" kern="0" dirty="0">
                    <a:solidFill>
                      <a:srgbClr val="000514"/>
                    </a:solidFill>
                    <a:latin typeface="Impact" pitchFamily="34" charset="0"/>
                  </a:rPr>
                  <a:t> (АТ)</a:t>
                </a: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4614660" y="3275674"/>
              <a:ext cx="1243004" cy="30800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514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ото (АТ)</a:t>
              </a:r>
            </a:p>
          </p:txBody>
        </p:sp>
      </p:grpSp>
      <p:cxnSp>
        <p:nvCxnSpPr>
          <p:cNvPr id="109" name="Прямая соединительная линия 108"/>
          <p:cNvCxnSpPr/>
          <p:nvPr/>
        </p:nvCxnSpPr>
        <p:spPr>
          <a:xfrm rot="16200000" flipH="1">
            <a:off x="5836443" y="2523332"/>
            <a:ext cx="20161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 rot="16200000" flipH="1">
            <a:off x="7285831" y="2523332"/>
            <a:ext cx="20161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/>
          <p:cNvCxnSpPr/>
          <p:nvPr/>
        </p:nvCxnSpPr>
        <p:spPr>
          <a:xfrm rot="5400000">
            <a:off x="6263481" y="2001044"/>
            <a:ext cx="82073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34000" y="2574925"/>
            <a:ext cx="1243013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ото </a:t>
            </a: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ЗиР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АКБ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38938" y="2571750"/>
            <a:ext cx="1244600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отд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</a:t>
            </a: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ИиЗ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БВД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22975" y="1743075"/>
            <a:ext cx="1243013" cy="306388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взвод СР</a:t>
            </a:r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 rot="5400000">
            <a:off x="8543925" y="2309813"/>
            <a:ext cx="819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34"/>
          <p:cNvGrpSpPr>
            <a:grpSpLocks/>
          </p:cNvGrpSpPr>
          <p:nvPr/>
        </p:nvGrpSpPr>
        <p:grpSpPr bwMode="auto">
          <a:xfrm>
            <a:off x="8115300" y="2566988"/>
            <a:ext cx="1504950" cy="541337"/>
            <a:chOff x="973908" y="2597493"/>
            <a:chExt cx="1505056" cy="540118"/>
          </a:xfrm>
        </p:grpSpPr>
        <p:sp>
          <p:nvSpPr>
            <p:cNvPr id="36" name="TextBox 35"/>
            <p:cNvSpPr txBox="1"/>
            <p:nvPr/>
          </p:nvSpPr>
          <p:spPr>
            <a:xfrm>
              <a:off x="973908" y="2830330"/>
              <a:ext cx="1243101" cy="3072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514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0" kern="0" dirty="0" err="1">
                  <a:solidFill>
                    <a:srgbClr val="000514"/>
                  </a:solidFill>
                  <a:latin typeface="Impact" pitchFamily="34" charset="0"/>
                </a:rPr>
                <a:t>ремо</a:t>
              </a: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 (БТ)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069165" y="2751133"/>
              <a:ext cx="1243101" cy="3072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514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0" kern="0" dirty="0" err="1">
                  <a:solidFill>
                    <a:srgbClr val="000514"/>
                  </a:solidFill>
                  <a:latin typeface="Impact" pitchFamily="34" charset="0"/>
                </a:rPr>
                <a:t>ремо</a:t>
              </a: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 (БТ)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51721" y="2676689"/>
              <a:ext cx="1244688" cy="3072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514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0" kern="0" dirty="0" err="1">
                  <a:solidFill>
                    <a:srgbClr val="000514"/>
                  </a:solidFill>
                  <a:latin typeface="Impact" pitchFamily="34" charset="0"/>
                </a:rPr>
                <a:t>ремо</a:t>
              </a: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 (БТ)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235864" y="2597493"/>
              <a:ext cx="1243100" cy="307281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514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0" kern="0" dirty="0" err="1">
                  <a:solidFill>
                    <a:srgbClr val="000514"/>
                  </a:solidFill>
                  <a:latin typeface="Impact" pitchFamily="34" charset="0"/>
                </a:rPr>
                <a:t>эвакоотд</a:t>
              </a: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-е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377238" y="1749425"/>
            <a:ext cx="1243012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эваковзвод</a:t>
            </a:r>
            <a:endParaRPr lang="ru-RU" sz="1400" b="0" kern="0" dirty="0">
              <a:solidFill>
                <a:srgbClr val="000514"/>
              </a:solidFill>
              <a:latin typeface="Impact" pitchFamily="34" charset="0"/>
            </a:endParaRPr>
          </a:p>
        </p:txBody>
      </p:sp>
      <p:cxnSp>
        <p:nvCxnSpPr>
          <p:cNvPr id="113" name="Прямая соединительная линия 112"/>
          <p:cNvCxnSpPr/>
          <p:nvPr/>
        </p:nvCxnSpPr>
        <p:spPr>
          <a:xfrm>
            <a:off x="1019175" y="4349750"/>
            <a:ext cx="8018463" cy="793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rot="16200000" flipH="1">
            <a:off x="5047456" y="4191794"/>
            <a:ext cx="33178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rot="5400000">
            <a:off x="6157913" y="4779963"/>
            <a:ext cx="819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338638" y="3903663"/>
            <a:ext cx="1800225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ремр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(РАВ и ВВТ РВ)</a:t>
            </a:r>
          </a:p>
        </p:txBody>
      </p:sp>
      <p:cxnSp>
        <p:nvCxnSpPr>
          <p:cNvPr id="116" name="Прямая соединительная линия 115"/>
          <p:cNvCxnSpPr/>
          <p:nvPr/>
        </p:nvCxnSpPr>
        <p:spPr>
          <a:xfrm rot="16200000" flipH="1">
            <a:off x="8193881" y="5201445"/>
            <a:ext cx="1711325" cy="2381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043613" y="5022850"/>
            <a:ext cx="1004887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РМ РХБЗ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378825" y="4527550"/>
            <a:ext cx="1096963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ремв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СС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378825" y="5026025"/>
            <a:ext cx="1096963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отд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-е ТО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78825" y="5576888"/>
            <a:ext cx="1096963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аппаратная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378825" y="5989638"/>
            <a:ext cx="1096963" cy="30638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зарядки АКБ</a:t>
            </a:r>
          </a:p>
        </p:txBody>
      </p:sp>
      <p:cxnSp>
        <p:nvCxnSpPr>
          <p:cNvPr id="121" name="Прямая соединительная линия 120"/>
          <p:cNvCxnSpPr/>
          <p:nvPr/>
        </p:nvCxnSpPr>
        <p:spPr>
          <a:xfrm rot="16200000" flipH="1">
            <a:off x="3237706" y="5201445"/>
            <a:ext cx="1685925" cy="1111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rot="16200000" flipH="1">
            <a:off x="1920082" y="5055394"/>
            <a:ext cx="1397000" cy="14287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rot="16200000" flipH="1">
            <a:off x="180975" y="5187951"/>
            <a:ext cx="1685925" cy="127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17513" y="4529138"/>
            <a:ext cx="1330325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ремв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</a:t>
            </a: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вооруж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22475" y="4529138"/>
            <a:ext cx="1147763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ремв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(ПТРК)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495675" y="4529138"/>
            <a:ext cx="1179513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ремв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(ЗРВ, ПУ)</a:t>
            </a:r>
          </a:p>
        </p:txBody>
      </p:sp>
      <p:grpSp>
        <p:nvGrpSpPr>
          <p:cNvPr id="7" name="Группа 4"/>
          <p:cNvGrpSpPr>
            <a:grpSpLocks/>
          </p:cNvGrpSpPr>
          <p:nvPr/>
        </p:nvGrpSpPr>
        <p:grpSpPr bwMode="auto">
          <a:xfrm>
            <a:off x="336550" y="5024438"/>
            <a:ext cx="1397000" cy="388937"/>
            <a:chOff x="503363" y="5023751"/>
            <a:chExt cx="1396756" cy="390411"/>
          </a:xfrm>
        </p:grpSpPr>
        <p:sp>
          <p:nvSpPr>
            <p:cNvPr id="52" name="TextBox 51"/>
            <p:cNvSpPr txBox="1"/>
            <p:nvPr/>
          </p:nvSpPr>
          <p:spPr>
            <a:xfrm>
              <a:off x="503363" y="5106614"/>
              <a:ext cx="1330093" cy="3075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514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0" kern="0" dirty="0" err="1">
                  <a:solidFill>
                    <a:srgbClr val="000514"/>
                  </a:solidFill>
                  <a:latin typeface="Impact" pitchFamily="34" charset="0"/>
                </a:rPr>
                <a:t>ремо</a:t>
              </a: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 (</a:t>
              </a:r>
              <a:r>
                <a:rPr lang="ru-RU" sz="1400" b="0" kern="0" dirty="0" err="1">
                  <a:solidFill>
                    <a:srgbClr val="000514"/>
                  </a:solidFill>
                  <a:latin typeface="Impact" pitchFamily="34" charset="0"/>
                </a:rPr>
                <a:t>вооруж</a:t>
              </a: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70026" y="5023751"/>
              <a:ext cx="1330093" cy="307548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>
              <a:solidFill>
                <a:srgbClr val="000514"/>
              </a:solidFill>
            </a:ln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ru-RU" sz="1400" b="0" kern="0" dirty="0" err="1">
                  <a:solidFill>
                    <a:srgbClr val="000514"/>
                  </a:solidFill>
                  <a:latin typeface="Impact" pitchFamily="34" charset="0"/>
                </a:rPr>
                <a:t>ремо</a:t>
              </a: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 (</a:t>
              </a:r>
              <a:r>
                <a:rPr lang="ru-RU" sz="1400" b="0" kern="0" dirty="0" err="1">
                  <a:solidFill>
                    <a:srgbClr val="000514"/>
                  </a:solidFill>
                  <a:latin typeface="Impact" pitchFamily="34" charset="0"/>
                </a:rPr>
                <a:t>вооруж</a:t>
              </a:r>
              <a:r>
                <a:rPr lang="ru-RU" sz="1400" b="0" kern="0" dirty="0">
                  <a:solidFill>
                    <a:srgbClr val="000514"/>
                  </a:solidFill>
                  <a:latin typeface="Impact" pitchFamily="34" charset="0"/>
                </a:rPr>
                <a:t>)</a:t>
              </a: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330200" y="5576888"/>
            <a:ext cx="1328738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ремв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(СО)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6600" y="5024438"/>
            <a:ext cx="1163638" cy="306387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ремо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(ПТРК)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006600" y="5576888"/>
            <a:ext cx="1163638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ремо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</a:t>
            </a: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Пр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и О)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486150" y="5026025"/>
            <a:ext cx="1189038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ремо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(РЛС)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495675" y="5576888"/>
            <a:ext cx="1179513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 lIns="36000" rIns="3600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ремо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(РТС, ПУ)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495675" y="6040438"/>
            <a:ext cx="1179513" cy="307975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solidFill>
              <a:srgbClr val="000514"/>
            </a:solidFill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0" kern="0" dirty="0" err="1">
                <a:solidFill>
                  <a:srgbClr val="000514"/>
                </a:solidFill>
                <a:latin typeface="Impact" pitchFamily="34" charset="0"/>
              </a:rPr>
              <a:t>орр</a:t>
            </a:r>
            <a:r>
              <a:rPr lang="ru-RU" sz="1400" b="0" kern="0" dirty="0">
                <a:solidFill>
                  <a:srgbClr val="000514"/>
                </a:solidFill>
                <a:latin typeface="Impact" pitchFamily="34" charset="0"/>
              </a:rPr>
              <a:t> (ЗРК)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596900" y="295275"/>
            <a:ext cx="8685213" cy="365125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 i="1">
                <a:solidFill>
                  <a:schemeClr val="bg2"/>
                </a:solidFill>
              </a:rPr>
              <a:t>СИЛЫ И СРЕДСТВА ТЕХНИЧЕСКОГО ОБЕСПЕЧЕНИЯ БРИГАДЫ</a:t>
            </a: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390525" y="777875"/>
            <a:ext cx="9129713" cy="8969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6213" indent="14288" algn="just"/>
            <a:r>
              <a:rPr lang="ru-RU" sz="1400" i="1">
                <a:solidFill>
                  <a:schemeClr val="bg2"/>
                </a:solidFill>
              </a:rPr>
              <a:t>для  оказания помощи экипажам (расчетам), механикам-водителям (водителям) в выполнении сложных и трудоемких работ при техническом обслуживании ВВТ, подготовке вооружения и техники к использованию (боевому применению), для эвакуации и устранения выявленных неисправностей</a:t>
            </a:r>
          </a:p>
        </p:txBody>
      </p:sp>
      <p:grpSp>
        <p:nvGrpSpPr>
          <p:cNvPr id="3" name="Группа 28"/>
          <p:cNvGrpSpPr>
            <a:grpSpLocks/>
          </p:cNvGrpSpPr>
          <p:nvPr/>
        </p:nvGrpSpPr>
        <p:grpSpPr bwMode="auto">
          <a:xfrm>
            <a:off x="731838" y="1809750"/>
            <a:ext cx="8478837" cy="4826000"/>
            <a:chOff x="341313" y="1122363"/>
            <a:chExt cx="8478837" cy="4826000"/>
          </a:xfrm>
        </p:grpSpPr>
        <p:sp>
          <p:nvSpPr>
            <p:cNvPr id="25609" name="Rectangle 10"/>
            <p:cNvSpPr>
              <a:spLocks noChangeArrowheads="1"/>
            </p:cNvSpPr>
            <p:nvPr/>
          </p:nvSpPr>
          <p:spPr bwMode="auto">
            <a:xfrm>
              <a:off x="6588125" y="2636838"/>
              <a:ext cx="1008063" cy="503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000" i="1">
                <a:solidFill>
                  <a:schemeClr val="tx1"/>
                </a:solidFill>
              </a:endParaRPr>
            </a:p>
          </p:txBody>
        </p:sp>
        <p:sp>
          <p:nvSpPr>
            <p:cNvPr id="25610" name="Rectangle 16"/>
            <p:cNvSpPr>
              <a:spLocks noChangeArrowheads="1"/>
            </p:cNvSpPr>
            <p:nvPr/>
          </p:nvSpPr>
          <p:spPr bwMode="auto">
            <a:xfrm>
              <a:off x="5940425" y="1844675"/>
              <a:ext cx="2338388" cy="533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400" b="0" i="1">
                <a:solidFill>
                  <a:schemeClr val="tx1"/>
                </a:solidFill>
              </a:endParaRPr>
            </a:p>
          </p:txBody>
        </p:sp>
        <p:sp>
          <p:nvSpPr>
            <p:cNvPr id="25611" name="Line 23"/>
            <p:cNvSpPr>
              <a:spLocks noChangeShapeType="1"/>
            </p:cNvSpPr>
            <p:nvPr/>
          </p:nvSpPr>
          <p:spPr bwMode="auto">
            <a:xfrm>
              <a:off x="3924300" y="3789363"/>
              <a:ext cx="431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25612" name="Прямая соединительная линия 84"/>
            <p:cNvCxnSpPr>
              <a:cxnSpLocks noChangeShapeType="1"/>
            </p:cNvCxnSpPr>
            <p:nvPr/>
          </p:nvCxnSpPr>
          <p:spPr bwMode="auto">
            <a:xfrm>
              <a:off x="762000" y="2781300"/>
              <a:ext cx="1524000" cy="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</p:spPr>
        </p:cxnSp>
        <p:sp>
          <p:nvSpPr>
            <p:cNvPr id="25613" name="Line 25"/>
            <p:cNvSpPr>
              <a:spLocks noChangeShapeType="1"/>
            </p:cNvSpPr>
            <p:nvPr/>
          </p:nvSpPr>
          <p:spPr bwMode="auto">
            <a:xfrm>
              <a:off x="1258888" y="3213100"/>
              <a:ext cx="431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14" name="Line 26"/>
            <p:cNvSpPr>
              <a:spLocks noChangeShapeType="1"/>
            </p:cNvSpPr>
            <p:nvPr/>
          </p:nvSpPr>
          <p:spPr bwMode="auto">
            <a:xfrm>
              <a:off x="1476375" y="2276475"/>
              <a:ext cx="0" cy="9366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31" name="Rectangle 16"/>
            <p:cNvSpPr>
              <a:spLocks noChangeArrowheads="1"/>
            </p:cNvSpPr>
            <p:nvPr/>
          </p:nvSpPr>
          <p:spPr bwMode="auto">
            <a:xfrm>
              <a:off x="506413" y="1781176"/>
              <a:ext cx="1905000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Ремонтная рота </a:t>
              </a:r>
            </a:p>
            <a:p>
              <a:pPr algn="ctr">
                <a:defRPr/>
              </a:pPr>
              <a:r>
                <a:rPr lang="ru-RU" sz="1400" b="0" i="1" dirty="0">
                  <a:solidFill>
                    <a:schemeClr val="bg2"/>
                  </a:solidFill>
                  <a:latin typeface="Impact" pitchFamily="34" charset="0"/>
                </a:rPr>
                <a:t>(БТ и АТ)</a:t>
              </a:r>
            </a:p>
          </p:txBody>
        </p:sp>
        <p:sp>
          <p:nvSpPr>
            <p:cNvPr id="34832" name="Rectangle 8"/>
            <p:cNvSpPr>
              <a:spLocks noChangeArrowheads="1"/>
            </p:cNvSpPr>
            <p:nvPr/>
          </p:nvSpPr>
          <p:spPr bwMode="auto">
            <a:xfrm>
              <a:off x="2701925" y="1122363"/>
              <a:ext cx="3886200" cy="434975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батальон обеспечения</a:t>
              </a:r>
            </a:p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(материального и технического)</a:t>
              </a:r>
            </a:p>
          </p:txBody>
        </p:sp>
        <p:sp>
          <p:nvSpPr>
            <p:cNvPr id="25617" name="Rectangle 10"/>
            <p:cNvSpPr>
              <a:spLocks noChangeArrowheads="1"/>
            </p:cNvSpPr>
            <p:nvPr/>
          </p:nvSpPr>
          <p:spPr bwMode="auto">
            <a:xfrm>
              <a:off x="1692275" y="2579688"/>
              <a:ext cx="990600" cy="34448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рем. взв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АТ</a:t>
              </a:r>
            </a:p>
          </p:txBody>
        </p:sp>
        <p:sp>
          <p:nvSpPr>
            <p:cNvPr id="25618" name="Rectangle 10"/>
            <p:cNvSpPr>
              <a:spLocks noChangeArrowheads="1"/>
            </p:cNvSpPr>
            <p:nvPr/>
          </p:nvSpPr>
          <p:spPr bwMode="auto">
            <a:xfrm>
              <a:off x="341313" y="2997200"/>
              <a:ext cx="990600" cy="3444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взв спец. 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работ</a:t>
              </a:r>
            </a:p>
          </p:txBody>
        </p:sp>
        <p:sp>
          <p:nvSpPr>
            <p:cNvPr id="25619" name="Rectangle 10"/>
            <p:cNvSpPr>
              <a:spLocks noChangeArrowheads="1"/>
            </p:cNvSpPr>
            <p:nvPr/>
          </p:nvSpPr>
          <p:spPr bwMode="auto">
            <a:xfrm>
              <a:off x="341313" y="2590800"/>
              <a:ext cx="990600" cy="3444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рем. взв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БТВТ</a:t>
              </a:r>
            </a:p>
          </p:txBody>
        </p:sp>
        <p:sp>
          <p:nvSpPr>
            <p:cNvPr id="25620" name="Rectangle 10"/>
            <p:cNvSpPr>
              <a:spLocks noChangeArrowheads="1"/>
            </p:cNvSpPr>
            <p:nvPr/>
          </p:nvSpPr>
          <p:spPr bwMode="auto">
            <a:xfrm>
              <a:off x="1692275" y="2997200"/>
              <a:ext cx="981075" cy="34448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эваковзв</a:t>
              </a:r>
            </a:p>
          </p:txBody>
        </p:sp>
        <p:cxnSp>
          <p:nvCxnSpPr>
            <p:cNvPr id="25621" name="Прямая соединительная линия 84"/>
            <p:cNvCxnSpPr>
              <a:cxnSpLocks noChangeShapeType="1"/>
            </p:cNvCxnSpPr>
            <p:nvPr/>
          </p:nvCxnSpPr>
          <p:spPr bwMode="auto">
            <a:xfrm>
              <a:off x="3425825" y="2781300"/>
              <a:ext cx="1524000" cy="0"/>
            </a:xfrm>
            <a:prstGeom prst="line">
              <a:avLst/>
            </a:prstGeom>
            <a:noFill/>
            <a:ln w="9525" algn="ctr">
              <a:solidFill>
                <a:schemeClr val="bg2"/>
              </a:solidFill>
              <a:round/>
              <a:headEnd/>
              <a:tailEnd/>
            </a:ln>
          </p:spPr>
        </p:cxnSp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>
              <a:off x="3922713" y="3213100"/>
              <a:ext cx="431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>
              <a:off x="4140200" y="2276475"/>
              <a:ext cx="0" cy="18732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4840" name="Rectangle 16"/>
            <p:cNvSpPr>
              <a:spLocks noChangeArrowheads="1"/>
            </p:cNvSpPr>
            <p:nvPr/>
          </p:nvSpPr>
          <p:spPr bwMode="auto">
            <a:xfrm>
              <a:off x="2954338" y="1781176"/>
              <a:ext cx="2338387" cy="533400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Ремонтная рота </a:t>
              </a:r>
            </a:p>
            <a:p>
              <a:pPr algn="ctr">
                <a:defRPr/>
              </a:pPr>
              <a:r>
                <a:rPr lang="ru-RU" sz="1400" b="0" i="1" dirty="0">
                  <a:solidFill>
                    <a:schemeClr val="bg2"/>
                  </a:solidFill>
                  <a:latin typeface="Impact" pitchFamily="34" charset="0"/>
                </a:rPr>
                <a:t>(РАВ и </a:t>
              </a:r>
              <a:r>
                <a:rPr lang="ru-RU" sz="1400" b="0" i="1" dirty="0" err="1">
                  <a:solidFill>
                    <a:schemeClr val="bg2"/>
                  </a:solidFill>
                  <a:latin typeface="Impact" pitchFamily="34" charset="0"/>
                </a:rPr>
                <a:t>ВиТ</a:t>
              </a:r>
              <a:r>
                <a:rPr lang="ru-RU" sz="1400" b="0" i="1" dirty="0">
                  <a:solidFill>
                    <a:schemeClr val="bg2"/>
                  </a:solidFill>
                  <a:latin typeface="Impact" pitchFamily="34" charset="0"/>
                </a:rPr>
                <a:t> родов войск)</a:t>
              </a:r>
            </a:p>
          </p:txBody>
        </p:sp>
        <p:sp>
          <p:nvSpPr>
            <p:cNvPr id="25625" name="Rectangle 10"/>
            <p:cNvSpPr>
              <a:spLocks noChangeArrowheads="1"/>
            </p:cNvSpPr>
            <p:nvPr/>
          </p:nvSpPr>
          <p:spPr bwMode="auto">
            <a:xfrm>
              <a:off x="4356100" y="2492375"/>
              <a:ext cx="1008063" cy="4318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рем. взв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(ПТРК, приборв </a:t>
              </a:r>
            </a:p>
            <a:p>
              <a:pPr algn="ctr"/>
              <a:r>
                <a:rPr lang="ru-RU" sz="1000" i="1">
                  <a:solidFill>
                    <a:schemeClr val="tx1"/>
                  </a:solidFill>
                </a:rPr>
                <a:t>и оптики)</a:t>
              </a:r>
            </a:p>
          </p:txBody>
        </p:sp>
        <p:sp>
          <p:nvSpPr>
            <p:cNvPr id="25626" name="Rectangle 10"/>
            <p:cNvSpPr>
              <a:spLocks noChangeArrowheads="1"/>
            </p:cNvSpPr>
            <p:nvPr/>
          </p:nvSpPr>
          <p:spPr bwMode="auto">
            <a:xfrm>
              <a:off x="3005138" y="2997200"/>
              <a:ext cx="990600" cy="503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рем. взв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(РЛС и ПУ)</a:t>
              </a:r>
            </a:p>
          </p:txBody>
        </p:sp>
        <p:sp>
          <p:nvSpPr>
            <p:cNvPr id="25627" name="Rectangle 10"/>
            <p:cNvSpPr>
              <a:spLocks noChangeArrowheads="1"/>
            </p:cNvSpPr>
            <p:nvPr/>
          </p:nvSpPr>
          <p:spPr bwMode="auto">
            <a:xfrm>
              <a:off x="3005138" y="2492375"/>
              <a:ext cx="990600" cy="44291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рем. взв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(вооружения)</a:t>
              </a:r>
            </a:p>
          </p:txBody>
        </p:sp>
        <p:sp>
          <p:nvSpPr>
            <p:cNvPr id="25628" name="Rectangle 10"/>
            <p:cNvSpPr>
              <a:spLocks noChangeArrowheads="1"/>
            </p:cNvSpPr>
            <p:nvPr/>
          </p:nvSpPr>
          <p:spPr bwMode="auto">
            <a:xfrm>
              <a:off x="4356100" y="2997200"/>
              <a:ext cx="1008063" cy="503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ru-RU" sz="1000" i="1">
                <a:solidFill>
                  <a:schemeClr val="tx1"/>
                </a:solidFill>
              </a:endParaRP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рем. взв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(средств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 связи)</a:t>
              </a:r>
            </a:p>
            <a:p>
              <a:pPr algn="ctr"/>
              <a:endParaRPr lang="ru-RU" sz="1000" i="1">
                <a:solidFill>
                  <a:schemeClr val="bg2"/>
                </a:solidFill>
              </a:endParaRPr>
            </a:p>
          </p:txBody>
        </p:sp>
        <p:sp>
          <p:nvSpPr>
            <p:cNvPr id="25629" name="Rectangle 10"/>
            <p:cNvSpPr>
              <a:spLocks noChangeArrowheads="1"/>
            </p:cNvSpPr>
            <p:nvPr/>
          </p:nvSpPr>
          <p:spPr bwMode="auto">
            <a:xfrm>
              <a:off x="2987675" y="3573463"/>
              <a:ext cx="990600" cy="503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рем.маст.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инж.</a:t>
              </a:r>
            </a:p>
          </p:txBody>
        </p:sp>
        <p:sp>
          <p:nvSpPr>
            <p:cNvPr id="25630" name="Rectangle 10"/>
            <p:cNvSpPr>
              <a:spLocks noChangeArrowheads="1"/>
            </p:cNvSpPr>
            <p:nvPr/>
          </p:nvSpPr>
          <p:spPr bwMode="auto">
            <a:xfrm>
              <a:off x="4356100" y="3573463"/>
              <a:ext cx="990600" cy="503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рем.маст.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средств РХБЗ</a:t>
              </a:r>
            </a:p>
          </p:txBody>
        </p:sp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3635375" y="4149725"/>
              <a:ext cx="990600" cy="503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ремо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(техники 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тыла)</a:t>
              </a:r>
            </a:p>
          </p:txBody>
        </p:sp>
        <p:sp>
          <p:nvSpPr>
            <p:cNvPr id="25632" name="Rectangle 16"/>
            <p:cNvSpPr>
              <a:spLocks noChangeArrowheads="1"/>
            </p:cNvSpPr>
            <p:nvPr/>
          </p:nvSpPr>
          <p:spPr bwMode="auto">
            <a:xfrm>
              <a:off x="5867400" y="1773238"/>
              <a:ext cx="2338388" cy="533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0">
                  <a:solidFill>
                    <a:schemeClr val="bg2"/>
                  </a:solidFill>
                  <a:latin typeface="Impact" pitchFamily="34" charset="0"/>
                </a:rPr>
                <a:t>Рота  обеспечения</a:t>
              </a:r>
            </a:p>
            <a:p>
              <a:pPr algn="ctr"/>
              <a:r>
                <a:rPr lang="ru-RU" sz="1400" b="0" i="1">
                  <a:solidFill>
                    <a:schemeClr val="bg2"/>
                  </a:solidFill>
                  <a:latin typeface="Impact" pitchFamily="34" charset="0"/>
                </a:rPr>
                <a:t>(мсб)</a:t>
              </a:r>
            </a:p>
          </p:txBody>
        </p:sp>
        <p:sp>
          <p:nvSpPr>
            <p:cNvPr id="25633" name="Rectangle 10"/>
            <p:cNvSpPr>
              <a:spLocks noChangeArrowheads="1"/>
            </p:cNvSpPr>
            <p:nvPr/>
          </p:nvSpPr>
          <p:spPr bwMode="auto">
            <a:xfrm>
              <a:off x="6516688" y="2565400"/>
              <a:ext cx="1008062" cy="503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взвод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(эвакуации и 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ремонта)</a:t>
              </a:r>
            </a:p>
          </p:txBody>
        </p:sp>
        <p:sp>
          <p:nvSpPr>
            <p:cNvPr id="25634" name="Rectangle 16"/>
            <p:cNvSpPr>
              <a:spLocks noChangeArrowheads="1"/>
            </p:cNvSpPr>
            <p:nvPr/>
          </p:nvSpPr>
          <p:spPr bwMode="auto">
            <a:xfrm>
              <a:off x="5938838" y="3429000"/>
              <a:ext cx="2338387" cy="533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0">
                  <a:solidFill>
                    <a:schemeClr val="bg2"/>
                  </a:solidFill>
                  <a:latin typeface="Impact" pitchFamily="34" charset="0"/>
                </a:rPr>
                <a:t>Рота  обеспечения</a:t>
              </a:r>
            </a:p>
            <a:p>
              <a:pPr algn="ctr"/>
              <a:r>
                <a:rPr lang="ru-RU" sz="1400" b="0" i="1">
                  <a:solidFill>
                    <a:schemeClr val="bg2"/>
                  </a:solidFill>
                  <a:latin typeface="Impact" pitchFamily="34" charset="0"/>
                </a:rPr>
                <a:t>(тб)</a:t>
              </a:r>
            </a:p>
          </p:txBody>
        </p:sp>
        <p:sp>
          <p:nvSpPr>
            <p:cNvPr id="25635" name="Rectangle 10"/>
            <p:cNvSpPr>
              <a:spLocks noChangeArrowheads="1"/>
            </p:cNvSpPr>
            <p:nvPr/>
          </p:nvSpPr>
          <p:spPr bwMode="auto">
            <a:xfrm>
              <a:off x="6588125" y="4076700"/>
              <a:ext cx="1008063" cy="503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взвод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ТО</a:t>
              </a:r>
            </a:p>
          </p:txBody>
        </p:sp>
        <p:sp>
          <p:nvSpPr>
            <p:cNvPr id="25636" name="Rectangle 16"/>
            <p:cNvSpPr>
              <a:spLocks noChangeArrowheads="1"/>
            </p:cNvSpPr>
            <p:nvPr/>
          </p:nvSpPr>
          <p:spPr bwMode="auto">
            <a:xfrm>
              <a:off x="5940425" y="4652963"/>
              <a:ext cx="2338388" cy="533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0">
                  <a:solidFill>
                    <a:schemeClr val="bg2"/>
                  </a:solidFill>
                  <a:latin typeface="Impact" pitchFamily="34" charset="0"/>
                </a:rPr>
                <a:t>Рота  обеспечения</a:t>
              </a:r>
            </a:p>
            <a:p>
              <a:pPr algn="ctr"/>
              <a:r>
                <a:rPr lang="ru-RU" sz="1400" b="0" i="1">
                  <a:solidFill>
                    <a:schemeClr val="bg2"/>
                  </a:solidFill>
                  <a:latin typeface="Impact" pitchFamily="34" charset="0"/>
                </a:rPr>
                <a:t>(адн и здн)</a:t>
              </a:r>
            </a:p>
          </p:txBody>
        </p:sp>
        <p:sp>
          <p:nvSpPr>
            <p:cNvPr id="25637" name="Rectangle 10"/>
            <p:cNvSpPr>
              <a:spLocks noChangeArrowheads="1"/>
            </p:cNvSpPr>
            <p:nvPr/>
          </p:nvSpPr>
          <p:spPr bwMode="auto">
            <a:xfrm>
              <a:off x="5940425" y="5300663"/>
              <a:ext cx="1008063" cy="503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взвод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ТехО</a:t>
              </a:r>
            </a:p>
          </p:txBody>
        </p:sp>
        <p:sp>
          <p:nvSpPr>
            <p:cNvPr id="25638" name="Rectangle 10"/>
            <p:cNvSpPr>
              <a:spLocks noChangeArrowheads="1"/>
            </p:cNvSpPr>
            <p:nvPr/>
          </p:nvSpPr>
          <p:spPr bwMode="auto">
            <a:xfrm>
              <a:off x="7092950" y="5300663"/>
              <a:ext cx="1727200" cy="503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взвод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технический (ремонта,ТО 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спец.техники ПВО)</a:t>
              </a:r>
            </a:p>
          </p:txBody>
        </p:sp>
        <p:sp>
          <p:nvSpPr>
            <p:cNvPr id="25639" name="Rectangle 16"/>
            <p:cNvSpPr>
              <a:spLocks noChangeArrowheads="1"/>
            </p:cNvSpPr>
            <p:nvPr/>
          </p:nvSpPr>
          <p:spPr bwMode="auto">
            <a:xfrm>
              <a:off x="684213" y="4868863"/>
              <a:ext cx="2338387" cy="533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0">
                  <a:solidFill>
                    <a:schemeClr val="bg2"/>
                  </a:solidFill>
                  <a:latin typeface="Impact" pitchFamily="34" charset="0"/>
                </a:rPr>
                <a:t>Рота  обеспечения</a:t>
              </a:r>
            </a:p>
            <a:p>
              <a:pPr algn="ctr"/>
              <a:r>
                <a:rPr lang="ru-RU" sz="1400" b="0" i="1">
                  <a:solidFill>
                    <a:schemeClr val="bg2"/>
                  </a:solidFill>
                  <a:latin typeface="Impact" pitchFamily="34" charset="0"/>
                </a:rPr>
                <a:t>(рб)</a:t>
              </a:r>
            </a:p>
          </p:txBody>
        </p:sp>
        <p:sp>
          <p:nvSpPr>
            <p:cNvPr id="25640" name="Rectangle 10"/>
            <p:cNvSpPr>
              <a:spLocks noChangeArrowheads="1"/>
            </p:cNvSpPr>
            <p:nvPr/>
          </p:nvSpPr>
          <p:spPr bwMode="auto">
            <a:xfrm>
              <a:off x="1258888" y="5445125"/>
              <a:ext cx="1008062" cy="503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взвод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(эвакуации и 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ремонта)</a:t>
              </a:r>
            </a:p>
          </p:txBody>
        </p:sp>
        <p:sp>
          <p:nvSpPr>
            <p:cNvPr id="25641" name="Rectangle 16"/>
            <p:cNvSpPr>
              <a:spLocks noChangeArrowheads="1"/>
            </p:cNvSpPr>
            <p:nvPr/>
          </p:nvSpPr>
          <p:spPr bwMode="auto">
            <a:xfrm>
              <a:off x="3132138" y="4868863"/>
              <a:ext cx="2338387" cy="533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400" b="0">
                  <a:solidFill>
                    <a:schemeClr val="bg2"/>
                  </a:solidFill>
                  <a:latin typeface="Impact" pitchFamily="34" charset="0"/>
                </a:rPr>
                <a:t>Рота  обеспечения</a:t>
              </a:r>
            </a:p>
            <a:p>
              <a:pPr algn="ctr"/>
              <a:r>
                <a:rPr lang="ru-RU" sz="1400" b="0" i="1">
                  <a:solidFill>
                    <a:schemeClr val="bg2"/>
                  </a:solidFill>
                  <a:latin typeface="Impact" pitchFamily="34" charset="0"/>
                </a:rPr>
                <a:t>(батальона управления)</a:t>
              </a:r>
            </a:p>
          </p:txBody>
        </p:sp>
        <p:sp>
          <p:nvSpPr>
            <p:cNvPr id="25642" name="Rectangle 10"/>
            <p:cNvSpPr>
              <a:spLocks noChangeArrowheads="1"/>
            </p:cNvSpPr>
            <p:nvPr/>
          </p:nvSpPr>
          <p:spPr bwMode="auto">
            <a:xfrm>
              <a:off x="3779838" y="5445125"/>
              <a:ext cx="1008062" cy="503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взвод</a:t>
              </a:r>
            </a:p>
            <a:p>
              <a:pPr algn="ctr"/>
              <a:r>
                <a:rPr lang="ru-RU" sz="1000" i="1">
                  <a:solidFill>
                    <a:schemeClr val="bg2"/>
                  </a:solidFill>
                </a:rPr>
                <a:t>ТО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113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701675" y="176213"/>
            <a:ext cx="8304213" cy="330200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i="1">
                <a:solidFill>
                  <a:schemeClr val="bg2"/>
                </a:solidFill>
              </a:rPr>
              <a:t>ОРГАНЫ МАТЕРИАЛЬНО-ТЕХНИЧЕСКОГО ОБЕСПЕЧЕНИЯ  БРИГАДЫ</a:t>
            </a:r>
            <a:endParaRPr lang="ru-RU">
              <a:solidFill>
                <a:schemeClr val="bg2"/>
              </a:solidFill>
            </a:endParaRP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44475" y="1077913"/>
            <a:ext cx="9413875" cy="13557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176213" indent="14288" algn="just"/>
            <a:r>
              <a:rPr lang="ru-RU" sz="1600" i="1">
                <a:solidFill>
                  <a:schemeClr val="bg2"/>
                </a:solidFill>
              </a:rPr>
              <a:t>для  обеспечения подразделений материальными средствами, включая подвоз, оказания помощи экипажам (расчетам), механикам-водителям (водителям) в выполнении работ при техническом обслуживании ВВТ, подготовке вооружения и техники к использованию (боевому применению), для ремонта и эвакуации в ходе выполнения задач, а также для организации питания л/с</a:t>
            </a:r>
          </a:p>
        </p:txBody>
      </p:sp>
      <p:sp>
        <p:nvSpPr>
          <p:cNvPr id="7" name="Text Box 70"/>
          <p:cNvSpPr txBox="1">
            <a:spLocks noChangeArrowheads="1"/>
          </p:cNvSpPr>
          <p:nvPr/>
        </p:nvSpPr>
        <p:spPr bwMode="auto">
          <a:xfrm>
            <a:off x="287338" y="700088"/>
            <a:ext cx="9112250" cy="3397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 defTabSz="898525"/>
            <a:r>
              <a:rPr lang="ru-RU" sz="1600">
                <a:solidFill>
                  <a:srgbClr val="FF0000"/>
                </a:solidFill>
              </a:rPr>
              <a:t>РОТЫ  ОБЕСПЕЧЕНИЯ ПРЕДНАЗНАЧЕНЫ:</a:t>
            </a:r>
          </a:p>
        </p:txBody>
      </p:sp>
      <p:grpSp>
        <p:nvGrpSpPr>
          <p:cNvPr id="3" name="Группа 61"/>
          <p:cNvGrpSpPr>
            <a:grpSpLocks/>
          </p:cNvGrpSpPr>
          <p:nvPr/>
        </p:nvGrpSpPr>
        <p:grpSpPr bwMode="auto">
          <a:xfrm>
            <a:off x="3540125" y="2965450"/>
            <a:ext cx="2155825" cy="2208213"/>
            <a:chOff x="3540039" y="2468881"/>
            <a:chExt cx="2155371" cy="2207622"/>
          </a:xfrm>
        </p:grpSpPr>
        <p:sp>
          <p:nvSpPr>
            <p:cNvPr id="20" name="TextBox 19"/>
            <p:cNvSpPr txBox="1"/>
            <p:nvPr/>
          </p:nvSpPr>
          <p:spPr>
            <a:xfrm>
              <a:off x="3540039" y="3030706"/>
              <a:ext cx="966584" cy="27456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взвод ТО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05113" y="2468881"/>
              <a:ext cx="1933168" cy="27456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рота обеспечения </a:t>
              </a:r>
              <a:r>
                <a:rPr lang="ru-RU" sz="1400" b="0" i="1" dirty="0">
                  <a:solidFill>
                    <a:schemeClr val="bg2"/>
                  </a:solidFill>
                  <a:latin typeface="Impact" pitchFamily="34" charset="0"/>
                </a:rPr>
                <a:t>(</a:t>
              </a:r>
              <a:r>
                <a:rPr lang="ru-RU" sz="1400" b="0" i="1" dirty="0" err="1">
                  <a:solidFill>
                    <a:schemeClr val="bg2"/>
                  </a:solidFill>
                  <a:latin typeface="Impact" pitchFamily="34" charset="0"/>
                </a:rPr>
                <a:t>мсб</a:t>
              </a:r>
              <a:r>
                <a:rPr lang="ru-RU" sz="1400" b="0" i="1" dirty="0">
                  <a:solidFill>
                    <a:schemeClr val="bg2"/>
                  </a:solidFill>
                  <a:latin typeface="Impact" pitchFamily="34" charset="0"/>
                </a:rPr>
                <a:t>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40039" y="3527461"/>
              <a:ext cx="966584" cy="274563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отд-е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</a:t>
              </a: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ЭиР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52736" y="3997235"/>
              <a:ext cx="966584" cy="274563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отд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ТО (БТ)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552736" y="4401939"/>
              <a:ext cx="966584" cy="27456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отд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ТО (АТ)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grpSp>
          <p:nvGrpSpPr>
            <p:cNvPr id="26673" name="Группа 46"/>
            <p:cNvGrpSpPr>
              <a:grpSpLocks/>
            </p:cNvGrpSpPr>
            <p:nvPr/>
          </p:nvGrpSpPr>
          <p:grpSpPr bwMode="auto">
            <a:xfrm>
              <a:off x="4010297" y="2756265"/>
              <a:ext cx="1188720" cy="274318"/>
              <a:chOff x="4010297" y="2756265"/>
              <a:chExt cx="1188720" cy="274318"/>
            </a:xfrm>
          </p:grpSpPr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4009840" y="2873586"/>
                <a:ext cx="1188788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единительная линия 41"/>
              <p:cNvCxnSpPr/>
              <p:nvPr/>
            </p:nvCxnSpPr>
            <p:spPr>
              <a:xfrm rot="16200000" flipH="1">
                <a:off x="4506626" y="2808516"/>
                <a:ext cx="104747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/>
              <p:cNvCxnSpPr/>
              <p:nvPr/>
            </p:nvCxnSpPr>
            <p:spPr>
              <a:xfrm rot="5400000">
                <a:off x="5120068" y="2952146"/>
                <a:ext cx="15712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единительная линия 45"/>
              <p:cNvCxnSpPr/>
              <p:nvPr/>
            </p:nvCxnSpPr>
            <p:spPr>
              <a:xfrm rot="5400000">
                <a:off x="3931280" y="2952146"/>
                <a:ext cx="15712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728827" y="3018009"/>
              <a:ext cx="966583" cy="27456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взвод МО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</p:grpSp>
      <p:grpSp>
        <p:nvGrpSpPr>
          <p:cNvPr id="5" name="Группа 62"/>
          <p:cNvGrpSpPr>
            <a:grpSpLocks/>
          </p:cNvGrpSpPr>
          <p:nvPr/>
        </p:nvGrpSpPr>
        <p:grpSpPr bwMode="auto">
          <a:xfrm>
            <a:off x="574675" y="2978150"/>
            <a:ext cx="2220913" cy="2625725"/>
            <a:chOff x="574765" y="2468881"/>
            <a:chExt cx="2220686" cy="2625633"/>
          </a:xfrm>
        </p:grpSpPr>
        <p:sp>
          <p:nvSpPr>
            <p:cNvPr id="11" name="TextBox 10"/>
            <p:cNvSpPr txBox="1"/>
            <p:nvPr/>
          </p:nvSpPr>
          <p:spPr>
            <a:xfrm>
              <a:off x="639846" y="3043536"/>
              <a:ext cx="966688" cy="274628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взвод ТО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28" y="2468881"/>
              <a:ext cx="1933377" cy="274628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рота обеспечения </a:t>
              </a:r>
              <a:r>
                <a:rPr lang="ru-RU" sz="1400" b="0" i="1" dirty="0">
                  <a:solidFill>
                    <a:schemeClr val="bg2"/>
                  </a:solidFill>
                  <a:latin typeface="Impact" pitchFamily="34" charset="0"/>
                </a:rPr>
                <a:t>(</a:t>
              </a:r>
              <a:r>
                <a:rPr lang="ru-RU" sz="1400" b="0" i="1" dirty="0" err="1">
                  <a:solidFill>
                    <a:schemeClr val="bg2"/>
                  </a:solidFill>
                  <a:latin typeface="Impact" pitchFamily="34" charset="0"/>
                </a:rPr>
                <a:t>тб</a:t>
              </a:r>
              <a:r>
                <a:rPr lang="ru-RU" sz="1400" b="0" i="1" dirty="0">
                  <a:solidFill>
                    <a:schemeClr val="bg2"/>
                  </a:solidFill>
                  <a:latin typeface="Impact" pitchFamily="34" charset="0"/>
                </a:rPr>
                <a:t>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762" y="3030836"/>
              <a:ext cx="966689" cy="274628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взвод МО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grpSp>
          <p:nvGrpSpPr>
            <p:cNvPr id="26657" name="Группа 15"/>
            <p:cNvGrpSpPr>
              <a:grpSpLocks/>
            </p:cNvGrpSpPr>
            <p:nvPr/>
          </p:nvGrpSpPr>
          <p:grpSpPr bwMode="auto">
            <a:xfrm>
              <a:off x="574765" y="3526972"/>
              <a:ext cx="1031966" cy="352697"/>
              <a:chOff x="574765" y="3526972"/>
              <a:chExt cx="1031966" cy="352697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74765" y="3605491"/>
                <a:ext cx="966690" cy="274629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txBody>
              <a:bodyPr lIns="36000" tIns="36000" rIns="36000" bIns="36000"/>
              <a:lstStyle/>
              <a:p>
                <a:pPr algn="ctr">
                  <a:defRPr/>
                </a:pPr>
                <a:endParaRPr lang="ru-RU" sz="1400" b="0" i="1" dirty="0">
                  <a:solidFill>
                    <a:schemeClr val="bg2"/>
                  </a:solidFill>
                  <a:latin typeface="Impact" pitchFamily="34" charset="0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846" y="3527707"/>
                <a:ext cx="966689" cy="274628"/>
              </a:xfrm>
              <a:prstGeom prst="rect">
                <a:avLst/>
              </a:prstGeom>
              <a:solidFill>
                <a:schemeClr val="accent4">
                  <a:lumMod val="90000"/>
                </a:schemeClr>
              </a:solidFill>
              <a:ln w="12700">
                <a:solidFill>
                  <a:schemeClr val="bg2"/>
                </a:solidFill>
              </a:ln>
            </p:spPr>
            <p:txBody>
              <a:bodyPr lIns="36000" tIns="36000" rIns="36000" bIns="36000"/>
              <a:lstStyle/>
              <a:p>
                <a:pPr algn="ctr">
                  <a:defRPr/>
                </a:pPr>
                <a:r>
                  <a:rPr lang="ru-RU" sz="1400" b="0" dirty="0" err="1">
                    <a:solidFill>
                      <a:schemeClr val="bg2"/>
                    </a:solidFill>
                    <a:latin typeface="Impact" pitchFamily="34" charset="0"/>
                  </a:rPr>
                  <a:t>эвакоотд-е</a:t>
                </a:r>
                <a:endParaRPr lang="ru-RU" sz="1400" b="0" i="1" dirty="0">
                  <a:solidFill>
                    <a:schemeClr val="bg2"/>
                  </a:solidFill>
                  <a:latin typeface="Impact" pitchFamily="34" charset="0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639846" y="3997590"/>
              <a:ext cx="966688" cy="27462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отд-е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ТП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9846" y="4415088"/>
              <a:ext cx="966688" cy="274628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ремо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БТ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9846" y="4819887"/>
              <a:ext cx="966688" cy="27462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ото АТ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grpSp>
          <p:nvGrpSpPr>
            <p:cNvPr id="26661" name="Группа 47"/>
            <p:cNvGrpSpPr>
              <a:grpSpLocks/>
            </p:cNvGrpSpPr>
            <p:nvPr/>
          </p:nvGrpSpPr>
          <p:grpSpPr bwMode="auto">
            <a:xfrm>
              <a:off x="1097280" y="2756265"/>
              <a:ext cx="1188720" cy="274318"/>
              <a:chOff x="4010297" y="2756265"/>
              <a:chExt cx="1188720" cy="274318"/>
            </a:xfrm>
          </p:grpSpPr>
          <p:cxnSp>
            <p:nvCxnSpPr>
              <p:cNvPr id="49" name="Прямая соединительная линия 48"/>
              <p:cNvCxnSpPr/>
              <p:nvPr/>
            </p:nvCxnSpPr>
            <p:spPr>
              <a:xfrm>
                <a:off x="4010017" y="2873680"/>
                <a:ext cx="118891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Прямая соединительная линия 49"/>
              <p:cNvCxnSpPr/>
              <p:nvPr/>
            </p:nvCxnSpPr>
            <p:spPr>
              <a:xfrm rot="16200000" flipH="1">
                <a:off x="4506850" y="2808595"/>
                <a:ext cx="104771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Прямая соединительная линия 50"/>
              <p:cNvCxnSpPr/>
              <p:nvPr/>
            </p:nvCxnSpPr>
            <p:spPr>
              <a:xfrm rot="5400000">
                <a:off x="5120354" y="2952258"/>
                <a:ext cx="157156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единительная линия 51"/>
              <p:cNvCxnSpPr/>
              <p:nvPr/>
            </p:nvCxnSpPr>
            <p:spPr>
              <a:xfrm rot="5400000">
                <a:off x="3931439" y="2952258"/>
                <a:ext cx="157156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Группа 60"/>
          <p:cNvGrpSpPr>
            <a:grpSpLocks/>
          </p:cNvGrpSpPr>
          <p:nvPr/>
        </p:nvGrpSpPr>
        <p:grpSpPr bwMode="auto">
          <a:xfrm>
            <a:off x="6413500" y="2938463"/>
            <a:ext cx="2965450" cy="2809875"/>
            <a:chOff x="6413862" y="2468882"/>
            <a:chExt cx="2965269" cy="2808514"/>
          </a:xfrm>
        </p:grpSpPr>
        <p:sp>
          <p:nvSpPr>
            <p:cNvPr id="28" name="TextBox 27"/>
            <p:cNvSpPr txBox="1"/>
            <p:nvPr/>
          </p:nvSpPr>
          <p:spPr>
            <a:xfrm>
              <a:off x="6675784" y="2468882"/>
              <a:ext cx="2323958" cy="261810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рота обеспечения </a:t>
              </a:r>
              <a:r>
                <a:rPr lang="ru-RU" sz="1400" b="0" i="1" dirty="0">
                  <a:solidFill>
                    <a:schemeClr val="bg2"/>
                  </a:solidFill>
                  <a:latin typeface="Impact" pitchFamily="34" charset="0"/>
                </a:rPr>
                <a:t>(</a:t>
              </a:r>
              <a:r>
                <a:rPr lang="ru-RU" sz="1400" b="0" i="1" dirty="0" err="1">
                  <a:solidFill>
                    <a:schemeClr val="bg2"/>
                  </a:solidFill>
                  <a:latin typeface="Impact" pitchFamily="34" charset="0"/>
                </a:rPr>
                <a:t>адн,здн</a:t>
              </a:r>
              <a:r>
                <a:rPr lang="ru-RU" sz="1400" b="0" i="1" dirty="0">
                  <a:solidFill>
                    <a:schemeClr val="bg2"/>
                  </a:solidFill>
                  <a:latin typeface="Impact" pitchFamily="34" charset="0"/>
                </a:rPr>
                <a:t>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26581" y="5002891"/>
              <a:ext cx="966728" cy="274505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взвод МО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66247" y="3030585"/>
              <a:ext cx="966728" cy="27450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взвод ТО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229851" y="4990197"/>
              <a:ext cx="966729" cy="274505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взвод МО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13862" y="3539925"/>
              <a:ext cx="966729" cy="274505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87005" y="3030585"/>
              <a:ext cx="966728" cy="27450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ТехВ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(</a:t>
              </a: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РиТО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)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478946" y="3487563"/>
              <a:ext cx="966728" cy="27450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отд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</a:t>
              </a: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ЭиР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91645" y="4036572"/>
              <a:ext cx="966728" cy="27450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ото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99704" y="3487563"/>
              <a:ext cx="966728" cy="471259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Расч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 </a:t>
              </a: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хр-я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и транспорт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12403" y="4128603"/>
              <a:ext cx="966728" cy="272918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РО ЗРК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412403" y="4506245"/>
              <a:ext cx="966728" cy="274504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 w="12700">
              <a:solidFill>
                <a:schemeClr val="bg2"/>
              </a:solidFill>
            </a:ln>
          </p:spPr>
          <p:txBody>
            <a:bodyPr lIns="36000" tIns="36000" rIns="36000" bIns="36000"/>
            <a:lstStyle/>
            <a:p>
              <a:pPr algn="ctr">
                <a:defRPr/>
              </a:pPr>
              <a:r>
                <a:rPr lang="ru-RU" sz="1400" b="0" dirty="0" err="1">
                  <a:solidFill>
                    <a:schemeClr val="bg2"/>
                  </a:solidFill>
                  <a:latin typeface="Impact" pitchFamily="34" charset="0"/>
                </a:rPr>
                <a:t>отд</a:t>
              </a:r>
              <a:r>
                <a:rPr lang="ru-RU" sz="1400" b="0" dirty="0">
                  <a:solidFill>
                    <a:schemeClr val="bg2"/>
                  </a:solidFill>
                  <a:latin typeface="Impact" pitchFamily="34" charset="0"/>
                </a:rPr>
                <a:t> ЭО</a:t>
              </a:r>
              <a:endParaRPr lang="ru-RU" sz="1400" b="0" i="1" dirty="0">
                <a:solidFill>
                  <a:schemeClr val="bg2"/>
                </a:solidFill>
                <a:latin typeface="Impact" pitchFamily="34" charset="0"/>
              </a:endParaRPr>
            </a:p>
          </p:txBody>
        </p:sp>
        <p:grpSp>
          <p:nvGrpSpPr>
            <p:cNvPr id="26647" name="Группа 52"/>
            <p:cNvGrpSpPr>
              <a:grpSpLocks/>
            </p:cNvGrpSpPr>
            <p:nvPr/>
          </p:nvGrpSpPr>
          <p:grpSpPr bwMode="auto">
            <a:xfrm>
              <a:off x="7276012" y="2743203"/>
              <a:ext cx="1188720" cy="274318"/>
              <a:chOff x="4010297" y="2756265"/>
              <a:chExt cx="1188720" cy="274318"/>
            </a:xfrm>
          </p:grpSpPr>
          <p:cxnSp>
            <p:nvCxnSpPr>
              <p:cNvPr id="54" name="Прямая соединительная линия 53"/>
              <p:cNvCxnSpPr/>
              <p:nvPr/>
            </p:nvCxnSpPr>
            <p:spPr>
              <a:xfrm>
                <a:off x="4010107" y="2873866"/>
                <a:ext cx="1188964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единительная линия 54"/>
              <p:cNvCxnSpPr/>
              <p:nvPr/>
            </p:nvCxnSpPr>
            <p:spPr>
              <a:xfrm rot="16200000" flipH="1">
                <a:off x="4506986" y="2808811"/>
                <a:ext cx="104724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единительная линия 55"/>
              <p:cNvCxnSpPr/>
              <p:nvPr/>
            </p:nvCxnSpPr>
            <p:spPr>
              <a:xfrm rot="5400000">
                <a:off x="5120527" y="2952410"/>
                <a:ext cx="157087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единительная линия 56"/>
              <p:cNvCxnSpPr/>
              <p:nvPr/>
            </p:nvCxnSpPr>
            <p:spPr>
              <a:xfrm rot="5400000">
                <a:off x="3931563" y="2952410"/>
                <a:ext cx="157087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Прямая соединительная линия 58"/>
            <p:cNvCxnSpPr/>
            <p:nvPr/>
          </p:nvCxnSpPr>
          <p:spPr>
            <a:xfrm rot="5400000">
              <a:off x="7230238" y="3925501"/>
              <a:ext cx="2129393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5400000">
              <a:off x="6498445" y="3938195"/>
              <a:ext cx="2129393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1130" grpId="0" animBg="1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300038" y="2633663"/>
            <a:ext cx="4560887" cy="1584325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35921" dir="81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4859338" y="2543175"/>
            <a:ext cx="4837112" cy="15208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defTabSz="898525">
              <a:lnSpc>
                <a:spcPct val="90000"/>
              </a:lnSpc>
              <a:defRPr/>
            </a:pPr>
            <a:r>
              <a:rPr lang="ru-RU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Замыкание колонн (ЗК) предназначено</a:t>
            </a:r>
            <a:r>
              <a:rPr lang="ru-RU" sz="17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ru-RU" sz="1700" dirty="0">
                <a:solidFill>
                  <a:schemeClr val="bg2"/>
                </a:solidFill>
              </a:rPr>
              <a:t>для выполнения задач технического </a:t>
            </a:r>
          </a:p>
          <a:p>
            <a:pPr defTabSz="898525">
              <a:lnSpc>
                <a:spcPct val="90000"/>
              </a:lnSpc>
              <a:defRPr/>
            </a:pPr>
            <a:r>
              <a:rPr lang="ru-RU" sz="1700" dirty="0">
                <a:solidFill>
                  <a:schemeClr val="bg2"/>
                </a:solidFill>
              </a:rPr>
              <a:t>обеспечения при совершении марша, а также при выдвижении  подразделений</a:t>
            </a:r>
          </a:p>
          <a:p>
            <a:pPr defTabSz="898525">
              <a:lnSpc>
                <a:spcPct val="90000"/>
              </a:lnSpc>
              <a:defRPr/>
            </a:pPr>
            <a:r>
              <a:rPr lang="ru-RU" sz="1700" dirty="0">
                <a:solidFill>
                  <a:schemeClr val="bg2"/>
                </a:solidFill>
              </a:rPr>
              <a:t>из исходного района на рубеж перехода в атаку</a:t>
            </a:r>
          </a:p>
        </p:txBody>
      </p:sp>
      <p:sp>
        <p:nvSpPr>
          <p:cNvPr id="121861" name="Text Box 5"/>
          <p:cNvSpPr txBox="1">
            <a:spLocks noChangeArrowheads="1"/>
          </p:cNvSpPr>
          <p:nvPr/>
        </p:nvSpPr>
        <p:spPr bwMode="auto">
          <a:xfrm>
            <a:off x="-350838" y="2598738"/>
            <a:ext cx="5692776" cy="541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 anchorCtr="1"/>
          <a:lstStyle/>
          <a:p>
            <a:pPr algn="ctr">
              <a:lnSpc>
                <a:spcPct val="80000"/>
              </a:lnSpc>
            </a:pPr>
            <a:r>
              <a:rPr lang="ru-RU" sz="1600" i="1">
                <a:solidFill>
                  <a:schemeClr val="tx1"/>
                </a:solidFill>
              </a:rPr>
              <a:t> </a:t>
            </a:r>
            <a:r>
              <a:rPr lang="ru-RU" sz="1600" i="1">
                <a:solidFill>
                  <a:srgbClr val="B03857"/>
                </a:solidFill>
              </a:rPr>
              <a:t>Замыкание колонны </a:t>
            </a:r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569913" y="2982913"/>
            <a:ext cx="3933825" cy="207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50000"/>
              </a:lnSpc>
              <a:spcBef>
                <a:spcPct val="50000"/>
              </a:spcBef>
            </a:pPr>
            <a:r>
              <a:rPr lang="ru-RU" sz="1500" i="1">
                <a:solidFill>
                  <a:schemeClr val="bg2"/>
                </a:solidFill>
              </a:rPr>
              <a:t>отделения ТО (БТ), отделение ТО (АТ)</a:t>
            </a:r>
          </a:p>
        </p:txBody>
      </p:sp>
      <p:pic>
        <p:nvPicPr>
          <p:cNvPr id="121863" name="Picture 7" descr="ТРМ ЗПК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1950" y="3235325"/>
            <a:ext cx="10366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4" name="Picture 8" descr="Тягач ЗПК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7463" y="3232150"/>
            <a:ext cx="9366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1865" name="Picture 9" descr="Безымянный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85988" y="3289300"/>
            <a:ext cx="882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220663" y="3759200"/>
            <a:ext cx="1014412" cy="27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200">
                <a:solidFill>
                  <a:schemeClr val="bg2"/>
                </a:solidFill>
              </a:rPr>
              <a:t>МТО-АМ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1300163" y="3762375"/>
            <a:ext cx="768350" cy="27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ru-RU" sz="1200">
                <a:solidFill>
                  <a:schemeClr val="bg2"/>
                </a:solidFill>
              </a:rPr>
              <a:t>БРЭМ-1</a:t>
            </a:r>
          </a:p>
        </p:txBody>
      </p:sp>
      <p:sp>
        <p:nvSpPr>
          <p:cNvPr id="121868" name="Text Box 12"/>
          <p:cNvSpPr txBox="1">
            <a:spLocks noChangeArrowheads="1"/>
          </p:cNvSpPr>
          <p:nvPr/>
        </p:nvSpPr>
        <p:spPr bwMode="auto">
          <a:xfrm>
            <a:off x="2090738" y="3754438"/>
            <a:ext cx="798512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ru-RU" sz="1200">
                <a:solidFill>
                  <a:schemeClr val="bg2"/>
                </a:solidFill>
              </a:rPr>
              <a:t>Машина</a:t>
            </a:r>
          </a:p>
          <a:p>
            <a:pPr algn="ctr"/>
            <a:r>
              <a:rPr lang="ru-RU" sz="1200">
                <a:solidFill>
                  <a:schemeClr val="bg2"/>
                </a:solidFill>
              </a:rPr>
              <a:t>с ВТИ</a:t>
            </a:r>
          </a:p>
        </p:txBody>
      </p:sp>
      <p:sp>
        <p:nvSpPr>
          <p:cNvPr id="121869" name="Text Box 13"/>
          <p:cNvSpPr txBox="1">
            <a:spLocks noChangeArrowheads="1"/>
          </p:cNvSpPr>
          <p:nvPr/>
        </p:nvSpPr>
        <p:spPr bwMode="auto">
          <a:xfrm>
            <a:off x="3729038" y="3754438"/>
            <a:ext cx="1141412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ru-RU" sz="1200">
                <a:solidFill>
                  <a:schemeClr val="bg2"/>
                </a:solidFill>
              </a:rPr>
              <a:t>Санитарный</a:t>
            </a:r>
          </a:p>
          <a:p>
            <a:pPr algn="ctr"/>
            <a:r>
              <a:rPr lang="ru-RU" sz="1200">
                <a:solidFill>
                  <a:schemeClr val="bg2"/>
                </a:solidFill>
              </a:rPr>
              <a:t>автомобиль</a:t>
            </a:r>
          </a:p>
        </p:txBody>
      </p:sp>
      <p:pic>
        <p:nvPicPr>
          <p:cNvPr id="121870" name="Picture 14" descr="Топливозаправщик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57525" y="3290888"/>
            <a:ext cx="957263" cy="433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71" name="Text Box 15"/>
          <p:cNvSpPr txBox="1">
            <a:spLocks noChangeArrowheads="1"/>
          </p:cNvSpPr>
          <p:nvPr/>
        </p:nvSpPr>
        <p:spPr bwMode="auto">
          <a:xfrm>
            <a:off x="2784475" y="3749675"/>
            <a:ext cx="1009650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ru-RU" sz="1200">
                <a:solidFill>
                  <a:schemeClr val="bg2"/>
                </a:solidFill>
              </a:rPr>
              <a:t>Топливо-</a:t>
            </a:r>
          </a:p>
          <a:p>
            <a:pPr algn="ctr"/>
            <a:r>
              <a:rPr lang="ru-RU" sz="1200">
                <a:solidFill>
                  <a:schemeClr val="bg2"/>
                </a:solidFill>
              </a:rPr>
              <a:t>заправщик</a:t>
            </a:r>
          </a:p>
        </p:txBody>
      </p:sp>
      <p:pic>
        <p:nvPicPr>
          <p:cNvPr id="121872" name="Picture 16" descr="Санитарка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4463" y="3308350"/>
            <a:ext cx="738187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85" name="Text Box 29"/>
          <p:cNvSpPr txBox="1">
            <a:spLocks noChangeArrowheads="1"/>
          </p:cNvSpPr>
          <p:nvPr/>
        </p:nvSpPr>
        <p:spPr bwMode="auto">
          <a:xfrm>
            <a:off x="2541588" y="2293938"/>
            <a:ext cx="4552950" cy="371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СОСТАВ ЗАМЫКАНИЯ КОЛОННЫ</a:t>
            </a:r>
          </a:p>
        </p:txBody>
      </p:sp>
      <p:sp>
        <p:nvSpPr>
          <p:cNvPr id="121888" name="Text Box 32"/>
          <p:cNvSpPr txBox="1">
            <a:spLocks noChangeArrowheads="1"/>
          </p:cNvSpPr>
          <p:nvPr/>
        </p:nvSpPr>
        <p:spPr bwMode="auto">
          <a:xfrm>
            <a:off x="2498725" y="4205288"/>
            <a:ext cx="4552950" cy="37147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ЗАДАЧИ ЗАМЫКАНИЯ КОЛОННЫ</a:t>
            </a:r>
          </a:p>
        </p:txBody>
      </p:sp>
      <p:sp>
        <p:nvSpPr>
          <p:cNvPr id="121889" name="Rectangle 33"/>
          <p:cNvSpPr>
            <a:spLocks noChangeArrowheads="1"/>
          </p:cNvSpPr>
          <p:nvPr/>
        </p:nvSpPr>
        <p:spPr bwMode="auto">
          <a:xfrm>
            <a:off x="260350" y="4540250"/>
            <a:ext cx="9356725" cy="2082800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266700" lvl="1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ru-RU" sz="1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ru-RU" sz="1600" dirty="0">
                <a:solidFill>
                  <a:schemeClr val="bg2"/>
                </a:solidFill>
              </a:rPr>
              <a:t> Установление причин  выхода  из  строя и ремонт ВВТ на  маршрутах движения или в ближайших укрытиях</a:t>
            </a:r>
          </a:p>
          <a:p>
            <a:pPr marL="87313" indent="-87313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ru-RU" sz="1600" dirty="0">
                <a:solidFill>
                  <a:schemeClr val="bg2"/>
                </a:solidFill>
              </a:rPr>
              <a:t>   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ru-RU" sz="1600" dirty="0">
                <a:solidFill>
                  <a:schemeClr val="bg2"/>
                </a:solidFill>
              </a:rPr>
              <a:t> Буксирование  поврежденных  ВВТ  до  ближайших СППМ и к местам передачи средствам старшего начальника или в районы привалов, отдыха (сосредоточения), а также вытаскивание образцов среднего застревания </a:t>
            </a:r>
          </a:p>
          <a:p>
            <a:pPr marL="87313" indent="-87313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ru-RU" sz="1600" dirty="0">
                <a:solidFill>
                  <a:schemeClr val="bg2"/>
                </a:solidFill>
              </a:rPr>
              <a:t>   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ru-RU" sz="1600" dirty="0">
                <a:solidFill>
                  <a:schemeClr val="bg2"/>
                </a:solidFill>
              </a:rPr>
              <a:t> Дозаправка  отставших и восстановленных силами и средствами замыкания ВВТ горючим и смазочными материалами    </a:t>
            </a:r>
          </a:p>
          <a:p>
            <a:pPr marL="87313" indent="-87313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ru-RU" sz="1600" dirty="0">
                <a:solidFill>
                  <a:schemeClr val="bg2"/>
                </a:solidFill>
              </a:rPr>
              <a:t>   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</a:t>
            </a:r>
            <a:r>
              <a:rPr lang="ru-RU" sz="1600" dirty="0">
                <a:solidFill>
                  <a:schemeClr val="bg2"/>
                </a:solidFill>
              </a:rPr>
              <a:t> Направление и сопровождение отставших  в  пути и  восстановленных образцов в свое подразделение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5778500" y="3806825"/>
            <a:ext cx="1598613" cy="395288"/>
            <a:chOff x="3606" y="1814"/>
            <a:chExt cx="1007" cy="249"/>
          </a:xfrm>
        </p:grpSpPr>
        <p:sp>
          <p:nvSpPr>
            <p:cNvPr id="27680" name="Rectangle 33"/>
            <p:cNvSpPr>
              <a:spLocks noChangeArrowheads="1"/>
            </p:cNvSpPr>
            <p:nvPr/>
          </p:nvSpPr>
          <p:spPr bwMode="auto">
            <a:xfrm>
              <a:off x="3870" y="1814"/>
              <a:ext cx="540" cy="233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grpSp>
          <p:nvGrpSpPr>
            <p:cNvPr id="27681" name="Group 61"/>
            <p:cNvGrpSpPr>
              <a:grpSpLocks/>
            </p:cNvGrpSpPr>
            <p:nvPr/>
          </p:nvGrpSpPr>
          <p:grpSpPr bwMode="auto">
            <a:xfrm>
              <a:off x="3606" y="1823"/>
              <a:ext cx="1007" cy="236"/>
              <a:chOff x="3606" y="1256"/>
              <a:chExt cx="1007" cy="236"/>
            </a:xfrm>
          </p:grpSpPr>
          <p:sp>
            <p:nvSpPr>
              <p:cNvPr id="27686" name="Line 34"/>
              <p:cNvSpPr>
                <a:spLocks noChangeShapeType="1"/>
              </p:cNvSpPr>
              <p:nvPr/>
            </p:nvSpPr>
            <p:spPr bwMode="auto">
              <a:xfrm flipH="1">
                <a:off x="3606" y="1492"/>
                <a:ext cx="1007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stealth" w="lg" len="lg"/>
              </a:ln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27687" name="AutoShape 35"/>
              <p:cNvSpPr>
                <a:spLocks noChangeArrowheads="1"/>
              </p:cNvSpPr>
              <p:nvPr/>
            </p:nvSpPr>
            <p:spPr bwMode="auto">
              <a:xfrm>
                <a:off x="3880" y="1256"/>
                <a:ext cx="527" cy="219"/>
              </a:xfrm>
              <a:prstGeom prst="flowChartDecision">
                <a:avLst/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0C0C0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ru-RU"/>
              </a:p>
            </p:txBody>
          </p:sp>
        </p:grpSp>
        <p:sp>
          <p:nvSpPr>
            <p:cNvPr id="27682" name="Text Box 70"/>
            <p:cNvSpPr txBox="1">
              <a:spLocks noChangeArrowheads="1"/>
            </p:cNvSpPr>
            <p:nvPr/>
          </p:nvSpPr>
          <p:spPr bwMode="auto">
            <a:xfrm>
              <a:off x="4095" y="1851"/>
              <a:ext cx="196" cy="21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defTabSz="898525"/>
              <a:r>
                <a:rPr lang="ru-RU" sz="1600">
                  <a:solidFill>
                    <a:schemeClr val="bg2"/>
                  </a:solidFill>
                </a:rPr>
                <a:t>Бр</a:t>
              </a:r>
            </a:p>
          </p:txBody>
        </p:sp>
        <p:grpSp>
          <p:nvGrpSpPr>
            <p:cNvPr id="27683" name="Group 57"/>
            <p:cNvGrpSpPr>
              <a:grpSpLocks/>
            </p:cNvGrpSpPr>
            <p:nvPr/>
          </p:nvGrpSpPr>
          <p:grpSpPr bwMode="auto">
            <a:xfrm>
              <a:off x="4406" y="1875"/>
              <a:ext cx="146" cy="61"/>
              <a:chOff x="2946" y="1941"/>
              <a:chExt cx="146" cy="61"/>
            </a:xfrm>
          </p:grpSpPr>
          <p:sp>
            <p:nvSpPr>
              <p:cNvPr id="27684" name="Line 39"/>
              <p:cNvSpPr>
                <a:spLocks noChangeShapeType="1"/>
              </p:cNvSpPr>
              <p:nvPr/>
            </p:nvSpPr>
            <p:spPr bwMode="auto">
              <a:xfrm>
                <a:off x="2946" y="2002"/>
                <a:ext cx="58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27685" name="AutoShape 40"/>
              <p:cNvSpPr>
                <a:spLocks/>
              </p:cNvSpPr>
              <p:nvPr/>
            </p:nvSpPr>
            <p:spPr bwMode="auto">
              <a:xfrm rot="5400000">
                <a:off x="3023" y="1924"/>
                <a:ext cx="51" cy="86"/>
              </a:xfrm>
              <a:prstGeom prst="leftBracket">
                <a:avLst>
                  <a:gd name="adj" fmla="val 14052"/>
                </a:avLst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rot="10800000" vert="eaVert" anchor="ctr"/>
              <a:lstStyle/>
              <a:p>
                <a:endParaRPr lang="ru-RU"/>
              </a:p>
            </p:txBody>
          </p:sp>
        </p:grpSp>
      </p:grpSp>
      <p:sp>
        <p:nvSpPr>
          <p:cNvPr id="5" name="Text Box 70"/>
          <p:cNvSpPr txBox="1">
            <a:spLocks noChangeArrowheads="1"/>
          </p:cNvSpPr>
          <p:nvPr/>
        </p:nvSpPr>
        <p:spPr bwMode="auto">
          <a:xfrm>
            <a:off x="7432675" y="3829050"/>
            <a:ext cx="1416050" cy="3413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898525"/>
            <a:r>
              <a:rPr lang="ru-RU" sz="1600" i="1">
                <a:solidFill>
                  <a:schemeClr val="bg2"/>
                </a:solidFill>
              </a:rPr>
              <a:t>с 9.00 25.09</a:t>
            </a:r>
          </a:p>
        </p:txBody>
      </p:sp>
      <p:sp>
        <p:nvSpPr>
          <p:cNvPr id="85015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596900" y="300038"/>
            <a:ext cx="8685213" cy="365125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 i="1">
                <a:solidFill>
                  <a:schemeClr val="bg2"/>
                </a:solidFill>
              </a:rPr>
              <a:t>ВРЕМЕННЫЕ ОРГАНЫ ТЕХНИЧЕСКОГО ОБЕСПЕЧЕНИЯ</a:t>
            </a: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38" name="Text Box 10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715963" y="1463675"/>
            <a:ext cx="8783637" cy="40640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80963" indent="14288" algn="just"/>
            <a:r>
              <a:rPr lang="ru-RU">
                <a:solidFill>
                  <a:schemeClr val="bg2"/>
                </a:solidFill>
              </a:rPr>
              <a:t>на марше в составе замыкания колонн</a:t>
            </a:r>
          </a:p>
        </p:txBody>
      </p:sp>
      <p:sp>
        <p:nvSpPr>
          <p:cNvPr id="39" name="Text Box 70"/>
          <p:cNvSpPr txBox="1">
            <a:spLocks noChangeArrowheads="1"/>
          </p:cNvSpPr>
          <p:nvPr/>
        </p:nvSpPr>
        <p:spPr bwMode="auto">
          <a:xfrm>
            <a:off x="185738" y="700088"/>
            <a:ext cx="9440862" cy="7381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indent="174625" defTabSz="898525"/>
            <a:r>
              <a:rPr lang="ru-RU" sz="1600">
                <a:solidFill>
                  <a:schemeClr val="bg2"/>
                </a:solidFill>
              </a:rPr>
              <a:t>Организационная структура, техническое оснащение и квалификация специалистов в составе рот обеспечения и взводов (отделений) технического обслуживания взводов обеспечения подразделений </a:t>
            </a:r>
            <a:r>
              <a:rPr lang="ru-RU" sz="1600" i="1">
                <a:solidFill>
                  <a:srgbClr val="FF0000"/>
                </a:solidFill>
              </a:rPr>
              <a:t>ПОЗВОЛЯЕТ  ИСПОЛЬЗОВАТЬ:</a:t>
            </a:r>
          </a:p>
        </p:txBody>
      </p:sp>
      <p:sp>
        <p:nvSpPr>
          <p:cNvPr id="40" name="Oval 14"/>
          <p:cNvSpPr>
            <a:spLocks noChangeArrowheads="1"/>
          </p:cNvSpPr>
          <p:nvPr/>
        </p:nvSpPr>
        <p:spPr bwMode="auto">
          <a:xfrm>
            <a:off x="206375" y="1425575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1" name="Text Box 10">
            <a:hlinkClick r:id="rId7" action="ppaction://hlinksldjump"/>
          </p:cNvPr>
          <p:cNvSpPr txBox="1">
            <a:spLocks noChangeArrowheads="1"/>
          </p:cNvSpPr>
          <p:nvPr/>
        </p:nvSpPr>
        <p:spPr bwMode="auto">
          <a:xfrm>
            <a:off x="706438" y="1809750"/>
            <a:ext cx="8802687" cy="5381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80963" indent="14288" algn="just"/>
            <a:r>
              <a:rPr lang="ru-RU">
                <a:solidFill>
                  <a:schemeClr val="bg2"/>
                </a:solidFill>
              </a:rPr>
              <a:t>в ходе оборонительных  и  наступательных тактических действий – в качестве временных ремонтно-восстановительных органов </a:t>
            </a:r>
          </a:p>
        </p:txBody>
      </p:sp>
      <p:sp>
        <p:nvSpPr>
          <p:cNvPr id="42" name="Oval 14"/>
          <p:cNvSpPr>
            <a:spLocks noChangeArrowheads="1"/>
          </p:cNvSpPr>
          <p:nvPr/>
        </p:nvSpPr>
        <p:spPr bwMode="auto">
          <a:xfrm>
            <a:off x="222250" y="1917700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8" dur="1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21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4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1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5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1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1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6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121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21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30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91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0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0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11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9" grpId="0" animBg="1"/>
      <p:bldP spid="121860" grpId="0"/>
      <p:bldP spid="121861" grpId="0"/>
      <p:bldP spid="121862" grpId="0"/>
      <p:bldP spid="121866" grpId="0"/>
      <p:bldP spid="121885" grpId="0"/>
      <p:bldP spid="121888" grpId="0"/>
      <p:bldP spid="121889" grpId="0" animBg="1"/>
      <p:bldP spid="5" grpId="0"/>
      <p:bldP spid="5" grpId="1"/>
      <p:bldP spid="5" grpId="2"/>
      <p:bldP spid="38" grpId="0" animBg="1"/>
      <p:bldP spid="39" grpId="0"/>
      <p:bldP spid="40" grpId="0" animBg="1"/>
      <p:bldP spid="41" grpId="0" animBg="1"/>
      <p:bldP spid="4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368300" y="668338"/>
            <a:ext cx="9232900" cy="8350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just" defTabSz="898525">
              <a:lnSpc>
                <a:spcPct val="90000"/>
              </a:lnSpc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Ремонтная (</a:t>
            </a:r>
            <a:r>
              <a:rPr lang="ru-RU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РемГ</a:t>
            </a: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и ремонтно-эвакуационная группа (РЭГ) предназначена</a:t>
            </a:r>
            <a:r>
              <a:rPr lang="ru-RU" dirty="0">
                <a:solidFill>
                  <a:schemeClr val="bg2"/>
                </a:solidFill>
              </a:rPr>
              <a:t> для  восстановления  ВВТ подразделений 1-го эшелона и на направлении главного удара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017588" y="1249363"/>
            <a:ext cx="7642225" cy="401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sz="2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Состав ремонтной и ремонтно-эвакуационной группы</a:t>
            </a:r>
          </a:p>
        </p:txBody>
      </p:sp>
      <p:sp>
        <p:nvSpPr>
          <p:cNvPr id="124933" name="Rectangle 5"/>
          <p:cNvSpPr>
            <a:spLocks noChangeArrowheads="1"/>
          </p:cNvSpPr>
          <p:nvPr/>
        </p:nvSpPr>
        <p:spPr bwMode="auto">
          <a:xfrm>
            <a:off x="361950" y="1638300"/>
            <a:ext cx="4560888" cy="1790700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35921" dir="81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-227013" y="1512888"/>
            <a:ext cx="5692776" cy="5413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 anchorCtr="1"/>
          <a:lstStyle/>
          <a:p>
            <a:pPr algn="ctr">
              <a:lnSpc>
                <a:spcPct val="80000"/>
              </a:lnSpc>
            </a:pPr>
            <a:r>
              <a:rPr lang="ru-RU" sz="1600" i="1">
                <a:solidFill>
                  <a:srgbClr val="0707E1"/>
                </a:solidFill>
              </a:rPr>
              <a:t>Ремонтно-эвакуационная группа</a:t>
            </a:r>
          </a:p>
        </p:txBody>
      </p:sp>
      <p:pic>
        <p:nvPicPr>
          <p:cNvPr id="124935" name="Picture 7" descr="ТРМ ЗПК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50875" y="2405063"/>
            <a:ext cx="114617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6" name="Picture 8" descr="Тягач ЗПК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050" y="2384425"/>
            <a:ext cx="11557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37" name="Picture 9" descr="Безымянный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09975" y="2449513"/>
            <a:ext cx="10763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614363" y="2947988"/>
            <a:ext cx="1014412" cy="27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200">
                <a:solidFill>
                  <a:schemeClr val="bg2"/>
                </a:solidFill>
              </a:rPr>
              <a:t>МТО-БТ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2022475" y="2951163"/>
            <a:ext cx="768350" cy="27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ru-RU" sz="1200">
                <a:solidFill>
                  <a:schemeClr val="bg2"/>
                </a:solidFill>
              </a:rPr>
              <a:t>БРЭМ-1</a:t>
            </a:r>
          </a:p>
        </p:txBody>
      </p:sp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3381375" y="2952750"/>
            <a:ext cx="1122363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ru-RU" sz="1200">
                <a:solidFill>
                  <a:schemeClr val="bg2"/>
                </a:solidFill>
              </a:rPr>
              <a:t>Машина</a:t>
            </a:r>
          </a:p>
          <a:p>
            <a:pPr algn="ctr"/>
            <a:r>
              <a:rPr lang="ru-RU" sz="1200">
                <a:solidFill>
                  <a:schemeClr val="bg2"/>
                </a:solidFill>
              </a:rPr>
              <a:t>с ВТИ и ГСМ</a:t>
            </a:r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5043488" y="1636713"/>
            <a:ext cx="4560887" cy="1800225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486275" y="1501775"/>
            <a:ext cx="5692775" cy="54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 anchorCtr="1"/>
          <a:lstStyle/>
          <a:p>
            <a:pPr algn="ctr">
              <a:lnSpc>
                <a:spcPct val="80000"/>
              </a:lnSpc>
            </a:pPr>
            <a:r>
              <a:rPr lang="ru-RU" sz="1600" i="1">
                <a:solidFill>
                  <a:srgbClr val="0707E1"/>
                </a:solidFill>
              </a:rPr>
              <a:t>Ремонтная группа</a:t>
            </a: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5048250" y="2955925"/>
            <a:ext cx="1014413" cy="27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200">
                <a:solidFill>
                  <a:schemeClr val="bg2"/>
                </a:solidFill>
              </a:rPr>
              <a:t>МТО-БТ</a:t>
            </a:r>
          </a:p>
        </p:txBody>
      </p:sp>
      <p:sp>
        <p:nvSpPr>
          <p:cNvPr id="124944" name="Text Box 16"/>
          <p:cNvSpPr txBox="1">
            <a:spLocks noChangeArrowheads="1"/>
          </p:cNvSpPr>
          <p:nvPr/>
        </p:nvSpPr>
        <p:spPr bwMode="auto">
          <a:xfrm>
            <a:off x="8420100" y="2951163"/>
            <a:ext cx="1122363" cy="463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ru-RU" sz="1200">
                <a:solidFill>
                  <a:schemeClr val="bg2"/>
                </a:solidFill>
              </a:rPr>
              <a:t>Машина</a:t>
            </a:r>
          </a:p>
          <a:p>
            <a:pPr algn="ctr"/>
            <a:r>
              <a:rPr lang="ru-RU" sz="1200">
                <a:solidFill>
                  <a:schemeClr val="bg2"/>
                </a:solidFill>
              </a:rPr>
              <a:t>с ВТИ и ГСМ</a:t>
            </a: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2844800" y="3392488"/>
            <a:ext cx="3702050" cy="401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sz="2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Условные обозначения</a:t>
            </a:r>
          </a:p>
        </p:txBody>
      </p:sp>
      <p:sp>
        <p:nvSpPr>
          <p:cNvPr id="124946" name="Text Box 18"/>
          <p:cNvSpPr txBox="1">
            <a:spLocks noChangeArrowheads="1"/>
          </p:cNvSpPr>
          <p:nvPr/>
        </p:nvSpPr>
        <p:spPr bwMode="auto">
          <a:xfrm>
            <a:off x="1065213" y="4048125"/>
            <a:ext cx="7643812" cy="401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sz="20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Задачи ремонтной и ремонтно-эвакуационной группы</a:t>
            </a:r>
          </a:p>
        </p:txBody>
      </p:sp>
      <p:pic>
        <p:nvPicPr>
          <p:cNvPr id="124947" name="Picture 19" descr="Безымянный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74075" y="2447925"/>
            <a:ext cx="10763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4948" name="Picture 20" descr="ТРМ ЗПК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05400" y="2403475"/>
            <a:ext cx="114776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354013" y="4457700"/>
            <a:ext cx="9266237" cy="1323975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indent="177800" algn="just" defTabSz="898525"/>
            <a:r>
              <a:rPr lang="ru-RU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ru-RU" sz="1600">
                <a:solidFill>
                  <a:schemeClr val="bg2"/>
                </a:solidFill>
              </a:rPr>
              <a:t> Ведение технической разведки</a:t>
            </a:r>
          </a:p>
          <a:p>
            <a:pPr indent="177800" algn="just" defTabSz="898525"/>
            <a:r>
              <a:rPr lang="ru-RU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ru-RU" sz="1600">
                <a:solidFill>
                  <a:schemeClr val="bg2"/>
                </a:solidFill>
              </a:rPr>
              <a:t> Эвакуация поврежденных (неисправных) ВВТ с поля боя к местам ремонта, на путь </a:t>
            </a:r>
          </a:p>
          <a:p>
            <a:pPr indent="177800" algn="just" defTabSz="898525"/>
            <a:r>
              <a:rPr lang="ru-RU" sz="1600">
                <a:solidFill>
                  <a:schemeClr val="bg2"/>
                </a:solidFill>
              </a:rPr>
              <a:t>эвакуации соединения,  в  районы  (места) передачи средствам старшего начальника, </a:t>
            </a:r>
          </a:p>
          <a:p>
            <a:pPr indent="177800" algn="just" defTabSz="898525"/>
            <a:r>
              <a:rPr lang="ru-RU" sz="1600">
                <a:solidFill>
                  <a:schemeClr val="bg2"/>
                </a:solidFill>
              </a:rPr>
              <a:t>вытаскивание машин среднего (легкого) застревания (для РЭГ)</a:t>
            </a:r>
          </a:p>
          <a:p>
            <a:pPr indent="177800" algn="just" defTabSz="898525"/>
            <a:r>
              <a:rPr lang="ru-RU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ru-RU" sz="1600">
                <a:solidFill>
                  <a:schemeClr val="bg2"/>
                </a:solidFill>
              </a:rPr>
              <a:t> Текущий  ремонт  ВВТ  на  местах   выхода  из  строя и в  ближайших укрытиях</a:t>
            </a:r>
          </a:p>
        </p:txBody>
      </p:sp>
      <p:pic>
        <p:nvPicPr>
          <p:cNvPr id="124971" name="Picture 43" descr="ТРМ ЗПК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772275" y="2397125"/>
            <a:ext cx="114776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4972" name="Text Box 44"/>
          <p:cNvSpPr txBox="1">
            <a:spLocks noChangeArrowheads="1"/>
          </p:cNvSpPr>
          <p:nvPr/>
        </p:nvSpPr>
        <p:spPr bwMode="auto">
          <a:xfrm>
            <a:off x="6811963" y="2957513"/>
            <a:ext cx="1014412" cy="27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200">
                <a:solidFill>
                  <a:schemeClr val="bg2"/>
                </a:solidFill>
              </a:rPr>
              <a:t>МТО-АМ</a:t>
            </a:r>
          </a:p>
        </p:txBody>
      </p:sp>
      <p:sp>
        <p:nvSpPr>
          <p:cNvPr id="124973" name="Text Box 45"/>
          <p:cNvSpPr txBox="1">
            <a:spLocks noChangeArrowheads="1"/>
          </p:cNvSpPr>
          <p:nvPr/>
        </p:nvSpPr>
        <p:spPr bwMode="auto">
          <a:xfrm>
            <a:off x="427038" y="1908175"/>
            <a:ext cx="4446587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 anchorCtr="1">
            <a:spAutoFit/>
          </a:bodyPr>
          <a:lstStyle/>
          <a:p>
            <a:pPr marL="342900" indent="-342900" algn="ctr">
              <a:lnSpc>
                <a:spcPct val="55000"/>
              </a:lnSpc>
              <a:spcBef>
                <a:spcPct val="50000"/>
              </a:spcBef>
            </a:pPr>
            <a:r>
              <a:rPr lang="ru-RU" sz="1500" i="1">
                <a:solidFill>
                  <a:schemeClr val="bg2"/>
                </a:solidFill>
              </a:rPr>
              <a:t>отделение ТО (БТ)</a:t>
            </a:r>
          </a:p>
          <a:p>
            <a:pPr marL="342900" indent="-342900" algn="ctr">
              <a:lnSpc>
                <a:spcPct val="55000"/>
              </a:lnSpc>
              <a:spcBef>
                <a:spcPct val="50000"/>
              </a:spcBef>
            </a:pPr>
            <a:r>
              <a:rPr lang="ru-RU" sz="1500" i="1">
                <a:solidFill>
                  <a:schemeClr val="bg2"/>
                </a:solidFill>
              </a:rPr>
              <a:t> сапер, химик-разведчик, медик</a:t>
            </a:r>
          </a:p>
        </p:txBody>
      </p:sp>
      <p:sp>
        <p:nvSpPr>
          <p:cNvPr id="124974" name="Text Box 46"/>
          <p:cNvSpPr txBox="1">
            <a:spLocks noChangeArrowheads="1"/>
          </p:cNvSpPr>
          <p:nvPr/>
        </p:nvSpPr>
        <p:spPr bwMode="auto">
          <a:xfrm>
            <a:off x="5726113" y="1911350"/>
            <a:ext cx="3171825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55000"/>
              </a:lnSpc>
              <a:spcBef>
                <a:spcPct val="50000"/>
              </a:spcBef>
            </a:pPr>
            <a:r>
              <a:rPr lang="ru-RU" sz="1500" i="1">
                <a:solidFill>
                  <a:schemeClr val="bg2"/>
                </a:solidFill>
              </a:rPr>
              <a:t>отделение ТО (БТ) </a:t>
            </a:r>
          </a:p>
          <a:p>
            <a:pPr marL="342900" indent="-342900" algn="ctr">
              <a:lnSpc>
                <a:spcPct val="55000"/>
              </a:lnSpc>
              <a:spcBef>
                <a:spcPct val="50000"/>
              </a:spcBef>
            </a:pPr>
            <a:r>
              <a:rPr lang="ru-RU" sz="1500" i="1">
                <a:solidFill>
                  <a:schemeClr val="bg2"/>
                </a:solidFill>
              </a:rPr>
              <a:t>сапер, химик-разведчик, медик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1352550" y="3711575"/>
            <a:ext cx="3016250" cy="525463"/>
            <a:chOff x="396" y="2466"/>
            <a:chExt cx="1900" cy="331"/>
          </a:xfrm>
        </p:grpSpPr>
        <p:grpSp>
          <p:nvGrpSpPr>
            <p:cNvPr id="28713" name="Group 52"/>
            <p:cNvGrpSpPr>
              <a:grpSpLocks/>
            </p:cNvGrpSpPr>
            <p:nvPr/>
          </p:nvGrpSpPr>
          <p:grpSpPr bwMode="auto">
            <a:xfrm>
              <a:off x="1073" y="2541"/>
              <a:ext cx="208" cy="81"/>
              <a:chOff x="1149" y="3349"/>
              <a:chExt cx="208" cy="81"/>
            </a:xfrm>
          </p:grpSpPr>
          <p:sp>
            <p:nvSpPr>
              <p:cNvPr id="28720" name="Line 29"/>
              <p:cNvSpPr>
                <a:spLocks noChangeShapeType="1"/>
              </p:cNvSpPr>
              <p:nvPr/>
            </p:nvSpPr>
            <p:spPr bwMode="auto">
              <a:xfrm>
                <a:off x="1149" y="3427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21" name="AutoShape 30"/>
              <p:cNvSpPr>
                <a:spLocks/>
              </p:cNvSpPr>
              <p:nvPr/>
            </p:nvSpPr>
            <p:spPr bwMode="auto">
              <a:xfrm rot="5400000">
                <a:off x="1265" y="3339"/>
                <a:ext cx="81" cy="102"/>
              </a:xfrm>
              <a:prstGeom prst="leftBracket">
                <a:avLst>
                  <a:gd name="adj" fmla="val 10494"/>
                </a:avLst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  <p:sp>
          <p:nvSpPr>
            <p:cNvPr id="28714" name="Rectangle 32"/>
            <p:cNvSpPr>
              <a:spLocks noChangeArrowheads="1"/>
            </p:cNvSpPr>
            <p:nvPr/>
          </p:nvSpPr>
          <p:spPr bwMode="auto">
            <a:xfrm>
              <a:off x="644" y="2495"/>
              <a:ext cx="462" cy="233"/>
            </a:xfrm>
            <a:prstGeom prst="rect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ru-RU"/>
            </a:p>
          </p:txBody>
        </p:sp>
        <p:sp>
          <p:nvSpPr>
            <p:cNvPr id="28715" name="AutoShape 33"/>
            <p:cNvSpPr>
              <a:spLocks noChangeArrowheads="1"/>
            </p:cNvSpPr>
            <p:nvPr/>
          </p:nvSpPr>
          <p:spPr bwMode="auto">
            <a:xfrm rot="-5400000">
              <a:off x="386" y="2493"/>
              <a:ext cx="257" cy="23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C0C0C0"/>
                </a:gs>
              </a:gsLst>
              <a:path path="shape">
                <a:fillToRect l="50000" t="50000" r="50000" b="50000"/>
              </a:path>
            </a:gradFill>
            <a:ln w="28575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endParaRPr lang="ru-RU"/>
            </a:p>
          </p:txBody>
        </p:sp>
        <p:sp>
          <p:nvSpPr>
            <p:cNvPr id="28716" name="Text Box 70"/>
            <p:cNvSpPr txBox="1">
              <a:spLocks noChangeArrowheads="1"/>
            </p:cNvSpPr>
            <p:nvPr/>
          </p:nvSpPr>
          <p:spPr bwMode="auto">
            <a:xfrm>
              <a:off x="778" y="2516"/>
              <a:ext cx="219" cy="215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898525"/>
              <a:r>
                <a:rPr lang="ru-RU" sz="1600">
                  <a:solidFill>
                    <a:schemeClr val="bg2"/>
                  </a:solidFill>
                </a:rPr>
                <a:t>Б</a:t>
              </a:r>
            </a:p>
          </p:txBody>
        </p:sp>
        <p:grpSp>
          <p:nvGrpSpPr>
            <p:cNvPr id="28717" name="Group 50"/>
            <p:cNvGrpSpPr>
              <a:grpSpLocks/>
            </p:cNvGrpSpPr>
            <p:nvPr/>
          </p:nvGrpSpPr>
          <p:grpSpPr bwMode="auto">
            <a:xfrm>
              <a:off x="1278" y="2466"/>
              <a:ext cx="1018" cy="331"/>
              <a:chOff x="1290" y="3033"/>
              <a:chExt cx="939" cy="331"/>
            </a:xfrm>
          </p:grpSpPr>
          <p:sp>
            <p:nvSpPr>
              <p:cNvPr id="28718" name="Text Box 70"/>
              <p:cNvSpPr txBox="1">
                <a:spLocks noChangeArrowheads="1"/>
              </p:cNvSpPr>
              <p:nvPr/>
            </p:nvSpPr>
            <p:spPr bwMode="auto">
              <a:xfrm>
                <a:off x="1290" y="3033"/>
                <a:ext cx="939" cy="33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defTabSz="898525"/>
                <a:r>
                  <a:rPr lang="ru-RU" sz="1400" i="1">
                    <a:solidFill>
                      <a:schemeClr val="bg2"/>
                    </a:solidFill>
                  </a:rPr>
                  <a:t>1 мсбр</a:t>
                </a:r>
              </a:p>
              <a:p>
                <a:pPr algn="ctr" defTabSz="898525"/>
                <a:r>
                  <a:rPr lang="ru-RU" sz="1400" i="1">
                    <a:solidFill>
                      <a:schemeClr val="bg2"/>
                    </a:solidFill>
                  </a:rPr>
                  <a:t>с 8.00  25.09</a:t>
                </a:r>
              </a:p>
            </p:txBody>
          </p:sp>
          <p:sp>
            <p:nvSpPr>
              <p:cNvPr id="28719" name="Line 52"/>
              <p:cNvSpPr>
                <a:spLocks noChangeShapeType="1"/>
              </p:cNvSpPr>
              <p:nvPr/>
            </p:nvSpPr>
            <p:spPr bwMode="auto">
              <a:xfrm>
                <a:off x="1472" y="3191"/>
                <a:ext cx="567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6503988" y="3697288"/>
            <a:ext cx="2767012" cy="525462"/>
            <a:chOff x="4097" y="2457"/>
            <a:chExt cx="1743" cy="331"/>
          </a:xfrm>
        </p:grpSpPr>
        <p:grpSp>
          <p:nvGrpSpPr>
            <p:cNvPr id="28706" name="Group 53"/>
            <p:cNvGrpSpPr>
              <a:grpSpLocks/>
            </p:cNvGrpSpPr>
            <p:nvPr/>
          </p:nvGrpSpPr>
          <p:grpSpPr bwMode="auto">
            <a:xfrm>
              <a:off x="4823" y="2457"/>
              <a:ext cx="1017" cy="331"/>
              <a:chOff x="1290" y="3033"/>
              <a:chExt cx="939" cy="331"/>
            </a:xfrm>
          </p:grpSpPr>
          <p:sp>
            <p:nvSpPr>
              <p:cNvPr id="28711" name="Text Box 70"/>
              <p:cNvSpPr txBox="1">
                <a:spLocks noChangeArrowheads="1"/>
              </p:cNvSpPr>
              <p:nvPr/>
            </p:nvSpPr>
            <p:spPr bwMode="auto">
              <a:xfrm>
                <a:off x="1290" y="3033"/>
                <a:ext cx="939" cy="331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algn="ctr" defTabSz="898525"/>
                <a:r>
                  <a:rPr lang="ru-RU" sz="1400" i="1">
                    <a:solidFill>
                      <a:schemeClr val="bg2"/>
                    </a:solidFill>
                  </a:rPr>
                  <a:t>1 мсбр</a:t>
                </a:r>
              </a:p>
              <a:p>
                <a:pPr algn="ctr" defTabSz="898525"/>
                <a:r>
                  <a:rPr lang="ru-RU" sz="1400" i="1">
                    <a:solidFill>
                      <a:schemeClr val="bg2"/>
                    </a:solidFill>
                  </a:rPr>
                  <a:t>с 8.00  25.09</a:t>
                </a:r>
              </a:p>
            </p:txBody>
          </p:sp>
          <p:sp>
            <p:nvSpPr>
              <p:cNvPr id="28712" name="Line 55"/>
              <p:cNvSpPr>
                <a:spLocks noChangeShapeType="1"/>
              </p:cNvSpPr>
              <p:nvPr/>
            </p:nvSpPr>
            <p:spPr bwMode="auto">
              <a:xfrm>
                <a:off x="1472" y="3191"/>
                <a:ext cx="567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ru-RU"/>
              </a:p>
            </p:txBody>
          </p:sp>
        </p:grpSp>
        <p:grpSp>
          <p:nvGrpSpPr>
            <p:cNvPr id="28707" name="Group 71"/>
            <p:cNvGrpSpPr>
              <a:grpSpLocks/>
            </p:cNvGrpSpPr>
            <p:nvPr/>
          </p:nvGrpSpPr>
          <p:grpSpPr bwMode="auto">
            <a:xfrm>
              <a:off x="4097" y="2478"/>
              <a:ext cx="730" cy="257"/>
              <a:chOff x="4097" y="2478"/>
              <a:chExt cx="730" cy="257"/>
            </a:xfrm>
          </p:grpSpPr>
          <p:sp>
            <p:nvSpPr>
              <p:cNvPr id="28708" name="Rectangle 32"/>
              <p:cNvSpPr>
                <a:spLocks noChangeArrowheads="1"/>
              </p:cNvSpPr>
              <p:nvPr/>
            </p:nvSpPr>
            <p:spPr bwMode="auto">
              <a:xfrm>
                <a:off x="4369" y="2490"/>
                <a:ext cx="458" cy="233"/>
              </a:xfrm>
              <a:prstGeom prst="rect">
                <a:avLst/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0C0C0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ru-RU"/>
              </a:p>
            </p:txBody>
          </p:sp>
          <p:sp>
            <p:nvSpPr>
              <p:cNvPr id="28709" name="AutoShape 33"/>
              <p:cNvSpPr>
                <a:spLocks noChangeArrowheads="1"/>
              </p:cNvSpPr>
              <p:nvPr/>
            </p:nvSpPr>
            <p:spPr bwMode="auto">
              <a:xfrm rot="-5400000">
                <a:off x="4099" y="2476"/>
                <a:ext cx="257" cy="26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0C0C0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rot="10800000" anchor="ctr"/>
              <a:lstStyle/>
              <a:p>
                <a:endParaRPr lang="ru-RU"/>
              </a:p>
            </p:txBody>
          </p:sp>
          <p:sp>
            <p:nvSpPr>
              <p:cNvPr id="28710" name="Text Box 70"/>
              <p:cNvSpPr txBox="1">
                <a:spLocks noChangeArrowheads="1"/>
              </p:cNvSpPr>
              <p:nvPr/>
            </p:nvSpPr>
            <p:spPr bwMode="auto">
              <a:xfrm>
                <a:off x="4435" y="2503"/>
                <a:ext cx="346" cy="21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defTabSz="898525"/>
                <a:r>
                  <a:rPr lang="ru-RU" sz="1600">
                    <a:solidFill>
                      <a:schemeClr val="bg2"/>
                    </a:solidFill>
                  </a:rPr>
                  <a:t>Бр</a:t>
                </a:r>
              </a:p>
            </p:txBody>
          </p:sp>
        </p:grpSp>
      </p:grpSp>
      <p:sp>
        <p:nvSpPr>
          <p:cNvPr id="2" name="Text Box 10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358775" y="5870575"/>
            <a:ext cx="9266238" cy="8159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/>
          <a:lstStyle/>
          <a:p>
            <a:pPr marL="80963" indent="14288" algn="ctr"/>
            <a:r>
              <a:rPr lang="ru-RU" sz="1600">
                <a:solidFill>
                  <a:srgbClr val="FF0000"/>
                </a:solidFill>
              </a:rPr>
              <a:t>В ОБОРОНЕ: трудоемкость работы </a:t>
            </a:r>
            <a:r>
              <a:rPr lang="ru-RU" sz="1600" i="1">
                <a:solidFill>
                  <a:srgbClr val="FF0000"/>
                </a:solidFill>
              </a:rPr>
              <a:t>РЭГ (РемГ) бригады -</a:t>
            </a:r>
            <a:r>
              <a:rPr lang="ru-RU" sz="1600">
                <a:solidFill>
                  <a:srgbClr val="FF0000"/>
                </a:solidFill>
              </a:rPr>
              <a:t> текущий ремонт ВВТ трудоемкостью до 25 чел./час</a:t>
            </a:r>
          </a:p>
          <a:p>
            <a:pPr marL="80963" indent="14288" algn="ctr"/>
            <a:r>
              <a:rPr lang="ru-RU" sz="1600">
                <a:solidFill>
                  <a:srgbClr val="FF0000"/>
                </a:solidFill>
              </a:rPr>
              <a:t>В НАСТУПЛЕНИИ: продолжительность работы </a:t>
            </a:r>
            <a:r>
              <a:rPr lang="ru-RU" sz="1600" i="1">
                <a:solidFill>
                  <a:srgbClr val="FF0000"/>
                </a:solidFill>
              </a:rPr>
              <a:t>РЭГ (РемГ)</a:t>
            </a:r>
            <a:r>
              <a:rPr lang="ru-RU" sz="1600">
                <a:solidFill>
                  <a:srgbClr val="FF0000"/>
                </a:solidFill>
              </a:rPr>
              <a:t> - 5-6 часов</a:t>
            </a:r>
          </a:p>
        </p:txBody>
      </p:sp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596900" y="300038"/>
            <a:ext cx="8685213" cy="365125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 i="1">
                <a:solidFill>
                  <a:schemeClr val="bg2"/>
                </a:solidFill>
              </a:rPr>
              <a:t>ВРЕМЕННЫЕ ОРГАНЫ ТЕХНИЧЕСКОГО ОБЕСПЕЧЕНИЯ</a:t>
            </a:r>
            <a:endParaRPr lang="ru-RU" sz="200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4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24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4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24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6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62" dur="10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64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24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7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24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8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24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1249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2000" fill="hold"/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11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7" dur="20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11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123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127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130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/>
      <p:bldP spid="124932" grpId="0"/>
      <p:bldP spid="124933" grpId="0" animBg="1"/>
      <p:bldP spid="124934" grpId="0"/>
      <p:bldP spid="124941" grpId="0" animBg="1"/>
      <p:bldP spid="124942" grpId="0"/>
      <p:bldP spid="124945" grpId="0"/>
      <p:bldP spid="124946" grpId="0"/>
      <p:bldP spid="124950" grpId="0" animBg="1"/>
      <p:bldP spid="124973" grpId="0"/>
      <p:bldP spid="124974" grpId="0"/>
      <p:bldP spid="2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241300" y="887413"/>
            <a:ext cx="9429750" cy="925512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indent="266700" defTabSz="898525">
              <a:defRPr/>
            </a:pPr>
            <a:r>
              <a:rPr lang="ru-RU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Эвакуационная команда (ЭК) предназначена  </a:t>
            </a:r>
            <a:r>
              <a:rPr lang="ru-RU" dirty="0">
                <a:solidFill>
                  <a:schemeClr val="bg2"/>
                </a:solidFill>
              </a:rPr>
              <a:t>для  эвакуации  поврежденного    </a:t>
            </a:r>
          </a:p>
          <a:p>
            <a:pPr indent="266700" defTabSz="898525">
              <a:defRPr/>
            </a:pPr>
            <a:r>
              <a:rPr lang="ru-RU" dirty="0">
                <a:solidFill>
                  <a:schemeClr val="bg2"/>
                </a:solidFill>
              </a:rPr>
              <a:t>(неисправного) ВВТ на марше, в ходе тактических действий и при преодолении барьерных рубежей</a:t>
            </a: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2247900" y="1719263"/>
            <a:ext cx="4846638" cy="401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Состав эвакуационной команды</a:t>
            </a: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671513" y="2174875"/>
            <a:ext cx="3157537" cy="1371600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35921" dir="81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>
              <a:defRPr/>
            </a:pPr>
            <a:endParaRPr lang="ru-RU"/>
          </a:p>
        </p:txBody>
      </p:sp>
      <p:sp>
        <p:nvSpPr>
          <p:cNvPr id="125958" name="Text Box 6"/>
          <p:cNvSpPr txBox="1">
            <a:spLocks noChangeArrowheads="1"/>
          </p:cNvSpPr>
          <p:nvPr/>
        </p:nvSpPr>
        <p:spPr bwMode="auto">
          <a:xfrm>
            <a:off x="-630238" y="2178050"/>
            <a:ext cx="5692776" cy="54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 anchor="ctr" anchorCtr="1"/>
          <a:lstStyle/>
          <a:p>
            <a:pPr algn="ctr">
              <a:lnSpc>
                <a:spcPct val="80000"/>
              </a:lnSpc>
            </a:pPr>
            <a:r>
              <a:rPr lang="ru-RU" sz="1600" i="1">
                <a:solidFill>
                  <a:srgbClr val="0707E1"/>
                </a:solidFill>
              </a:rPr>
              <a:t>Эвакуационная команда</a:t>
            </a:r>
          </a:p>
          <a:p>
            <a:pPr algn="ctr">
              <a:lnSpc>
                <a:spcPct val="80000"/>
              </a:lnSpc>
            </a:pPr>
            <a:endParaRPr lang="ru-RU" sz="1600" i="1">
              <a:solidFill>
                <a:srgbClr val="0707E1"/>
              </a:solidFill>
            </a:endParaRPr>
          </a:p>
        </p:txBody>
      </p:sp>
      <p:sp>
        <p:nvSpPr>
          <p:cNvPr id="125959" name="Text Box 7"/>
          <p:cNvSpPr txBox="1">
            <a:spLocks noChangeArrowheads="1"/>
          </p:cNvSpPr>
          <p:nvPr/>
        </p:nvSpPr>
        <p:spPr bwMode="auto">
          <a:xfrm>
            <a:off x="1214438" y="2484438"/>
            <a:ext cx="2073275" cy="4619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algn="ctr">
              <a:lnSpc>
                <a:spcPct val="50000"/>
              </a:lnSpc>
              <a:spcBef>
                <a:spcPct val="50000"/>
              </a:spcBef>
            </a:pPr>
            <a:r>
              <a:rPr lang="ru-RU" sz="1600" i="1">
                <a:solidFill>
                  <a:schemeClr val="bg2"/>
                </a:solidFill>
              </a:rPr>
              <a:t>экипаж, водитель</a:t>
            </a:r>
          </a:p>
          <a:p>
            <a:pPr marL="342900" indent="-342900" algn="ctr">
              <a:lnSpc>
                <a:spcPct val="50000"/>
              </a:lnSpc>
              <a:spcBef>
                <a:spcPct val="50000"/>
              </a:spcBef>
            </a:pPr>
            <a:r>
              <a:rPr lang="ru-RU" sz="1600" i="1">
                <a:solidFill>
                  <a:schemeClr val="bg2"/>
                </a:solidFill>
              </a:rPr>
              <a:t> такелажники </a:t>
            </a:r>
          </a:p>
        </p:txBody>
      </p:sp>
      <p:sp>
        <p:nvSpPr>
          <p:cNvPr id="125964" name="Text Box 12"/>
          <p:cNvSpPr txBox="1">
            <a:spLocks noChangeArrowheads="1"/>
          </p:cNvSpPr>
          <p:nvPr/>
        </p:nvSpPr>
        <p:spPr bwMode="auto">
          <a:xfrm>
            <a:off x="4783138" y="2109788"/>
            <a:ext cx="3633787" cy="401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sz="2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Условное обозначение</a:t>
            </a:r>
          </a:p>
        </p:txBody>
      </p:sp>
      <p:sp>
        <p:nvSpPr>
          <p:cNvPr id="125965" name="Text Box 13"/>
          <p:cNvSpPr txBox="1">
            <a:spLocks noChangeArrowheads="1"/>
          </p:cNvSpPr>
          <p:nvPr/>
        </p:nvSpPr>
        <p:spPr bwMode="auto">
          <a:xfrm>
            <a:off x="2489200" y="3590925"/>
            <a:ext cx="4848225" cy="40163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Задачи эвакуационной команды</a:t>
            </a:r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388938" y="3998913"/>
            <a:ext cx="9204325" cy="1476375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45791" dir="202140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indent="522288" defTabSz="898525">
              <a:defRPr/>
            </a:pPr>
            <a:endParaRPr lang="ru-RU">
              <a:solidFill>
                <a:srgbClr val="008000"/>
              </a:solidFill>
            </a:endParaRP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203200" y="4002088"/>
            <a:ext cx="9353550" cy="132556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indent="522288" defTabSz="898525">
              <a:defRPr/>
            </a:pP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ru-RU" sz="1600" dirty="0">
                <a:solidFill>
                  <a:schemeClr val="bg2"/>
                </a:solidFill>
              </a:rPr>
              <a:t> Ведение технической разведки</a:t>
            </a:r>
          </a:p>
          <a:p>
            <a:pPr indent="522288" defTabSz="898525">
              <a:defRPr/>
            </a:pP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ru-RU" sz="1600" dirty="0">
                <a:solidFill>
                  <a:schemeClr val="bg2"/>
                </a:solidFill>
              </a:rPr>
              <a:t> Эвакуация поврежденных (неисправных) ВВТ с поля боя к местам ремонта, в </a:t>
            </a:r>
          </a:p>
          <a:p>
            <a:pPr indent="522288" defTabSz="898525">
              <a:defRPr/>
            </a:pPr>
            <a:r>
              <a:rPr lang="ru-RU" sz="1600" dirty="0">
                <a:solidFill>
                  <a:schemeClr val="bg2"/>
                </a:solidFill>
              </a:rPr>
              <a:t>укрытия, на  путь эвакуации и в районы (места) передачи ВВТ средствам </a:t>
            </a:r>
          </a:p>
          <a:p>
            <a:pPr indent="522288" defTabSz="898525">
              <a:defRPr/>
            </a:pPr>
            <a:r>
              <a:rPr lang="ru-RU" sz="1600" dirty="0">
                <a:solidFill>
                  <a:schemeClr val="bg2"/>
                </a:solidFill>
              </a:rPr>
              <a:t>старшего начальника</a:t>
            </a:r>
          </a:p>
          <a:p>
            <a:pPr indent="522288" defTabSz="898525">
              <a:defRPr/>
            </a:pP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3.</a:t>
            </a:r>
            <a:r>
              <a:rPr lang="ru-RU" sz="1600" dirty="0">
                <a:solidFill>
                  <a:schemeClr val="bg2"/>
                </a:solidFill>
              </a:rPr>
              <a:t> Вытаскивание машин среднего (легкого) застревания</a:t>
            </a:r>
            <a:endParaRPr lang="ru-RU" dirty="0">
              <a:solidFill>
                <a:schemeClr val="bg2"/>
              </a:solidFill>
            </a:endParaRP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2576513" y="3130550"/>
            <a:ext cx="768350" cy="279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ru-RU" sz="1200">
                <a:solidFill>
                  <a:schemeClr val="bg2"/>
                </a:solidFill>
              </a:rPr>
              <a:t>БРЭМ-1</a:t>
            </a:r>
          </a:p>
        </p:txBody>
      </p:sp>
      <p:pic>
        <p:nvPicPr>
          <p:cNvPr id="125987" name="Picture 35" descr="Тягач ЗПК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66825" y="2871788"/>
            <a:ext cx="11557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6551613" y="2624138"/>
            <a:ext cx="1614487" cy="525462"/>
            <a:chOff x="1290" y="3033"/>
            <a:chExt cx="939" cy="331"/>
          </a:xfrm>
        </p:grpSpPr>
        <p:sp>
          <p:nvSpPr>
            <p:cNvPr id="29753" name="Text Box 70"/>
            <p:cNvSpPr txBox="1">
              <a:spLocks noChangeArrowheads="1"/>
            </p:cNvSpPr>
            <p:nvPr/>
          </p:nvSpPr>
          <p:spPr bwMode="auto">
            <a:xfrm>
              <a:off x="1290" y="3033"/>
              <a:ext cx="939" cy="3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898525"/>
              <a:r>
                <a:rPr lang="ru-RU" sz="1400" i="1">
                  <a:solidFill>
                    <a:schemeClr val="bg2"/>
                  </a:solidFill>
                </a:rPr>
                <a:t>1 мсбр</a:t>
              </a:r>
            </a:p>
            <a:p>
              <a:pPr algn="ctr" defTabSz="898525"/>
              <a:r>
                <a:rPr lang="ru-RU" sz="1400" i="1">
                  <a:solidFill>
                    <a:schemeClr val="bg2"/>
                  </a:solidFill>
                </a:rPr>
                <a:t>с 8.00  25.01</a:t>
              </a:r>
            </a:p>
          </p:txBody>
        </p:sp>
        <p:sp>
          <p:nvSpPr>
            <p:cNvPr id="29754" name="Line 58"/>
            <p:cNvSpPr>
              <a:spLocks noChangeShapeType="1"/>
            </p:cNvSpPr>
            <p:nvPr/>
          </p:nvSpPr>
          <p:spPr bwMode="auto">
            <a:xfrm>
              <a:off x="1472" y="3191"/>
              <a:ext cx="567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532438" y="2673350"/>
            <a:ext cx="1123950" cy="457200"/>
            <a:chOff x="4541" y="3260"/>
            <a:chExt cx="708" cy="288"/>
          </a:xfrm>
        </p:grpSpPr>
        <p:grpSp>
          <p:nvGrpSpPr>
            <p:cNvPr id="29747" name="Group 43"/>
            <p:cNvGrpSpPr>
              <a:grpSpLocks/>
            </p:cNvGrpSpPr>
            <p:nvPr/>
          </p:nvGrpSpPr>
          <p:grpSpPr bwMode="auto">
            <a:xfrm>
              <a:off x="4541" y="3260"/>
              <a:ext cx="528" cy="288"/>
              <a:chOff x="4541" y="3204"/>
              <a:chExt cx="528" cy="288"/>
            </a:xfrm>
          </p:grpSpPr>
          <p:sp>
            <p:nvSpPr>
              <p:cNvPr id="29751" name="AutoShape 42"/>
              <p:cNvSpPr>
                <a:spLocks noChangeArrowheads="1"/>
              </p:cNvSpPr>
              <p:nvPr/>
            </p:nvSpPr>
            <p:spPr bwMode="auto">
              <a:xfrm>
                <a:off x="4541" y="3204"/>
                <a:ext cx="528" cy="288"/>
              </a:xfrm>
              <a:prstGeom prst="flowChartDecision">
                <a:avLst/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0C0C0"/>
                  </a:gs>
                </a:gsLst>
                <a:path path="shape">
                  <a:fillToRect l="50000" t="50000" r="50000" b="50000"/>
                </a:path>
              </a:gradFill>
              <a:ln w="28575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ru-RU"/>
              </a:p>
            </p:txBody>
          </p:sp>
          <p:sp>
            <p:nvSpPr>
              <p:cNvPr id="29752" name="Text Box 70"/>
              <p:cNvSpPr txBox="1">
                <a:spLocks noChangeArrowheads="1"/>
              </p:cNvSpPr>
              <p:nvPr/>
            </p:nvSpPr>
            <p:spPr bwMode="auto">
              <a:xfrm>
                <a:off x="4668" y="3231"/>
                <a:ext cx="346" cy="215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</p:spPr>
            <p:txBody>
              <a:bodyPr lIns="90000" tIns="46800" rIns="90000" bIns="46800">
                <a:spAutoFit/>
              </a:bodyPr>
              <a:lstStyle/>
              <a:p>
                <a:pPr defTabSz="898525"/>
                <a:r>
                  <a:rPr lang="ru-RU" sz="1600">
                    <a:solidFill>
                      <a:schemeClr val="bg2"/>
                    </a:solidFill>
                  </a:rPr>
                  <a:t>Бр</a:t>
                </a:r>
              </a:p>
            </p:txBody>
          </p:sp>
        </p:grpSp>
        <p:grpSp>
          <p:nvGrpSpPr>
            <p:cNvPr id="29748" name="Group 46"/>
            <p:cNvGrpSpPr>
              <a:grpSpLocks/>
            </p:cNvGrpSpPr>
            <p:nvPr/>
          </p:nvGrpSpPr>
          <p:grpSpPr bwMode="auto">
            <a:xfrm>
              <a:off x="5041" y="3326"/>
              <a:ext cx="208" cy="81"/>
              <a:chOff x="1149" y="3349"/>
              <a:chExt cx="208" cy="81"/>
            </a:xfrm>
          </p:grpSpPr>
          <p:sp>
            <p:nvSpPr>
              <p:cNvPr id="29749" name="Line 29"/>
              <p:cNvSpPr>
                <a:spLocks noChangeShapeType="1"/>
              </p:cNvSpPr>
              <p:nvPr/>
            </p:nvSpPr>
            <p:spPr bwMode="auto">
              <a:xfrm>
                <a:off x="1149" y="3427"/>
                <a:ext cx="111" cy="0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750" name="AutoShape 30"/>
              <p:cNvSpPr>
                <a:spLocks/>
              </p:cNvSpPr>
              <p:nvPr/>
            </p:nvSpPr>
            <p:spPr bwMode="auto">
              <a:xfrm rot="5400000">
                <a:off x="1265" y="3339"/>
                <a:ext cx="81" cy="102"/>
              </a:xfrm>
              <a:prstGeom prst="leftBracket">
                <a:avLst>
                  <a:gd name="adj" fmla="val 10494"/>
                </a:avLst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598488" y="400050"/>
            <a:ext cx="8678862" cy="365125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 i="1">
                <a:solidFill>
                  <a:schemeClr val="bg2"/>
                </a:solidFill>
              </a:rPr>
              <a:t>ВРЕМЕННЫЕ ОРГАНЫ ТЕХНИЧЕСКОГО ОБЕСПЕЧЕНИЯ </a:t>
            </a: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17429" name="Freeform 54"/>
          <p:cNvSpPr>
            <a:spLocks/>
          </p:cNvSpPr>
          <p:nvPr/>
        </p:nvSpPr>
        <p:spPr bwMode="auto">
          <a:xfrm>
            <a:off x="850900" y="6083300"/>
            <a:ext cx="889000" cy="369888"/>
          </a:xfrm>
          <a:custGeom>
            <a:avLst/>
            <a:gdLst>
              <a:gd name="T0" fmla="*/ 0 w 560"/>
              <a:gd name="T1" fmla="*/ 2147483647 h 128"/>
              <a:gd name="T2" fmla="*/ 2147483647 w 560"/>
              <a:gd name="T3" fmla="*/ 2147483647 h 128"/>
              <a:gd name="T4" fmla="*/ 2147483647 w 560"/>
              <a:gd name="T5" fmla="*/ 2147483647 h 128"/>
              <a:gd name="T6" fmla="*/ 2147483647 w 560"/>
              <a:gd name="T7" fmla="*/ 0 h 128"/>
              <a:gd name="T8" fmla="*/ 2147483647 w 560"/>
              <a:gd name="T9" fmla="*/ 2147483647 h 128"/>
              <a:gd name="T10" fmla="*/ 2147483647 w 560"/>
              <a:gd name="T11" fmla="*/ 2147483647 h 128"/>
              <a:gd name="T12" fmla="*/ 2147483647 w 560"/>
              <a:gd name="T13" fmla="*/ 2147483647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0"/>
              <a:gd name="T22" fmla="*/ 0 h 128"/>
              <a:gd name="T23" fmla="*/ 560 w 560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0" h="128">
                <a:moveTo>
                  <a:pt x="0" y="128"/>
                </a:moveTo>
                <a:cubicBezTo>
                  <a:pt x="33" y="106"/>
                  <a:pt x="56" y="73"/>
                  <a:pt x="88" y="48"/>
                </a:cubicBezTo>
                <a:cubicBezTo>
                  <a:pt x="103" y="36"/>
                  <a:pt x="118" y="22"/>
                  <a:pt x="136" y="16"/>
                </a:cubicBezTo>
                <a:cubicBezTo>
                  <a:pt x="152" y="11"/>
                  <a:pt x="184" y="0"/>
                  <a:pt x="184" y="0"/>
                </a:cubicBezTo>
                <a:cubicBezTo>
                  <a:pt x="242" y="5"/>
                  <a:pt x="277" y="9"/>
                  <a:pt x="328" y="24"/>
                </a:cubicBezTo>
                <a:cubicBezTo>
                  <a:pt x="344" y="29"/>
                  <a:pt x="376" y="40"/>
                  <a:pt x="376" y="40"/>
                </a:cubicBezTo>
                <a:cubicBezTo>
                  <a:pt x="552" y="32"/>
                  <a:pt x="504" y="72"/>
                  <a:pt x="560" y="16"/>
                </a:cubicBezTo>
              </a:path>
            </a:pathLst>
          </a:custGeom>
          <a:noFill/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pSp>
        <p:nvGrpSpPr>
          <p:cNvPr id="7" name="Group 57"/>
          <p:cNvGrpSpPr>
            <a:grpSpLocks/>
          </p:cNvGrpSpPr>
          <p:nvPr/>
        </p:nvGrpSpPr>
        <p:grpSpPr bwMode="auto">
          <a:xfrm>
            <a:off x="1790700" y="6111875"/>
            <a:ext cx="177800" cy="152400"/>
            <a:chOff x="1248" y="3776"/>
            <a:chExt cx="112" cy="96"/>
          </a:xfrm>
        </p:grpSpPr>
        <p:sp>
          <p:nvSpPr>
            <p:cNvPr id="29744" name="Line 55"/>
            <p:cNvSpPr>
              <a:spLocks noChangeShapeType="1"/>
            </p:cNvSpPr>
            <p:nvPr/>
          </p:nvSpPr>
          <p:spPr bwMode="auto">
            <a:xfrm>
              <a:off x="1248" y="3784"/>
              <a:ext cx="112" cy="80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29745" name="Line 56"/>
            <p:cNvSpPr>
              <a:spLocks noChangeShapeType="1"/>
            </p:cNvSpPr>
            <p:nvPr/>
          </p:nvSpPr>
          <p:spPr bwMode="auto">
            <a:xfrm flipH="1">
              <a:off x="1272" y="3776"/>
              <a:ext cx="88" cy="96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17431" name="Freeform 58"/>
          <p:cNvSpPr>
            <a:spLocks/>
          </p:cNvSpPr>
          <p:nvPr/>
        </p:nvSpPr>
        <p:spPr bwMode="auto">
          <a:xfrm>
            <a:off x="2019300" y="5875338"/>
            <a:ext cx="977900" cy="369887"/>
          </a:xfrm>
          <a:custGeom>
            <a:avLst/>
            <a:gdLst>
              <a:gd name="T0" fmla="*/ 0 w 616"/>
              <a:gd name="T1" fmla="*/ 2147483647 h 123"/>
              <a:gd name="T2" fmla="*/ 2147483647 w 616"/>
              <a:gd name="T3" fmla="*/ 2147483647 h 123"/>
              <a:gd name="T4" fmla="*/ 2147483647 w 616"/>
              <a:gd name="T5" fmla="*/ 2147483647 h 123"/>
              <a:gd name="T6" fmla="*/ 2147483647 w 616"/>
              <a:gd name="T7" fmla="*/ 2147483647 h 123"/>
              <a:gd name="T8" fmla="*/ 2147483647 w 616"/>
              <a:gd name="T9" fmla="*/ 2147483647 h 123"/>
              <a:gd name="T10" fmla="*/ 2147483647 w 616"/>
              <a:gd name="T11" fmla="*/ 2147483647 h 123"/>
              <a:gd name="T12" fmla="*/ 2147483647 w 616"/>
              <a:gd name="T13" fmla="*/ 2147483647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16"/>
              <a:gd name="T22" fmla="*/ 0 h 123"/>
              <a:gd name="T23" fmla="*/ 616 w 616"/>
              <a:gd name="T24" fmla="*/ 123 h 1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16" h="123">
                <a:moveTo>
                  <a:pt x="0" y="123"/>
                </a:moveTo>
                <a:cubicBezTo>
                  <a:pt x="48" y="120"/>
                  <a:pt x="96" y="121"/>
                  <a:pt x="144" y="115"/>
                </a:cubicBezTo>
                <a:cubicBezTo>
                  <a:pt x="161" y="113"/>
                  <a:pt x="192" y="99"/>
                  <a:pt x="192" y="99"/>
                </a:cubicBezTo>
                <a:cubicBezTo>
                  <a:pt x="243" y="105"/>
                  <a:pt x="287" y="113"/>
                  <a:pt x="336" y="123"/>
                </a:cubicBezTo>
                <a:cubicBezTo>
                  <a:pt x="352" y="120"/>
                  <a:pt x="369" y="121"/>
                  <a:pt x="384" y="115"/>
                </a:cubicBezTo>
                <a:cubicBezTo>
                  <a:pt x="402" y="108"/>
                  <a:pt x="432" y="83"/>
                  <a:pt x="432" y="83"/>
                </a:cubicBezTo>
                <a:cubicBezTo>
                  <a:pt x="460" y="0"/>
                  <a:pt x="547" y="27"/>
                  <a:pt x="616" y="27"/>
                </a:cubicBezTo>
              </a:path>
            </a:pathLst>
          </a:custGeom>
          <a:noFill/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pSp>
        <p:nvGrpSpPr>
          <p:cNvPr id="9" name="Group 61"/>
          <p:cNvGrpSpPr>
            <a:grpSpLocks/>
          </p:cNvGrpSpPr>
          <p:nvPr/>
        </p:nvGrpSpPr>
        <p:grpSpPr bwMode="auto">
          <a:xfrm>
            <a:off x="2311400" y="5826125"/>
            <a:ext cx="433388" cy="415925"/>
            <a:chOff x="2192" y="3502"/>
            <a:chExt cx="273" cy="262"/>
          </a:xfrm>
        </p:grpSpPr>
        <p:sp>
          <p:nvSpPr>
            <p:cNvPr id="29742" name="Oval 59"/>
            <p:cNvSpPr>
              <a:spLocks noChangeArrowheads="1"/>
            </p:cNvSpPr>
            <p:nvPr/>
          </p:nvSpPr>
          <p:spPr bwMode="auto">
            <a:xfrm>
              <a:off x="2192" y="3502"/>
              <a:ext cx="273" cy="262"/>
            </a:xfrm>
            <a:prstGeom prst="ellipse">
              <a:avLst/>
            </a:prstGeom>
            <a:solidFill>
              <a:srgbClr val="F8F8F8"/>
            </a:solidFill>
            <a:ln w="9525" algn="ctr">
              <a:solidFill>
                <a:schemeClr val="bg2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/>
              <a:r>
                <a:rPr lang="ru-RU" sz="1200" b="0">
                  <a:solidFill>
                    <a:schemeClr val="bg2"/>
                  </a:solidFill>
                  <a:latin typeface="Impact" pitchFamily="34" charset="0"/>
                </a:rPr>
                <a:t>1</a:t>
              </a:r>
            </a:p>
            <a:p>
              <a:pPr algn="ctr"/>
              <a:r>
                <a:rPr lang="ru-RU" sz="1200" b="0">
                  <a:solidFill>
                    <a:schemeClr val="bg2"/>
                  </a:solidFill>
                  <a:latin typeface="Impact" pitchFamily="34" charset="0"/>
                </a:rPr>
                <a:t>бр</a:t>
              </a:r>
            </a:p>
          </p:txBody>
        </p:sp>
        <p:sp>
          <p:nvSpPr>
            <p:cNvPr id="29743" name="Line 60"/>
            <p:cNvSpPr>
              <a:spLocks noChangeShapeType="1"/>
            </p:cNvSpPr>
            <p:nvPr/>
          </p:nvSpPr>
          <p:spPr bwMode="auto">
            <a:xfrm>
              <a:off x="2216" y="3632"/>
              <a:ext cx="20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2997200" y="5829300"/>
            <a:ext cx="177800" cy="152400"/>
            <a:chOff x="1248" y="3776"/>
            <a:chExt cx="112" cy="96"/>
          </a:xfrm>
        </p:grpSpPr>
        <p:sp>
          <p:nvSpPr>
            <p:cNvPr id="29740" name="Line 63"/>
            <p:cNvSpPr>
              <a:spLocks noChangeShapeType="1"/>
            </p:cNvSpPr>
            <p:nvPr/>
          </p:nvSpPr>
          <p:spPr bwMode="auto">
            <a:xfrm>
              <a:off x="1248" y="3784"/>
              <a:ext cx="112" cy="80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29741" name="Line 64"/>
            <p:cNvSpPr>
              <a:spLocks noChangeShapeType="1"/>
            </p:cNvSpPr>
            <p:nvPr/>
          </p:nvSpPr>
          <p:spPr bwMode="auto">
            <a:xfrm flipH="1">
              <a:off x="1272" y="3776"/>
              <a:ext cx="88" cy="96"/>
            </a:xfrm>
            <a:prstGeom prst="line">
              <a:avLst/>
            </a:prstGeom>
            <a:noFill/>
            <a:ln w="38100">
              <a:solidFill>
                <a:srgbClr val="9966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</p:grpSp>
      <p:sp>
        <p:nvSpPr>
          <p:cNvPr id="17434" name="Freeform 65"/>
          <p:cNvSpPr>
            <a:spLocks/>
          </p:cNvSpPr>
          <p:nvPr/>
        </p:nvSpPr>
        <p:spPr bwMode="auto">
          <a:xfrm flipH="1">
            <a:off x="3200400" y="5842000"/>
            <a:ext cx="889000" cy="369888"/>
          </a:xfrm>
          <a:custGeom>
            <a:avLst/>
            <a:gdLst>
              <a:gd name="T0" fmla="*/ 0 w 560"/>
              <a:gd name="T1" fmla="*/ 2147483647 h 128"/>
              <a:gd name="T2" fmla="*/ 2147483647 w 560"/>
              <a:gd name="T3" fmla="*/ 2147483647 h 128"/>
              <a:gd name="T4" fmla="*/ 2147483647 w 560"/>
              <a:gd name="T5" fmla="*/ 2147483647 h 128"/>
              <a:gd name="T6" fmla="*/ 2147483647 w 560"/>
              <a:gd name="T7" fmla="*/ 0 h 128"/>
              <a:gd name="T8" fmla="*/ 2147483647 w 560"/>
              <a:gd name="T9" fmla="*/ 2147483647 h 128"/>
              <a:gd name="T10" fmla="*/ 2147483647 w 560"/>
              <a:gd name="T11" fmla="*/ 2147483647 h 128"/>
              <a:gd name="T12" fmla="*/ 2147483647 w 560"/>
              <a:gd name="T13" fmla="*/ 2147483647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60"/>
              <a:gd name="T22" fmla="*/ 0 h 128"/>
              <a:gd name="T23" fmla="*/ 560 w 560"/>
              <a:gd name="T24" fmla="*/ 128 h 12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60" h="128">
                <a:moveTo>
                  <a:pt x="0" y="128"/>
                </a:moveTo>
                <a:cubicBezTo>
                  <a:pt x="33" y="106"/>
                  <a:pt x="56" y="73"/>
                  <a:pt x="88" y="48"/>
                </a:cubicBezTo>
                <a:cubicBezTo>
                  <a:pt x="103" y="36"/>
                  <a:pt x="118" y="22"/>
                  <a:pt x="136" y="16"/>
                </a:cubicBezTo>
                <a:cubicBezTo>
                  <a:pt x="152" y="11"/>
                  <a:pt x="184" y="0"/>
                  <a:pt x="184" y="0"/>
                </a:cubicBezTo>
                <a:cubicBezTo>
                  <a:pt x="242" y="5"/>
                  <a:pt x="277" y="9"/>
                  <a:pt x="328" y="24"/>
                </a:cubicBezTo>
                <a:cubicBezTo>
                  <a:pt x="344" y="29"/>
                  <a:pt x="376" y="40"/>
                  <a:pt x="376" y="40"/>
                </a:cubicBezTo>
                <a:cubicBezTo>
                  <a:pt x="552" y="32"/>
                  <a:pt x="504" y="72"/>
                  <a:pt x="560" y="16"/>
                </a:cubicBezTo>
              </a:path>
            </a:pathLst>
          </a:custGeom>
          <a:noFill/>
          <a:ln w="38100">
            <a:solidFill>
              <a:srgbClr val="9966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grpSp>
        <p:nvGrpSpPr>
          <p:cNvPr id="11" name="Group 70"/>
          <p:cNvGrpSpPr>
            <a:grpSpLocks/>
          </p:cNvGrpSpPr>
          <p:nvPr/>
        </p:nvGrpSpPr>
        <p:grpSpPr bwMode="auto">
          <a:xfrm>
            <a:off x="3743325" y="5626100"/>
            <a:ext cx="1120775" cy="434975"/>
            <a:chOff x="2502" y="3792"/>
            <a:chExt cx="706" cy="274"/>
          </a:xfrm>
        </p:grpSpPr>
        <p:sp>
          <p:nvSpPr>
            <p:cNvPr id="87079" name="Freeform 66"/>
            <p:cNvSpPr>
              <a:spLocks/>
            </p:cNvSpPr>
            <p:nvPr/>
          </p:nvSpPr>
          <p:spPr bwMode="auto">
            <a:xfrm>
              <a:off x="2502" y="3792"/>
              <a:ext cx="674" cy="233"/>
            </a:xfrm>
            <a:custGeom>
              <a:avLst/>
              <a:gdLst>
                <a:gd name="T0" fmla="*/ 642 w 674"/>
                <a:gd name="T1" fmla="*/ 40 h 272"/>
                <a:gd name="T2" fmla="*/ 602 w 674"/>
                <a:gd name="T3" fmla="*/ 20 h 272"/>
                <a:gd name="T4" fmla="*/ 546 w 674"/>
                <a:gd name="T5" fmla="*/ 0 h 272"/>
                <a:gd name="T6" fmla="*/ 458 w 674"/>
                <a:gd name="T7" fmla="*/ 5 h 272"/>
                <a:gd name="T8" fmla="*/ 434 w 674"/>
                <a:gd name="T9" fmla="*/ 15 h 272"/>
                <a:gd name="T10" fmla="*/ 378 w 674"/>
                <a:gd name="T11" fmla="*/ 20 h 272"/>
                <a:gd name="T12" fmla="*/ 218 w 674"/>
                <a:gd name="T13" fmla="*/ 35 h 272"/>
                <a:gd name="T14" fmla="*/ 154 w 674"/>
                <a:gd name="T15" fmla="*/ 65 h 272"/>
                <a:gd name="T16" fmla="*/ 42 w 674"/>
                <a:gd name="T17" fmla="*/ 70 h 272"/>
                <a:gd name="T18" fmla="*/ 82 w 674"/>
                <a:gd name="T19" fmla="*/ 171 h 272"/>
                <a:gd name="T20" fmla="*/ 146 w 674"/>
                <a:gd name="T21" fmla="*/ 146 h 272"/>
                <a:gd name="T22" fmla="*/ 218 w 674"/>
                <a:gd name="T23" fmla="*/ 151 h 272"/>
                <a:gd name="T24" fmla="*/ 266 w 674"/>
                <a:gd name="T25" fmla="*/ 161 h 272"/>
                <a:gd name="T26" fmla="*/ 290 w 674"/>
                <a:gd name="T27" fmla="*/ 166 h 272"/>
                <a:gd name="T28" fmla="*/ 338 w 674"/>
                <a:gd name="T29" fmla="*/ 161 h 272"/>
                <a:gd name="T30" fmla="*/ 386 w 674"/>
                <a:gd name="T31" fmla="*/ 151 h 272"/>
                <a:gd name="T32" fmla="*/ 506 w 674"/>
                <a:gd name="T33" fmla="*/ 151 h 272"/>
                <a:gd name="T34" fmla="*/ 530 w 674"/>
                <a:gd name="T35" fmla="*/ 120 h 272"/>
                <a:gd name="T36" fmla="*/ 634 w 674"/>
                <a:gd name="T37" fmla="*/ 111 h 272"/>
                <a:gd name="T38" fmla="*/ 674 w 674"/>
                <a:gd name="T39" fmla="*/ 65 h 272"/>
                <a:gd name="T40" fmla="*/ 666 w 674"/>
                <a:gd name="T41" fmla="*/ 51 h 272"/>
                <a:gd name="T42" fmla="*/ 642 w 674"/>
                <a:gd name="T43" fmla="*/ 40 h 27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74" h="272">
                  <a:moveTo>
                    <a:pt x="642" y="64"/>
                  </a:moveTo>
                  <a:cubicBezTo>
                    <a:pt x="595" y="48"/>
                    <a:pt x="638" y="68"/>
                    <a:pt x="602" y="32"/>
                  </a:cubicBezTo>
                  <a:cubicBezTo>
                    <a:pt x="591" y="21"/>
                    <a:pt x="559" y="6"/>
                    <a:pt x="546" y="0"/>
                  </a:cubicBezTo>
                  <a:cubicBezTo>
                    <a:pt x="517" y="3"/>
                    <a:pt x="487" y="2"/>
                    <a:pt x="458" y="8"/>
                  </a:cubicBezTo>
                  <a:cubicBezTo>
                    <a:pt x="449" y="10"/>
                    <a:pt x="443" y="21"/>
                    <a:pt x="434" y="24"/>
                  </a:cubicBezTo>
                  <a:cubicBezTo>
                    <a:pt x="416" y="29"/>
                    <a:pt x="397" y="29"/>
                    <a:pt x="378" y="32"/>
                  </a:cubicBezTo>
                  <a:cubicBezTo>
                    <a:pt x="294" y="60"/>
                    <a:pt x="347" y="47"/>
                    <a:pt x="218" y="56"/>
                  </a:cubicBezTo>
                  <a:cubicBezTo>
                    <a:pt x="184" y="67"/>
                    <a:pt x="182" y="99"/>
                    <a:pt x="154" y="104"/>
                  </a:cubicBezTo>
                  <a:cubicBezTo>
                    <a:pt x="117" y="111"/>
                    <a:pt x="79" y="109"/>
                    <a:pt x="42" y="112"/>
                  </a:cubicBezTo>
                  <a:cubicBezTo>
                    <a:pt x="0" y="175"/>
                    <a:pt x="6" y="247"/>
                    <a:pt x="82" y="272"/>
                  </a:cubicBezTo>
                  <a:cubicBezTo>
                    <a:pt x="113" y="262"/>
                    <a:pt x="115" y="242"/>
                    <a:pt x="146" y="232"/>
                  </a:cubicBezTo>
                  <a:cubicBezTo>
                    <a:pt x="170" y="235"/>
                    <a:pt x="194" y="235"/>
                    <a:pt x="218" y="240"/>
                  </a:cubicBezTo>
                  <a:cubicBezTo>
                    <a:pt x="235" y="243"/>
                    <a:pt x="250" y="251"/>
                    <a:pt x="266" y="256"/>
                  </a:cubicBezTo>
                  <a:cubicBezTo>
                    <a:pt x="274" y="259"/>
                    <a:pt x="290" y="264"/>
                    <a:pt x="290" y="264"/>
                  </a:cubicBezTo>
                  <a:cubicBezTo>
                    <a:pt x="306" y="261"/>
                    <a:pt x="322" y="260"/>
                    <a:pt x="338" y="256"/>
                  </a:cubicBezTo>
                  <a:cubicBezTo>
                    <a:pt x="354" y="252"/>
                    <a:pt x="386" y="240"/>
                    <a:pt x="386" y="240"/>
                  </a:cubicBezTo>
                  <a:cubicBezTo>
                    <a:pt x="430" y="247"/>
                    <a:pt x="460" y="257"/>
                    <a:pt x="506" y="240"/>
                  </a:cubicBezTo>
                  <a:cubicBezTo>
                    <a:pt x="529" y="232"/>
                    <a:pt x="517" y="205"/>
                    <a:pt x="530" y="192"/>
                  </a:cubicBezTo>
                  <a:cubicBezTo>
                    <a:pt x="555" y="167"/>
                    <a:pt x="599" y="179"/>
                    <a:pt x="634" y="176"/>
                  </a:cubicBezTo>
                  <a:cubicBezTo>
                    <a:pt x="643" y="150"/>
                    <a:pt x="674" y="104"/>
                    <a:pt x="674" y="104"/>
                  </a:cubicBezTo>
                  <a:cubicBezTo>
                    <a:pt x="671" y="96"/>
                    <a:pt x="671" y="87"/>
                    <a:pt x="666" y="80"/>
                  </a:cubicBezTo>
                  <a:cubicBezTo>
                    <a:pt x="660" y="72"/>
                    <a:pt x="642" y="64"/>
                    <a:pt x="642" y="64"/>
                  </a:cubicBezTo>
                  <a:close/>
                </a:path>
              </a:pathLst>
            </a:custGeom>
            <a:solidFill>
              <a:schemeClr val="hlink"/>
            </a:solidFill>
            <a:ln w="28575" cap="flat" cmpd="sng">
              <a:solidFill>
                <a:schemeClr val="bg2"/>
              </a:solidFill>
              <a:prstDash val="solid"/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endParaRPr lang="ru-RU"/>
            </a:p>
          </p:txBody>
        </p:sp>
        <p:sp>
          <p:nvSpPr>
            <p:cNvPr id="29737" name="Line 67"/>
            <p:cNvSpPr>
              <a:spLocks noChangeShapeType="1"/>
            </p:cNvSpPr>
            <p:nvPr/>
          </p:nvSpPr>
          <p:spPr bwMode="auto">
            <a:xfrm flipV="1">
              <a:off x="2688" y="3904"/>
              <a:ext cx="232" cy="56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stealth" w="med" len="med"/>
            </a:ln>
          </p:spPr>
          <p:txBody>
            <a:bodyPr>
              <a:spAutoFit/>
            </a:bodyPr>
            <a:lstStyle/>
            <a:p>
              <a:endParaRPr lang="ru-RU"/>
            </a:p>
          </p:txBody>
        </p:sp>
        <p:sp>
          <p:nvSpPr>
            <p:cNvPr id="29738" name="Text Box 68"/>
            <p:cNvSpPr txBox="1">
              <a:spLocks noChangeArrowheads="1"/>
            </p:cNvSpPr>
            <p:nvPr/>
          </p:nvSpPr>
          <p:spPr bwMode="auto">
            <a:xfrm>
              <a:off x="2568" y="3896"/>
              <a:ext cx="193" cy="17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50000"/>
                </a:spcBef>
              </a:pPr>
              <a:r>
                <a:rPr lang="ru-RU" sz="1600" b="0">
                  <a:solidFill>
                    <a:schemeClr val="bg2"/>
                  </a:solidFill>
                  <a:latin typeface="Impact" pitchFamily="34" charset="0"/>
                </a:rPr>
                <a:t>бр</a:t>
              </a:r>
            </a:p>
          </p:txBody>
        </p:sp>
        <p:sp>
          <p:nvSpPr>
            <p:cNvPr id="29739" name="Text Box 69"/>
            <p:cNvSpPr txBox="1">
              <a:spLocks noChangeArrowheads="1"/>
            </p:cNvSpPr>
            <p:nvPr/>
          </p:nvSpPr>
          <p:spPr bwMode="auto">
            <a:xfrm>
              <a:off x="2968" y="3808"/>
              <a:ext cx="240" cy="1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>
                <a:spcBef>
                  <a:spcPct val="50000"/>
                </a:spcBef>
              </a:pPr>
              <a:r>
                <a:rPr lang="ru-RU" sz="1600" b="0">
                  <a:solidFill>
                    <a:schemeClr val="bg2"/>
                  </a:solidFill>
                  <a:latin typeface="Impact" pitchFamily="34" charset="0"/>
                </a:rPr>
                <a:t>А</a:t>
              </a:r>
            </a:p>
          </p:txBody>
        </p:sp>
      </p:grpSp>
      <p:sp>
        <p:nvSpPr>
          <p:cNvPr id="17436" name="Text Box 74"/>
          <p:cNvSpPr txBox="1">
            <a:spLocks noChangeArrowheads="1"/>
          </p:cNvSpPr>
          <p:nvPr/>
        </p:nvSpPr>
        <p:spPr bwMode="auto">
          <a:xfrm>
            <a:off x="1079500" y="5511800"/>
            <a:ext cx="2387600" cy="265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ru-RU" sz="1600" b="0">
                <a:solidFill>
                  <a:schemeClr val="bg2"/>
                </a:solidFill>
                <a:latin typeface="Impact" pitchFamily="34" charset="0"/>
              </a:rPr>
              <a:t>Путь эвакуации</a:t>
            </a:r>
          </a:p>
        </p:txBody>
      </p:sp>
      <p:sp>
        <p:nvSpPr>
          <p:cNvPr id="17437" name="Text Box 75"/>
          <p:cNvSpPr txBox="1">
            <a:spLocks noChangeArrowheads="1"/>
          </p:cNvSpPr>
          <p:nvPr/>
        </p:nvSpPr>
        <p:spPr bwMode="auto">
          <a:xfrm>
            <a:off x="4991100" y="5664200"/>
            <a:ext cx="3860800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ru-RU" sz="1600" b="0">
                <a:solidFill>
                  <a:schemeClr val="bg2"/>
                </a:solidFill>
                <a:latin typeface="Impact" pitchFamily="34" charset="0"/>
              </a:rPr>
              <a:t>Район передачи неисправного ВВТ</a:t>
            </a:r>
          </a:p>
        </p:txBody>
      </p:sp>
      <p:grpSp>
        <p:nvGrpSpPr>
          <p:cNvPr id="12" name="Группа 308"/>
          <p:cNvGrpSpPr>
            <a:grpSpLocks/>
          </p:cNvGrpSpPr>
          <p:nvPr/>
        </p:nvGrpSpPr>
        <p:grpSpPr bwMode="auto">
          <a:xfrm>
            <a:off x="4527550" y="5948363"/>
            <a:ext cx="588963" cy="503237"/>
            <a:chOff x="6877050" y="5300663"/>
            <a:chExt cx="588963" cy="503237"/>
          </a:xfrm>
        </p:grpSpPr>
        <p:grpSp>
          <p:nvGrpSpPr>
            <p:cNvPr id="29727" name="Группа 305"/>
            <p:cNvGrpSpPr>
              <a:grpSpLocks/>
            </p:cNvGrpSpPr>
            <p:nvPr/>
          </p:nvGrpSpPr>
          <p:grpSpPr bwMode="auto">
            <a:xfrm>
              <a:off x="6877050" y="5300663"/>
              <a:ext cx="588963" cy="503237"/>
              <a:chOff x="6877050" y="5300663"/>
              <a:chExt cx="588963" cy="503237"/>
            </a:xfrm>
          </p:grpSpPr>
          <p:grpSp>
            <p:nvGrpSpPr>
              <p:cNvPr id="29729" name="Group 256"/>
              <p:cNvGrpSpPr>
                <a:grpSpLocks/>
              </p:cNvGrpSpPr>
              <p:nvPr/>
            </p:nvGrpSpPr>
            <p:grpSpPr bwMode="auto">
              <a:xfrm>
                <a:off x="6877050" y="5300663"/>
                <a:ext cx="588963" cy="503237"/>
                <a:chOff x="4332" y="3339"/>
                <a:chExt cx="371" cy="317"/>
              </a:xfrm>
            </p:grpSpPr>
            <p:grpSp>
              <p:nvGrpSpPr>
                <p:cNvPr id="29731" name="Group 254"/>
                <p:cNvGrpSpPr>
                  <a:grpSpLocks/>
                </p:cNvGrpSpPr>
                <p:nvPr/>
              </p:nvGrpSpPr>
              <p:grpSpPr bwMode="auto">
                <a:xfrm>
                  <a:off x="4332" y="3339"/>
                  <a:ext cx="371" cy="317"/>
                  <a:chOff x="5054" y="3385"/>
                  <a:chExt cx="371" cy="317"/>
                </a:xfrm>
              </p:grpSpPr>
              <p:sp>
                <p:nvSpPr>
                  <p:cNvPr id="29733" name="AutoShape 251"/>
                  <p:cNvSpPr>
                    <a:spLocks noChangeArrowheads="1"/>
                  </p:cNvSpPr>
                  <p:nvPr/>
                </p:nvSpPr>
                <p:spPr bwMode="auto">
                  <a:xfrm>
                    <a:off x="5057" y="3385"/>
                    <a:ext cx="363" cy="317"/>
                  </a:xfrm>
                  <a:prstGeom prst="flowChartSummingJunction">
                    <a:avLst/>
                  </a:prstGeom>
                  <a:solidFill>
                    <a:srgbClr val="FF9933"/>
                  </a:solidFill>
                  <a:ln w="28575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ru-RU" b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734" name="Freeform 252"/>
                  <p:cNvSpPr>
                    <a:spLocks/>
                  </p:cNvSpPr>
                  <p:nvPr/>
                </p:nvSpPr>
                <p:spPr bwMode="auto">
                  <a:xfrm>
                    <a:off x="5228" y="3452"/>
                    <a:ext cx="197" cy="189"/>
                  </a:xfrm>
                  <a:custGeom>
                    <a:avLst/>
                    <a:gdLst>
                      <a:gd name="T0" fmla="*/ 156 w 197"/>
                      <a:gd name="T1" fmla="*/ 12 h 189"/>
                      <a:gd name="T2" fmla="*/ 148 w 197"/>
                      <a:gd name="T3" fmla="*/ 20 h 189"/>
                      <a:gd name="T4" fmla="*/ 164 w 197"/>
                      <a:gd name="T5" fmla="*/ 36 h 189"/>
                      <a:gd name="T6" fmla="*/ 144 w 197"/>
                      <a:gd name="T7" fmla="*/ 40 h 189"/>
                      <a:gd name="T8" fmla="*/ 100 w 197"/>
                      <a:gd name="T9" fmla="*/ 56 h 189"/>
                      <a:gd name="T10" fmla="*/ 56 w 197"/>
                      <a:gd name="T11" fmla="*/ 88 h 189"/>
                      <a:gd name="T12" fmla="*/ 44 w 197"/>
                      <a:gd name="T13" fmla="*/ 92 h 189"/>
                      <a:gd name="T14" fmla="*/ 72 w 197"/>
                      <a:gd name="T15" fmla="*/ 112 h 189"/>
                      <a:gd name="T16" fmla="*/ 76 w 197"/>
                      <a:gd name="T17" fmla="*/ 124 h 189"/>
                      <a:gd name="T18" fmla="*/ 100 w 197"/>
                      <a:gd name="T19" fmla="*/ 136 h 189"/>
                      <a:gd name="T20" fmla="*/ 112 w 197"/>
                      <a:gd name="T21" fmla="*/ 172 h 189"/>
                      <a:gd name="T22" fmla="*/ 136 w 197"/>
                      <a:gd name="T23" fmla="*/ 160 h 189"/>
                      <a:gd name="T24" fmla="*/ 164 w 197"/>
                      <a:gd name="T25" fmla="*/ 152 h 189"/>
                      <a:gd name="T26" fmla="*/ 144 w 197"/>
                      <a:gd name="T27" fmla="*/ 148 h 189"/>
                      <a:gd name="T28" fmla="*/ 164 w 197"/>
                      <a:gd name="T29" fmla="*/ 140 h 189"/>
                      <a:gd name="T30" fmla="*/ 128 w 197"/>
                      <a:gd name="T31" fmla="*/ 124 h 189"/>
                      <a:gd name="T32" fmla="*/ 92 w 197"/>
                      <a:gd name="T33" fmla="*/ 120 h 189"/>
                      <a:gd name="T34" fmla="*/ 76 w 197"/>
                      <a:gd name="T35" fmla="*/ 96 h 189"/>
                      <a:gd name="T36" fmla="*/ 76 w 197"/>
                      <a:gd name="T37" fmla="*/ 88 h 189"/>
                      <a:gd name="T38" fmla="*/ 120 w 197"/>
                      <a:gd name="T39" fmla="*/ 56 h 189"/>
                      <a:gd name="T40" fmla="*/ 152 w 197"/>
                      <a:gd name="T41" fmla="*/ 64 h 189"/>
                      <a:gd name="T42" fmla="*/ 180 w 197"/>
                      <a:gd name="T43" fmla="*/ 52 h 189"/>
                      <a:gd name="T44" fmla="*/ 164 w 197"/>
                      <a:gd name="T45" fmla="*/ 28 h 189"/>
                      <a:gd name="T46" fmla="*/ 180 w 197"/>
                      <a:gd name="T47" fmla="*/ 72 h 189"/>
                      <a:gd name="T48" fmla="*/ 172 w 197"/>
                      <a:gd name="T49" fmla="*/ 100 h 189"/>
                      <a:gd name="T50" fmla="*/ 172 w 197"/>
                      <a:gd name="T51" fmla="*/ 112 h 189"/>
                      <a:gd name="T52" fmla="*/ 176 w 197"/>
                      <a:gd name="T53" fmla="*/ 96 h 189"/>
                      <a:gd name="T54" fmla="*/ 168 w 197"/>
                      <a:gd name="T55" fmla="*/ 80 h 189"/>
                      <a:gd name="T56" fmla="*/ 140 w 197"/>
                      <a:gd name="T57" fmla="*/ 88 h 189"/>
                      <a:gd name="T58" fmla="*/ 156 w 197"/>
                      <a:gd name="T59" fmla="*/ 52 h 189"/>
                      <a:gd name="T60" fmla="*/ 140 w 197"/>
                      <a:gd name="T61" fmla="*/ 36 h 189"/>
                      <a:gd name="T62" fmla="*/ 144 w 197"/>
                      <a:gd name="T63" fmla="*/ 24 h 189"/>
                      <a:gd name="T64" fmla="*/ 140 w 197"/>
                      <a:gd name="T65" fmla="*/ 28 h 189"/>
                      <a:gd name="T66" fmla="*/ 100 w 197"/>
                      <a:gd name="T67" fmla="*/ 60 h 189"/>
                      <a:gd name="T68" fmla="*/ 156 w 197"/>
                      <a:gd name="T69" fmla="*/ 76 h 189"/>
                      <a:gd name="T70" fmla="*/ 128 w 197"/>
                      <a:gd name="T71" fmla="*/ 72 h 189"/>
                      <a:gd name="T72" fmla="*/ 112 w 197"/>
                      <a:gd name="T73" fmla="*/ 96 h 189"/>
                      <a:gd name="T74" fmla="*/ 96 w 197"/>
                      <a:gd name="T75" fmla="*/ 88 h 189"/>
                      <a:gd name="T76" fmla="*/ 80 w 197"/>
                      <a:gd name="T77" fmla="*/ 88 h 189"/>
                      <a:gd name="T78" fmla="*/ 120 w 197"/>
                      <a:gd name="T79" fmla="*/ 116 h 189"/>
                      <a:gd name="T80" fmla="*/ 96 w 197"/>
                      <a:gd name="T81" fmla="*/ 112 h 189"/>
                      <a:gd name="T82" fmla="*/ 116 w 197"/>
                      <a:gd name="T83" fmla="*/ 132 h 189"/>
                      <a:gd name="T84" fmla="*/ 140 w 197"/>
                      <a:gd name="T85" fmla="*/ 144 h 189"/>
                      <a:gd name="T86" fmla="*/ 148 w 197"/>
                      <a:gd name="T87" fmla="*/ 124 h 189"/>
                      <a:gd name="T88" fmla="*/ 148 w 197"/>
                      <a:gd name="T89" fmla="*/ 92 h 189"/>
                      <a:gd name="T90" fmla="*/ 132 w 197"/>
                      <a:gd name="T91" fmla="*/ 80 h 189"/>
                      <a:gd name="T92" fmla="*/ 112 w 197"/>
                      <a:gd name="T93" fmla="*/ 80 h 189"/>
                      <a:gd name="T94" fmla="*/ 120 w 197"/>
                      <a:gd name="T95" fmla="*/ 84 h 189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197"/>
                      <a:gd name="T145" fmla="*/ 0 h 189"/>
                      <a:gd name="T146" fmla="*/ 197 w 197"/>
                      <a:gd name="T147" fmla="*/ 189 h 189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197" h="189">
                        <a:moveTo>
                          <a:pt x="144" y="0"/>
                        </a:moveTo>
                        <a:cubicBezTo>
                          <a:pt x="140" y="1"/>
                          <a:pt x="129" y="1"/>
                          <a:pt x="132" y="4"/>
                        </a:cubicBezTo>
                        <a:cubicBezTo>
                          <a:pt x="138" y="10"/>
                          <a:pt x="156" y="12"/>
                          <a:pt x="156" y="12"/>
                        </a:cubicBezTo>
                        <a:cubicBezTo>
                          <a:pt x="152" y="13"/>
                          <a:pt x="148" y="16"/>
                          <a:pt x="144" y="16"/>
                        </a:cubicBezTo>
                        <a:cubicBezTo>
                          <a:pt x="137" y="16"/>
                          <a:pt x="119" y="7"/>
                          <a:pt x="124" y="12"/>
                        </a:cubicBezTo>
                        <a:cubicBezTo>
                          <a:pt x="130" y="18"/>
                          <a:pt x="148" y="20"/>
                          <a:pt x="148" y="20"/>
                        </a:cubicBezTo>
                        <a:cubicBezTo>
                          <a:pt x="136" y="24"/>
                          <a:pt x="122" y="21"/>
                          <a:pt x="112" y="28"/>
                        </a:cubicBezTo>
                        <a:cubicBezTo>
                          <a:pt x="108" y="30"/>
                          <a:pt x="120" y="31"/>
                          <a:pt x="124" y="32"/>
                        </a:cubicBezTo>
                        <a:cubicBezTo>
                          <a:pt x="137" y="34"/>
                          <a:pt x="151" y="35"/>
                          <a:pt x="164" y="36"/>
                        </a:cubicBezTo>
                        <a:cubicBezTo>
                          <a:pt x="160" y="37"/>
                          <a:pt x="156" y="40"/>
                          <a:pt x="152" y="40"/>
                        </a:cubicBezTo>
                        <a:cubicBezTo>
                          <a:pt x="144" y="39"/>
                          <a:pt x="128" y="32"/>
                          <a:pt x="128" y="32"/>
                        </a:cubicBezTo>
                        <a:cubicBezTo>
                          <a:pt x="36" y="45"/>
                          <a:pt x="168" y="24"/>
                          <a:pt x="144" y="40"/>
                        </a:cubicBezTo>
                        <a:cubicBezTo>
                          <a:pt x="128" y="50"/>
                          <a:pt x="107" y="43"/>
                          <a:pt x="88" y="44"/>
                        </a:cubicBezTo>
                        <a:cubicBezTo>
                          <a:pt x="96" y="45"/>
                          <a:pt x="118" y="42"/>
                          <a:pt x="112" y="48"/>
                        </a:cubicBezTo>
                        <a:cubicBezTo>
                          <a:pt x="102" y="58"/>
                          <a:pt x="52" y="46"/>
                          <a:pt x="100" y="56"/>
                        </a:cubicBezTo>
                        <a:cubicBezTo>
                          <a:pt x="91" y="57"/>
                          <a:pt x="72" y="60"/>
                          <a:pt x="72" y="60"/>
                        </a:cubicBezTo>
                        <a:cubicBezTo>
                          <a:pt x="48" y="68"/>
                          <a:pt x="71" y="71"/>
                          <a:pt x="84" y="84"/>
                        </a:cubicBezTo>
                        <a:cubicBezTo>
                          <a:pt x="75" y="85"/>
                          <a:pt x="64" y="84"/>
                          <a:pt x="56" y="88"/>
                        </a:cubicBezTo>
                        <a:cubicBezTo>
                          <a:pt x="52" y="90"/>
                          <a:pt x="65" y="95"/>
                          <a:pt x="68" y="92"/>
                        </a:cubicBezTo>
                        <a:cubicBezTo>
                          <a:pt x="77" y="83"/>
                          <a:pt x="43" y="70"/>
                          <a:pt x="40" y="68"/>
                        </a:cubicBezTo>
                        <a:cubicBezTo>
                          <a:pt x="16" y="84"/>
                          <a:pt x="36" y="67"/>
                          <a:pt x="44" y="92"/>
                        </a:cubicBezTo>
                        <a:cubicBezTo>
                          <a:pt x="17" y="101"/>
                          <a:pt x="39" y="91"/>
                          <a:pt x="44" y="100"/>
                        </a:cubicBezTo>
                        <a:cubicBezTo>
                          <a:pt x="46" y="104"/>
                          <a:pt x="41" y="108"/>
                          <a:pt x="40" y="112"/>
                        </a:cubicBezTo>
                        <a:cubicBezTo>
                          <a:pt x="58" y="118"/>
                          <a:pt x="59" y="131"/>
                          <a:pt x="72" y="112"/>
                        </a:cubicBezTo>
                        <a:cubicBezTo>
                          <a:pt x="68" y="109"/>
                          <a:pt x="55" y="104"/>
                          <a:pt x="60" y="104"/>
                        </a:cubicBezTo>
                        <a:cubicBezTo>
                          <a:pt x="68" y="104"/>
                          <a:pt x="79" y="105"/>
                          <a:pt x="84" y="112"/>
                        </a:cubicBezTo>
                        <a:cubicBezTo>
                          <a:pt x="87" y="116"/>
                          <a:pt x="79" y="120"/>
                          <a:pt x="76" y="124"/>
                        </a:cubicBezTo>
                        <a:cubicBezTo>
                          <a:pt x="81" y="125"/>
                          <a:pt x="90" y="123"/>
                          <a:pt x="92" y="128"/>
                        </a:cubicBezTo>
                        <a:cubicBezTo>
                          <a:pt x="94" y="132"/>
                          <a:pt x="77" y="129"/>
                          <a:pt x="80" y="132"/>
                        </a:cubicBezTo>
                        <a:cubicBezTo>
                          <a:pt x="85" y="137"/>
                          <a:pt x="93" y="135"/>
                          <a:pt x="100" y="136"/>
                        </a:cubicBezTo>
                        <a:cubicBezTo>
                          <a:pt x="76" y="144"/>
                          <a:pt x="88" y="151"/>
                          <a:pt x="104" y="156"/>
                        </a:cubicBezTo>
                        <a:cubicBezTo>
                          <a:pt x="111" y="154"/>
                          <a:pt x="151" y="150"/>
                          <a:pt x="120" y="160"/>
                        </a:cubicBezTo>
                        <a:cubicBezTo>
                          <a:pt x="117" y="164"/>
                          <a:pt x="109" y="169"/>
                          <a:pt x="112" y="172"/>
                        </a:cubicBezTo>
                        <a:cubicBezTo>
                          <a:pt x="114" y="174"/>
                          <a:pt x="141" y="166"/>
                          <a:pt x="136" y="156"/>
                        </a:cubicBezTo>
                        <a:cubicBezTo>
                          <a:pt x="134" y="152"/>
                          <a:pt x="128" y="159"/>
                          <a:pt x="124" y="160"/>
                        </a:cubicBezTo>
                        <a:cubicBezTo>
                          <a:pt x="142" y="187"/>
                          <a:pt x="124" y="166"/>
                          <a:pt x="136" y="160"/>
                        </a:cubicBezTo>
                        <a:cubicBezTo>
                          <a:pt x="140" y="158"/>
                          <a:pt x="144" y="163"/>
                          <a:pt x="148" y="164"/>
                        </a:cubicBezTo>
                        <a:cubicBezTo>
                          <a:pt x="140" y="189"/>
                          <a:pt x="120" y="172"/>
                          <a:pt x="144" y="188"/>
                        </a:cubicBezTo>
                        <a:cubicBezTo>
                          <a:pt x="152" y="177"/>
                          <a:pt x="158" y="164"/>
                          <a:pt x="164" y="152"/>
                        </a:cubicBezTo>
                        <a:cubicBezTo>
                          <a:pt x="166" y="148"/>
                          <a:pt x="172" y="141"/>
                          <a:pt x="168" y="140"/>
                        </a:cubicBezTo>
                        <a:cubicBezTo>
                          <a:pt x="155" y="137"/>
                          <a:pt x="141" y="143"/>
                          <a:pt x="128" y="144"/>
                        </a:cubicBezTo>
                        <a:cubicBezTo>
                          <a:pt x="133" y="145"/>
                          <a:pt x="142" y="143"/>
                          <a:pt x="144" y="148"/>
                        </a:cubicBezTo>
                        <a:cubicBezTo>
                          <a:pt x="146" y="152"/>
                          <a:pt x="136" y="153"/>
                          <a:pt x="132" y="152"/>
                        </a:cubicBezTo>
                        <a:cubicBezTo>
                          <a:pt x="123" y="149"/>
                          <a:pt x="98" y="135"/>
                          <a:pt x="108" y="136"/>
                        </a:cubicBezTo>
                        <a:cubicBezTo>
                          <a:pt x="127" y="137"/>
                          <a:pt x="145" y="139"/>
                          <a:pt x="164" y="140"/>
                        </a:cubicBezTo>
                        <a:cubicBezTo>
                          <a:pt x="197" y="129"/>
                          <a:pt x="135" y="128"/>
                          <a:pt x="132" y="128"/>
                        </a:cubicBezTo>
                        <a:cubicBezTo>
                          <a:pt x="195" y="122"/>
                          <a:pt x="171" y="126"/>
                          <a:pt x="144" y="112"/>
                        </a:cubicBezTo>
                        <a:cubicBezTo>
                          <a:pt x="132" y="114"/>
                          <a:pt x="93" y="115"/>
                          <a:pt x="128" y="124"/>
                        </a:cubicBezTo>
                        <a:cubicBezTo>
                          <a:pt x="124" y="125"/>
                          <a:pt x="112" y="128"/>
                          <a:pt x="116" y="128"/>
                        </a:cubicBezTo>
                        <a:cubicBezTo>
                          <a:pt x="123" y="128"/>
                          <a:pt x="142" y="126"/>
                          <a:pt x="136" y="124"/>
                        </a:cubicBezTo>
                        <a:cubicBezTo>
                          <a:pt x="122" y="119"/>
                          <a:pt x="107" y="121"/>
                          <a:pt x="92" y="120"/>
                        </a:cubicBezTo>
                        <a:cubicBezTo>
                          <a:pt x="49" y="99"/>
                          <a:pt x="128" y="105"/>
                          <a:pt x="140" y="104"/>
                        </a:cubicBezTo>
                        <a:cubicBezTo>
                          <a:pt x="124" y="101"/>
                          <a:pt x="108" y="97"/>
                          <a:pt x="92" y="92"/>
                        </a:cubicBezTo>
                        <a:cubicBezTo>
                          <a:pt x="87" y="93"/>
                          <a:pt x="81" y="95"/>
                          <a:pt x="76" y="96"/>
                        </a:cubicBezTo>
                        <a:cubicBezTo>
                          <a:pt x="42" y="102"/>
                          <a:pt x="0" y="103"/>
                          <a:pt x="116" y="96"/>
                        </a:cubicBezTo>
                        <a:cubicBezTo>
                          <a:pt x="127" y="92"/>
                          <a:pt x="159" y="93"/>
                          <a:pt x="132" y="84"/>
                        </a:cubicBezTo>
                        <a:cubicBezTo>
                          <a:pt x="110" y="87"/>
                          <a:pt x="97" y="93"/>
                          <a:pt x="76" y="88"/>
                        </a:cubicBezTo>
                        <a:cubicBezTo>
                          <a:pt x="99" y="73"/>
                          <a:pt x="110" y="75"/>
                          <a:pt x="140" y="72"/>
                        </a:cubicBezTo>
                        <a:cubicBezTo>
                          <a:pt x="42" y="64"/>
                          <a:pt x="103" y="64"/>
                          <a:pt x="136" y="60"/>
                        </a:cubicBezTo>
                        <a:cubicBezTo>
                          <a:pt x="131" y="59"/>
                          <a:pt x="115" y="58"/>
                          <a:pt x="120" y="56"/>
                        </a:cubicBezTo>
                        <a:cubicBezTo>
                          <a:pt x="131" y="52"/>
                          <a:pt x="145" y="56"/>
                          <a:pt x="156" y="52"/>
                        </a:cubicBezTo>
                        <a:cubicBezTo>
                          <a:pt x="158" y="51"/>
                          <a:pt x="114" y="41"/>
                          <a:pt x="160" y="52"/>
                        </a:cubicBezTo>
                        <a:cubicBezTo>
                          <a:pt x="157" y="56"/>
                          <a:pt x="157" y="64"/>
                          <a:pt x="152" y="64"/>
                        </a:cubicBezTo>
                        <a:cubicBezTo>
                          <a:pt x="148" y="64"/>
                          <a:pt x="152" y="53"/>
                          <a:pt x="156" y="52"/>
                        </a:cubicBezTo>
                        <a:cubicBezTo>
                          <a:pt x="161" y="51"/>
                          <a:pt x="164" y="57"/>
                          <a:pt x="168" y="60"/>
                        </a:cubicBezTo>
                        <a:cubicBezTo>
                          <a:pt x="172" y="57"/>
                          <a:pt x="178" y="56"/>
                          <a:pt x="180" y="52"/>
                        </a:cubicBezTo>
                        <a:cubicBezTo>
                          <a:pt x="182" y="48"/>
                          <a:pt x="180" y="40"/>
                          <a:pt x="176" y="40"/>
                        </a:cubicBezTo>
                        <a:cubicBezTo>
                          <a:pt x="172" y="40"/>
                          <a:pt x="173" y="48"/>
                          <a:pt x="172" y="52"/>
                        </a:cubicBezTo>
                        <a:cubicBezTo>
                          <a:pt x="169" y="44"/>
                          <a:pt x="162" y="20"/>
                          <a:pt x="164" y="28"/>
                        </a:cubicBezTo>
                        <a:cubicBezTo>
                          <a:pt x="165" y="35"/>
                          <a:pt x="166" y="42"/>
                          <a:pt x="168" y="48"/>
                        </a:cubicBezTo>
                        <a:cubicBezTo>
                          <a:pt x="170" y="53"/>
                          <a:pt x="174" y="56"/>
                          <a:pt x="176" y="60"/>
                        </a:cubicBezTo>
                        <a:cubicBezTo>
                          <a:pt x="178" y="64"/>
                          <a:pt x="179" y="68"/>
                          <a:pt x="180" y="72"/>
                        </a:cubicBezTo>
                        <a:cubicBezTo>
                          <a:pt x="177" y="74"/>
                          <a:pt x="151" y="86"/>
                          <a:pt x="172" y="96"/>
                        </a:cubicBezTo>
                        <a:cubicBezTo>
                          <a:pt x="176" y="98"/>
                          <a:pt x="176" y="80"/>
                          <a:pt x="176" y="84"/>
                        </a:cubicBezTo>
                        <a:cubicBezTo>
                          <a:pt x="176" y="89"/>
                          <a:pt x="172" y="100"/>
                          <a:pt x="172" y="100"/>
                        </a:cubicBezTo>
                        <a:cubicBezTo>
                          <a:pt x="175" y="104"/>
                          <a:pt x="181" y="107"/>
                          <a:pt x="180" y="112"/>
                        </a:cubicBezTo>
                        <a:cubicBezTo>
                          <a:pt x="179" y="118"/>
                          <a:pt x="174" y="124"/>
                          <a:pt x="168" y="124"/>
                        </a:cubicBezTo>
                        <a:cubicBezTo>
                          <a:pt x="164" y="124"/>
                          <a:pt x="171" y="116"/>
                          <a:pt x="172" y="112"/>
                        </a:cubicBezTo>
                        <a:cubicBezTo>
                          <a:pt x="173" y="116"/>
                          <a:pt x="176" y="128"/>
                          <a:pt x="176" y="124"/>
                        </a:cubicBezTo>
                        <a:cubicBezTo>
                          <a:pt x="176" y="119"/>
                          <a:pt x="172" y="113"/>
                          <a:pt x="172" y="108"/>
                        </a:cubicBezTo>
                        <a:cubicBezTo>
                          <a:pt x="172" y="104"/>
                          <a:pt x="180" y="95"/>
                          <a:pt x="176" y="96"/>
                        </a:cubicBezTo>
                        <a:cubicBezTo>
                          <a:pt x="167" y="98"/>
                          <a:pt x="152" y="112"/>
                          <a:pt x="152" y="112"/>
                        </a:cubicBezTo>
                        <a:cubicBezTo>
                          <a:pt x="153" y="105"/>
                          <a:pt x="153" y="98"/>
                          <a:pt x="156" y="92"/>
                        </a:cubicBezTo>
                        <a:cubicBezTo>
                          <a:pt x="159" y="87"/>
                          <a:pt x="162" y="80"/>
                          <a:pt x="168" y="80"/>
                        </a:cubicBezTo>
                        <a:cubicBezTo>
                          <a:pt x="173" y="80"/>
                          <a:pt x="163" y="88"/>
                          <a:pt x="160" y="92"/>
                        </a:cubicBezTo>
                        <a:cubicBezTo>
                          <a:pt x="156" y="91"/>
                          <a:pt x="150" y="92"/>
                          <a:pt x="148" y="88"/>
                        </a:cubicBezTo>
                        <a:cubicBezTo>
                          <a:pt x="144" y="80"/>
                          <a:pt x="168" y="60"/>
                          <a:pt x="140" y="88"/>
                        </a:cubicBezTo>
                        <a:cubicBezTo>
                          <a:pt x="141" y="84"/>
                          <a:pt x="140" y="76"/>
                          <a:pt x="144" y="76"/>
                        </a:cubicBezTo>
                        <a:cubicBezTo>
                          <a:pt x="149" y="76"/>
                          <a:pt x="158" y="106"/>
                          <a:pt x="148" y="76"/>
                        </a:cubicBezTo>
                        <a:cubicBezTo>
                          <a:pt x="167" y="70"/>
                          <a:pt x="178" y="66"/>
                          <a:pt x="156" y="52"/>
                        </a:cubicBezTo>
                        <a:cubicBezTo>
                          <a:pt x="148" y="53"/>
                          <a:pt x="138" y="50"/>
                          <a:pt x="132" y="56"/>
                        </a:cubicBezTo>
                        <a:cubicBezTo>
                          <a:pt x="129" y="59"/>
                          <a:pt x="142" y="68"/>
                          <a:pt x="144" y="64"/>
                        </a:cubicBezTo>
                        <a:cubicBezTo>
                          <a:pt x="148" y="55"/>
                          <a:pt x="141" y="45"/>
                          <a:pt x="140" y="36"/>
                        </a:cubicBezTo>
                        <a:cubicBezTo>
                          <a:pt x="124" y="41"/>
                          <a:pt x="112" y="48"/>
                          <a:pt x="136" y="56"/>
                        </a:cubicBezTo>
                        <a:cubicBezTo>
                          <a:pt x="150" y="42"/>
                          <a:pt x="176" y="28"/>
                          <a:pt x="136" y="36"/>
                        </a:cubicBezTo>
                        <a:cubicBezTo>
                          <a:pt x="139" y="32"/>
                          <a:pt x="145" y="29"/>
                          <a:pt x="144" y="24"/>
                        </a:cubicBezTo>
                        <a:cubicBezTo>
                          <a:pt x="143" y="20"/>
                          <a:pt x="136" y="18"/>
                          <a:pt x="132" y="20"/>
                        </a:cubicBezTo>
                        <a:cubicBezTo>
                          <a:pt x="128" y="22"/>
                          <a:pt x="125" y="29"/>
                          <a:pt x="128" y="32"/>
                        </a:cubicBezTo>
                        <a:cubicBezTo>
                          <a:pt x="131" y="35"/>
                          <a:pt x="136" y="29"/>
                          <a:pt x="140" y="28"/>
                        </a:cubicBezTo>
                        <a:cubicBezTo>
                          <a:pt x="122" y="19"/>
                          <a:pt x="115" y="16"/>
                          <a:pt x="108" y="36"/>
                        </a:cubicBezTo>
                        <a:cubicBezTo>
                          <a:pt x="131" y="52"/>
                          <a:pt x="117" y="38"/>
                          <a:pt x="104" y="48"/>
                        </a:cubicBezTo>
                        <a:cubicBezTo>
                          <a:pt x="101" y="51"/>
                          <a:pt x="96" y="59"/>
                          <a:pt x="100" y="60"/>
                        </a:cubicBezTo>
                        <a:cubicBezTo>
                          <a:pt x="114" y="63"/>
                          <a:pt x="129" y="56"/>
                          <a:pt x="144" y="56"/>
                        </a:cubicBezTo>
                        <a:cubicBezTo>
                          <a:pt x="153" y="56"/>
                          <a:pt x="125" y="59"/>
                          <a:pt x="116" y="60"/>
                        </a:cubicBezTo>
                        <a:cubicBezTo>
                          <a:pt x="130" y="65"/>
                          <a:pt x="142" y="71"/>
                          <a:pt x="156" y="76"/>
                        </a:cubicBezTo>
                        <a:cubicBezTo>
                          <a:pt x="160" y="75"/>
                          <a:pt x="168" y="76"/>
                          <a:pt x="168" y="72"/>
                        </a:cubicBezTo>
                        <a:cubicBezTo>
                          <a:pt x="168" y="68"/>
                          <a:pt x="160" y="68"/>
                          <a:pt x="156" y="68"/>
                        </a:cubicBezTo>
                        <a:cubicBezTo>
                          <a:pt x="147" y="68"/>
                          <a:pt x="137" y="71"/>
                          <a:pt x="128" y="72"/>
                        </a:cubicBezTo>
                        <a:cubicBezTo>
                          <a:pt x="127" y="76"/>
                          <a:pt x="121" y="81"/>
                          <a:pt x="124" y="84"/>
                        </a:cubicBezTo>
                        <a:cubicBezTo>
                          <a:pt x="127" y="88"/>
                          <a:pt x="140" y="83"/>
                          <a:pt x="140" y="88"/>
                        </a:cubicBezTo>
                        <a:cubicBezTo>
                          <a:pt x="140" y="98"/>
                          <a:pt x="121" y="93"/>
                          <a:pt x="112" y="96"/>
                        </a:cubicBezTo>
                        <a:cubicBezTo>
                          <a:pt x="112" y="96"/>
                          <a:pt x="145" y="109"/>
                          <a:pt x="124" y="88"/>
                        </a:cubicBezTo>
                        <a:cubicBezTo>
                          <a:pt x="121" y="85"/>
                          <a:pt x="116" y="85"/>
                          <a:pt x="112" y="84"/>
                        </a:cubicBezTo>
                        <a:cubicBezTo>
                          <a:pt x="107" y="85"/>
                          <a:pt x="98" y="83"/>
                          <a:pt x="96" y="88"/>
                        </a:cubicBezTo>
                        <a:cubicBezTo>
                          <a:pt x="94" y="93"/>
                          <a:pt x="105" y="99"/>
                          <a:pt x="108" y="96"/>
                        </a:cubicBezTo>
                        <a:cubicBezTo>
                          <a:pt x="111" y="93"/>
                          <a:pt x="103" y="88"/>
                          <a:pt x="100" y="84"/>
                        </a:cubicBezTo>
                        <a:cubicBezTo>
                          <a:pt x="93" y="85"/>
                          <a:pt x="83" y="82"/>
                          <a:pt x="80" y="88"/>
                        </a:cubicBezTo>
                        <a:cubicBezTo>
                          <a:pt x="78" y="93"/>
                          <a:pt x="94" y="87"/>
                          <a:pt x="96" y="92"/>
                        </a:cubicBezTo>
                        <a:cubicBezTo>
                          <a:pt x="98" y="96"/>
                          <a:pt x="91" y="100"/>
                          <a:pt x="88" y="104"/>
                        </a:cubicBezTo>
                        <a:cubicBezTo>
                          <a:pt x="106" y="110"/>
                          <a:pt x="101" y="122"/>
                          <a:pt x="120" y="116"/>
                        </a:cubicBezTo>
                        <a:cubicBezTo>
                          <a:pt x="115" y="115"/>
                          <a:pt x="106" y="117"/>
                          <a:pt x="104" y="112"/>
                        </a:cubicBezTo>
                        <a:cubicBezTo>
                          <a:pt x="102" y="108"/>
                          <a:pt x="120" y="108"/>
                          <a:pt x="116" y="108"/>
                        </a:cubicBezTo>
                        <a:cubicBezTo>
                          <a:pt x="109" y="108"/>
                          <a:pt x="103" y="111"/>
                          <a:pt x="96" y="112"/>
                        </a:cubicBezTo>
                        <a:cubicBezTo>
                          <a:pt x="90" y="129"/>
                          <a:pt x="91" y="134"/>
                          <a:pt x="108" y="140"/>
                        </a:cubicBezTo>
                        <a:cubicBezTo>
                          <a:pt x="115" y="139"/>
                          <a:pt x="123" y="141"/>
                          <a:pt x="128" y="136"/>
                        </a:cubicBezTo>
                        <a:cubicBezTo>
                          <a:pt x="131" y="133"/>
                          <a:pt x="120" y="130"/>
                          <a:pt x="116" y="132"/>
                        </a:cubicBezTo>
                        <a:cubicBezTo>
                          <a:pt x="112" y="134"/>
                          <a:pt x="104" y="142"/>
                          <a:pt x="108" y="144"/>
                        </a:cubicBezTo>
                        <a:cubicBezTo>
                          <a:pt x="117" y="148"/>
                          <a:pt x="127" y="141"/>
                          <a:pt x="136" y="140"/>
                        </a:cubicBezTo>
                        <a:cubicBezTo>
                          <a:pt x="156" y="127"/>
                          <a:pt x="147" y="131"/>
                          <a:pt x="140" y="144"/>
                        </a:cubicBezTo>
                        <a:cubicBezTo>
                          <a:pt x="138" y="148"/>
                          <a:pt x="132" y="156"/>
                          <a:pt x="136" y="156"/>
                        </a:cubicBezTo>
                        <a:cubicBezTo>
                          <a:pt x="141" y="156"/>
                          <a:pt x="141" y="148"/>
                          <a:pt x="144" y="144"/>
                        </a:cubicBezTo>
                        <a:cubicBezTo>
                          <a:pt x="145" y="137"/>
                          <a:pt x="151" y="130"/>
                          <a:pt x="148" y="124"/>
                        </a:cubicBezTo>
                        <a:cubicBezTo>
                          <a:pt x="141" y="108"/>
                          <a:pt x="92" y="120"/>
                          <a:pt x="104" y="120"/>
                        </a:cubicBezTo>
                        <a:cubicBezTo>
                          <a:pt x="117" y="120"/>
                          <a:pt x="131" y="117"/>
                          <a:pt x="144" y="116"/>
                        </a:cubicBezTo>
                        <a:cubicBezTo>
                          <a:pt x="148" y="109"/>
                          <a:pt x="156" y="93"/>
                          <a:pt x="148" y="92"/>
                        </a:cubicBezTo>
                        <a:cubicBezTo>
                          <a:pt x="135" y="90"/>
                          <a:pt x="95" y="96"/>
                          <a:pt x="108" y="96"/>
                        </a:cubicBezTo>
                        <a:cubicBezTo>
                          <a:pt x="125" y="96"/>
                          <a:pt x="143" y="93"/>
                          <a:pt x="160" y="92"/>
                        </a:cubicBezTo>
                        <a:cubicBezTo>
                          <a:pt x="192" y="81"/>
                          <a:pt x="136" y="81"/>
                          <a:pt x="132" y="80"/>
                        </a:cubicBezTo>
                        <a:cubicBezTo>
                          <a:pt x="139" y="79"/>
                          <a:pt x="146" y="78"/>
                          <a:pt x="152" y="76"/>
                        </a:cubicBezTo>
                        <a:cubicBezTo>
                          <a:pt x="183" y="64"/>
                          <a:pt x="138" y="51"/>
                          <a:pt x="128" y="44"/>
                        </a:cubicBezTo>
                        <a:cubicBezTo>
                          <a:pt x="125" y="53"/>
                          <a:pt x="118" y="74"/>
                          <a:pt x="112" y="80"/>
                        </a:cubicBezTo>
                        <a:cubicBezTo>
                          <a:pt x="106" y="86"/>
                          <a:pt x="95" y="87"/>
                          <a:pt x="88" y="92"/>
                        </a:cubicBezTo>
                        <a:cubicBezTo>
                          <a:pt x="93" y="97"/>
                          <a:pt x="141" y="126"/>
                          <a:pt x="108" y="104"/>
                        </a:cubicBezTo>
                        <a:cubicBezTo>
                          <a:pt x="112" y="101"/>
                          <a:pt x="136" y="84"/>
                          <a:pt x="120" y="8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  <p:sp>
                <p:nvSpPr>
                  <p:cNvPr id="29735" name="Freeform 253"/>
                  <p:cNvSpPr>
                    <a:spLocks/>
                  </p:cNvSpPr>
                  <p:nvPr/>
                </p:nvSpPr>
                <p:spPr bwMode="auto">
                  <a:xfrm flipH="1">
                    <a:off x="5054" y="3451"/>
                    <a:ext cx="197" cy="189"/>
                  </a:xfrm>
                  <a:custGeom>
                    <a:avLst/>
                    <a:gdLst>
                      <a:gd name="T0" fmla="*/ 156 w 197"/>
                      <a:gd name="T1" fmla="*/ 12 h 189"/>
                      <a:gd name="T2" fmla="*/ 148 w 197"/>
                      <a:gd name="T3" fmla="*/ 20 h 189"/>
                      <a:gd name="T4" fmla="*/ 164 w 197"/>
                      <a:gd name="T5" fmla="*/ 36 h 189"/>
                      <a:gd name="T6" fmla="*/ 144 w 197"/>
                      <a:gd name="T7" fmla="*/ 40 h 189"/>
                      <a:gd name="T8" fmla="*/ 100 w 197"/>
                      <a:gd name="T9" fmla="*/ 56 h 189"/>
                      <a:gd name="T10" fmla="*/ 56 w 197"/>
                      <a:gd name="T11" fmla="*/ 88 h 189"/>
                      <a:gd name="T12" fmla="*/ 44 w 197"/>
                      <a:gd name="T13" fmla="*/ 92 h 189"/>
                      <a:gd name="T14" fmla="*/ 72 w 197"/>
                      <a:gd name="T15" fmla="*/ 112 h 189"/>
                      <a:gd name="T16" fmla="*/ 76 w 197"/>
                      <a:gd name="T17" fmla="*/ 124 h 189"/>
                      <a:gd name="T18" fmla="*/ 100 w 197"/>
                      <a:gd name="T19" fmla="*/ 136 h 189"/>
                      <a:gd name="T20" fmla="*/ 112 w 197"/>
                      <a:gd name="T21" fmla="*/ 172 h 189"/>
                      <a:gd name="T22" fmla="*/ 136 w 197"/>
                      <a:gd name="T23" fmla="*/ 160 h 189"/>
                      <a:gd name="T24" fmla="*/ 164 w 197"/>
                      <a:gd name="T25" fmla="*/ 152 h 189"/>
                      <a:gd name="T26" fmla="*/ 144 w 197"/>
                      <a:gd name="T27" fmla="*/ 148 h 189"/>
                      <a:gd name="T28" fmla="*/ 164 w 197"/>
                      <a:gd name="T29" fmla="*/ 140 h 189"/>
                      <a:gd name="T30" fmla="*/ 128 w 197"/>
                      <a:gd name="T31" fmla="*/ 124 h 189"/>
                      <a:gd name="T32" fmla="*/ 92 w 197"/>
                      <a:gd name="T33" fmla="*/ 120 h 189"/>
                      <a:gd name="T34" fmla="*/ 76 w 197"/>
                      <a:gd name="T35" fmla="*/ 96 h 189"/>
                      <a:gd name="T36" fmla="*/ 76 w 197"/>
                      <a:gd name="T37" fmla="*/ 88 h 189"/>
                      <a:gd name="T38" fmla="*/ 120 w 197"/>
                      <a:gd name="T39" fmla="*/ 56 h 189"/>
                      <a:gd name="T40" fmla="*/ 152 w 197"/>
                      <a:gd name="T41" fmla="*/ 64 h 189"/>
                      <a:gd name="T42" fmla="*/ 180 w 197"/>
                      <a:gd name="T43" fmla="*/ 52 h 189"/>
                      <a:gd name="T44" fmla="*/ 164 w 197"/>
                      <a:gd name="T45" fmla="*/ 28 h 189"/>
                      <a:gd name="T46" fmla="*/ 180 w 197"/>
                      <a:gd name="T47" fmla="*/ 72 h 189"/>
                      <a:gd name="T48" fmla="*/ 172 w 197"/>
                      <a:gd name="T49" fmla="*/ 100 h 189"/>
                      <a:gd name="T50" fmla="*/ 172 w 197"/>
                      <a:gd name="T51" fmla="*/ 112 h 189"/>
                      <a:gd name="T52" fmla="*/ 176 w 197"/>
                      <a:gd name="T53" fmla="*/ 96 h 189"/>
                      <a:gd name="T54" fmla="*/ 168 w 197"/>
                      <a:gd name="T55" fmla="*/ 80 h 189"/>
                      <a:gd name="T56" fmla="*/ 140 w 197"/>
                      <a:gd name="T57" fmla="*/ 88 h 189"/>
                      <a:gd name="T58" fmla="*/ 156 w 197"/>
                      <a:gd name="T59" fmla="*/ 52 h 189"/>
                      <a:gd name="T60" fmla="*/ 140 w 197"/>
                      <a:gd name="T61" fmla="*/ 36 h 189"/>
                      <a:gd name="T62" fmla="*/ 144 w 197"/>
                      <a:gd name="T63" fmla="*/ 24 h 189"/>
                      <a:gd name="T64" fmla="*/ 140 w 197"/>
                      <a:gd name="T65" fmla="*/ 28 h 189"/>
                      <a:gd name="T66" fmla="*/ 100 w 197"/>
                      <a:gd name="T67" fmla="*/ 60 h 189"/>
                      <a:gd name="T68" fmla="*/ 156 w 197"/>
                      <a:gd name="T69" fmla="*/ 76 h 189"/>
                      <a:gd name="T70" fmla="*/ 128 w 197"/>
                      <a:gd name="T71" fmla="*/ 72 h 189"/>
                      <a:gd name="T72" fmla="*/ 112 w 197"/>
                      <a:gd name="T73" fmla="*/ 96 h 189"/>
                      <a:gd name="T74" fmla="*/ 96 w 197"/>
                      <a:gd name="T75" fmla="*/ 88 h 189"/>
                      <a:gd name="T76" fmla="*/ 80 w 197"/>
                      <a:gd name="T77" fmla="*/ 88 h 189"/>
                      <a:gd name="T78" fmla="*/ 120 w 197"/>
                      <a:gd name="T79" fmla="*/ 116 h 189"/>
                      <a:gd name="T80" fmla="*/ 96 w 197"/>
                      <a:gd name="T81" fmla="*/ 112 h 189"/>
                      <a:gd name="T82" fmla="*/ 116 w 197"/>
                      <a:gd name="T83" fmla="*/ 132 h 189"/>
                      <a:gd name="T84" fmla="*/ 140 w 197"/>
                      <a:gd name="T85" fmla="*/ 144 h 189"/>
                      <a:gd name="T86" fmla="*/ 148 w 197"/>
                      <a:gd name="T87" fmla="*/ 124 h 189"/>
                      <a:gd name="T88" fmla="*/ 148 w 197"/>
                      <a:gd name="T89" fmla="*/ 92 h 189"/>
                      <a:gd name="T90" fmla="*/ 132 w 197"/>
                      <a:gd name="T91" fmla="*/ 80 h 189"/>
                      <a:gd name="T92" fmla="*/ 112 w 197"/>
                      <a:gd name="T93" fmla="*/ 80 h 189"/>
                      <a:gd name="T94" fmla="*/ 120 w 197"/>
                      <a:gd name="T95" fmla="*/ 84 h 189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w 197"/>
                      <a:gd name="T145" fmla="*/ 0 h 189"/>
                      <a:gd name="T146" fmla="*/ 197 w 197"/>
                      <a:gd name="T147" fmla="*/ 189 h 189"/>
                    </a:gdLst>
                    <a:ahLst/>
                    <a:cxnLst>
                      <a:cxn ang="T96">
                        <a:pos x="T0" y="T1"/>
                      </a:cxn>
                      <a:cxn ang="T97">
                        <a:pos x="T2" y="T3"/>
                      </a:cxn>
                      <a:cxn ang="T98">
                        <a:pos x="T4" y="T5"/>
                      </a:cxn>
                      <a:cxn ang="T99">
                        <a:pos x="T6" y="T7"/>
                      </a:cxn>
                      <a:cxn ang="T100">
                        <a:pos x="T8" y="T9"/>
                      </a:cxn>
                      <a:cxn ang="T101">
                        <a:pos x="T10" y="T11"/>
                      </a:cxn>
                      <a:cxn ang="T102">
                        <a:pos x="T12" y="T13"/>
                      </a:cxn>
                      <a:cxn ang="T103">
                        <a:pos x="T14" y="T15"/>
                      </a:cxn>
                      <a:cxn ang="T104">
                        <a:pos x="T16" y="T17"/>
                      </a:cxn>
                      <a:cxn ang="T105">
                        <a:pos x="T18" y="T19"/>
                      </a:cxn>
                      <a:cxn ang="T106">
                        <a:pos x="T20" y="T21"/>
                      </a:cxn>
                      <a:cxn ang="T107">
                        <a:pos x="T22" y="T23"/>
                      </a:cxn>
                      <a:cxn ang="T108">
                        <a:pos x="T24" y="T25"/>
                      </a:cxn>
                      <a:cxn ang="T109">
                        <a:pos x="T26" y="T27"/>
                      </a:cxn>
                      <a:cxn ang="T110">
                        <a:pos x="T28" y="T29"/>
                      </a:cxn>
                      <a:cxn ang="T111">
                        <a:pos x="T30" y="T31"/>
                      </a:cxn>
                      <a:cxn ang="T112">
                        <a:pos x="T32" y="T33"/>
                      </a:cxn>
                      <a:cxn ang="T113">
                        <a:pos x="T34" y="T35"/>
                      </a:cxn>
                      <a:cxn ang="T114">
                        <a:pos x="T36" y="T37"/>
                      </a:cxn>
                      <a:cxn ang="T115">
                        <a:pos x="T38" y="T39"/>
                      </a:cxn>
                      <a:cxn ang="T116">
                        <a:pos x="T40" y="T41"/>
                      </a:cxn>
                      <a:cxn ang="T117">
                        <a:pos x="T42" y="T43"/>
                      </a:cxn>
                      <a:cxn ang="T118">
                        <a:pos x="T44" y="T45"/>
                      </a:cxn>
                      <a:cxn ang="T119">
                        <a:pos x="T46" y="T47"/>
                      </a:cxn>
                      <a:cxn ang="T120">
                        <a:pos x="T48" y="T49"/>
                      </a:cxn>
                      <a:cxn ang="T121">
                        <a:pos x="T50" y="T51"/>
                      </a:cxn>
                      <a:cxn ang="T122">
                        <a:pos x="T52" y="T53"/>
                      </a:cxn>
                      <a:cxn ang="T123">
                        <a:pos x="T54" y="T55"/>
                      </a:cxn>
                      <a:cxn ang="T124">
                        <a:pos x="T56" y="T57"/>
                      </a:cxn>
                      <a:cxn ang="T125">
                        <a:pos x="T58" y="T59"/>
                      </a:cxn>
                      <a:cxn ang="T126">
                        <a:pos x="T60" y="T61"/>
                      </a:cxn>
                      <a:cxn ang="T127">
                        <a:pos x="T62" y="T63"/>
                      </a:cxn>
                      <a:cxn ang="T128">
                        <a:pos x="T64" y="T65"/>
                      </a:cxn>
                      <a:cxn ang="T129">
                        <a:pos x="T66" y="T67"/>
                      </a:cxn>
                      <a:cxn ang="T130">
                        <a:pos x="T68" y="T69"/>
                      </a:cxn>
                      <a:cxn ang="T131">
                        <a:pos x="T70" y="T71"/>
                      </a:cxn>
                      <a:cxn ang="T132">
                        <a:pos x="T72" y="T73"/>
                      </a:cxn>
                      <a:cxn ang="T133">
                        <a:pos x="T74" y="T75"/>
                      </a:cxn>
                      <a:cxn ang="T134">
                        <a:pos x="T76" y="T77"/>
                      </a:cxn>
                      <a:cxn ang="T135">
                        <a:pos x="T78" y="T79"/>
                      </a:cxn>
                      <a:cxn ang="T136">
                        <a:pos x="T80" y="T81"/>
                      </a:cxn>
                      <a:cxn ang="T137">
                        <a:pos x="T82" y="T83"/>
                      </a:cxn>
                      <a:cxn ang="T138">
                        <a:pos x="T84" y="T85"/>
                      </a:cxn>
                      <a:cxn ang="T139">
                        <a:pos x="T86" y="T87"/>
                      </a:cxn>
                      <a:cxn ang="T140">
                        <a:pos x="T88" y="T89"/>
                      </a:cxn>
                      <a:cxn ang="T141">
                        <a:pos x="T90" y="T91"/>
                      </a:cxn>
                      <a:cxn ang="T142">
                        <a:pos x="T92" y="T93"/>
                      </a:cxn>
                      <a:cxn ang="T143">
                        <a:pos x="T94" y="T95"/>
                      </a:cxn>
                    </a:cxnLst>
                    <a:rect l="T144" t="T145" r="T146" b="T147"/>
                    <a:pathLst>
                      <a:path w="197" h="189">
                        <a:moveTo>
                          <a:pt x="144" y="0"/>
                        </a:moveTo>
                        <a:cubicBezTo>
                          <a:pt x="140" y="1"/>
                          <a:pt x="129" y="1"/>
                          <a:pt x="132" y="4"/>
                        </a:cubicBezTo>
                        <a:cubicBezTo>
                          <a:pt x="138" y="10"/>
                          <a:pt x="156" y="12"/>
                          <a:pt x="156" y="12"/>
                        </a:cubicBezTo>
                        <a:cubicBezTo>
                          <a:pt x="152" y="13"/>
                          <a:pt x="148" y="16"/>
                          <a:pt x="144" y="16"/>
                        </a:cubicBezTo>
                        <a:cubicBezTo>
                          <a:pt x="137" y="16"/>
                          <a:pt x="119" y="7"/>
                          <a:pt x="124" y="12"/>
                        </a:cubicBezTo>
                        <a:cubicBezTo>
                          <a:pt x="130" y="18"/>
                          <a:pt x="148" y="20"/>
                          <a:pt x="148" y="20"/>
                        </a:cubicBezTo>
                        <a:cubicBezTo>
                          <a:pt x="136" y="24"/>
                          <a:pt x="122" y="21"/>
                          <a:pt x="112" y="28"/>
                        </a:cubicBezTo>
                        <a:cubicBezTo>
                          <a:pt x="108" y="30"/>
                          <a:pt x="120" y="31"/>
                          <a:pt x="124" y="32"/>
                        </a:cubicBezTo>
                        <a:cubicBezTo>
                          <a:pt x="137" y="34"/>
                          <a:pt x="151" y="35"/>
                          <a:pt x="164" y="36"/>
                        </a:cubicBezTo>
                        <a:cubicBezTo>
                          <a:pt x="160" y="37"/>
                          <a:pt x="156" y="40"/>
                          <a:pt x="152" y="40"/>
                        </a:cubicBezTo>
                        <a:cubicBezTo>
                          <a:pt x="144" y="39"/>
                          <a:pt x="128" y="32"/>
                          <a:pt x="128" y="32"/>
                        </a:cubicBezTo>
                        <a:cubicBezTo>
                          <a:pt x="36" y="45"/>
                          <a:pt x="168" y="24"/>
                          <a:pt x="144" y="40"/>
                        </a:cubicBezTo>
                        <a:cubicBezTo>
                          <a:pt x="128" y="50"/>
                          <a:pt x="107" y="43"/>
                          <a:pt x="88" y="44"/>
                        </a:cubicBezTo>
                        <a:cubicBezTo>
                          <a:pt x="96" y="45"/>
                          <a:pt x="118" y="42"/>
                          <a:pt x="112" y="48"/>
                        </a:cubicBezTo>
                        <a:cubicBezTo>
                          <a:pt x="102" y="58"/>
                          <a:pt x="52" y="46"/>
                          <a:pt x="100" y="56"/>
                        </a:cubicBezTo>
                        <a:cubicBezTo>
                          <a:pt x="91" y="57"/>
                          <a:pt x="72" y="60"/>
                          <a:pt x="72" y="60"/>
                        </a:cubicBezTo>
                        <a:cubicBezTo>
                          <a:pt x="48" y="68"/>
                          <a:pt x="71" y="71"/>
                          <a:pt x="84" y="84"/>
                        </a:cubicBezTo>
                        <a:cubicBezTo>
                          <a:pt x="75" y="85"/>
                          <a:pt x="64" y="84"/>
                          <a:pt x="56" y="88"/>
                        </a:cubicBezTo>
                        <a:cubicBezTo>
                          <a:pt x="52" y="90"/>
                          <a:pt x="65" y="95"/>
                          <a:pt x="68" y="92"/>
                        </a:cubicBezTo>
                        <a:cubicBezTo>
                          <a:pt x="77" y="83"/>
                          <a:pt x="43" y="70"/>
                          <a:pt x="40" y="68"/>
                        </a:cubicBezTo>
                        <a:cubicBezTo>
                          <a:pt x="16" y="84"/>
                          <a:pt x="36" y="67"/>
                          <a:pt x="44" y="92"/>
                        </a:cubicBezTo>
                        <a:cubicBezTo>
                          <a:pt x="17" y="101"/>
                          <a:pt x="39" y="91"/>
                          <a:pt x="44" y="100"/>
                        </a:cubicBezTo>
                        <a:cubicBezTo>
                          <a:pt x="46" y="104"/>
                          <a:pt x="41" y="108"/>
                          <a:pt x="40" y="112"/>
                        </a:cubicBezTo>
                        <a:cubicBezTo>
                          <a:pt x="58" y="118"/>
                          <a:pt x="59" y="131"/>
                          <a:pt x="72" y="112"/>
                        </a:cubicBezTo>
                        <a:cubicBezTo>
                          <a:pt x="68" y="109"/>
                          <a:pt x="55" y="104"/>
                          <a:pt x="60" y="104"/>
                        </a:cubicBezTo>
                        <a:cubicBezTo>
                          <a:pt x="68" y="104"/>
                          <a:pt x="79" y="105"/>
                          <a:pt x="84" y="112"/>
                        </a:cubicBezTo>
                        <a:cubicBezTo>
                          <a:pt x="87" y="116"/>
                          <a:pt x="79" y="120"/>
                          <a:pt x="76" y="124"/>
                        </a:cubicBezTo>
                        <a:cubicBezTo>
                          <a:pt x="81" y="125"/>
                          <a:pt x="90" y="123"/>
                          <a:pt x="92" y="128"/>
                        </a:cubicBezTo>
                        <a:cubicBezTo>
                          <a:pt x="94" y="132"/>
                          <a:pt x="77" y="129"/>
                          <a:pt x="80" y="132"/>
                        </a:cubicBezTo>
                        <a:cubicBezTo>
                          <a:pt x="85" y="137"/>
                          <a:pt x="93" y="135"/>
                          <a:pt x="100" y="136"/>
                        </a:cubicBezTo>
                        <a:cubicBezTo>
                          <a:pt x="76" y="144"/>
                          <a:pt x="88" y="151"/>
                          <a:pt x="104" y="156"/>
                        </a:cubicBezTo>
                        <a:cubicBezTo>
                          <a:pt x="111" y="154"/>
                          <a:pt x="151" y="150"/>
                          <a:pt x="120" y="160"/>
                        </a:cubicBezTo>
                        <a:cubicBezTo>
                          <a:pt x="117" y="164"/>
                          <a:pt x="109" y="169"/>
                          <a:pt x="112" y="172"/>
                        </a:cubicBezTo>
                        <a:cubicBezTo>
                          <a:pt x="114" y="174"/>
                          <a:pt x="141" y="166"/>
                          <a:pt x="136" y="156"/>
                        </a:cubicBezTo>
                        <a:cubicBezTo>
                          <a:pt x="134" y="152"/>
                          <a:pt x="128" y="159"/>
                          <a:pt x="124" y="160"/>
                        </a:cubicBezTo>
                        <a:cubicBezTo>
                          <a:pt x="142" y="187"/>
                          <a:pt x="124" y="166"/>
                          <a:pt x="136" y="160"/>
                        </a:cubicBezTo>
                        <a:cubicBezTo>
                          <a:pt x="140" y="158"/>
                          <a:pt x="144" y="163"/>
                          <a:pt x="148" y="164"/>
                        </a:cubicBezTo>
                        <a:cubicBezTo>
                          <a:pt x="140" y="189"/>
                          <a:pt x="120" y="172"/>
                          <a:pt x="144" y="188"/>
                        </a:cubicBezTo>
                        <a:cubicBezTo>
                          <a:pt x="152" y="177"/>
                          <a:pt x="158" y="164"/>
                          <a:pt x="164" y="152"/>
                        </a:cubicBezTo>
                        <a:cubicBezTo>
                          <a:pt x="166" y="148"/>
                          <a:pt x="172" y="141"/>
                          <a:pt x="168" y="140"/>
                        </a:cubicBezTo>
                        <a:cubicBezTo>
                          <a:pt x="155" y="137"/>
                          <a:pt x="141" y="143"/>
                          <a:pt x="128" y="144"/>
                        </a:cubicBezTo>
                        <a:cubicBezTo>
                          <a:pt x="133" y="145"/>
                          <a:pt x="142" y="143"/>
                          <a:pt x="144" y="148"/>
                        </a:cubicBezTo>
                        <a:cubicBezTo>
                          <a:pt x="146" y="152"/>
                          <a:pt x="136" y="153"/>
                          <a:pt x="132" y="152"/>
                        </a:cubicBezTo>
                        <a:cubicBezTo>
                          <a:pt x="123" y="149"/>
                          <a:pt x="98" y="135"/>
                          <a:pt x="108" y="136"/>
                        </a:cubicBezTo>
                        <a:cubicBezTo>
                          <a:pt x="127" y="137"/>
                          <a:pt x="145" y="139"/>
                          <a:pt x="164" y="140"/>
                        </a:cubicBezTo>
                        <a:cubicBezTo>
                          <a:pt x="197" y="129"/>
                          <a:pt x="135" y="128"/>
                          <a:pt x="132" y="128"/>
                        </a:cubicBezTo>
                        <a:cubicBezTo>
                          <a:pt x="195" y="122"/>
                          <a:pt x="171" y="126"/>
                          <a:pt x="144" y="112"/>
                        </a:cubicBezTo>
                        <a:cubicBezTo>
                          <a:pt x="132" y="114"/>
                          <a:pt x="93" y="115"/>
                          <a:pt x="128" y="124"/>
                        </a:cubicBezTo>
                        <a:cubicBezTo>
                          <a:pt x="124" y="125"/>
                          <a:pt x="112" y="128"/>
                          <a:pt x="116" y="128"/>
                        </a:cubicBezTo>
                        <a:cubicBezTo>
                          <a:pt x="123" y="128"/>
                          <a:pt x="142" y="126"/>
                          <a:pt x="136" y="124"/>
                        </a:cubicBezTo>
                        <a:cubicBezTo>
                          <a:pt x="122" y="119"/>
                          <a:pt x="107" y="121"/>
                          <a:pt x="92" y="120"/>
                        </a:cubicBezTo>
                        <a:cubicBezTo>
                          <a:pt x="49" y="99"/>
                          <a:pt x="128" y="105"/>
                          <a:pt x="140" y="104"/>
                        </a:cubicBezTo>
                        <a:cubicBezTo>
                          <a:pt x="124" y="101"/>
                          <a:pt x="108" y="97"/>
                          <a:pt x="92" y="92"/>
                        </a:cubicBezTo>
                        <a:cubicBezTo>
                          <a:pt x="87" y="93"/>
                          <a:pt x="81" y="95"/>
                          <a:pt x="76" y="96"/>
                        </a:cubicBezTo>
                        <a:cubicBezTo>
                          <a:pt x="42" y="102"/>
                          <a:pt x="0" y="103"/>
                          <a:pt x="116" y="96"/>
                        </a:cubicBezTo>
                        <a:cubicBezTo>
                          <a:pt x="127" y="92"/>
                          <a:pt x="159" y="93"/>
                          <a:pt x="132" y="84"/>
                        </a:cubicBezTo>
                        <a:cubicBezTo>
                          <a:pt x="110" y="87"/>
                          <a:pt x="97" y="93"/>
                          <a:pt x="76" y="88"/>
                        </a:cubicBezTo>
                        <a:cubicBezTo>
                          <a:pt x="99" y="73"/>
                          <a:pt x="110" y="75"/>
                          <a:pt x="140" y="72"/>
                        </a:cubicBezTo>
                        <a:cubicBezTo>
                          <a:pt x="42" y="64"/>
                          <a:pt x="103" y="64"/>
                          <a:pt x="136" y="60"/>
                        </a:cubicBezTo>
                        <a:cubicBezTo>
                          <a:pt x="131" y="59"/>
                          <a:pt x="115" y="58"/>
                          <a:pt x="120" y="56"/>
                        </a:cubicBezTo>
                        <a:cubicBezTo>
                          <a:pt x="131" y="52"/>
                          <a:pt x="145" y="56"/>
                          <a:pt x="156" y="52"/>
                        </a:cubicBezTo>
                        <a:cubicBezTo>
                          <a:pt x="158" y="51"/>
                          <a:pt x="114" y="41"/>
                          <a:pt x="160" y="52"/>
                        </a:cubicBezTo>
                        <a:cubicBezTo>
                          <a:pt x="157" y="56"/>
                          <a:pt x="157" y="64"/>
                          <a:pt x="152" y="64"/>
                        </a:cubicBezTo>
                        <a:cubicBezTo>
                          <a:pt x="148" y="64"/>
                          <a:pt x="152" y="53"/>
                          <a:pt x="156" y="52"/>
                        </a:cubicBezTo>
                        <a:cubicBezTo>
                          <a:pt x="161" y="51"/>
                          <a:pt x="164" y="57"/>
                          <a:pt x="168" y="60"/>
                        </a:cubicBezTo>
                        <a:cubicBezTo>
                          <a:pt x="172" y="57"/>
                          <a:pt x="178" y="56"/>
                          <a:pt x="180" y="52"/>
                        </a:cubicBezTo>
                        <a:cubicBezTo>
                          <a:pt x="182" y="48"/>
                          <a:pt x="180" y="40"/>
                          <a:pt x="176" y="40"/>
                        </a:cubicBezTo>
                        <a:cubicBezTo>
                          <a:pt x="172" y="40"/>
                          <a:pt x="173" y="48"/>
                          <a:pt x="172" y="52"/>
                        </a:cubicBezTo>
                        <a:cubicBezTo>
                          <a:pt x="169" y="44"/>
                          <a:pt x="162" y="20"/>
                          <a:pt x="164" y="28"/>
                        </a:cubicBezTo>
                        <a:cubicBezTo>
                          <a:pt x="165" y="35"/>
                          <a:pt x="166" y="42"/>
                          <a:pt x="168" y="48"/>
                        </a:cubicBezTo>
                        <a:cubicBezTo>
                          <a:pt x="170" y="53"/>
                          <a:pt x="174" y="56"/>
                          <a:pt x="176" y="60"/>
                        </a:cubicBezTo>
                        <a:cubicBezTo>
                          <a:pt x="178" y="64"/>
                          <a:pt x="179" y="68"/>
                          <a:pt x="180" y="72"/>
                        </a:cubicBezTo>
                        <a:cubicBezTo>
                          <a:pt x="177" y="74"/>
                          <a:pt x="151" y="86"/>
                          <a:pt x="172" y="96"/>
                        </a:cubicBezTo>
                        <a:cubicBezTo>
                          <a:pt x="176" y="98"/>
                          <a:pt x="176" y="80"/>
                          <a:pt x="176" y="84"/>
                        </a:cubicBezTo>
                        <a:cubicBezTo>
                          <a:pt x="176" y="89"/>
                          <a:pt x="172" y="100"/>
                          <a:pt x="172" y="100"/>
                        </a:cubicBezTo>
                        <a:cubicBezTo>
                          <a:pt x="175" y="104"/>
                          <a:pt x="181" y="107"/>
                          <a:pt x="180" y="112"/>
                        </a:cubicBezTo>
                        <a:cubicBezTo>
                          <a:pt x="179" y="118"/>
                          <a:pt x="174" y="124"/>
                          <a:pt x="168" y="124"/>
                        </a:cubicBezTo>
                        <a:cubicBezTo>
                          <a:pt x="164" y="124"/>
                          <a:pt x="171" y="116"/>
                          <a:pt x="172" y="112"/>
                        </a:cubicBezTo>
                        <a:cubicBezTo>
                          <a:pt x="173" y="116"/>
                          <a:pt x="176" y="128"/>
                          <a:pt x="176" y="124"/>
                        </a:cubicBezTo>
                        <a:cubicBezTo>
                          <a:pt x="176" y="119"/>
                          <a:pt x="172" y="113"/>
                          <a:pt x="172" y="108"/>
                        </a:cubicBezTo>
                        <a:cubicBezTo>
                          <a:pt x="172" y="104"/>
                          <a:pt x="180" y="95"/>
                          <a:pt x="176" y="96"/>
                        </a:cubicBezTo>
                        <a:cubicBezTo>
                          <a:pt x="167" y="98"/>
                          <a:pt x="152" y="112"/>
                          <a:pt x="152" y="112"/>
                        </a:cubicBezTo>
                        <a:cubicBezTo>
                          <a:pt x="153" y="105"/>
                          <a:pt x="153" y="98"/>
                          <a:pt x="156" y="92"/>
                        </a:cubicBezTo>
                        <a:cubicBezTo>
                          <a:pt x="159" y="87"/>
                          <a:pt x="162" y="80"/>
                          <a:pt x="168" y="80"/>
                        </a:cubicBezTo>
                        <a:cubicBezTo>
                          <a:pt x="173" y="80"/>
                          <a:pt x="163" y="88"/>
                          <a:pt x="160" y="92"/>
                        </a:cubicBezTo>
                        <a:cubicBezTo>
                          <a:pt x="156" y="91"/>
                          <a:pt x="150" y="92"/>
                          <a:pt x="148" y="88"/>
                        </a:cubicBezTo>
                        <a:cubicBezTo>
                          <a:pt x="144" y="80"/>
                          <a:pt x="168" y="60"/>
                          <a:pt x="140" y="88"/>
                        </a:cubicBezTo>
                        <a:cubicBezTo>
                          <a:pt x="141" y="84"/>
                          <a:pt x="140" y="76"/>
                          <a:pt x="144" y="76"/>
                        </a:cubicBezTo>
                        <a:cubicBezTo>
                          <a:pt x="149" y="76"/>
                          <a:pt x="158" y="106"/>
                          <a:pt x="148" y="76"/>
                        </a:cubicBezTo>
                        <a:cubicBezTo>
                          <a:pt x="167" y="70"/>
                          <a:pt x="178" y="66"/>
                          <a:pt x="156" y="52"/>
                        </a:cubicBezTo>
                        <a:cubicBezTo>
                          <a:pt x="148" y="53"/>
                          <a:pt x="138" y="50"/>
                          <a:pt x="132" y="56"/>
                        </a:cubicBezTo>
                        <a:cubicBezTo>
                          <a:pt x="129" y="59"/>
                          <a:pt x="142" y="68"/>
                          <a:pt x="144" y="64"/>
                        </a:cubicBezTo>
                        <a:cubicBezTo>
                          <a:pt x="148" y="55"/>
                          <a:pt x="141" y="45"/>
                          <a:pt x="140" y="36"/>
                        </a:cubicBezTo>
                        <a:cubicBezTo>
                          <a:pt x="124" y="41"/>
                          <a:pt x="112" y="48"/>
                          <a:pt x="136" y="56"/>
                        </a:cubicBezTo>
                        <a:cubicBezTo>
                          <a:pt x="150" y="42"/>
                          <a:pt x="176" y="28"/>
                          <a:pt x="136" y="36"/>
                        </a:cubicBezTo>
                        <a:cubicBezTo>
                          <a:pt x="139" y="32"/>
                          <a:pt x="145" y="29"/>
                          <a:pt x="144" y="24"/>
                        </a:cubicBezTo>
                        <a:cubicBezTo>
                          <a:pt x="143" y="20"/>
                          <a:pt x="136" y="18"/>
                          <a:pt x="132" y="20"/>
                        </a:cubicBezTo>
                        <a:cubicBezTo>
                          <a:pt x="128" y="22"/>
                          <a:pt x="125" y="29"/>
                          <a:pt x="128" y="32"/>
                        </a:cubicBezTo>
                        <a:cubicBezTo>
                          <a:pt x="131" y="35"/>
                          <a:pt x="136" y="29"/>
                          <a:pt x="140" y="28"/>
                        </a:cubicBezTo>
                        <a:cubicBezTo>
                          <a:pt x="122" y="19"/>
                          <a:pt x="115" y="16"/>
                          <a:pt x="108" y="36"/>
                        </a:cubicBezTo>
                        <a:cubicBezTo>
                          <a:pt x="131" y="52"/>
                          <a:pt x="117" y="38"/>
                          <a:pt x="104" y="48"/>
                        </a:cubicBezTo>
                        <a:cubicBezTo>
                          <a:pt x="101" y="51"/>
                          <a:pt x="96" y="59"/>
                          <a:pt x="100" y="60"/>
                        </a:cubicBezTo>
                        <a:cubicBezTo>
                          <a:pt x="114" y="63"/>
                          <a:pt x="129" y="56"/>
                          <a:pt x="144" y="56"/>
                        </a:cubicBezTo>
                        <a:cubicBezTo>
                          <a:pt x="153" y="56"/>
                          <a:pt x="125" y="59"/>
                          <a:pt x="116" y="60"/>
                        </a:cubicBezTo>
                        <a:cubicBezTo>
                          <a:pt x="130" y="65"/>
                          <a:pt x="142" y="71"/>
                          <a:pt x="156" y="76"/>
                        </a:cubicBezTo>
                        <a:cubicBezTo>
                          <a:pt x="160" y="75"/>
                          <a:pt x="168" y="76"/>
                          <a:pt x="168" y="72"/>
                        </a:cubicBezTo>
                        <a:cubicBezTo>
                          <a:pt x="168" y="68"/>
                          <a:pt x="160" y="68"/>
                          <a:pt x="156" y="68"/>
                        </a:cubicBezTo>
                        <a:cubicBezTo>
                          <a:pt x="147" y="68"/>
                          <a:pt x="137" y="71"/>
                          <a:pt x="128" y="72"/>
                        </a:cubicBezTo>
                        <a:cubicBezTo>
                          <a:pt x="127" y="76"/>
                          <a:pt x="121" y="81"/>
                          <a:pt x="124" y="84"/>
                        </a:cubicBezTo>
                        <a:cubicBezTo>
                          <a:pt x="127" y="88"/>
                          <a:pt x="140" y="83"/>
                          <a:pt x="140" y="88"/>
                        </a:cubicBezTo>
                        <a:cubicBezTo>
                          <a:pt x="140" y="98"/>
                          <a:pt x="121" y="93"/>
                          <a:pt x="112" y="96"/>
                        </a:cubicBezTo>
                        <a:cubicBezTo>
                          <a:pt x="112" y="96"/>
                          <a:pt x="145" y="109"/>
                          <a:pt x="124" y="88"/>
                        </a:cubicBezTo>
                        <a:cubicBezTo>
                          <a:pt x="121" y="85"/>
                          <a:pt x="116" y="85"/>
                          <a:pt x="112" y="84"/>
                        </a:cubicBezTo>
                        <a:cubicBezTo>
                          <a:pt x="107" y="85"/>
                          <a:pt x="98" y="83"/>
                          <a:pt x="96" y="88"/>
                        </a:cubicBezTo>
                        <a:cubicBezTo>
                          <a:pt x="94" y="93"/>
                          <a:pt x="105" y="99"/>
                          <a:pt x="108" y="96"/>
                        </a:cubicBezTo>
                        <a:cubicBezTo>
                          <a:pt x="111" y="93"/>
                          <a:pt x="103" y="88"/>
                          <a:pt x="100" y="84"/>
                        </a:cubicBezTo>
                        <a:cubicBezTo>
                          <a:pt x="93" y="85"/>
                          <a:pt x="83" y="82"/>
                          <a:pt x="80" y="88"/>
                        </a:cubicBezTo>
                        <a:cubicBezTo>
                          <a:pt x="78" y="93"/>
                          <a:pt x="94" y="87"/>
                          <a:pt x="96" y="92"/>
                        </a:cubicBezTo>
                        <a:cubicBezTo>
                          <a:pt x="98" y="96"/>
                          <a:pt x="91" y="100"/>
                          <a:pt x="88" y="104"/>
                        </a:cubicBezTo>
                        <a:cubicBezTo>
                          <a:pt x="106" y="110"/>
                          <a:pt x="101" y="122"/>
                          <a:pt x="120" y="116"/>
                        </a:cubicBezTo>
                        <a:cubicBezTo>
                          <a:pt x="115" y="115"/>
                          <a:pt x="106" y="117"/>
                          <a:pt x="104" y="112"/>
                        </a:cubicBezTo>
                        <a:cubicBezTo>
                          <a:pt x="102" y="108"/>
                          <a:pt x="120" y="108"/>
                          <a:pt x="116" y="108"/>
                        </a:cubicBezTo>
                        <a:cubicBezTo>
                          <a:pt x="109" y="108"/>
                          <a:pt x="103" y="111"/>
                          <a:pt x="96" y="112"/>
                        </a:cubicBezTo>
                        <a:cubicBezTo>
                          <a:pt x="90" y="129"/>
                          <a:pt x="91" y="134"/>
                          <a:pt x="108" y="140"/>
                        </a:cubicBezTo>
                        <a:cubicBezTo>
                          <a:pt x="115" y="139"/>
                          <a:pt x="123" y="141"/>
                          <a:pt x="128" y="136"/>
                        </a:cubicBezTo>
                        <a:cubicBezTo>
                          <a:pt x="131" y="133"/>
                          <a:pt x="120" y="130"/>
                          <a:pt x="116" y="132"/>
                        </a:cubicBezTo>
                        <a:cubicBezTo>
                          <a:pt x="112" y="134"/>
                          <a:pt x="104" y="142"/>
                          <a:pt x="108" y="144"/>
                        </a:cubicBezTo>
                        <a:cubicBezTo>
                          <a:pt x="117" y="148"/>
                          <a:pt x="127" y="141"/>
                          <a:pt x="136" y="140"/>
                        </a:cubicBezTo>
                        <a:cubicBezTo>
                          <a:pt x="156" y="127"/>
                          <a:pt x="147" y="131"/>
                          <a:pt x="140" y="144"/>
                        </a:cubicBezTo>
                        <a:cubicBezTo>
                          <a:pt x="138" y="148"/>
                          <a:pt x="132" y="156"/>
                          <a:pt x="136" y="156"/>
                        </a:cubicBezTo>
                        <a:cubicBezTo>
                          <a:pt x="141" y="156"/>
                          <a:pt x="141" y="148"/>
                          <a:pt x="144" y="144"/>
                        </a:cubicBezTo>
                        <a:cubicBezTo>
                          <a:pt x="145" y="137"/>
                          <a:pt x="151" y="130"/>
                          <a:pt x="148" y="124"/>
                        </a:cubicBezTo>
                        <a:cubicBezTo>
                          <a:pt x="141" y="108"/>
                          <a:pt x="92" y="120"/>
                          <a:pt x="104" y="120"/>
                        </a:cubicBezTo>
                        <a:cubicBezTo>
                          <a:pt x="117" y="120"/>
                          <a:pt x="131" y="117"/>
                          <a:pt x="144" y="116"/>
                        </a:cubicBezTo>
                        <a:cubicBezTo>
                          <a:pt x="148" y="109"/>
                          <a:pt x="156" y="93"/>
                          <a:pt x="148" y="92"/>
                        </a:cubicBezTo>
                        <a:cubicBezTo>
                          <a:pt x="135" y="90"/>
                          <a:pt x="95" y="96"/>
                          <a:pt x="108" y="96"/>
                        </a:cubicBezTo>
                        <a:cubicBezTo>
                          <a:pt x="125" y="96"/>
                          <a:pt x="143" y="93"/>
                          <a:pt x="160" y="92"/>
                        </a:cubicBezTo>
                        <a:cubicBezTo>
                          <a:pt x="192" y="81"/>
                          <a:pt x="136" y="81"/>
                          <a:pt x="132" y="80"/>
                        </a:cubicBezTo>
                        <a:cubicBezTo>
                          <a:pt x="139" y="79"/>
                          <a:pt x="146" y="78"/>
                          <a:pt x="152" y="76"/>
                        </a:cubicBezTo>
                        <a:cubicBezTo>
                          <a:pt x="183" y="64"/>
                          <a:pt x="138" y="51"/>
                          <a:pt x="128" y="44"/>
                        </a:cubicBezTo>
                        <a:cubicBezTo>
                          <a:pt x="125" y="53"/>
                          <a:pt x="118" y="74"/>
                          <a:pt x="112" y="80"/>
                        </a:cubicBezTo>
                        <a:cubicBezTo>
                          <a:pt x="106" y="86"/>
                          <a:pt x="95" y="87"/>
                          <a:pt x="88" y="92"/>
                        </a:cubicBezTo>
                        <a:cubicBezTo>
                          <a:pt x="93" y="97"/>
                          <a:pt x="141" y="126"/>
                          <a:pt x="108" y="104"/>
                        </a:cubicBezTo>
                        <a:cubicBezTo>
                          <a:pt x="112" y="101"/>
                          <a:pt x="136" y="84"/>
                          <a:pt x="120" y="8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ru-RU"/>
                  </a:p>
                </p:txBody>
              </p:sp>
            </p:grpSp>
            <p:sp>
              <p:nvSpPr>
                <p:cNvPr id="29732" name="Text Box 851"/>
                <p:cNvSpPr txBox="1">
                  <a:spLocks noChangeArrowheads="1"/>
                </p:cNvSpPr>
                <p:nvPr/>
              </p:nvSpPr>
              <p:spPr bwMode="auto">
                <a:xfrm>
                  <a:off x="4468" y="3339"/>
                  <a:ext cx="136" cy="1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ru-RU" sz="1400" b="0">
                      <a:solidFill>
                        <a:schemeClr val="bg2"/>
                      </a:solidFill>
                      <a:latin typeface="Impact" pitchFamily="34" charset="0"/>
                    </a:rPr>
                    <a:t>бр</a:t>
                  </a:r>
                </a:p>
              </p:txBody>
            </p:sp>
          </p:grpSp>
          <p:sp>
            <p:nvSpPr>
              <p:cNvPr id="305" name="Полилиния 304"/>
              <p:cNvSpPr/>
              <p:nvPr/>
            </p:nvSpPr>
            <p:spPr>
              <a:xfrm>
                <a:off x="7246938" y="5397500"/>
                <a:ext cx="163512" cy="257175"/>
              </a:xfrm>
              <a:custGeom>
                <a:avLst/>
                <a:gdLst>
                  <a:gd name="connsiteX0" fmla="*/ 60235 w 164413"/>
                  <a:gd name="connsiteY0" fmla="*/ 54724 h 256974"/>
                  <a:gd name="connsiteX1" fmla="*/ 68781 w 164413"/>
                  <a:gd name="connsiteY1" fmla="*/ 49027 h 256974"/>
                  <a:gd name="connsiteX2" fmla="*/ 77327 w 164413"/>
                  <a:gd name="connsiteY2" fmla="*/ 46178 h 256974"/>
                  <a:gd name="connsiteX3" fmla="*/ 91570 w 164413"/>
                  <a:gd name="connsiteY3" fmla="*/ 23389 h 256974"/>
                  <a:gd name="connsiteX4" fmla="*/ 94418 w 164413"/>
                  <a:gd name="connsiteY4" fmla="*/ 6298 h 256974"/>
                  <a:gd name="connsiteX5" fmla="*/ 102964 w 164413"/>
                  <a:gd name="connsiteY5" fmla="*/ 3449 h 256974"/>
                  <a:gd name="connsiteX6" fmla="*/ 131450 w 164413"/>
                  <a:gd name="connsiteY6" fmla="*/ 6298 h 256974"/>
                  <a:gd name="connsiteX7" fmla="*/ 137147 w 164413"/>
                  <a:gd name="connsiteY7" fmla="*/ 23389 h 256974"/>
                  <a:gd name="connsiteX8" fmla="*/ 154239 w 164413"/>
                  <a:gd name="connsiteY8" fmla="*/ 29086 h 256974"/>
                  <a:gd name="connsiteX9" fmla="*/ 157088 w 164413"/>
                  <a:gd name="connsiteY9" fmla="*/ 120242 h 256974"/>
                  <a:gd name="connsiteX10" fmla="*/ 159936 w 164413"/>
                  <a:gd name="connsiteY10" fmla="*/ 168668 h 256974"/>
                  <a:gd name="connsiteX11" fmla="*/ 157088 w 164413"/>
                  <a:gd name="connsiteY11" fmla="*/ 242731 h 256974"/>
                  <a:gd name="connsiteX12" fmla="*/ 145693 w 164413"/>
                  <a:gd name="connsiteY12" fmla="*/ 254126 h 256974"/>
                  <a:gd name="connsiteX13" fmla="*/ 137147 w 164413"/>
                  <a:gd name="connsiteY13" fmla="*/ 256974 h 256974"/>
                  <a:gd name="connsiteX14" fmla="*/ 100116 w 164413"/>
                  <a:gd name="connsiteY14" fmla="*/ 254126 h 256974"/>
                  <a:gd name="connsiteX15" fmla="*/ 83024 w 164413"/>
                  <a:gd name="connsiteY15" fmla="*/ 248428 h 256974"/>
                  <a:gd name="connsiteX16" fmla="*/ 74478 w 164413"/>
                  <a:gd name="connsiteY16" fmla="*/ 245580 h 256974"/>
                  <a:gd name="connsiteX17" fmla="*/ 65932 w 164413"/>
                  <a:gd name="connsiteY17" fmla="*/ 239883 h 256974"/>
                  <a:gd name="connsiteX18" fmla="*/ 48841 w 164413"/>
                  <a:gd name="connsiteY18" fmla="*/ 234186 h 256974"/>
                  <a:gd name="connsiteX19" fmla="*/ 40295 w 164413"/>
                  <a:gd name="connsiteY19" fmla="*/ 231337 h 256974"/>
                  <a:gd name="connsiteX20" fmla="*/ 31749 w 164413"/>
                  <a:gd name="connsiteY20" fmla="*/ 228488 h 256974"/>
                  <a:gd name="connsiteX21" fmla="*/ 23203 w 164413"/>
                  <a:gd name="connsiteY21" fmla="*/ 225640 h 256974"/>
                  <a:gd name="connsiteX22" fmla="*/ 17506 w 164413"/>
                  <a:gd name="connsiteY22" fmla="*/ 217094 h 256974"/>
                  <a:gd name="connsiteX23" fmla="*/ 8960 w 164413"/>
                  <a:gd name="connsiteY23" fmla="*/ 211397 h 256974"/>
                  <a:gd name="connsiteX24" fmla="*/ 17506 w 164413"/>
                  <a:gd name="connsiteY24" fmla="*/ 134485 h 256974"/>
                  <a:gd name="connsiteX25" fmla="*/ 40295 w 164413"/>
                  <a:gd name="connsiteY25" fmla="*/ 123090 h 256974"/>
                  <a:gd name="connsiteX26" fmla="*/ 63084 w 164413"/>
                  <a:gd name="connsiteY26" fmla="*/ 114544 h 256974"/>
                  <a:gd name="connsiteX27" fmla="*/ 80175 w 164413"/>
                  <a:gd name="connsiteY27" fmla="*/ 108847 h 256974"/>
                  <a:gd name="connsiteX28" fmla="*/ 83024 w 164413"/>
                  <a:gd name="connsiteY28" fmla="*/ 46178 h 256974"/>
                  <a:gd name="connsiteX29" fmla="*/ 74478 w 164413"/>
                  <a:gd name="connsiteY29" fmla="*/ 43329 h 256974"/>
                  <a:gd name="connsiteX30" fmla="*/ 68781 w 164413"/>
                  <a:gd name="connsiteY30" fmla="*/ 74664 h 256974"/>
                  <a:gd name="connsiteX31" fmla="*/ 85873 w 164413"/>
                  <a:gd name="connsiteY31" fmla="*/ 71815 h 256974"/>
                  <a:gd name="connsiteX32" fmla="*/ 97267 w 164413"/>
                  <a:gd name="connsiteY32" fmla="*/ 57572 h 256974"/>
                  <a:gd name="connsiteX33" fmla="*/ 105813 w 164413"/>
                  <a:gd name="connsiteY33" fmla="*/ 51875 h 256974"/>
                  <a:gd name="connsiteX34" fmla="*/ 114359 w 164413"/>
                  <a:gd name="connsiteY34" fmla="*/ 37632 h 256974"/>
                  <a:gd name="connsiteX35" fmla="*/ 120056 w 164413"/>
                  <a:gd name="connsiteY35" fmla="*/ 29086 h 256974"/>
                  <a:gd name="connsiteX36" fmla="*/ 128602 w 164413"/>
                  <a:gd name="connsiteY36" fmla="*/ 26238 h 256974"/>
                  <a:gd name="connsiteX37" fmla="*/ 131450 w 164413"/>
                  <a:gd name="connsiteY37" fmla="*/ 17692 h 256974"/>
                  <a:gd name="connsiteX38" fmla="*/ 134299 w 164413"/>
                  <a:gd name="connsiteY38" fmla="*/ 26238 h 256974"/>
                  <a:gd name="connsiteX39" fmla="*/ 139996 w 164413"/>
                  <a:gd name="connsiteY39" fmla="*/ 17692 h 256974"/>
                  <a:gd name="connsiteX40" fmla="*/ 131450 w 164413"/>
                  <a:gd name="connsiteY40" fmla="*/ 17692 h 256974"/>
                  <a:gd name="connsiteX41" fmla="*/ 139996 w 164413"/>
                  <a:gd name="connsiteY41" fmla="*/ 83210 h 256974"/>
                  <a:gd name="connsiteX42" fmla="*/ 145693 w 164413"/>
                  <a:gd name="connsiteY42" fmla="*/ 108847 h 256974"/>
                  <a:gd name="connsiteX43" fmla="*/ 148542 w 164413"/>
                  <a:gd name="connsiteY43" fmla="*/ 137333 h 256974"/>
                  <a:gd name="connsiteX44" fmla="*/ 154239 w 164413"/>
                  <a:gd name="connsiteY44" fmla="*/ 182911 h 256974"/>
                  <a:gd name="connsiteX45" fmla="*/ 159936 w 164413"/>
                  <a:gd name="connsiteY45" fmla="*/ 211397 h 256974"/>
                  <a:gd name="connsiteX46" fmla="*/ 162785 w 164413"/>
                  <a:gd name="connsiteY46" fmla="*/ 231337 h 256974"/>
                  <a:gd name="connsiteX47" fmla="*/ 154239 w 164413"/>
                  <a:gd name="connsiteY47" fmla="*/ 234186 h 256974"/>
                  <a:gd name="connsiteX48" fmla="*/ 142845 w 164413"/>
                  <a:gd name="connsiteY48" fmla="*/ 237034 h 256974"/>
                  <a:gd name="connsiteX49" fmla="*/ 145693 w 164413"/>
                  <a:gd name="connsiteY49" fmla="*/ 245580 h 256974"/>
                  <a:gd name="connsiteX50" fmla="*/ 148542 w 164413"/>
                  <a:gd name="connsiteY50" fmla="*/ 234186 h 256974"/>
                  <a:gd name="connsiteX51" fmla="*/ 145693 w 164413"/>
                  <a:gd name="connsiteY51" fmla="*/ 242731 h 256974"/>
                  <a:gd name="connsiteX52" fmla="*/ 145693 w 164413"/>
                  <a:gd name="connsiteY52" fmla="*/ 245580 h 256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64413" h="256974">
                    <a:moveTo>
                      <a:pt x="60235" y="54724"/>
                    </a:moveTo>
                    <a:cubicBezTo>
                      <a:pt x="63084" y="52825"/>
                      <a:pt x="65719" y="50558"/>
                      <a:pt x="68781" y="49027"/>
                    </a:cubicBezTo>
                    <a:cubicBezTo>
                      <a:pt x="71467" y="47684"/>
                      <a:pt x="75582" y="48622"/>
                      <a:pt x="77327" y="46178"/>
                    </a:cubicBezTo>
                    <a:cubicBezTo>
                      <a:pt x="98898" y="15978"/>
                      <a:pt x="69595" y="38038"/>
                      <a:pt x="91570" y="23389"/>
                    </a:cubicBezTo>
                    <a:cubicBezTo>
                      <a:pt x="92519" y="17692"/>
                      <a:pt x="91553" y="11313"/>
                      <a:pt x="94418" y="6298"/>
                    </a:cubicBezTo>
                    <a:cubicBezTo>
                      <a:pt x="95908" y="3691"/>
                      <a:pt x="99961" y="3449"/>
                      <a:pt x="102964" y="3449"/>
                    </a:cubicBezTo>
                    <a:cubicBezTo>
                      <a:pt x="112507" y="3449"/>
                      <a:pt x="121955" y="5348"/>
                      <a:pt x="131450" y="6298"/>
                    </a:cubicBezTo>
                    <a:cubicBezTo>
                      <a:pt x="133349" y="11995"/>
                      <a:pt x="131450" y="21490"/>
                      <a:pt x="137147" y="23389"/>
                    </a:cubicBezTo>
                    <a:lnTo>
                      <a:pt x="154239" y="29086"/>
                    </a:lnTo>
                    <a:cubicBezTo>
                      <a:pt x="155189" y="59471"/>
                      <a:pt x="155848" y="89867"/>
                      <a:pt x="157088" y="120242"/>
                    </a:cubicBezTo>
                    <a:cubicBezTo>
                      <a:pt x="157747" y="136398"/>
                      <a:pt x="159936" y="152498"/>
                      <a:pt x="159936" y="168668"/>
                    </a:cubicBezTo>
                    <a:cubicBezTo>
                      <a:pt x="159936" y="193374"/>
                      <a:pt x="161150" y="218361"/>
                      <a:pt x="157088" y="242731"/>
                    </a:cubicBezTo>
                    <a:cubicBezTo>
                      <a:pt x="156205" y="248030"/>
                      <a:pt x="150789" y="252428"/>
                      <a:pt x="145693" y="254126"/>
                    </a:cubicBezTo>
                    <a:lnTo>
                      <a:pt x="137147" y="256974"/>
                    </a:lnTo>
                    <a:cubicBezTo>
                      <a:pt x="124803" y="256025"/>
                      <a:pt x="112345" y="256057"/>
                      <a:pt x="100116" y="254126"/>
                    </a:cubicBezTo>
                    <a:cubicBezTo>
                      <a:pt x="94184" y="253189"/>
                      <a:pt x="88721" y="250327"/>
                      <a:pt x="83024" y="248428"/>
                    </a:cubicBezTo>
                    <a:lnTo>
                      <a:pt x="74478" y="245580"/>
                    </a:lnTo>
                    <a:cubicBezTo>
                      <a:pt x="71629" y="243681"/>
                      <a:pt x="69061" y="241273"/>
                      <a:pt x="65932" y="239883"/>
                    </a:cubicBezTo>
                    <a:cubicBezTo>
                      <a:pt x="60444" y="237444"/>
                      <a:pt x="54538" y="236085"/>
                      <a:pt x="48841" y="234186"/>
                    </a:cubicBezTo>
                    <a:lnTo>
                      <a:pt x="40295" y="231337"/>
                    </a:lnTo>
                    <a:lnTo>
                      <a:pt x="31749" y="228488"/>
                    </a:lnTo>
                    <a:lnTo>
                      <a:pt x="23203" y="225640"/>
                    </a:lnTo>
                    <a:cubicBezTo>
                      <a:pt x="21304" y="222791"/>
                      <a:pt x="19927" y="219515"/>
                      <a:pt x="17506" y="217094"/>
                    </a:cubicBezTo>
                    <a:cubicBezTo>
                      <a:pt x="15085" y="214673"/>
                      <a:pt x="9223" y="214811"/>
                      <a:pt x="8960" y="211397"/>
                    </a:cubicBezTo>
                    <a:cubicBezTo>
                      <a:pt x="6329" y="177187"/>
                      <a:pt x="0" y="156368"/>
                      <a:pt x="17506" y="134485"/>
                    </a:cubicBezTo>
                    <a:cubicBezTo>
                      <a:pt x="28209" y="121106"/>
                      <a:pt x="18956" y="137315"/>
                      <a:pt x="40295" y="123090"/>
                    </a:cubicBezTo>
                    <a:cubicBezTo>
                      <a:pt x="55167" y="113176"/>
                      <a:pt x="42235" y="120230"/>
                      <a:pt x="63084" y="114544"/>
                    </a:cubicBezTo>
                    <a:cubicBezTo>
                      <a:pt x="68878" y="112964"/>
                      <a:pt x="80175" y="108847"/>
                      <a:pt x="80175" y="108847"/>
                    </a:cubicBezTo>
                    <a:cubicBezTo>
                      <a:pt x="94659" y="87124"/>
                      <a:pt x="92576" y="93936"/>
                      <a:pt x="83024" y="46178"/>
                    </a:cubicBezTo>
                    <a:cubicBezTo>
                      <a:pt x="82435" y="43234"/>
                      <a:pt x="77327" y="44279"/>
                      <a:pt x="74478" y="43329"/>
                    </a:cubicBezTo>
                    <a:cubicBezTo>
                      <a:pt x="62210" y="47419"/>
                      <a:pt x="48693" y="48838"/>
                      <a:pt x="68781" y="74664"/>
                    </a:cubicBezTo>
                    <a:cubicBezTo>
                      <a:pt x="72327" y="79223"/>
                      <a:pt x="80176" y="72765"/>
                      <a:pt x="85873" y="71815"/>
                    </a:cubicBezTo>
                    <a:cubicBezTo>
                      <a:pt x="110364" y="55487"/>
                      <a:pt x="81540" y="77230"/>
                      <a:pt x="97267" y="57572"/>
                    </a:cubicBezTo>
                    <a:cubicBezTo>
                      <a:pt x="99406" y="54899"/>
                      <a:pt x="102964" y="53774"/>
                      <a:pt x="105813" y="51875"/>
                    </a:cubicBezTo>
                    <a:cubicBezTo>
                      <a:pt x="110759" y="37033"/>
                      <a:pt x="105420" y="48805"/>
                      <a:pt x="114359" y="37632"/>
                    </a:cubicBezTo>
                    <a:cubicBezTo>
                      <a:pt x="116498" y="34959"/>
                      <a:pt x="117383" y="31225"/>
                      <a:pt x="120056" y="29086"/>
                    </a:cubicBezTo>
                    <a:cubicBezTo>
                      <a:pt x="122401" y="27210"/>
                      <a:pt x="125753" y="27187"/>
                      <a:pt x="128602" y="26238"/>
                    </a:cubicBezTo>
                    <a:cubicBezTo>
                      <a:pt x="129551" y="23389"/>
                      <a:pt x="128447" y="17692"/>
                      <a:pt x="131450" y="17692"/>
                    </a:cubicBezTo>
                    <a:cubicBezTo>
                      <a:pt x="134453" y="17692"/>
                      <a:pt x="131296" y="26238"/>
                      <a:pt x="134299" y="26238"/>
                    </a:cubicBezTo>
                    <a:cubicBezTo>
                      <a:pt x="137723" y="26238"/>
                      <a:pt x="138097" y="20541"/>
                      <a:pt x="139996" y="17692"/>
                    </a:cubicBezTo>
                    <a:cubicBezTo>
                      <a:pt x="137116" y="13372"/>
                      <a:pt x="131450" y="0"/>
                      <a:pt x="131450" y="17692"/>
                    </a:cubicBezTo>
                    <a:cubicBezTo>
                      <a:pt x="131450" y="31472"/>
                      <a:pt x="136865" y="70687"/>
                      <a:pt x="139996" y="83210"/>
                    </a:cubicBezTo>
                    <a:cubicBezTo>
                      <a:pt x="141932" y="90954"/>
                      <a:pt x="144658" y="101087"/>
                      <a:pt x="145693" y="108847"/>
                    </a:cubicBezTo>
                    <a:cubicBezTo>
                      <a:pt x="146954" y="118306"/>
                      <a:pt x="147448" y="127853"/>
                      <a:pt x="148542" y="137333"/>
                    </a:cubicBezTo>
                    <a:cubicBezTo>
                      <a:pt x="150297" y="152543"/>
                      <a:pt x="152073" y="167754"/>
                      <a:pt x="154239" y="182911"/>
                    </a:cubicBezTo>
                    <a:cubicBezTo>
                      <a:pt x="157513" y="205824"/>
                      <a:pt x="154965" y="196481"/>
                      <a:pt x="159936" y="211397"/>
                    </a:cubicBezTo>
                    <a:cubicBezTo>
                      <a:pt x="160886" y="218044"/>
                      <a:pt x="164413" y="224823"/>
                      <a:pt x="162785" y="231337"/>
                    </a:cubicBezTo>
                    <a:cubicBezTo>
                      <a:pt x="162057" y="234250"/>
                      <a:pt x="157126" y="233361"/>
                      <a:pt x="154239" y="234186"/>
                    </a:cubicBezTo>
                    <a:cubicBezTo>
                      <a:pt x="150475" y="235261"/>
                      <a:pt x="146643" y="236085"/>
                      <a:pt x="142845" y="237034"/>
                    </a:cubicBezTo>
                    <a:cubicBezTo>
                      <a:pt x="143794" y="239883"/>
                      <a:pt x="143007" y="246923"/>
                      <a:pt x="145693" y="245580"/>
                    </a:cubicBezTo>
                    <a:cubicBezTo>
                      <a:pt x="149195" y="243829"/>
                      <a:pt x="148542" y="238101"/>
                      <a:pt x="148542" y="234186"/>
                    </a:cubicBezTo>
                    <a:cubicBezTo>
                      <a:pt x="148542" y="231184"/>
                      <a:pt x="146643" y="239883"/>
                      <a:pt x="145693" y="242731"/>
                    </a:cubicBezTo>
                    <a:cubicBezTo>
                      <a:pt x="149213" y="253291"/>
                      <a:pt x="149885" y="253963"/>
                      <a:pt x="145693" y="245580"/>
                    </a:cubicBezTo>
                  </a:path>
                </a:pathLst>
              </a:custGeom>
              <a:ln w="285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ru-RU" b="0"/>
              </a:p>
            </p:txBody>
          </p:sp>
        </p:grpSp>
        <p:sp>
          <p:nvSpPr>
            <p:cNvPr id="307" name="Полилиния 306"/>
            <p:cNvSpPr/>
            <p:nvPr/>
          </p:nvSpPr>
          <p:spPr>
            <a:xfrm>
              <a:off x="6937375" y="5403850"/>
              <a:ext cx="206375" cy="276225"/>
            </a:xfrm>
            <a:custGeom>
              <a:avLst/>
              <a:gdLst>
                <a:gd name="connsiteX0" fmla="*/ 15962 w 206818"/>
                <a:gd name="connsiteY0" fmla="*/ 6251 h 277443"/>
                <a:gd name="connsiteX1" fmla="*/ 24508 w 206818"/>
                <a:gd name="connsiteY1" fmla="*/ 554 h 277443"/>
                <a:gd name="connsiteX2" fmla="*/ 35902 w 206818"/>
                <a:gd name="connsiteY2" fmla="*/ 3402 h 277443"/>
                <a:gd name="connsiteX3" fmla="*/ 44448 w 206818"/>
                <a:gd name="connsiteY3" fmla="*/ 9099 h 277443"/>
                <a:gd name="connsiteX4" fmla="*/ 58691 w 206818"/>
                <a:gd name="connsiteY4" fmla="*/ 20494 h 277443"/>
                <a:gd name="connsiteX5" fmla="*/ 75783 w 206818"/>
                <a:gd name="connsiteY5" fmla="*/ 23342 h 277443"/>
                <a:gd name="connsiteX6" fmla="*/ 90026 w 206818"/>
                <a:gd name="connsiteY6" fmla="*/ 46131 h 277443"/>
                <a:gd name="connsiteX7" fmla="*/ 95723 w 206818"/>
                <a:gd name="connsiteY7" fmla="*/ 54677 h 277443"/>
                <a:gd name="connsiteX8" fmla="*/ 75783 w 206818"/>
                <a:gd name="connsiteY8" fmla="*/ 239836 h 277443"/>
                <a:gd name="connsiteX9" fmla="*/ 18811 w 206818"/>
                <a:gd name="connsiteY9" fmla="*/ 242684 h 277443"/>
                <a:gd name="connsiteX10" fmla="*/ 7416 w 206818"/>
                <a:gd name="connsiteY10" fmla="*/ 245533 h 277443"/>
                <a:gd name="connsiteX11" fmla="*/ 1719 w 206818"/>
                <a:gd name="connsiteY11" fmla="*/ 236987 h 277443"/>
                <a:gd name="connsiteX12" fmla="*/ 4568 w 206818"/>
                <a:gd name="connsiteY12" fmla="*/ 265473 h 277443"/>
                <a:gd name="connsiteX13" fmla="*/ 10265 w 206818"/>
                <a:gd name="connsiteY13" fmla="*/ 274019 h 277443"/>
                <a:gd name="connsiteX14" fmla="*/ 4568 w 206818"/>
                <a:gd name="connsiteY14" fmla="*/ 256927 h 277443"/>
                <a:gd name="connsiteX15" fmla="*/ 7416 w 206818"/>
                <a:gd name="connsiteY15" fmla="*/ 225593 h 277443"/>
                <a:gd name="connsiteX16" fmla="*/ 10265 w 206818"/>
                <a:gd name="connsiteY16" fmla="*/ 251230 h 277443"/>
                <a:gd name="connsiteX17" fmla="*/ 15962 w 206818"/>
                <a:gd name="connsiteY17" fmla="*/ 242684 h 277443"/>
                <a:gd name="connsiteX18" fmla="*/ 13113 w 206818"/>
                <a:gd name="connsiteY18" fmla="*/ 165772 h 277443"/>
                <a:gd name="connsiteX19" fmla="*/ 7416 w 206818"/>
                <a:gd name="connsiteY19" fmla="*/ 148681 h 277443"/>
                <a:gd name="connsiteX20" fmla="*/ 10265 w 206818"/>
                <a:gd name="connsiteY20" fmla="*/ 108800 h 277443"/>
                <a:gd name="connsiteX21" fmla="*/ 27356 w 206818"/>
                <a:gd name="connsiteY21" fmla="*/ 97406 h 277443"/>
                <a:gd name="connsiteX22" fmla="*/ 50145 w 206818"/>
                <a:gd name="connsiteY22" fmla="*/ 103103 h 277443"/>
                <a:gd name="connsiteX23" fmla="*/ 58691 w 206818"/>
                <a:gd name="connsiteY23" fmla="*/ 120195 h 277443"/>
                <a:gd name="connsiteX24" fmla="*/ 67237 w 206818"/>
                <a:gd name="connsiteY24" fmla="*/ 125892 h 277443"/>
                <a:gd name="connsiteX25" fmla="*/ 70085 w 206818"/>
                <a:gd name="connsiteY25" fmla="*/ 134438 h 277443"/>
                <a:gd name="connsiteX26" fmla="*/ 72934 w 206818"/>
                <a:gd name="connsiteY26" fmla="*/ 148681 h 277443"/>
                <a:gd name="connsiteX27" fmla="*/ 81480 w 206818"/>
                <a:gd name="connsiteY27" fmla="*/ 160075 h 277443"/>
                <a:gd name="connsiteX28" fmla="*/ 146998 w 206818"/>
                <a:gd name="connsiteY28" fmla="*/ 214199 h 277443"/>
                <a:gd name="connsiteX29" fmla="*/ 152695 w 206818"/>
                <a:gd name="connsiteY29" fmla="*/ 208501 h 277443"/>
                <a:gd name="connsiteX30" fmla="*/ 155543 w 206818"/>
                <a:gd name="connsiteY30" fmla="*/ 185713 h 277443"/>
                <a:gd name="connsiteX31" fmla="*/ 161241 w 206818"/>
                <a:gd name="connsiteY31" fmla="*/ 180015 h 277443"/>
                <a:gd name="connsiteX32" fmla="*/ 164089 w 206818"/>
                <a:gd name="connsiteY32" fmla="*/ 171470 h 277443"/>
                <a:gd name="connsiteX33" fmla="*/ 172635 w 206818"/>
                <a:gd name="connsiteY33" fmla="*/ 168621 h 277443"/>
                <a:gd name="connsiteX34" fmla="*/ 184029 w 206818"/>
                <a:gd name="connsiteY34" fmla="*/ 165772 h 277443"/>
                <a:gd name="connsiteX35" fmla="*/ 192575 w 206818"/>
                <a:gd name="connsiteY35" fmla="*/ 162924 h 277443"/>
                <a:gd name="connsiteX36" fmla="*/ 206818 w 206818"/>
                <a:gd name="connsiteY36" fmla="*/ 160075 h 277443"/>
                <a:gd name="connsiteX37" fmla="*/ 203970 w 206818"/>
                <a:gd name="connsiteY37" fmla="*/ 145832 h 277443"/>
                <a:gd name="connsiteX38" fmla="*/ 201121 w 206818"/>
                <a:gd name="connsiteY38" fmla="*/ 137286 h 277443"/>
                <a:gd name="connsiteX39" fmla="*/ 184029 w 206818"/>
                <a:gd name="connsiteY39" fmla="*/ 125892 h 277443"/>
                <a:gd name="connsiteX40" fmla="*/ 175484 w 206818"/>
                <a:gd name="connsiteY40" fmla="*/ 117346 h 277443"/>
                <a:gd name="connsiteX41" fmla="*/ 155543 w 206818"/>
                <a:gd name="connsiteY41" fmla="*/ 111649 h 277443"/>
                <a:gd name="connsiteX42" fmla="*/ 144149 w 206818"/>
                <a:gd name="connsiteY42" fmla="*/ 105952 h 277443"/>
                <a:gd name="connsiteX43" fmla="*/ 124209 w 206818"/>
                <a:gd name="connsiteY43" fmla="*/ 100255 h 277443"/>
                <a:gd name="connsiteX44" fmla="*/ 109966 w 206818"/>
                <a:gd name="connsiteY44" fmla="*/ 94557 h 277443"/>
                <a:gd name="connsiteX45" fmla="*/ 92874 w 206818"/>
                <a:gd name="connsiteY45" fmla="*/ 88860 h 277443"/>
                <a:gd name="connsiteX46" fmla="*/ 81480 w 206818"/>
                <a:gd name="connsiteY46" fmla="*/ 83163 h 277443"/>
                <a:gd name="connsiteX47" fmla="*/ 72934 w 206818"/>
                <a:gd name="connsiteY47" fmla="*/ 80314 h 277443"/>
                <a:gd name="connsiteX48" fmla="*/ 64388 w 206818"/>
                <a:gd name="connsiteY48" fmla="*/ 74617 h 277443"/>
                <a:gd name="connsiteX49" fmla="*/ 52994 w 206818"/>
                <a:gd name="connsiteY49" fmla="*/ 71769 h 277443"/>
                <a:gd name="connsiteX50" fmla="*/ 44448 w 206818"/>
                <a:gd name="connsiteY50" fmla="*/ 68920 h 277443"/>
                <a:gd name="connsiteX51" fmla="*/ 27356 w 206818"/>
                <a:gd name="connsiteY51" fmla="*/ 71769 h 277443"/>
                <a:gd name="connsiteX52" fmla="*/ 18811 w 206818"/>
                <a:gd name="connsiteY52" fmla="*/ 91709 h 277443"/>
                <a:gd name="connsiteX53" fmla="*/ 24508 w 206818"/>
                <a:gd name="connsiteY53" fmla="*/ 140135 h 277443"/>
                <a:gd name="connsiteX54" fmla="*/ 52994 w 206818"/>
                <a:gd name="connsiteY54" fmla="*/ 148681 h 277443"/>
                <a:gd name="connsiteX55" fmla="*/ 92874 w 206818"/>
                <a:gd name="connsiteY55" fmla="*/ 145832 h 277443"/>
                <a:gd name="connsiteX56" fmla="*/ 90026 w 206818"/>
                <a:gd name="connsiteY56" fmla="*/ 131589 h 277443"/>
                <a:gd name="connsiteX57" fmla="*/ 72934 w 206818"/>
                <a:gd name="connsiteY57" fmla="*/ 108800 h 277443"/>
                <a:gd name="connsiteX58" fmla="*/ 58691 w 206818"/>
                <a:gd name="connsiteY58" fmla="*/ 105952 h 277443"/>
                <a:gd name="connsiteX59" fmla="*/ 4568 w 206818"/>
                <a:gd name="connsiteY59" fmla="*/ 108800 h 277443"/>
                <a:gd name="connsiteX60" fmla="*/ 1719 w 206818"/>
                <a:gd name="connsiteY60" fmla="*/ 117346 h 277443"/>
                <a:gd name="connsiteX61" fmla="*/ 10265 w 206818"/>
                <a:gd name="connsiteY61" fmla="*/ 142984 h 277443"/>
                <a:gd name="connsiteX62" fmla="*/ 18811 w 206818"/>
                <a:gd name="connsiteY62" fmla="*/ 145832 h 277443"/>
                <a:gd name="connsiteX63" fmla="*/ 30205 w 206818"/>
                <a:gd name="connsiteY63" fmla="*/ 154378 h 277443"/>
                <a:gd name="connsiteX64" fmla="*/ 58691 w 206818"/>
                <a:gd name="connsiteY64" fmla="*/ 162924 h 277443"/>
                <a:gd name="connsiteX65" fmla="*/ 30205 w 206818"/>
                <a:gd name="connsiteY65" fmla="*/ 165772 h 277443"/>
                <a:gd name="connsiteX66" fmla="*/ 27356 w 206818"/>
                <a:gd name="connsiteY66" fmla="*/ 174318 h 277443"/>
                <a:gd name="connsiteX67" fmla="*/ 30205 w 206818"/>
                <a:gd name="connsiteY67" fmla="*/ 188561 h 277443"/>
                <a:gd name="connsiteX68" fmla="*/ 24508 w 206818"/>
                <a:gd name="connsiteY68" fmla="*/ 191410 h 277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06818" h="277443">
                  <a:moveTo>
                    <a:pt x="15962" y="6251"/>
                  </a:moveTo>
                  <a:cubicBezTo>
                    <a:pt x="18811" y="4352"/>
                    <a:pt x="21119" y="1038"/>
                    <a:pt x="24508" y="554"/>
                  </a:cubicBezTo>
                  <a:cubicBezTo>
                    <a:pt x="28383" y="0"/>
                    <a:pt x="32304" y="1860"/>
                    <a:pt x="35902" y="3402"/>
                  </a:cubicBezTo>
                  <a:cubicBezTo>
                    <a:pt x="39049" y="4751"/>
                    <a:pt x="41775" y="6960"/>
                    <a:pt x="44448" y="9099"/>
                  </a:cubicBezTo>
                  <a:cubicBezTo>
                    <a:pt x="50006" y="13546"/>
                    <a:pt x="51173" y="17988"/>
                    <a:pt x="58691" y="20494"/>
                  </a:cubicBezTo>
                  <a:cubicBezTo>
                    <a:pt x="64171" y="22320"/>
                    <a:pt x="70086" y="22393"/>
                    <a:pt x="75783" y="23342"/>
                  </a:cubicBezTo>
                  <a:cubicBezTo>
                    <a:pt x="82563" y="43682"/>
                    <a:pt x="76483" y="37103"/>
                    <a:pt x="90026" y="46131"/>
                  </a:cubicBezTo>
                  <a:cubicBezTo>
                    <a:pt x="91925" y="48980"/>
                    <a:pt x="95672" y="51254"/>
                    <a:pt x="95723" y="54677"/>
                  </a:cubicBezTo>
                  <a:cubicBezTo>
                    <a:pt x="97438" y="169622"/>
                    <a:pt x="152382" y="233944"/>
                    <a:pt x="75783" y="239836"/>
                  </a:cubicBezTo>
                  <a:cubicBezTo>
                    <a:pt x="56825" y="241294"/>
                    <a:pt x="37802" y="241735"/>
                    <a:pt x="18811" y="242684"/>
                  </a:cubicBezTo>
                  <a:cubicBezTo>
                    <a:pt x="15013" y="243634"/>
                    <a:pt x="11130" y="246771"/>
                    <a:pt x="7416" y="245533"/>
                  </a:cubicBezTo>
                  <a:cubicBezTo>
                    <a:pt x="4168" y="244450"/>
                    <a:pt x="2203" y="233598"/>
                    <a:pt x="1719" y="236987"/>
                  </a:cubicBezTo>
                  <a:cubicBezTo>
                    <a:pt x="370" y="246434"/>
                    <a:pt x="2422" y="256175"/>
                    <a:pt x="4568" y="265473"/>
                  </a:cubicBezTo>
                  <a:cubicBezTo>
                    <a:pt x="5338" y="268809"/>
                    <a:pt x="10265" y="277443"/>
                    <a:pt x="10265" y="274019"/>
                  </a:cubicBezTo>
                  <a:cubicBezTo>
                    <a:pt x="10265" y="268014"/>
                    <a:pt x="4568" y="256927"/>
                    <a:pt x="4568" y="256927"/>
                  </a:cubicBezTo>
                  <a:cubicBezTo>
                    <a:pt x="5517" y="246482"/>
                    <a:pt x="0" y="233009"/>
                    <a:pt x="7416" y="225593"/>
                  </a:cubicBezTo>
                  <a:cubicBezTo>
                    <a:pt x="13496" y="219513"/>
                    <a:pt x="6420" y="243540"/>
                    <a:pt x="10265" y="251230"/>
                  </a:cubicBezTo>
                  <a:cubicBezTo>
                    <a:pt x="11796" y="254292"/>
                    <a:pt x="14063" y="245533"/>
                    <a:pt x="15962" y="242684"/>
                  </a:cubicBezTo>
                  <a:cubicBezTo>
                    <a:pt x="15012" y="217047"/>
                    <a:pt x="15436" y="191322"/>
                    <a:pt x="13113" y="165772"/>
                  </a:cubicBezTo>
                  <a:cubicBezTo>
                    <a:pt x="12569" y="159791"/>
                    <a:pt x="7416" y="148681"/>
                    <a:pt x="7416" y="148681"/>
                  </a:cubicBezTo>
                  <a:cubicBezTo>
                    <a:pt x="8366" y="135387"/>
                    <a:pt x="5435" y="121221"/>
                    <a:pt x="10265" y="108800"/>
                  </a:cubicBezTo>
                  <a:cubicBezTo>
                    <a:pt x="12747" y="102419"/>
                    <a:pt x="27356" y="97406"/>
                    <a:pt x="27356" y="97406"/>
                  </a:cubicBezTo>
                  <a:cubicBezTo>
                    <a:pt x="28062" y="97547"/>
                    <a:pt x="47227" y="100769"/>
                    <a:pt x="50145" y="103103"/>
                  </a:cubicBezTo>
                  <a:cubicBezTo>
                    <a:pt x="63483" y="113773"/>
                    <a:pt x="49518" y="108729"/>
                    <a:pt x="58691" y="120195"/>
                  </a:cubicBezTo>
                  <a:cubicBezTo>
                    <a:pt x="60830" y="122868"/>
                    <a:pt x="64388" y="123993"/>
                    <a:pt x="67237" y="125892"/>
                  </a:cubicBezTo>
                  <a:cubicBezTo>
                    <a:pt x="68186" y="128741"/>
                    <a:pt x="69357" y="131525"/>
                    <a:pt x="70085" y="134438"/>
                  </a:cubicBezTo>
                  <a:cubicBezTo>
                    <a:pt x="71259" y="139135"/>
                    <a:pt x="70967" y="144257"/>
                    <a:pt x="72934" y="148681"/>
                  </a:cubicBezTo>
                  <a:cubicBezTo>
                    <a:pt x="74862" y="153019"/>
                    <a:pt x="78631" y="156277"/>
                    <a:pt x="81480" y="160075"/>
                  </a:cubicBezTo>
                  <a:cubicBezTo>
                    <a:pt x="85079" y="232062"/>
                    <a:pt x="65656" y="224367"/>
                    <a:pt x="146998" y="214199"/>
                  </a:cubicBezTo>
                  <a:cubicBezTo>
                    <a:pt x="149663" y="213866"/>
                    <a:pt x="150796" y="210400"/>
                    <a:pt x="152695" y="208501"/>
                  </a:cubicBezTo>
                  <a:cubicBezTo>
                    <a:pt x="153644" y="200905"/>
                    <a:pt x="153343" y="193045"/>
                    <a:pt x="155543" y="185713"/>
                  </a:cubicBezTo>
                  <a:cubicBezTo>
                    <a:pt x="156315" y="183140"/>
                    <a:pt x="159859" y="182318"/>
                    <a:pt x="161241" y="180015"/>
                  </a:cubicBezTo>
                  <a:cubicBezTo>
                    <a:pt x="162786" y="177441"/>
                    <a:pt x="161966" y="173593"/>
                    <a:pt x="164089" y="171470"/>
                  </a:cubicBezTo>
                  <a:cubicBezTo>
                    <a:pt x="166212" y="169347"/>
                    <a:pt x="169748" y="169446"/>
                    <a:pt x="172635" y="168621"/>
                  </a:cubicBezTo>
                  <a:cubicBezTo>
                    <a:pt x="176399" y="167545"/>
                    <a:pt x="180265" y="166847"/>
                    <a:pt x="184029" y="165772"/>
                  </a:cubicBezTo>
                  <a:cubicBezTo>
                    <a:pt x="186916" y="164947"/>
                    <a:pt x="189662" y="163652"/>
                    <a:pt x="192575" y="162924"/>
                  </a:cubicBezTo>
                  <a:cubicBezTo>
                    <a:pt x="197272" y="161750"/>
                    <a:pt x="202070" y="161025"/>
                    <a:pt x="206818" y="160075"/>
                  </a:cubicBezTo>
                  <a:cubicBezTo>
                    <a:pt x="205869" y="155327"/>
                    <a:pt x="205144" y="150529"/>
                    <a:pt x="203970" y="145832"/>
                  </a:cubicBezTo>
                  <a:cubicBezTo>
                    <a:pt x="203242" y="142919"/>
                    <a:pt x="203244" y="139409"/>
                    <a:pt x="201121" y="137286"/>
                  </a:cubicBezTo>
                  <a:cubicBezTo>
                    <a:pt x="196279" y="132444"/>
                    <a:pt x="188870" y="130734"/>
                    <a:pt x="184029" y="125892"/>
                  </a:cubicBezTo>
                  <a:cubicBezTo>
                    <a:pt x="181181" y="123043"/>
                    <a:pt x="178836" y="119581"/>
                    <a:pt x="175484" y="117346"/>
                  </a:cubicBezTo>
                  <a:cubicBezTo>
                    <a:pt x="172537" y="115381"/>
                    <a:pt x="157707" y="112461"/>
                    <a:pt x="155543" y="111649"/>
                  </a:cubicBezTo>
                  <a:cubicBezTo>
                    <a:pt x="151567" y="110158"/>
                    <a:pt x="148052" y="107625"/>
                    <a:pt x="144149" y="105952"/>
                  </a:cubicBezTo>
                  <a:cubicBezTo>
                    <a:pt x="134537" y="101832"/>
                    <a:pt x="135064" y="103873"/>
                    <a:pt x="124209" y="100255"/>
                  </a:cubicBezTo>
                  <a:cubicBezTo>
                    <a:pt x="119358" y="98638"/>
                    <a:pt x="114772" y="96305"/>
                    <a:pt x="109966" y="94557"/>
                  </a:cubicBezTo>
                  <a:cubicBezTo>
                    <a:pt x="104322" y="92505"/>
                    <a:pt x="98245" y="91546"/>
                    <a:pt x="92874" y="88860"/>
                  </a:cubicBezTo>
                  <a:cubicBezTo>
                    <a:pt x="89076" y="86961"/>
                    <a:pt x="85383" y="84836"/>
                    <a:pt x="81480" y="83163"/>
                  </a:cubicBezTo>
                  <a:cubicBezTo>
                    <a:pt x="78720" y="81980"/>
                    <a:pt x="75620" y="81657"/>
                    <a:pt x="72934" y="80314"/>
                  </a:cubicBezTo>
                  <a:cubicBezTo>
                    <a:pt x="69872" y="78783"/>
                    <a:pt x="67535" y="75966"/>
                    <a:pt x="64388" y="74617"/>
                  </a:cubicBezTo>
                  <a:cubicBezTo>
                    <a:pt x="60790" y="73075"/>
                    <a:pt x="56758" y="72844"/>
                    <a:pt x="52994" y="71769"/>
                  </a:cubicBezTo>
                  <a:cubicBezTo>
                    <a:pt x="50107" y="70944"/>
                    <a:pt x="47297" y="69870"/>
                    <a:pt x="44448" y="68920"/>
                  </a:cubicBezTo>
                  <a:cubicBezTo>
                    <a:pt x="38751" y="69870"/>
                    <a:pt x="32522" y="69186"/>
                    <a:pt x="27356" y="71769"/>
                  </a:cubicBezTo>
                  <a:cubicBezTo>
                    <a:pt x="21735" y="74580"/>
                    <a:pt x="19919" y="87277"/>
                    <a:pt x="18811" y="91709"/>
                  </a:cubicBezTo>
                  <a:cubicBezTo>
                    <a:pt x="20710" y="107851"/>
                    <a:pt x="18201" y="125155"/>
                    <a:pt x="24508" y="140135"/>
                  </a:cubicBezTo>
                  <a:cubicBezTo>
                    <a:pt x="25324" y="142072"/>
                    <a:pt x="48806" y="147634"/>
                    <a:pt x="52994" y="148681"/>
                  </a:cubicBezTo>
                  <a:cubicBezTo>
                    <a:pt x="66287" y="147731"/>
                    <a:pt x="80773" y="151417"/>
                    <a:pt x="92874" y="145832"/>
                  </a:cubicBezTo>
                  <a:cubicBezTo>
                    <a:pt x="97270" y="143803"/>
                    <a:pt x="91200" y="136286"/>
                    <a:pt x="90026" y="131589"/>
                  </a:cubicBezTo>
                  <a:cubicBezTo>
                    <a:pt x="87649" y="122081"/>
                    <a:pt x="82786" y="112495"/>
                    <a:pt x="72934" y="108800"/>
                  </a:cubicBezTo>
                  <a:cubicBezTo>
                    <a:pt x="68401" y="107100"/>
                    <a:pt x="63439" y="106901"/>
                    <a:pt x="58691" y="105952"/>
                  </a:cubicBezTo>
                  <a:cubicBezTo>
                    <a:pt x="40650" y="106901"/>
                    <a:pt x="22283" y="105257"/>
                    <a:pt x="4568" y="108800"/>
                  </a:cubicBezTo>
                  <a:cubicBezTo>
                    <a:pt x="1624" y="109389"/>
                    <a:pt x="1719" y="114343"/>
                    <a:pt x="1719" y="117346"/>
                  </a:cubicBezTo>
                  <a:cubicBezTo>
                    <a:pt x="1719" y="124572"/>
                    <a:pt x="3387" y="137481"/>
                    <a:pt x="10265" y="142984"/>
                  </a:cubicBezTo>
                  <a:cubicBezTo>
                    <a:pt x="12610" y="144860"/>
                    <a:pt x="15962" y="144883"/>
                    <a:pt x="18811" y="145832"/>
                  </a:cubicBezTo>
                  <a:cubicBezTo>
                    <a:pt x="22609" y="148681"/>
                    <a:pt x="26055" y="152072"/>
                    <a:pt x="30205" y="154378"/>
                  </a:cubicBezTo>
                  <a:cubicBezTo>
                    <a:pt x="40744" y="160233"/>
                    <a:pt x="47198" y="160625"/>
                    <a:pt x="58691" y="162924"/>
                  </a:cubicBezTo>
                  <a:cubicBezTo>
                    <a:pt x="49196" y="163873"/>
                    <a:pt x="39173" y="162511"/>
                    <a:pt x="30205" y="165772"/>
                  </a:cubicBezTo>
                  <a:cubicBezTo>
                    <a:pt x="27383" y="166798"/>
                    <a:pt x="27356" y="171315"/>
                    <a:pt x="27356" y="174318"/>
                  </a:cubicBezTo>
                  <a:cubicBezTo>
                    <a:pt x="27356" y="179160"/>
                    <a:pt x="27519" y="184532"/>
                    <a:pt x="30205" y="188561"/>
                  </a:cubicBezTo>
                  <a:cubicBezTo>
                    <a:pt x="33105" y="192912"/>
                    <a:pt x="57801" y="191410"/>
                    <a:pt x="24508" y="191410"/>
                  </a:cubicBezTo>
                </a:path>
              </a:pathLst>
            </a:custGeom>
            <a:ln w="285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ru-RU" b="0"/>
            </a:p>
          </p:txBody>
        </p:sp>
      </p:grpSp>
      <p:sp>
        <p:nvSpPr>
          <p:cNvPr id="17439" name="Text Box 86"/>
          <p:cNvSpPr txBox="1">
            <a:spLocks noChangeArrowheads="1"/>
          </p:cNvSpPr>
          <p:nvPr/>
        </p:nvSpPr>
        <p:spPr bwMode="auto">
          <a:xfrm>
            <a:off x="5156200" y="6134100"/>
            <a:ext cx="4483100" cy="2778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spcBef>
                <a:spcPct val="50000"/>
              </a:spcBef>
            </a:pPr>
            <a:r>
              <a:rPr lang="ru-RU" sz="1600" b="0">
                <a:solidFill>
                  <a:schemeClr val="bg2"/>
                </a:solidFill>
                <a:latin typeface="Impact" pitchFamily="34" charset="0"/>
              </a:rPr>
              <a:t>Сборный пункт поврежденных машин (СППМ)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4" presetID="17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5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25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1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66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0" dur="20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30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17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25000"/>
                            </p:stCondLst>
                            <p:childTnLst>
                              <p:par>
                                <p:cTn id="9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4" dur="2000"/>
                                        <p:tgtEl>
                                          <p:spTgt spid="1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7000"/>
                            </p:stCondLst>
                            <p:childTnLst>
                              <p:par>
                                <p:cTn id="106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0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1" dur="20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/>
      <p:bldP spid="125957" grpId="0" animBg="1"/>
      <p:bldP spid="125958" grpId="0"/>
      <p:bldP spid="125959" grpId="0"/>
      <p:bldP spid="125964" grpId="0"/>
      <p:bldP spid="125965" grpId="0"/>
      <p:bldP spid="125967" grpId="0" animBg="1"/>
      <p:bldP spid="125968" grpId="0"/>
      <p:bldP spid="21" grpId="0" animBg="1"/>
      <p:bldP spid="17429" grpId="0" animBg="1"/>
      <p:bldP spid="17431" grpId="0" animBg="1"/>
      <p:bldP spid="17434" grpId="0" animBg="1"/>
      <p:bldP spid="17437" grpId="0"/>
      <p:bldP spid="174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4" name="Группа 4"/>
          <p:cNvGrpSpPr>
            <a:grpSpLocks/>
          </p:cNvGrpSpPr>
          <p:nvPr/>
        </p:nvGrpSpPr>
        <p:grpSpPr bwMode="auto">
          <a:xfrm>
            <a:off x="6640513" y="3343275"/>
            <a:ext cx="636587" cy="647700"/>
            <a:chOff x="7815263" y="3556000"/>
            <a:chExt cx="636406" cy="647836"/>
          </a:xfrm>
        </p:grpSpPr>
        <p:sp>
          <p:nvSpPr>
            <p:cNvPr id="25" name="Овал 24"/>
            <p:cNvSpPr/>
            <p:nvPr/>
          </p:nvSpPr>
          <p:spPr>
            <a:xfrm>
              <a:off x="7839068" y="3606811"/>
              <a:ext cx="588796" cy="546215"/>
            </a:xfrm>
            <a:prstGeom prst="ellipse">
              <a:avLst/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4" name="Кольцо 3"/>
            <p:cNvSpPr/>
            <p:nvPr/>
          </p:nvSpPr>
          <p:spPr>
            <a:xfrm>
              <a:off x="7815263" y="3556000"/>
              <a:ext cx="636406" cy="647836"/>
            </a:xfrm>
            <a:prstGeom prst="donut">
              <a:avLst>
                <a:gd name="adj" fmla="val 8528"/>
              </a:avLst>
            </a:prstGeom>
            <a:solidFill>
              <a:srgbClr val="FFFFCC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21" name="Блок-схема: альтернативный процесс 20"/>
          <p:cNvSpPr>
            <a:spLocks noChangeArrowheads="1"/>
          </p:cNvSpPr>
          <p:nvPr/>
        </p:nvSpPr>
        <p:spPr bwMode="auto">
          <a:xfrm>
            <a:off x="598488" y="222250"/>
            <a:ext cx="8678862" cy="365125"/>
          </a:xfrm>
          <a:prstGeom prst="flowChartAlternateProcess">
            <a:avLst/>
          </a:prstGeom>
          <a:gradFill rotWithShape="1">
            <a:gsLst>
              <a:gs pos="0">
                <a:srgbClr val="797C99"/>
              </a:gs>
              <a:gs pos="80000">
                <a:srgbClr val="A0A4C8"/>
              </a:gs>
              <a:gs pos="100000">
                <a:srgbClr val="A0A4CA"/>
              </a:gs>
            </a:gsLst>
            <a:lin ang="16200000"/>
          </a:gradFill>
          <a:ln w="9525" algn="ctr">
            <a:solidFill>
              <a:srgbClr val="A5A8C6"/>
            </a:solidFill>
            <a:miter lim="800000"/>
            <a:headEnd/>
            <a:tailEnd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</p:spPr>
        <p:txBody>
          <a:bodyPr lIns="18000" tIns="10800" rIns="18000" bIns="108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ru-RU" sz="2000" i="1">
                <a:solidFill>
                  <a:schemeClr val="bg2"/>
                </a:solidFill>
              </a:rPr>
              <a:t>ВРЕМЕННЫЕ ОРГАНЫ ТЕХНИЧЕСКОГО ОБЕСПЕЧЕНИЯ </a:t>
            </a: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15412" name="Text Box 52"/>
          <p:cNvSpPr txBox="1">
            <a:spLocks noChangeArrowheads="1"/>
          </p:cNvSpPr>
          <p:nvPr/>
        </p:nvSpPr>
        <p:spPr bwMode="auto">
          <a:xfrm>
            <a:off x="-496888" y="584200"/>
            <a:ext cx="10768013" cy="925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indent="522288" defTabSz="898525">
              <a:defRPr/>
            </a:pPr>
            <a:r>
              <a:rPr 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Группа технической разведки (пункт технического наблюдения батальона) </a:t>
            </a:r>
            <a:r>
              <a:rPr lang="ru-RU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предназ</a:t>
            </a:r>
            <a:r>
              <a:rPr 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  <a:p>
            <a:pPr indent="522288" defTabSz="898525">
              <a:defRPr/>
            </a:pPr>
            <a:r>
              <a:rPr lang="ru-RU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начен</a:t>
            </a:r>
            <a:r>
              <a:rPr 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ru-RU" dirty="0">
                <a:solidFill>
                  <a:schemeClr val="bg2"/>
                </a:solidFill>
              </a:rPr>
              <a:t>для ведения технической  разведки  и  управления  силами  и средствами     </a:t>
            </a:r>
          </a:p>
          <a:p>
            <a:pPr indent="522288" defTabSz="898525">
              <a:defRPr/>
            </a:pPr>
            <a:r>
              <a:rPr lang="ru-RU" dirty="0">
                <a:solidFill>
                  <a:schemeClr val="bg2"/>
                </a:solidFill>
              </a:rPr>
              <a:t>технического обеспечения подразделений в ходе тактических действий</a:t>
            </a:r>
          </a:p>
        </p:txBody>
      </p:sp>
      <p:sp>
        <p:nvSpPr>
          <p:cNvPr id="15413" name="Text Box 53"/>
          <p:cNvSpPr txBox="1">
            <a:spLocks noChangeArrowheads="1"/>
          </p:cNvSpPr>
          <p:nvPr/>
        </p:nvSpPr>
        <p:spPr bwMode="auto">
          <a:xfrm>
            <a:off x="3365500" y="1354138"/>
            <a:ext cx="2928938" cy="401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Состав ГТР (ПТН)</a:t>
            </a:r>
          </a:p>
        </p:txBody>
      </p:sp>
      <p:sp>
        <p:nvSpPr>
          <p:cNvPr id="15416" name="Text Box 56"/>
          <p:cNvSpPr txBox="1">
            <a:spLocks noChangeArrowheads="1"/>
          </p:cNvSpPr>
          <p:nvPr/>
        </p:nvSpPr>
        <p:spPr bwMode="auto">
          <a:xfrm>
            <a:off x="2844800" y="3154363"/>
            <a:ext cx="3702050" cy="40163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sz="2000"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Условные обозначения</a:t>
            </a:r>
          </a:p>
        </p:txBody>
      </p:sp>
      <p:sp>
        <p:nvSpPr>
          <p:cNvPr id="15418" name="Rectangle 58"/>
          <p:cNvSpPr>
            <a:spLocks noChangeArrowheads="1"/>
          </p:cNvSpPr>
          <p:nvPr/>
        </p:nvSpPr>
        <p:spPr bwMode="auto">
          <a:xfrm>
            <a:off x="187325" y="4273550"/>
            <a:ext cx="9467850" cy="2355850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F42845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/>
          <a:lstStyle/>
          <a:p>
            <a:pPr marL="342900" indent="-342900" algn="just" defTabSz="898525">
              <a:defRPr/>
            </a:pPr>
            <a:r>
              <a:rPr lang="ru-RU">
                <a:solidFill>
                  <a:srgbClr val="FF0000"/>
                </a:solidFill>
              </a:rPr>
              <a:t>1.</a:t>
            </a:r>
            <a:r>
              <a:rPr lang="ru-RU" sz="1600">
                <a:solidFill>
                  <a:schemeClr val="bg2"/>
                </a:solidFill>
              </a:rPr>
              <a:t> Наблюдение  за  ВВТ на  поле  боя, отыскание и нанесение на карту  мест нахождения </a:t>
            </a:r>
          </a:p>
          <a:p>
            <a:pPr marL="342900" indent="-342900" algn="just" defTabSz="898525">
              <a:defRPr/>
            </a:pPr>
            <a:r>
              <a:rPr lang="ru-RU" sz="1600">
                <a:solidFill>
                  <a:schemeClr val="bg2"/>
                </a:solidFill>
              </a:rPr>
              <a:t>вышедших из строя ВВТ</a:t>
            </a:r>
          </a:p>
          <a:p>
            <a:pPr marL="342900" indent="-342900" algn="just" defTabSz="898525">
              <a:defRPr/>
            </a:pPr>
            <a:r>
              <a:rPr lang="ru-RU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ru-RU" sz="1600">
                <a:solidFill>
                  <a:schemeClr val="bg2"/>
                </a:solidFill>
              </a:rPr>
              <a:t> Определение степени зараженности местности и вышедших из строя ВВТ</a:t>
            </a:r>
          </a:p>
          <a:p>
            <a:pPr marL="342900" indent="-342900" algn="just" defTabSz="898525">
              <a:defRPr/>
            </a:pPr>
            <a:r>
              <a:rPr lang="ru-RU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ru-RU" sz="1600">
                <a:solidFill>
                  <a:schemeClr val="bg2"/>
                </a:solidFill>
              </a:rPr>
              <a:t> Выяснение состояния экипажей, (расчетов), механиков-водителей, водителей</a:t>
            </a:r>
          </a:p>
          <a:p>
            <a:pPr marL="342900" indent="-342900" algn="just" defTabSz="898525">
              <a:defRPr/>
            </a:pPr>
            <a:r>
              <a:rPr lang="ru-RU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</a:t>
            </a:r>
            <a:r>
              <a:rPr lang="ru-RU" sz="1600">
                <a:solidFill>
                  <a:schemeClr val="bg2"/>
                </a:solidFill>
              </a:rPr>
              <a:t> Определение  причин  выхода из строя и  характера повреждений ВВТ, объема восста-</a:t>
            </a:r>
          </a:p>
          <a:p>
            <a:pPr marL="342900" indent="-342900" algn="just" defTabSz="898525">
              <a:defRPr/>
            </a:pPr>
            <a:r>
              <a:rPr lang="ru-RU" sz="1600">
                <a:solidFill>
                  <a:schemeClr val="bg2"/>
                </a:solidFill>
              </a:rPr>
              <a:t>новительных работ и необходимых для их проведения сил и средств</a:t>
            </a:r>
          </a:p>
          <a:p>
            <a:pPr marL="342900" indent="-342900" algn="just" defTabSz="898525">
              <a:defRPr/>
            </a:pPr>
            <a:r>
              <a:rPr lang="ru-RU" sz="16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5.</a:t>
            </a:r>
            <a:r>
              <a:rPr lang="ru-RU" sz="1600">
                <a:solidFill>
                  <a:schemeClr val="bg2"/>
                </a:solidFill>
              </a:rPr>
              <a:t> Отыскание укрытий для размещения вышедших из строя ВВТ и  мест, удобных  для</a:t>
            </a:r>
          </a:p>
          <a:p>
            <a:pPr marL="342900" indent="-342900" algn="just" defTabSz="898525">
              <a:defRPr/>
            </a:pPr>
            <a:r>
              <a:rPr lang="ru-RU" sz="1600">
                <a:solidFill>
                  <a:schemeClr val="bg2"/>
                </a:solidFill>
              </a:rPr>
              <a:t>(размещения)  развертывания  ремонтных  сил  и  средств, отыскание путей, удобных для</a:t>
            </a:r>
          </a:p>
          <a:p>
            <a:pPr marL="342900" indent="-342900" algn="just" defTabSz="898525">
              <a:defRPr/>
            </a:pPr>
            <a:r>
              <a:rPr lang="ru-RU" sz="1600">
                <a:solidFill>
                  <a:schemeClr val="bg2"/>
                </a:solidFill>
              </a:rPr>
              <a:t>подхода эвакуационных и ремонтных сил и средств к ВВТ</a:t>
            </a:r>
          </a:p>
          <a:p>
            <a:pPr marL="342900" indent="-342900" algn="just" defTabSz="898525">
              <a:defRPr/>
            </a:pPr>
            <a:endParaRPr lang="ru-RU" sz="2000">
              <a:solidFill>
                <a:srgbClr val="008000"/>
              </a:solidFill>
            </a:endParaRPr>
          </a:p>
        </p:txBody>
      </p:sp>
      <p:sp>
        <p:nvSpPr>
          <p:cNvPr id="15420" name="Text Box 60"/>
          <p:cNvSpPr txBox="1">
            <a:spLocks noChangeArrowheads="1"/>
          </p:cNvSpPr>
          <p:nvPr/>
        </p:nvSpPr>
        <p:spPr bwMode="auto">
          <a:xfrm>
            <a:off x="1797050" y="3884613"/>
            <a:ext cx="6089650" cy="3714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indent="522288" algn="ctr" defTabSz="898525">
              <a:defRPr/>
            </a:pPr>
            <a:r>
              <a:rPr 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Задачи ГТР (пункта технического наблюдения)</a:t>
            </a:r>
          </a:p>
        </p:txBody>
      </p: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2428875" y="3375025"/>
            <a:ext cx="5522913" cy="596900"/>
            <a:chOff x="1412" y="2038"/>
            <a:chExt cx="3211" cy="376"/>
          </a:xfrm>
        </p:grpSpPr>
        <p:grpSp>
          <p:nvGrpSpPr>
            <p:cNvPr id="30737" name="Group 62"/>
            <p:cNvGrpSpPr>
              <a:grpSpLocks/>
            </p:cNvGrpSpPr>
            <p:nvPr/>
          </p:nvGrpSpPr>
          <p:grpSpPr bwMode="auto">
            <a:xfrm>
              <a:off x="1412" y="2038"/>
              <a:ext cx="424" cy="311"/>
              <a:chOff x="524" y="714"/>
              <a:chExt cx="424" cy="357"/>
            </a:xfrm>
          </p:grpSpPr>
          <p:sp>
            <p:nvSpPr>
              <p:cNvPr id="30741" name="AutoShape 63"/>
              <p:cNvSpPr>
                <a:spLocks noChangeAspect="1" noChangeArrowheads="1"/>
              </p:cNvSpPr>
              <p:nvPr/>
            </p:nvSpPr>
            <p:spPr bwMode="auto">
              <a:xfrm>
                <a:off x="524" y="714"/>
                <a:ext cx="424" cy="357"/>
              </a:xfrm>
              <a:prstGeom prst="triangle">
                <a:avLst>
                  <a:gd name="adj" fmla="val 50000"/>
                </a:avLst>
              </a:prstGeom>
              <a:solidFill>
                <a:srgbClr val="FFCE85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742" name="Text Box 64"/>
              <p:cNvSpPr txBox="1">
                <a:spLocks noChangeArrowheads="1"/>
              </p:cNvSpPr>
              <p:nvPr/>
            </p:nvSpPr>
            <p:spPr bwMode="auto">
              <a:xfrm>
                <a:off x="688" y="849"/>
                <a:ext cx="98" cy="205"/>
              </a:xfrm>
              <a:prstGeom prst="rect">
                <a:avLst/>
              </a:prstGeom>
              <a:solidFill>
                <a:srgbClr val="FFCE85"/>
              </a:solidFill>
              <a:ln w="3810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ru-RU">
                    <a:solidFill>
                      <a:schemeClr val="bg2"/>
                    </a:solidFill>
                  </a:rPr>
                  <a:t>т</a:t>
                </a:r>
              </a:p>
            </p:txBody>
          </p:sp>
        </p:grpSp>
        <p:sp>
          <p:nvSpPr>
            <p:cNvPr id="30738" name="Text Box 65"/>
            <p:cNvSpPr txBox="1">
              <a:spLocks noChangeArrowheads="1"/>
            </p:cNvSpPr>
            <p:nvPr/>
          </p:nvSpPr>
          <p:spPr bwMode="auto">
            <a:xfrm>
              <a:off x="1502" y="2083"/>
              <a:ext cx="670" cy="3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indent="522288" algn="ctr" defTabSz="898525"/>
              <a:r>
                <a:rPr lang="ru-RU" sz="1400" i="1" u="sng">
                  <a:solidFill>
                    <a:schemeClr val="bg2"/>
                  </a:solidFill>
                </a:rPr>
                <a:t>1мсб</a:t>
              </a:r>
            </a:p>
            <a:p>
              <a:pPr indent="522288" algn="ctr" defTabSz="898525"/>
              <a:r>
                <a:rPr lang="ru-RU" sz="1400" i="1">
                  <a:solidFill>
                    <a:schemeClr val="bg2"/>
                  </a:solidFill>
                </a:rPr>
                <a:t>с…</a:t>
              </a:r>
            </a:p>
          </p:txBody>
        </p:sp>
        <p:sp>
          <p:nvSpPr>
            <p:cNvPr id="30739" name="Text Box 66"/>
            <p:cNvSpPr txBox="1">
              <a:spLocks noChangeArrowheads="1"/>
            </p:cNvSpPr>
            <p:nvPr/>
          </p:nvSpPr>
          <p:spPr bwMode="auto">
            <a:xfrm>
              <a:off x="3932" y="2076"/>
              <a:ext cx="691" cy="331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indent="522288" algn="ctr" defTabSz="898525"/>
              <a:r>
                <a:rPr lang="ru-RU" sz="1400" i="1" u="sng">
                  <a:solidFill>
                    <a:schemeClr val="bg2"/>
                  </a:solidFill>
                </a:rPr>
                <a:t>1тбр</a:t>
              </a:r>
            </a:p>
            <a:p>
              <a:pPr indent="522288" algn="ctr" defTabSz="898525"/>
              <a:r>
                <a:rPr lang="ru-RU" sz="1400" i="1">
                  <a:solidFill>
                    <a:schemeClr val="bg2"/>
                  </a:solidFill>
                </a:rPr>
                <a:t>с…</a:t>
              </a:r>
            </a:p>
          </p:txBody>
        </p:sp>
        <p:sp>
          <p:nvSpPr>
            <p:cNvPr id="30740" name="Text Box 69"/>
            <p:cNvSpPr txBox="1">
              <a:spLocks noChangeArrowheads="1"/>
            </p:cNvSpPr>
            <p:nvPr/>
          </p:nvSpPr>
          <p:spPr bwMode="auto">
            <a:xfrm>
              <a:off x="3990" y="2128"/>
              <a:ext cx="98" cy="179"/>
            </a:xfrm>
            <a:prstGeom prst="rect">
              <a:avLst/>
            </a:prstGeom>
            <a:solidFill>
              <a:srgbClr val="FFFFCC"/>
            </a:solidFill>
            <a:ln w="3810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ru-RU">
                  <a:solidFill>
                    <a:schemeClr val="bg2"/>
                  </a:solidFill>
                </a:rPr>
                <a:t>т</a:t>
              </a:r>
            </a:p>
          </p:txBody>
        </p:sp>
      </p:grpSp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381000" y="1711325"/>
            <a:ext cx="9121775" cy="1476375"/>
          </a:xfrm>
          <a:prstGeom prst="rect">
            <a:avLst/>
          </a:prstGeom>
          <a:solidFill>
            <a:schemeClr val="tx1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>
            <a:outerShdw dist="63500" dir="2212194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pPr indent="522288" algn="just" defTabSz="898525">
              <a:defRPr/>
            </a:pPr>
            <a:r>
              <a:rPr lang="ru-RU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ru-RU" dirty="0">
                <a:solidFill>
                  <a:schemeClr val="bg2"/>
                </a:solidFill>
              </a:rPr>
              <a:t>  </a:t>
            </a:r>
            <a:r>
              <a:rPr lang="ru-RU" dirty="0" err="1">
                <a:solidFill>
                  <a:schemeClr val="bg2"/>
                </a:solidFill>
              </a:rPr>
              <a:t>Пом.МТО</a:t>
            </a:r>
            <a:r>
              <a:rPr lang="ru-RU" sz="1600" dirty="0">
                <a:solidFill>
                  <a:schemeClr val="bg2"/>
                </a:solidFill>
              </a:rPr>
              <a:t> батальона</a:t>
            </a:r>
            <a:r>
              <a:rPr lang="ru-RU" sz="1600" i="1" dirty="0">
                <a:solidFill>
                  <a:schemeClr val="bg2"/>
                </a:solidFill>
              </a:rPr>
              <a:t>,</a:t>
            </a:r>
            <a:r>
              <a:rPr lang="ru-RU" sz="1600" dirty="0">
                <a:solidFill>
                  <a:schemeClr val="bg2"/>
                </a:solidFill>
              </a:rPr>
              <a:t> старшие техники (</a:t>
            </a:r>
            <a:r>
              <a:rPr lang="ru-RU" sz="1600" dirty="0" err="1">
                <a:solidFill>
                  <a:schemeClr val="bg2"/>
                </a:solidFill>
              </a:rPr>
              <a:t>техники</a:t>
            </a:r>
            <a:r>
              <a:rPr lang="ru-RU" sz="1600" dirty="0">
                <a:solidFill>
                  <a:schemeClr val="bg2"/>
                </a:solidFill>
              </a:rPr>
              <a:t>) рот</a:t>
            </a:r>
          </a:p>
          <a:p>
            <a:pPr indent="522288" algn="just" defTabSz="898525">
              <a:defRPr/>
            </a:pPr>
            <a:r>
              <a:rPr lang="ru-RU" sz="1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2.</a:t>
            </a:r>
            <a:r>
              <a:rPr lang="ru-RU" sz="1600" dirty="0">
                <a:solidFill>
                  <a:schemeClr val="bg2"/>
                </a:solidFill>
              </a:rPr>
              <a:t>  1-2 специалиста из состава </a:t>
            </a:r>
            <a:r>
              <a:rPr lang="ru-RU" sz="1600" i="1" dirty="0">
                <a:solidFill>
                  <a:schemeClr val="bg2"/>
                </a:solidFill>
              </a:rPr>
              <a:t>ВТО (ото)</a:t>
            </a:r>
          </a:p>
          <a:p>
            <a:pPr indent="522288" algn="just" defTabSz="898525">
              <a:defRPr/>
            </a:pPr>
            <a:r>
              <a:rPr lang="ru-RU" sz="1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</a:t>
            </a:r>
            <a:r>
              <a:rPr lang="ru-RU" sz="1600" dirty="0">
                <a:solidFill>
                  <a:schemeClr val="bg2"/>
                </a:solidFill>
              </a:rPr>
              <a:t>  Химик-разведчик, сапер</a:t>
            </a:r>
          </a:p>
          <a:p>
            <a:pPr indent="522288" algn="just" defTabSz="898525">
              <a:defRPr/>
            </a:pPr>
            <a:r>
              <a:rPr lang="ru-RU" sz="16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</a:t>
            </a:r>
            <a:r>
              <a:rPr lang="ru-RU" sz="1600" dirty="0">
                <a:solidFill>
                  <a:schemeClr val="bg2"/>
                </a:solidFill>
              </a:rPr>
              <a:t>  Санитары из медицинского пункта батальона</a:t>
            </a:r>
          </a:p>
          <a:p>
            <a:pPr indent="522288" algn="just" defTabSz="898525">
              <a:defRPr/>
            </a:pPr>
            <a:r>
              <a:rPr lang="ru-RU" dirty="0">
                <a:solidFill>
                  <a:srgbClr val="FF0000"/>
                </a:solidFill>
              </a:rPr>
              <a:t>5.</a:t>
            </a:r>
            <a:r>
              <a:rPr lang="ru-RU" sz="1600" dirty="0">
                <a:solidFill>
                  <a:schemeClr val="bg2"/>
                </a:solidFill>
              </a:rPr>
              <a:t> Бронированная машина высокой проходимости с радиостанциями и приборами </a:t>
            </a:r>
          </a:p>
          <a:p>
            <a:pPr indent="522288" algn="just" defTabSz="898525">
              <a:defRPr/>
            </a:pPr>
            <a:r>
              <a:rPr lang="ru-RU" sz="1600" dirty="0">
                <a:solidFill>
                  <a:schemeClr val="bg2"/>
                </a:solidFill>
              </a:rPr>
              <a:t>наблюдения</a:t>
            </a:r>
            <a:endParaRPr lang="ru-RU" sz="1600" dirty="0">
              <a:solidFill>
                <a:srgbClr val="008000"/>
              </a:solidFill>
            </a:endParaRPr>
          </a:p>
        </p:txBody>
      </p:sp>
      <p:pic>
        <p:nvPicPr>
          <p:cNvPr id="15415" name="Picture 55" descr="БМП-2 (2)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30000"/>
          </a:blip>
          <a:srcRect/>
          <a:stretch>
            <a:fillRect/>
          </a:stretch>
        </p:blipFill>
        <p:spPr bwMode="auto">
          <a:xfrm>
            <a:off x="7862888" y="1749425"/>
            <a:ext cx="1547812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Прямая со стрелкой 6"/>
          <p:cNvCxnSpPr/>
          <p:nvPr/>
        </p:nvCxnSpPr>
        <p:spPr>
          <a:xfrm>
            <a:off x="6305550" y="3667125"/>
            <a:ext cx="334963" cy="0"/>
          </a:xfrm>
          <a:prstGeom prst="straightConnector1">
            <a:avLst/>
          </a:prstGeom>
          <a:ln w="28575">
            <a:solidFill>
              <a:schemeClr val="bg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5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4" presetID="50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5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4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33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39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41" dur="10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4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5412" grpId="0"/>
      <p:bldP spid="15413" grpId="0"/>
      <p:bldP spid="15416" grpId="0"/>
      <p:bldP spid="15418" grpId="0" animBg="1"/>
      <p:bldP spid="154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ТЕХНИЧЕСКОЕ ОБЕСПЕЧЕНИЕ</a:t>
            </a:r>
            <a:r>
              <a:rPr lang="ru-RU" sz="200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2563" y="1163638"/>
            <a:ext cx="9499600" cy="7302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обеспечение части и подразделения связи вооружением и военной техникой, боеприпасами и военно-техническим имуществом 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2144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8438" y="2046288"/>
            <a:ext cx="9499600" cy="6524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/>
              <a:t> </a:t>
            </a:r>
            <a:r>
              <a:rPr lang="ru-RU" sz="2000">
                <a:solidFill>
                  <a:schemeClr val="bg2"/>
                </a:solidFill>
              </a:rPr>
              <a:t>эксплуатацию вооружения, военной техники и военно-технического     имущества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171450" y="2214563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7963" y="2871788"/>
            <a:ext cx="9534525" cy="7842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 dirty="0">
                <a:solidFill>
                  <a:schemeClr val="bg2"/>
                </a:solidFill>
              </a:rPr>
              <a:t> восстановление (техническую разведку, эвакуацию, ремонт и возвращение в строй) поврежденных (неисправных) вооружения и техники 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58750" y="2906713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0663" y="3806825"/>
            <a:ext cx="9501187" cy="5222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техническую и специальную подготовку личного состава 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260350" y="3813175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66700" y="723900"/>
            <a:ext cx="6873875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400" i="1">
                <a:solidFill>
                  <a:srgbClr val="0000FF"/>
                </a:solidFill>
              </a:rPr>
              <a:t>это комплекс мероприятий, включающий:</a:t>
            </a:r>
          </a:p>
        </p:txBody>
      </p:sp>
      <p:sp>
        <p:nvSpPr>
          <p:cNvPr id="8" name="AutoShape 11"/>
          <p:cNvSpPr>
            <a:spLocks noChangeArrowheads="1"/>
          </p:cNvSpPr>
          <p:nvPr/>
        </p:nvSpPr>
        <p:spPr bwMode="auto">
          <a:xfrm>
            <a:off x="236538" y="4456113"/>
            <a:ext cx="6938962" cy="328612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i="1">
                <a:solidFill>
                  <a:srgbClr val="0000FF"/>
                </a:solidFill>
              </a:rPr>
              <a:t>Кроме того</a:t>
            </a:r>
            <a:r>
              <a:rPr lang="ru-RU">
                <a:solidFill>
                  <a:srgbClr val="0000FF"/>
                </a:solidFill>
              </a:rPr>
              <a:t> </a:t>
            </a:r>
            <a:r>
              <a:rPr lang="ru-RU" sz="2400" i="1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9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7800" y="4927600"/>
            <a:ext cx="9501188" cy="5222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осуществляются мероприятия по защите, охране и обороне сил и средств технического обеспечения </a:t>
            </a:r>
          </a:p>
        </p:txBody>
      </p:sp>
      <p:sp>
        <p:nvSpPr>
          <p:cNvPr id="1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7325" y="5786438"/>
            <a:ext cx="9501188" cy="5222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000">
                <a:solidFill>
                  <a:schemeClr val="bg2"/>
                </a:solidFill>
              </a:rPr>
              <a:t> организуется управление техническим обеспечением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4118" grpId="0"/>
      <p:bldP spid="8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ОБЕСПЕЧЕНИЕ ВООРУЖЕНИЕМ И ТЕХНИКОЙ  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6850" y="1176338"/>
            <a:ext cx="9499600" cy="10953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в определении потребностей, своевременном их истребовании, доставке, получении и распределении (перераспределении) между подразделениями 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2144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3260725"/>
            <a:ext cx="9499600" cy="65246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в создании установленных запасов (резервов) 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236538" y="3338513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66700" y="723900"/>
            <a:ext cx="6873875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400" i="1">
                <a:solidFill>
                  <a:srgbClr val="0000FF"/>
                </a:solidFill>
              </a:rPr>
              <a:t>заключается:</a:t>
            </a:r>
          </a:p>
        </p:txBody>
      </p:sp>
      <p:sp>
        <p:nvSpPr>
          <p:cNvPr id="4" name="AutoShape 11"/>
          <p:cNvSpPr>
            <a:spLocks noChangeArrowheads="1"/>
          </p:cNvSpPr>
          <p:nvPr/>
        </p:nvSpPr>
        <p:spPr bwMode="auto">
          <a:xfrm>
            <a:off x="236538" y="4456113"/>
            <a:ext cx="6938962" cy="328612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i="1">
                <a:solidFill>
                  <a:srgbClr val="0000FF"/>
                </a:solidFill>
              </a:rPr>
              <a:t>Кроме того</a:t>
            </a:r>
            <a:r>
              <a:rPr lang="ru-RU">
                <a:solidFill>
                  <a:srgbClr val="0000FF"/>
                </a:solidFill>
              </a:rPr>
              <a:t> </a:t>
            </a:r>
            <a:r>
              <a:rPr lang="ru-RU" sz="2400" i="1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7800" y="4927600"/>
            <a:ext cx="9501188" cy="8223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обеспечение (укомплектование) может проводиться за счет трофейного вооружения и техники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4118" grpId="0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0" y="0"/>
            <a:ext cx="99060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720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5125" name="AutoShape 11"/>
          <p:cNvSpPr>
            <a:spLocks noChangeArrowheads="1"/>
          </p:cNvSpPr>
          <p:nvPr/>
        </p:nvSpPr>
        <p:spPr bwMode="auto">
          <a:xfrm>
            <a:off x="609600" y="214313"/>
            <a:ext cx="8432800" cy="434975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72000" rIns="18000" bIns="10800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FF0000"/>
                </a:solidFill>
              </a:rPr>
              <a:t>ВИДЫ ТЕХНИЧЕСКОГО ОБЕСПЕЧЕНИЯ</a:t>
            </a:r>
            <a:endParaRPr lang="ru-RU" sz="2000">
              <a:solidFill>
                <a:srgbClr val="FF0000"/>
              </a:solidFill>
            </a:endParaRPr>
          </a:p>
          <a:p>
            <a:pPr algn="ctr">
              <a:lnSpc>
                <a:spcPct val="70000"/>
              </a:lnSpc>
            </a:pPr>
            <a:endParaRPr lang="ru-RU" sz="2000">
              <a:solidFill>
                <a:schemeClr val="bg2"/>
              </a:solidFill>
            </a:endParaRP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820738"/>
            <a:ext cx="9721850" cy="579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техническое обеспечение связи и АСУ 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1566863"/>
            <a:ext cx="9721850" cy="579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артиллерийско-техническое обеспечение </a:t>
            </a:r>
          </a:p>
        </p:txBody>
      </p:sp>
      <p:sp>
        <p:nvSpPr>
          <p:cNvPr id="3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2360613"/>
            <a:ext cx="9721850" cy="579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танкотехническое обеспечение 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3167063"/>
            <a:ext cx="9721850" cy="579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автотехническое обеспечение </a:t>
            </a:r>
          </a:p>
        </p:txBody>
      </p:sp>
      <p:sp>
        <p:nvSpPr>
          <p:cNvPr id="5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3987800"/>
            <a:ext cx="9721850" cy="5794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инженерно-техническое обеспечение 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4806950"/>
            <a:ext cx="9721850" cy="57943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техническое обеспечение радиационной, химической и биологической защиты </a:t>
            </a:r>
          </a:p>
        </p:txBody>
      </p:sp>
      <p:sp>
        <p:nvSpPr>
          <p:cNvPr id="7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5554663"/>
            <a:ext cx="9721850" cy="579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техническое обеспечение по службам тыла </a:t>
            </a:r>
          </a:p>
        </p:txBody>
      </p:sp>
      <p:sp>
        <p:nvSpPr>
          <p:cNvPr id="8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84150" y="6278563"/>
            <a:ext cx="9721850" cy="5794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  <a:cs typeface="Arial" pitchFamily="34" charset="0"/>
              </a:rPr>
              <a:t> </a:t>
            </a:r>
            <a:r>
              <a:rPr lang="ru-RU" sz="2400">
                <a:solidFill>
                  <a:schemeClr val="bg2"/>
                </a:solidFill>
              </a:rPr>
              <a:t>метрологическое обеспечение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nimBg="1"/>
      <p:bldP spid="261130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174625" y="327025"/>
            <a:ext cx="9731375" cy="6530975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>
                <a:solidFill>
                  <a:srgbClr val="993300"/>
                </a:solidFill>
              </a:rPr>
              <a:t>ТЕХНИЧЕСКОЕ ОБЕСПЕЧЕНИЕ СВЯЗИ И АСУ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1071563"/>
            <a:ext cx="9499600" cy="6127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обеспечение войск техникой связи и АСУ 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092200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1138" y="1760538"/>
            <a:ext cx="9499600" cy="4587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обеспечение военно-техническим имуществом 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211138" y="1781175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11138" y="2297113"/>
            <a:ext cx="9499600" cy="54768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эксплуатацию и восстановление техники связи и АСУ 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211138" y="2317750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07963" y="3009900"/>
            <a:ext cx="9501187" cy="57467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техническую и специальную подготовку личного состава 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207963" y="3030538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36538" y="4138613"/>
            <a:ext cx="9501187" cy="80486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поддержание необходимой укомплектованности техникой связи и АСУ </a:t>
            </a:r>
          </a:p>
        </p:txBody>
      </p:sp>
      <p:sp>
        <p:nvSpPr>
          <p:cNvPr id="11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4625" y="5813425"/>
            <a:ext cx="9499600" cy="468313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содержание в постоянной готовности к применению 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54000" y="723900"/>
            <a:ext cx="6154738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это комплекс мероприятий, включающий:</a:t>
            </a:r>
          </a:p>
        </p:txBody>
      </p:sp>
      <p:sp>
        <p:nvSpPr>
          <p:cNvPr id="4119" name="AutoShape 11"/>
          <p:cNvSpPr>
            <a:spLocks noChangeArrowheads="1"/>
          </p:cNvSpPr>
          <p:nvPr/>
        </p:nvSpPr>
        <p:spPr bwMode="auto">
          <a:xfrm>
            <a:off x="157163" y="3744913"/>
            <a:ext cx="6153150" cy="328612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i="1">
                <a:solidFill>
                  <a:srgbClr val="0000FF"/>
                </a:solidFill>
              </a:rPr>
              <a:t>Основная цель</a:t>
            </a:r>
            <a:r>
              <a:rPr lang="ru-RU">
                <a:solidFill>
                  <a:srgbClr val="0000FF"/>
                </a:solidFill>
              </a:rPr>
              <a:t> </a:t>
            </a:r>
            <a:r>
              <a:rPr lang="ru-RU" sz="2000" i="1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2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22250" y="5183188"/>
            <a:ext cx="9501188" cy="4286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400">
                <a:solidFill>
                  <a:schemeClr val="bg2"/>
                </a:solidFill>
              </a:rPr>
              <a:t> содержание ее в исправном состоянии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1" grpId="0" animBg="1"/>
      <p:bldP spid="4118" grpId="0"/>
      <p:bldP spid="4119" grpId="0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174625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>
                <a:solidFill>
                  <a:srgbClr val="993300"/>
                </a:solidFill>
              </a:rPr>
              <a:t>АРТИЛЛЕРИЙСКО-ТЕХНИЧЕСКОЕ ОБЕСПЕЧЕНИЕ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1071563"/>
            <a:ext cx="9499600" cy="822325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 обеспечение войск ракетно-артиллерийским вооружением, боеприпасами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092200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1450" y="2646363"/>
            <a:ext cx="9734550" cy="1230312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обеспечение войск артиллерийско-техническим имуществом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249238" y="3021013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4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8438" y="4270375"/>
            <a:ext cx="9499600" cy="14874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эксплуатацию и восстановление ракетно-артиллерийского вооружения, артиллерийско-технического</a:t>
            </a:r>
            <a:r>
              <a:rPr lang="ru-RU">
                <a:solidFill>
                  <a:schemeClr val="bg2"/>
                </a:solidFill>
              </a:rPr>
              <a:t> </a:t>
            </a:r>
            <a:r>
              <a:rPr lang="ru-RU" sz="2800">
                <a:solidFill>
                  <a:schemeClr val="bg2"/>
                </a:solidFill>
              </a:rPr>
              <a:t>имущества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238125" y="4656138"/>
            <a:ext cx="506413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5916613"/>
            <a:ext cx="9710737" cy="6921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800">
                <a:solidFill>
                  <a:schemeClr val="bg2"/>
                </a:solidFill>
              </a:rPr>
              <a:t> техническую и специальную подготовку личного состава </a:t>
            </a: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220663" y="6061075"/>
            <a:ext cx="508000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54000" y="723900"/>
            <a:ext cx="6154738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это комплекс мероприятий, включающий: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41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 descr="Голубая тисненая бумага"/>
          <p:cNvSpPr>
            <a:spLocks noChangeArrowheads="1"/>
          </p:cNvSpPr>
          <p:nvPr/>
        </p:nvSpPr>
        <p:spPr bwMode="auto">
          <a:xfrm>
            <a:off x="174625" y="0"/>
            <a:ext cx="9731375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89803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indent="522288" algn="ctr" defTabSz="898525">
              <a:defRPr/>
            </a:pPr>
            <a:endParaRPr lang="ru-RU" sz="2000" i="1">
              <a:solidFill>
                <a:srgbClr val="008000"/>
              </a:solidFill>
            </a:endParaRPr>
          </a:p>
        </p:txBody>
      </p:sp>
      <p:sp>
        <p:nvSpPr>
          <p:cNvPr id="4101" name="AutoShape 11"/>
          <p:cNvSpPr>
            <a:spLocks noChangeArrowheads="1"/>
          </p:cNvSpPr>
          <p:nvPr/>
        </p:nvSpPr>
        <p:spPr bwMode="auto">
          <a:xfrm>
            <a:off x="968375" y="239713"/>
            <a:ext cx="7989888" cy="395287"/>
          </a:xfrm>
          <a:prstGeom prst="plaque">
            <a:avLst>
              <a:gd name="adj" fmla="val 16667"/>
            </a:avLst>
          </a:prstGeom>
          <a:gradFill rotWithShape="1">
            <a:gsLst>
              <a:gs pos="0">
                <a:srgbClr val="FFFFCC"/>
              </a:gs>
              <a:gs pos="100000">
                <a:srgbClr val="CCFFCC"/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00CC00"/>
            </a:solidFill>
            <a:miter lim="800000"/>
            <a:headEnd/>
            <a:tailEnd/>
          </a:ln>
        </p:spPr>
        <p:txBody>
          <a:bodyPr wrap="none" lIns="18000" tIns="10800" rIns="18000" bIns="10800" anchor="ctr"/>
          <a:lstStyle/>
          <a:p>
            <a:pPr algn="ctr">
              <a:lnSpc>
                <a:spcPct val="70000"/>
              </a:lnSpc>
            </a:pPr>
            <a:r>
              <a:rPr lang="ru-RU" sz="2400">
                <a:solidFill>
                  <a:srgbClr val="993300"/>
                </a:solidFill>
              </a:rPr>
              <a:t>ТАНКОТЕХНИЧЕСКОЕ ОБЕСПЕЧЕНИЕ</a:t>
            </a:r>
            <a:r>
              <a:rPr lang="ru-RU" sz="2400"/>
              <a:t> </a:t>
            </a:r>
          </a:p>
        </p:txBody>
      </p:sp>
      <p:sp>
        <p:nvSpPr>
          <p:cNvPr id="261130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1071563"/>
            <a:ext cx="9499600" cy="1162050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обеспечение части (подразделений) связи бронетанковым вооружением, техникой и бронетанковым имуществом</a:t>
            </a:r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195263" y="1092200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46050" y="2646363"/>
            <a:ext cx="9734550" cy="1544637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ctr"/>
            <a:r>
              <a:rPr lang="ru-RU" sz="2800">
                <a:solidFill>
                  <a:schemeClr val="bg2"/>
                </a:solidFill>
              </a:rPr>
              <a:t>     эксплуатацию бронетанкового вооружения, техники и бронетанкового имущества и  их восстановление</a:t>
            </a:r>
          </a:p>
        </p:txBody>
      </p:sp>
      <p:sp>
        <p:nvSpPr>
          <p:cNvPr id="3" name="Oval 14"/>
          <p:cNvSpPr>
            <a:spLocks noChangeArrowheads="1"/>
          </p:cNvSpPr>
          <p:nvPr/>
        </p:nvSpPr>
        <p:spPr bwMode="auto">
          <a:xfrm>
            <a:off x="249238" y="3021013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6" name="Text Box 1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5263" y="4937125"/>
            <a:ext cx="9710737" cy="928688"/>
          </a:xfrm>
          <a:prstGeom prst="rect">
            <a:avLst/>
          </a:prstGeom>
          <a:gradFill rotWithShape="1">
            <a:gsLst>
              <a:gs pos="0">
                <a:srgbClr val="FFFFCC"/>
              </a:gs>
              <a:gs pos="100000">
                <a:srgbClr val="EAEAEA"/>
              </a:gs>
            </a:gsLst>
            <a:path path="shape">
              <a:fillToRect l="50000" t="50000" r="50000" b="50000"/>
            </a:path>
          </a:gradFill>
          <a:ln w="9525">
            <a:pattFill prst="pct90">
              <a:fgClr>
                <a:schemeClr val="tx1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 lIns="36000" tIns="36000" rIns="36000" bIns="36000" anchor="ctr"/>
          <a:lstStyle/>
          <a:p>
            <a:pPr marL="449263" indent="14288" algn="just" eaLnBrk="0" hangingPunct="0">
              <a:lnSpc>
                <a:spcPct val="80000"/>
              </a:lnSpc>
            </a:pPr>
            <a:r>
              <a:rPr lang="ru-RU" sz="2800">
                <a:solidFill>
                  <a:schemeClr val="bg2"/>
                </a:solidFill>
              </a:rPr>
              <a:t> техническую и специальную подготовку личного состава </a:t>
            </a:r>
          </a:p>
        </p:txBody>
      </p:sp>
      <p:sp>
        <p:nvSpPr>
          <p:cNvPr id="4118" name="AutoShape 11"/>
          <p:cNvSpPr>
            <a:spLocks noChangeArrowheads="1"/>
          </p:cNvSpPr>
          <p:nvPr/>
        </p:nvSpPr>
        <p:spPr bwMode="auto">
          <a:xfrm>
            <a:off x="254000" y="723900"/>
            <a:ext cx="6154738" cy="328613"/>
          </a:xfrm>
          <a:prstGeom prst="plaque">
            <a:avLst>
              <a:gd name="adj" fmla="val 16667"/>
            </a:avLst>
          </a:prstGeom>
          <a:noFill/>
          <a:ln w="2857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>
              <a:lnSpc>
                <a:spcPct val="70000"/>
              </a:lnSpc>
            </a:pPr>
            <a:r>
              <a:rPr lang="ru-RU" sz="2000" i="1">
                <a:solidFill>
                  <a:srgbClr val="0000FF"/>
                </a:solidFill>
              </a:rPr>
              <a:t>это комплекс мероприятий, включающий:</a:t>
            </a:r>
          </a:p>
        </p:txBody>
      </p:sp>
      <p:sp>
        <p:nvSpPr>
          <p:cNvPr id="5" name="Oval 14"/>
          <p:cNvSpPr>
            <a:spLocks noChangeArrowheads="1"/>
          </p:cNvSpPr>
          <p:nvPr/>
        </p:nvSpPr>
        <p:spPr bwMode="auto">
          <a:xfrm>
            <a:off x="198438" y="5113338"/>
            <a:ext cx="506412" cy="4318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solidFill>
                  <a:srgbClr val="FF0000"/>
                </a:solidFill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261130" grpId="0" animBg="1"/>
      <p:bldP spid="6158" grpId="0" animBg="1"/>
      <p:bldP spid="2" grpId="0" animBg="1"/>
      <p:bldP spid="3" grpId="0" animBg="1"/>
      <p:bldP spid="6" grpId="0" animBg="1"/>
      <p:bldP spid="4118" grpId="0"/>
      <p:bldP spid="5" grpId="0" animBg="1"/>
    </p:bldLst>
  </p:timing>
</p:sld>
</file>

<file path=ppt/theme/theme1.xml><?xml version="1.0" encoding="utf-8"?>
<a:theme xmlns:a="http://schemas.openxmlformats.org/drawingml/2006/main" name="2_Течение">
  <a:themeElements>
    <a:clrScheme name="2_Течение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2_Течение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Течение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Течение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Течение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Течение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Течение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Течение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Течение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Течение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Течение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10836</TotalTime>
  <Words>2983</Words>
  <Application>Microsoft Office PowerPoint</Application>
  <PresentationFormat>Лист A4 (210x297 мм)</PresentationFormat>
  <Paragraphs>593</Paragraphs>
  <Slides>37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Garamond</vt:lpstr>
      <vt:lpstr>Wingdings</vt:lpstr>
      <vt:lpstr>Tahoma</vt:lpstr>
      <vt:lpstr>Times New Roman</vt:lpstr>
      <vt:lpstr>Impact</vt:lpstr>
      <vt:lpstr>Symbol</vt:lpstr>
      <vt:lpstr>2_Течение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  <vt:lpstr>Слайд 37</vt:lpstr>
    </vt:vector>
  </TitlesOfParts>
  <Company>Домашний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Хвостенков</dc:creator>
  <cp:lastModifiedBy>GennadiyPetrovich</cp:lastModifiedBy>
  <cp:revision>748</cp:revision>
  <dcterms:created xsi:type="dcterms:W3CDTF">2002-04-24T16:20:40Z</dcterms:created>
  <dcterms:modified xsi:type="dcterms:W3CDTF">2017-04-24T06:41:45Z</dcterms:modified>
</cp:coreProperties>
</file>