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78" r:id="rId3"/>
    <p:sldId id="269" r:id="rId4"/>
    <p:sldId id="270" r:id="rId5"/>
    <p:sldId id="259" r:id="rId6"/>
    <p:sldId id="272" r:id="rId7"/>
    <p:sldId id="273" r:id="rId8"/>
    <p:sldId id="274" r:id="rId9"/>
    <p:sldId id="275" r:id="rId10"/>
    <p:sldId id="276" r:id="rId11"/>
    <p:sldId id="277" r:id="rId12"/>
    <p:sldId id="271" r:id="rId13"/>
    <p:sldId id="260" r:id="rId14"/>
    <p:sldId id="267" r:id="rId15"/>
    <p:sldId id="265" r:id="rId16"/>
    <p:sldId id="268" r:id="rId17"/>
    <p:sldId id="266" r:id="rId18"/>
    <p:sldId id="262" r:id="rId19"/>
    <p:sldId id="261" r:id="rId20"/>
    <p:sldId id="264" r:id="rId21"/>
    <p:sldId id="25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2" autoAdjust="0"/>
    <p:restoredTop sz="94660"/>
  </p:normalViewPr>
  <p:slideViewPr>
    <p:cSldViewPr>
      <p:cViewPr varScale="1">
        <p:scale>
          <a:sx n="73" d="100"/>
          <a:sy n="73" d="100"/>
        </p:scale>
        <p:origin x="-106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4C8D44-8A65-4046-BAFD-05D8CDC76040}" type="datetimeFigureOut">
              <a:rPr lang="en-US" smtClean="0"/>
              <a:t>2/27/2017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E1882-6DC2-49F7-A362-32683E21BB6E}" type="slidenum">
              <a:rPr lang="en-US" smtClean="0"/>
              <a:t>‹#›</a:t>
            </a:fld>
            <a:endParaRPr lang="en-US"/>
          </a:p>
        </p:txBody>
      </p:sp>
    </p:spTree>
    <p:extLst>
      <p:ext uri="{BB962C8B-B14F-4D97-AF65-F5344CB8AC3E}">
        <p14:creationId xmlns:p14="http://schemas.microsoft.com/office/powerpoint/2010/main" val="3683413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E1882-6DC2-49F7-A362-32683E21BB6E}" type="slidenum">
              <a:rPr lang="en-US" smtClean="0"/>
              <a:t>21</a:t>
            </a:fld>
            <a:endParaRPr lang="en-US"/>
          </a:p>
        </p:txBody>
      </p:sp>
    </p:spTree>
    <p:extLst>
      <p:ext uri="{BB962C8B-B14F-4D97-AF65-F5344CB8AC3E}">
        <p14:creationId xmlns:p14="http://schemas.microsoft.com/office/powerpoint/2010/main" val="298780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A9B778-8CF9-4C24-9ACB-AF5D8B2236C8}"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378184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9B778-8CF9-4C24-9ACB-AF5D8B2236C8}"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258141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9B778-8CF9-4C24-9ACB-AF5D8B2236C8}"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176086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9B778-8CF9-4C24-9ACB-AF5D8B2236C8}"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135739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9B778-8CF9-4C24-9ACB-AF5D8B2236C8}"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242784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A9B778-8CF9-4C24-9ACB-AF5D8B2236C8}" type="datetimeFigureOut">
              <a:rPr lang="en-US" smtClean="0"/>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36600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A9B778-8CF9-4C24-9ACB-AF5D8B2236C8}" type="datetimeFigureOut">
              <a:rPr lang="en-US" smtClean="0"/>
              <a:t>2/27/2017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367541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A9B778-8CF9-4C24-9ACB-AF5D8B2236C8}" type="datetimeFigureOut">
              <a:rPr lang="en-US" smtClean="0"/>
              <a:t>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249644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9B778-8CF9-4C24-9ACB-AF5D8B2236C8}" type="datetimeFigureOut">
              <a:rPr lang="en-US" smtClean="0"/>
              <a:t>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235707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9B778-8CF9-4C24-9ACB-AF5D8B2236C8}" type="datetimeFigureOut">
              <a:rPr lang="en-US" smtClean="0"/>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407047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9B778-8CF9-4C24-9ACB-AF5D8B2236C8}" type="datetimeFigureOut">
              <a:rPr lang="en-US" smtClean="0"/>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7C234-C847-46FE-B0D7-6521645C8769}" type="slidenum">
              <a:rPr lang="en-US" smtClean="0"/>
              <a:t>‹#›</a:t>
            </a:fld>
            <a:endParaRPr lang="en-US"/>
          </a:p>
        </p:txBody>
      </p:sp>
    </p:spTree>
    <p:extLst>
      <p:ext uri="{BB962C8B-B14F-4D97-AF65-F5344CB8AC3E}">
        <p14:creationId xmlns:p14="http://schemas.microsoft.com/office/powerpoint/2010/main" val="60409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9B778-8CF9-4C24-9ACB-AF5D8B2236C8}" type="datetimeFigureOut">
              <a:rPr lang="en-US" smtClean="0"/>
              <a:t>2/27/2017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7C234-C847-46FE-B0D7-6521645C8769}" type="slidenum">
              <a:rPr lang="en-US" smtClean="0"/>
              <a:t>‹#›</a:t>
            </a:fld>
            <a:endParaRPr lang="en-US"/>
          </a:p>
        </p:txBody>
      </p:sp>
    </p:spTree>
    <p:extLst>
      <p:ext uri="{BB962C8B-B14F-4D97-AF65-F5344CB8AC3E}">
        <p14:creationId xmlns:p14="http://schemas.microsoft.com/office/powerpoint/2010/main" val="350729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is a goal?</a:t>
            </a:r>
            <a:endParaRPr lang="en-US" dirty="0"/>
          </a:p>
        </p:txBody>
      </p:sp>
      <p:sp>
        <p:nvSpPr>
          <p:cNvPr id="3" name="Content Placeholder 2"/>
          <p:cNvSpPr>
            <a:spLocks noGrp="1"/>
          </p:cNvSpPr>
          <p:nvPr>
            <p:ph idx="1"/>
          </p:nvPr>
        </p:nvSpPr>
        <p:spPr/>
        <p:txBody>
          <a:bodyPr/>
          <a:lstStyle/>
          <a:p>
            <a:pPr marL="0" lvl="0" indent="0" fontAlgn="base">
              <a:spcAft>
                <a:spcPct val="0"/>
              </a:spcAft>
              <a:buNone/>
            </a:pPr>
            <a:r>
              <a:rPr lang="en-US" altLang="en-US" kern="0" dirty="0" smtClean="0">
                <a:solidFill>
                  <a:srgbClr val="000000"/>
                </a:solidFill>
              </a:rPr>
              <a:t>Discussion- (3 minutes)</a:t>
            </a:r>
          </a:p>
          <a:p>
            <a:pPr marL="0" lvl="0" indent="0" fontAlgn="base">
              <a:spcAft>
                <a:spcPct val="0"/>
              </a:spcAft>
              <a:buNone/>
            </a:pPr>
            <a:endParaRPr lang="en-US" altLang="en-US" kern="0" dirty="0">
              <a:solidFill>
                <a:srgbClr val="000000"/>
              </a:solidFill>
            </a:endParaRPr>
          </a:p>
          <a:p>
            <a:pPr marL="0" lvl="0" indent="0" fontAlgn="base">
              <a:spcAft>
                <a:spcPct val="0"/>
              </a:spcAft>
              <a:buNone/>
            </a:pPr>
            <a:r>
              <a:rPr lang="en-US" altLang="en-US" kern="0" dirty="0" smtClean="0">
                <a:solidFill>
                  <a:srgbClr val="000000"/>
                </a:solidFill>
              </a:rPr>
              <a:t>What do you think a goal is?</a:t>
            </a:r>
          </a:p>
          <a:p>
            <a:pPr marL="0" lvl="0" indent="0" fontAlgn="base">
              <a:spcAft>
                <a:spcPct val="0"/>
              </a:spcAft>
              <a:buNone/>
            </a:pPr>
            <a:endParaRPr lang="en-US" altLang="en-US" kern="0" dirty="0">
              <a:solidFill>
                <a:srgbClr val="000000"/>
              </a:solidFill>
            </a:endParaRPr>
          </a:p>
          <a:p>
            <a:pPr marL="0" lvl="0" indent="0" fontAlgn="base">
              <a:spcAft>
                <a:spcPct val="0"/>
              </a:spcAft>
              <a:buNone/>
            </a:pPr>
            <a:r>
              <a:rPr lang="en-US" altLang="en-US" kern="0" dirty="0" smtClean="0">
                <a:solidFill>
                  <a:srgbClr val="000000"/>
                </a:solidFill>
              </a:rPr>
              <a:t>Sharing</a:t>
            </a:r>
            <a:endParaRPr lang="en-US" altLang="en-US" kern="0" dirty="0">
              <a:solidFill>
                <a:srgbClr val="000000"/>
              </a:solidFill>
            </a:endParaRPr>
          </a:p>
          <a:p>
            <a:endParaRPr lang="en-US" dirty="0"/>
          </a:p>
        </p:txBody>
      </p:sp>
    </p:spTree>
    <p:extLst>
      <p:ext uri="{BB962C8B-B14F-4D97-AF65-F5344CB8AC3E}">
        <p14:creationId xmlns:p14="http://schemas.microsoft.com/office/powerpoint/2010/main" val="366016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a:t>
            </a:r>
            <a:endParaRPr lang="en-US" dirty="0"/>
          </a:p>
        </p:txBody>
      </p:sp>
      <p:sp>
        <p:nvSpPr>
          <p:cNvPr id="3" name="Content Placeholder 2"/>
          <p:cNvSpPr>
            <a:spLocks noGrp="1"/>
          </p:cNvSpPr>
          <p:nvPr>
            <p:ph idx="1"/>
          </p:nvPr>
        </p:nvSpPr>
        <p:spPr>
          <a:xfrm>
            <a:off x="457200" y="1600200"/>
            <a:ext cx="8229600" cy="4876800"/>
          </a:xfrm>
        </p:spPr>
        <p:txBody>
          <a:bodyPr>
            <a:noAutofit/>
          </a:bodyPr>
          <a:lstStyle/>
          <a:p>
            <a:pPr>
              <a:spcBef>
                <a:spcPts val="500"/>
              </a:spcBef>
              <a:spcAft>
                <a:spcPts val="500"/>
              </a:spcAft>
              <a:buFontTx/>
              <a:buChar char="-"/>
            </a:pPr>
            <a:r>
              <a:rPr lang="en-US" altLang="en-US" dirty="0" smtClean="0"/>
              <a:t>Goals are practical and possible.  </a:t>
            </a:r>
          </a:p>
          <a:p>
            <a:pPr>
              <a:spcBef>
                <a:spcPts val="500"/>
              </a:spcBef>
              <a:spcAft>
                <a:spcPts val="500"/>
              </a:spcAft>
              <a:buFontTx/>
              <a:buChar char="-"/>
            </a:pPr>
            <a:r>
              <a:rPr lang="en-US" altLang="en-US" dirty="0" smtClean="0">
                <a:solidFill>
                  <a:srgbClr val="000000"/>
                </a:solidFill>
              </a:rPr>
              <a:t>Set goals that are realistic for your situation, your skills, talents and interests. </a:t>
            </a:r>
          </a:p>
          <a:p>
            <a:pPr>
              <a:spcBef>
                <a:spcPts val="500"/>
              </a:spcBef>
              <a:spcAft>
                <a:spcPts val="500"/>
              </a:spcAft>
              <a:buFontTx/>
              <a:buChar char="-"/>
            </a:pPr>
            <a:r>
              <a:rPr lang="en-US" altLang="en-US" dirty="0" smtClean="0"/>
              <a:t>Realistic goals are a balance between what is hard and what is easy to achieve. </a:t>
            </a:r>
          </a:p>
          <a:p>
            <a:pPr>
              <a:spcBef>
                <a:spcPts val="500"/>
              </a:spcBef>
              <a:spcAft>
                <a:spcPts val="500"/>
              </a:spcAft>
              <a:buFontTx/>
              <a:buChar char="-"/>
            </a:pPr>
            <a:r>
              <a:rPr lang="en-US" altLang="en-US" dirty="0" smtClean="0">
                <a:solidFill>
                  <a:srgbClr val="000000"/>
                </a:solidFill>
              </a:rPr>
              <a:t>You are the key person here so don't set a goal that you don't believe in. </a:t>
            </a:r>
          </a:p>
          <a:p>
            <a:pPr lvl="1">
              <a:spcBef>
                <a:spcPts val="500"/>
              </a:spcBef>
              <a:spcAft>
                <a:spcPts val="500"/>
              </a:spcAft>
            </a:pPr>
            <a:r>
              <a:rPr lang="en-US" altLang="en-US" sz="2400" dirty="0" smtClean="0">
                <a:solidFill>
                  <a:srgbClr val="000000"/>
                </a:solidFill>
              </a:rPr>
              <a:t>Make sure that you believe you can do it and that it is possible to do in the time you've set aside. </a:t>
            </a:r>
          </a:p>
          <a:p>
            <a:pPr marL="0" indent="0">
              <a:buNone/>
            </a:pPr>
            <a:endParaRPr lang="en-US" sz="3600" dirty="0"/>
          </a:p>
        </p:txBody>
      </p:sp>
    </p:spTree>
    <p:extLst>
      <p:ext uri="{BB962C8B-B14F-4D97-AF65-F5344CB8AC3E}">
        <p14:creationId xmlns:p14="http://schemas.microsoft.com/office/powerpoint/2010/main" val="175737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ltLang="en-US" dirty="0" smtClean="0"/>
              <a:t>Timely</a:t>
            </a:r>
            <a:r>
              <a:rPr lang="en-US" altLang="en-US" b="1" dirty="0" smtClean="0"/>
              <a:t> </a:t>
            </a:r>
            <a:endParaRPr lang="en-US" dirty="0"/>
          </a:p>
        </p:txBody>
      </p:sp>
      <p:sp>
        <p:nvSpPr>
          <p:cNvPr id="3" name="Content Placeholder 2"/>
          <p:cNvSpPr>
            <a:spLocks noGrp="1"/>
          </p:cNvSpPr>
          <p:nvPr>
            <p:ph idx="1"/>
          </p:nvPr>
        </p:nvSpPr>
        <p:spPr/>
        <p:txBody>
          <a:bodyPr/>
          <a:lstStyle/>
          <a:p>
            <a:pPr>
              <a:spcBef>
                <a:spcPts val="500"/>
              </a:spcBef>
              <a:spcAft>
                <a:spcPts val="500"/>
              </a:spcAft>
              <a:buFontTx/>
              <a:buChar char="-"/>
            </a:pPr>
            <a:r>
              <a:rPr lang="en-US" altLang="en-US" dirty="0" smtClean="0"/>
              <a:t>There is a time limit to accomplish your goal.</a:t>
            </a:r>
          </a:p>
          <a:p>
            <a:pPr>
              <a:spcBef>
                <a:spcPts val="500"/>
              </a:spcBef>
              <a:spcAft>
                <a:spcPts val="500"/>
              </a:spcAft>
              <a:buFontTx/>
              <a:buChar char="-"/>
            </a:pPr>
            <a:r>
              <a:rPr lang="en-US" altLang="en-US" dirty="0" smtClean="0"/>
              <a:t>You set a  duration, a deadline… </a:t>
            </a:r>
          </a:p>
          <a:p>
            <a:pPr lvl="1">
              <a:spcBef>
                <a:spcPts val="500"/>
              </a:spcBef>
              <a:spcAft>
                <a:spcPts val="500"/>
              </a:spcAft>
            </a:pPr>
            <a:r>
              <a:rPr lang="en-US" altLang="en-US" dirty="0" smtClean="0"/>
              <a:t>For example, “by the end of June” is more specific than “toward the end of June”.  However, the most precise statement is: June 16, 2005. </a:t>
            </a:r>
          </a:p>
          <a:p>
            <a:pPr marL="0" indent="0">
              <a:buNone/>
            </a:pPr>
            <a:endParaRPr lang="en-US" dirty="0"/>
          </a:p>
        </p:txBody>
      </p:sp>
    </p:spTree>
    <p:extLst>
      <p:ext uri="{BB962C8B-B14F-4D97-AF65-F5344CB8AC3E}">
        <p14:creationId xmlns:p14="http://schemas.microsoft.com/office/powerpoint/2010/main" val="82844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Getting Started</a:t>
            </a:r>
            <a:endParaRPr lang="en-US" dirty="0"/>
          </a:p>
        </p:txBody>
      </p:sp>
      <p:sp>
        <p:nvSpPr>
          <p:cNvPr id="3" name="Content Placeholder 2"/>
          <p:cNvSpPr>
            <a:spLocks noGrp="1"/>
          </p:cNvSpPr>
          <p:nvPr>
            <p:ph idx="1"/>
          </p:nvPr>
        </p:nvSpPr>
        <p:spPr/>
        <p:txBody>
          <a:bodyPr>
            <a:normAutofit fontScale="92500" lnSpcReduction="20000"/>
          </a:bodyPr>
          <a:lstStyle/>
          <a:p>
            <a:pPr>
              <a:spcBef>
                <a:spcPts val="500"/>
              </a:spcBef>
              <a:spcAft>
                <a:spcPts val="500"/>
              </a:spcAft>
            </a:pPr>
            <a:r>
              <a:rPr lang="en-US" altLang="en-US" sz="3900" dirty="0" smtClean="0">
                <a:solidFill>
                  <a:srgbClr val="000000"/>
                </a:solidFill>
              </a:rPr>
              <a:t>Where are you now? </a:t>
            </a:r>
          </a:p>
          <a:p>
            <a:pPr lvl="1">
              <a:spcBef>
                <a:spcPts val="500"/>
              </a:spcBef>
              <a:spcAft>
                <a:spcPts val="500"/>
              </a:spcAft>
            </a:pPr>
            <a:r>
              <a:rPr lang="en-US" altLang="en-US" sz="3000" dirty="0" smtClean="0">
                <a:solidFill>
                  <a:srgbClr val="000000"/>
                </a:solidFill>
              </a:rPr>
              <a:t>Take a current inventory. You will never know how far you have to go if you don’t know where you already are. </a:t>
            </a:r>
          </a:p>
          <a:p>
            <a:pPr>
              <a:spcBef>
                <a:spcPts val="500"/>
              </a:spcBef>
              <a:spcAft>
                <a:spcPts val="500"/>
              </a:spcAft>
            </a:pPr>
            <a:r>
              <a:rPr lang="en-US" altLang="en-US" sz="3900" dirty="0" smtClean="0">
                <a:solidFill>
                  <a:srgbClr val="000000"/>
                </a:solidFill>
              </a:rPr>
              <a:t>What obstacles do you need to overcome? </a:t>
            </a:r>
          </a:p>
          <a:p>
            <a:pPr lvl="1">
              <a:spcBef>
                <a:spcPts val="500"/>
              </a:spcBef>
              <a:spcAft>
                <a:spcPts val="500"/>
              </a:spcAft>
            </a:pPr>
            <a:r>
              <a:rPr lang="en-US" altLang="en-US" sz="3000" dirty="0" smtClean="0">
                <a:solidFill>
                  <a:srgbClr val="000000"/>
                </a:solidFill>
              </a:rPr>
              <a:t>Is there something that may make it difficult to achieve your goal? Be aware of the obstacle so you can make plans to overcome it. </a:t>
            </a:r>
            <a:r>
              <a:rPr lang="en-US" altLang="en-US" sz="2300" dirty="0" smtClean="0">
                <a:solidFill>
                  <a:srgbClr val="000000"/>
                </a:solidFill>
              </a:rPr>
              <a:t/>
            </a:r>
            <a:br>
              <a:rPr lang="en-US" altLang="en-US" sz="2300" dirty="0" smtClean="0">
                <a:solidFill>
                  <a:srgbClr val="000000"/>
                </a:solidFill>
              </a:rPr>
            </a:br>
            <a:endParaRPr lang="en-US" dirty="0"/>
          </a:p>
        </p:txBody>
      </p:sp>
    </p:spTree>
    <p:extLst>
      <p:ext uri="{BB962C8B-B14F-4D97-AF65-F5344CB8AC3E}">
        <p14:creationId xmlns:p14="http://schemas.microsoft.com/office/powerpoint/2010/main" val="96246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Do you believe you can achieve?</a:t>
            </a:r>
            <a:endParaRPr lang="en-US" dirty="0"/>
          </a:p>
        </p:txBody>
      </p:sp>
      <p:sp>
        <p:nvSpPr>
          <p:cNvPr id="3" name="Content Placeholder 2"/>
          <p:cNvSpPr>
            <a:spLocks noGrp="1"/>
          </p:cNvSpPr>
          <p:nvPr>
            <p:ph idx="1"/>
          </p:nvPr>
        </p:nvSpPr>
        <p:spPr/>
        <p:txBody>
          <a:bodyPr/>
          <a:lstStyle/>
          <a:p>
            <a:pPr>
              <a:buFontTx/>
              <a:buChar char="-"/>
            </a:pPr>
            <a:r>
              <a:rPr lang="en-US" altLang="en-US" dirty="0" smtClean="0"/>
              <a:t>We need to learn how to dream.  </a:t>
            </a:r>
          </a:p>
          <a:p>
            <a:pPr>
              <a:buFontTx/>
              <a:buChar char="-"/>
            </a:pPr>
            <a:endParaRPr lang="en-US" altLang="en-US" dirty="0"/>
          </a:p>
          <a:p>
            <a:pPr>
              <a:buFontTx/>
              <a:buChar char="-"/>
            </a:pPr>
            <a:r>
              <a:rPr lang="en-US" altLang="en-US" dirty="0" smtClean="0"/>
              <a:t>People with goals can see what they eventually want to achieve and they can see just how to get there.</a:t>
            </a:r>
          </a:p>
          <a:p>
            <a:pPr marL="0" indent="0">
              <a:buNone/>
            </a:pPr>
            <a:endParaRPr lang="en-US" dirty="0"/>
          </a:p>
        </p:txBody>
      </p:sp>
    </p:spTree>
    <p:extLst>
      <p:ext uri="{BB962C8B-B14F-4D97-AF65-F5344CB8AC3E}">
        <p14:creationId xmlns:p14="http://schemas.microsoft.com/office/powerpoint/2010/main" val="213447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Steps for Setting Goals</a:t>
            </a:r>
            <a:endParaRPr lang="en-US" dirty="0"/>
          </a:p>
        </p:txBody>
      </p:sp>
      <p:sp>
        <p:nvSpPr>
          <p:cNvPr id="3" name="Content Placeholder 2"/>
          <p:cNvSpPr>
            <a:spLocks noGrp="1"/>
          </p:cNvSpPr>
          <p:nvPr>
            <p:ph idx="1"/>
          </p:nvPr>
        </p:nvSpPr>
        <p:spPr/>
        <p:txBody>
          <a:bodyPr/>
          <a:lstStyle/>
          <a:p>
            <a:pPr marL="609600" indent="-609600">
              <a:buFont typeface="Wingdings" charset="2"/>
              <a:buAutoNum type="arabicPeriod"/>
            </a:pPr>
            <a:r>
              <a:rPr lang="en-US" altLang="en-US" dirty="0" smtClean="0"/>
              <a:t>Identify potential goals.</a:t>
            </a:r>
          </a:p>
          <a:p>
            <a:pPr marL="609600" indent="-609600">
              <a:buFont typeface="Wingdings" charset="2"/>
              <a:buAutoNum type="arabicPeriod"/>
            </a:pPr>
            <a:r>
              <a:rPr lang="en-US" altLang="en-US" dirty="0" smtClean="0"/>
              <a:t>Prioritize and select your goals.</a:t>
            </a:r>
          </a:p>
          <a:p>
            <a:pPr marL="609600" indent="-609600">
              <a:buFont typeface="Wingdings" charset="2"/>
              <a:buAutoNum type="arabicPeriod"/>
            </a:pPr>
            <a:r>
              <a:rPr lang="en-US" altLang="en-US" dirty="0" smtClean="0"/>
              <a:t>Write your goals down.</a:t>
            </a:r>
          </a:p>
          <a:p>
            <a:pPr marL="609600" indent="-609600">
              <a:buFont typeface="Wingdings" charset="2"/>
              <a:buAutoNum type="arabicPeriod"/>
            </a:pPr>
            <a:r>
              <a:rPr lang="en-US" altLang="en-US" dirty="0" smtClean="0"/>
              <a:t>Plan how you will achieve your goals.</a:t>
            </a:r>
          </a:p>
          <a:p>
            <a:pPr marL="609600" indent="-609600">
              <a:buFont typeface="Wingdings" charset="2"/>
              <a:buAutoNum type="arabicPeriod"/>
            </a:pPr>
            <a:r>
              <a:rPr lang="en-US" altLang="en-US" dirty="0" smtClean="0"/>
              <a:t>Pursue your goals, monitoring progress along the way.</a:t>
            </a:r>
          </a:p>
          <a:p>
            <a:pPr marL="609600" indent="-609600">
              <a:buFont typeface="Wingdings" charset="2"/>
              <a:buAutoNum type="arabicPeriod"/>
            </a:pPr>
            <a:r>
              <a:rPr lang="en-US" altLang="en-US" dirty="0" smtClean="0"/>
              <a:t>Evaluate the goals.</a:t>
            </a:r>
          </a:p>
          <a:p>
            <a:pPr marL="0" indent="0">
              <a:buNone/>
            </a:pPr>
            <a:endParaRPr lang="en-US" dirty="0"/>
          </a:p>
        </p:txBody>
      </p:sp>
    </p:spTree>
    <p:extLst>
      <p:ext uri="{BB962C8B-B14F-4D97-AF65-F5344CB8AC3E}">
        <p14:creationId xmlns:p14="http://schemas.microsoft.com/office/powerpoint/2010/main" val="41166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Tips for Setting Goals</a:t>
            </a:r>
            <a:endParaRPr lang="en-US" dirty="0"/>
          </a:p>
        </p:txBody>
      </p:sp>
      <p:sp>
        <p:nvSpPr>
          <p:cNvPr id="3" name="Content Placeholder 2"/>
          <p:cNvSpPr>
            <a:spLocks noGrp="1"/>
          </p:cNvSpPr>
          <p:nvPr>
            <p:ph idx="1"/>
          </p:nvPr>
        </p:nvSpPr>
        <p:spPr/>
        <p:txBody>
          <a:bodyPr>
            <a:normAutofit lnSpcReduction="10000"/>
          </a:bodyPr>
          <a:lstStyle/>
          <a:p>
            <a:pPr>
              <a:buFontTx/>
              <a:buChar char="-"/>
            </a:pPr>
            <a:r>
              <a:rPr lang="en-US" altLang="en-US" dirty="0" smtClean="0"/>
              <a:t>Make sure that your goals fit into your leadership’s and organization’s goals.</a:t>
            </a:r>
          </a:p>
          <a:p>
            <a:pPr>
              <a:buFontTx/>
              <a:buChar char="-"/>
            </a:pPr>
            <a:endParaRPr lang="en-US" altLang="en-US" dirty="0"/>
          </a:p>
          <a:p>
            <a:pPr>
              <a:buFontTx/>
              <a:buChar char="-"/>
            </a:pPr>
            <a:r>
              <a:rPr lang="en-US" altLang="en-US" dirty="0" smtClean="0"/>
              <a:t>Write your goals down and keep the list visible.</a:t>
            </a:r>
          </a:p>
          <a:p>
            <a:pPr marL="0" indent="0">
              <a:buNone/>
            </a:pPr>
            <a:endParaRPr lang="en-US" altLang="en-US" dirty="0"/>
          </a:p>
          <a:p>
            <a:pPr>
              <a:buFontTx/>
              <a:buChar char="-"/>
            </a:pPr>
            <a:r>
              <a:rPr lang="en-US" altLang="en-US" dirty="0" smtClean="0"/>
              <a:t>Ask yourself if you have the resources you need to reach your goals (money, information, health, energy, skill, etc.).</a:t>
            </a:r>
          </a:p>
          <a:p>
            <a:pPr marL="0" indent="0">
              <a:buNone/>
            </a:pPr>
            <a:endParaRPr lang="en-US" altLang="en-US" dirty="0" smtClean="0"/>
          </a:p>
          <a:p>
            <a:pPr marL="0" indent="0">
              <a:buNone/>
            </a:pPr>
            <a:endParaRPr lang="en-US" dirty="0"/>
          </a:p>
        </p:txBody>
      </p:sp>
    </p:spTree>
    <p:extLst>
      <p:ext uri="{BB962C8B-B14F-4D97-AF65-F5344CB8AC3E}">
        <p14:creationId xmlns:p14="http://schemas.microsoft.com/office/powerpoint/2010/main" val="226026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Plan how you will achieve your goals</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pPr>
              <a:lnSpc>
                <a:spcPct val="80000"/>
              </a:lnSpc>
              <a:buFontTx/>
              <a:buChar char="-"/>
            </a:pPr>
            <a:r>
              <a:rPr lang="en-US" altLang="en-US" dirty="0" smtClean="0"/>
              <a:t>Identify the key projects that will help you achieve each goal.</a:t>
            </a:r>
          </a:p>
          <a:p>
            <a:pPr>
              <a:lnSpc>
                <a:spcPct val="80000"/>
              </a:lnSpc>
              <a:buFontTx/>
              <a:buChar char="-"/>
            </a:pPr>
            <a:endParaRPr lang="en-US" altLang="en-US" dirty="0"/>
          </a:p>
          <a:p>
            <a:pPr>
              <a:lnSpc>
                <a:spcPct val="80000"/>
              </a:lnSpc>
              <a:buFontTx/>
              <a:buChar char="-"/>
            </a:pPr>
            <a:r>
              <a:rPr lang="en-US" altLang="en-US" dirty="0" smtClean="0"/>
              <a:t>Establish a time frame for the completion of each project.  Include a start and finish date.</a:t>
            </a:r>
          </a:p>
          <a:p>
            <a:pPr>
              <a:lnSpc>
                <a:spcPct val="80000"/>
              </a:lnSpc>
              <a:buFontTx/>
              <a:buChar char="-"/>
            </a:pPr>
            <a:endParaRPr lang="en-US" altLang="en-US" dirty="0"/>
          </a:p>
          <a:p>
            <a:pPr>
              <a:lnSpc>
                <a:spcPct val="80000"/>
              </a:lnSpc>
              <a:buFontTx/>
              <a:buChar char="-"/>
            </a:pPr>
            <a:r>
              <a:rPr lang="en-US" altLang="en-US" dirty="0" smtClean="0"/>
              <a:t>Consider the potential obstacles that might confront each goal and its associated projects.  Then, map out possible solutions for each obstacle.</a:t>
            </a:r>
          </a:p>
          <a:p>
            <a:pPr marL="0" indent="0">
              <a:buNone/>
            </a:pPr>
            <a:endParaRPr lang="en-US" b="1" dirty="0">
              <a:solidFill>
                <a:srgbClr val="C00000"/>
              </a:solidFill>
            </a:endParaRPr>
          </a:p>
        </p:txBody>
      </p:sp>
    </p:spTree>
    <p:extLst>
      <p:ext uri="{BB962C8B-B14F-4D97-AF65-F5344CB8AC3E}">
        <p14:creationId xmlns:p14="http://schemas.microsoft.com/office/powerpoint/2010/main" val="113882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goals effective…</a:t>
            </a:r>
            <a:endParaRPr lang="en-US" dirty="0"/>
          </a:p>
        </p:txBody>
      </p:sp>
      <p:sp>
        <p:nvSpPr>
          <p:cNvPr id="3" name="Content Placeholder 2"/>
          <p:cNvSpPr>
            <a:spLocks noGrp="1"/>
          </p:cNvSpPr>
          <p:nvPr>
            <p:ph idx="1"/>
          </p:nvPr>
        </p:nvSpPr>
        <p:spPr/>
        <p:txBody>
          <a:bodyPr/>
          <a:lstStyle/>
          <a:p>
            <a:pPr>
              <a:lnSpc>
                <a:spcPct val="80000"/>
              </a:lnSpc>
              <a:buFontTx/>
              <a:buChar char="-"/>
            </a:pPr>
            <a:r>
              <a:rPr lang="en-US" altLang="en-US" dirty="0" smtClean="0"/>
              <a:t>Goals are your roadmap, so they must be clear and easy to understand.  </a:t>
            </a:r>
          </a:p>
          <a:p>
            <a:pPr>
              <a:lnSpc>
                <a:spcPct val="80000"/>
              </a:lnSpc>
              <a:buFontTx/>
              <a:buChar char="-"/>
            </a:pPr>
            <a:r>
              <a:rPr lang="en-US" altLang="en-US" dirty="0" smtClean="0"/>
              <a:t>You must buy into the goal; otherwise, you will lose your motivation when you hit obstacles.</a:t>
            </a:r>
          </a:p>
          <a:p>
            <a:pPr>
              <a:lnSpc>
                <a:spcPct val="80000"/>
              </a:lnSpc>
              <a:buFontTx/>
              <a:buChar char="-"/>
            </a:pPr>
            <a:r>
              <a:rPr lang="en-US" altLang="en-US" dirty="0" smtClean="0"/>
              <a:t>Are achievable but challenging, and provide room for growth.</a:t>
            </a:r>
          </a:p>
          <a:p>
            <a:pPr marL="0" indent="0">
              <a:buNone/>
            </a:pPr>
            <a:endParaRPr lang="en-US" dirty="0"/>
          </a:p>
        </p:txBody>
      </p:sp>
    </p:spTree>
    <p:extLst>
      <p:ext uri="{BB962C8B-B14F-4D97-AF65-F5344CB8AC3E}">
        <p14:creationId xmlns:p14="http://schemas.microsoft.com/office/powerpoint/2010/main" val="1527556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Goals Quotes</a:t>
            </a:r>
            <a:endParaRPr lang="en-US" dirty="0"/>
          </a:p>
        </p:txBody>
      </p:sp>
      <p:sp>
        <p:nvSpPr>
          <p:cNvPr id="3" name="Content Placeholder 2"/>
          <p:cNvSpPr>
            <a:spLocks noGrp="1"/>
          </p:cNvSpPr>
          <p:nvPr>
            <p:ph idx="1"/>
          </p:nvPr>
        </p:nvSpPr>
        <p:spPr/>
        <p:txBody>
          <a:bodyPr>
            <a:normAutofit fontScale="92500"/>
          </a:bodyPr>
          <a:lstStyle/>
          <a:p>
            <a:pPr lvl="0">
              <a:lnSpc>
                <a:spcPct val="200000"/>
              </a:lnSpc>
              <a:spcBef>
                <a:spcPts val="0"/>
              </a:spcBef>
              <a:buFontTx/>
              <a:buChar char="-"/>
              <a:defRPr/>
            </a:pPr>
            <a:r>
              <a:rPr lang="en-US" sz="2800" dirty="0" smtClean="0">
                <a:solidFill>
                  <a:prstClr val="black"/>
                </a:solidFill>
              </a:rPr>
              <a:t>If you aim at nothing, you’ll hit it every time</a:t>
            </a:r>
          </a:p>
          <a:p>
            <a:pPr>
              <a:lnSpc>
                <a:spcPct val="200000"/>
              </a:lnSpc>
              <a:spcBef>
                <a:spcPts val="0"/>
              </a:spcBef>
              <a:buFontTx/>
              <a:buChar char="-"/>
              <a:defRPr/>
            </a:pPr>
            <a:r>
              <a:rPr lang="en-US" sz="2800" dirty="0" smtClean="0">
                <a:solidFill>
                  <a:prstClr val="black"/>
                </a:solidFill>
              </a:rPr>
              <a:t>Goals will make all the Difference</a:t>
            </a:r>
            <a:endParaRPr lang="en-US" sz="2800" i="1" dirty="0">
              <a:solidFill>
                <a:prstClr val="black"/>
              </a:solidFill>
            </a:endParaRPr>
          </a:p>
          <a:p>
            <a:pPr>
              <a:lnSpc>
                <a:spcPct val="200000"/>
              </a:lnSpc>
              <a:spcBef>
                <a:spcPts val="0"/>
              </a:spcBef>
              <a:buFontTx/>
              <a:buChar char="-"/>
              <a:defRPr/>
            </a:pPr>
            <a:r>
              <a:rPr lang="en-US" sz="2800" i="1" dirty="0" smtClean="0">
                <a:solidFill>
                  <a:prstClr val="black"/>
                </a:solidFill>
              </a:rPr>
              <a:t>A </a:t>
            </a:r>
            <a:r>
              <a:rPr lang="en-US" sz="2800" i="1" dirty="0">
                <a:solidFill>
                  <a:prstClr val="black"/>
                </a:solidFill>
              </a:rPr>
              <a:t>Goal is a Dream with a Deadline</a:t>
            </a:r>
          </a:p>
          <a:p>
            <a:pPr lvl="0">
              <a:lnSpc>
                <a:spcPct val="200000"/>
              </a:lnSpc>
              <a:spcBef>
                <a:spcPts val="0"/>
              </a:spcBef>
              <a:buFontTx/>
              <a:buChar char="-"/>
              <a:defRPr/>
            </a:pPr>
            <a:r>
              <a:rPr lang="en-US" sz="2800" dirty="0" smtClean="0">
                <a:solidFill>
                  <a:prstClr val="black"/>
                </a:solidFill>
              </a:rPr>
              <a:t>Failing to Plan is the same as Planning to Fail</a:t>
            </a:r>
          </a:p>
          <a:p>
            <a:pPr lvl="0">
              <a:buNone/>
              <a:defRPr/>
            </a:pPr>
            <a:r>
              <a:rPr lang="en-US" sz="2800" dirty="0" smtClean="0">
                <a:solidFill>
                  <a:prstClr val="black"/>
                </a:solidFill>
              </a:rPr>
              <a:t>If you are not working to where you want to be, you are AUTOMATICALLY working to where you don’t want to be.</a:t>
            </a:r>
          </a:p>
          <a:p>
            <a:pPr lvl="0">
              <a:buNone/>
              <a:defRPr/>
            </a:pPr>
            <a:endParaRPr lang="en-US" sz="2800" dirty="0" smtClean="0">
              <a:solidFill>
                <a:prstClr val="black"/>
              </a:solidFill>
            </a:endParaRPr>
          </a:p>
          <a:p>
            <a:pPr lvl="0">
              <a:buNone/>
              <a:defRPr/>
            </a:pPr>
            <a:endParaRPr lang="en-US" sz="2800" dirty="0" smtClean="0">
              <a:solidFill>
                <a:prstClr val="black"/>
              </a:solidFill>
            </a:endParaRPr>
          </a:p>
          <a:p>
            <a:pPr lvl="0">
              <a:buNone/>
              <a:defRPr/>
            </a:pPr>
            <a:endParaRPr lang="en-US" sz="2800" dirty="0" smtClean="0">
              <a:solidFill>
                <a:prstClr val="black"/>
              </a:solidFill>
            </a:endParaRPr>
          </a:p>
          <a:p>
            <a:pPr lvl="0">
              <a:lnSpc>
                <a:spcPct val="200000"/>
              </a:lnSpc>
              <a:spcBef>
                <a:spcPts val="0"/>
              </a:spcBef>
              <a:buNone/>
              <a:defRPr/>
            </a:pPr>
            <a:endParaRPr lang="en-US" sz="2800" dirty="0" smtClean="0">
              <a:solidFill>
                <a:prstClr val="black"/>
              </a:solidFill>
            </a:endParaRPr>
          </a:p>
          <a:p>
            <a:pPr marL="0" indent="0">
              <a:buNone/>
            </a:pPr>
            <a:endParaRPr lang="en-US" sz="2800" dirty="0"/>
          </a:p>
        </p:txBody>
      </p:sp>
    </p:spTree>
    <p:extLst>
      <p:ext uri="{BB962C8B-B14F-4D97-AF65-F5344CB8AC3E}">
        <p14:creationId xmlns:p14="http://schemas.microsoft.com/office/powerpoint/2010/main" val="311330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Build a bridge and get over it</a:t>
            </a:r>
            <a:endParaRPr lang="en-US" dirty="0"/>
          </a:p>
        </p:txBody>
      </p:sp>
      <p:sp>
        <p:nvSpPr>
          <p:cNvPr id="3" name="Content Placeholder 2"/>
          <p:cNvSpPr>
            <a:spLocks noGrp="1"/>
          </p:cNvSpPr>
          <p:nvPr>
            <p:ph idx="1"/>
          </p:nvPr>
        </p:nvSpPr>
        <p:spPr/>
        <p:txBody>
          <a:bodyPr/>
          <a:lstStyle/>
          <a:p>
            <a:pPr lvl="0" fontAlgn="base">
              <a:spcAft>
                <a:spcPct val="0"/>
              </a:spcAft>
              <a:buClr>
                <a:srgbClr val="CC9900"/>
              </a:buClr>
              <a:buSzPct val="65000"/>
              <a:buFontTx/>
              <a:buChar char="-"/>
            </a:pPr>
            <a:r>
              <a:rPr kumimoji="0" lang="en-US" altLang="en-US" sz="3000" b="0" i="0" u="none" strike="noStrike" kern="0" cap="none" spc="0" normalizeH="0" baseline="0" noProof="0" dirty="0" smtClean="0">
                <a:ln>
                  <a:noFill/>
                </a:ln>
                <a:effectLst/>
                <a:uLnTx/>
                <a:uFillTx/>
                <a:latin typeface="Arial"/>
                <a:ea typeface="+mn-ea"/>
                <a:cs typeface="+mn-cs"/>
              </a:rPr>
              <a:t>You will have challenges </a:t>
            </a:r>
          </a:p>
          <a:p>
            <a:pPr lvl="0" fontAlgn="base">
              <a:spcAft>
                <a:spcPct val="0"/>
              </a:spcAft>
              <a:buClr>
                <a:srgbClr val="CC9900"/>
              </a:buClr>
              <a:buSzPct val="65000"/>
              <a:buFontTx/>
              <a:buChar char="-"/>
            </a:pPr>
            <a:r>
              <a:rPr kumimoji="0" lang="en-US" altLang="en-US" sz="3000" b="0" i="0" u="none" strike="noStrike" kern="0" cap="none" spc="0" normalizeH="0" baseline="0" noProof="0" dirty="0" smtClean="0">
                <a:ln>
                  <a:noFill/>
                </a:ln>
                <a:effectLst/>
                <a:uLnTx/>
                <a:uFillTx/>
                <a:latin typeface="Arial"/>
                <a:ea typeface="+mn-ea"/>
                <a:cs typeface="+mn-cs"/>
              </a:rPr>
              <a:t>You will have roadblocks</a:t>
            </a:r>
          </a:p>
          <a:p>
            <a:pPr lvl="0" fontAlgn="base">
              <a:spcAft>
                <a:spcPct val="0"/>
              </a:spcAft>
              <a:buClr>
                <a:srgbClr val="CC9900"/>
              </a:buClr>
              <a:buSzPct val="65000"/>
              <a:buFontTx/>
              <a:buChar char="-"/>
            </a:pPr>
            <a:r>
              <a:rPr kumimoji="0" lang="en-US" altLang="en-US" sz="3000" b="0" i="0" u="none" strike="noStrike" kern="0" cap="none" spc="0" normalizeH="0" baseline="0" noProof="0" dirty="0" smtClean="0">
                <a:ln>
                  <a:noFill/>
                </a:ln>
                <a:effectLst/>
                <a:uLnTx/>
                <a:uFillTx/>
                <a:latin typeface="Arial"/>
                <a:ea typeface="+mn-ea"/>
                <a:cs typeface="+mn-cs"/>
              </a:rPr>
              <a:t>You can have excuses or success but not both</a:t>
            </a:r>
          </a:p>
          <a:p>
            <a:pPr marL="0" indent="0">
              <a:buNone/>
            </a:pPr>
            <a:endParaRPr lang="en-US" dirty="0"/>
          </a:p>
        </p:txBody>
      </p:sp>
    </p:spTree>
    <p:extLst>
      <p:ext uri="{BB962C8B-B14F-4D97-AF65-F5344CB8AC3E}">
        <p14:creationId xmlns:p14="http://schemas.microsoft.com/office/powerpoint/2010/main" val="166706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dirty="0" smtClean="0"/>
              <a:t>What does the bible say about setting goals?</a:t>
            </a:r>
            <a:endParaRPr lang="en-US" dirty="0"/>
          </a:p>
        </p:txBody>
      </p:sp>
      <p:sp>
        <p:nvSpPr>
          <p:cNvPr id="3" name="Content Placeholder 2"/>
          <p:cNvSpPr>
            <a:spLocks noGrp="1"/>
          </p:cNvSpPr>
          <p:nvPr>
            <p:ph idx="1"/>
          </p:nvPr>
        </p:nvSpPr>
        <p:spPr/>
        <p:txBody>
          <a:bodyPr/>
          <a:lstStyle/>
          <a:p>
            <a:pPr marL="0" indent="0">
              <a:buNone/>
            </a:pPr>
            <a:r>
              <a:rPr lang="en-US" dirty="0" err="1" smtClean="0"/>
              <a:t>Kisa</a:t>
            </a:r>
            <a:r>
              <a:rPr lang="en-US" dirty="0" smtClean="0"/>
              <a:t> </a:t>
            </a:r>
            <a:r>
              <a:rPr lang="en-US" dirty="0" err="1" smtClean="0"/>
              <a:t>labib</a:t>
            </a:r>
            <a:r>
              <a:rPr lang="en-US" dirty="0" smtClean="0"/>
              <a:t> la di </a:t>
            </a:r>
            <a:r>
              <a:rPr lang="en-US" dirty="0" err="1" smtClean="0"/>
              <a:t>sou</a:t>
            </a:r>
            <a:r>
              <a:rPr lang="en-US" dirty="0" smtClean="0"/>
              <a:t> ‘</a:t>
            </a:r>
            <a:r>
              <a:rPr lang="en-US" dirty="0" err="1" smtClean="0"/>
              <a:t>fikse</a:t>
            </a:r>
            <a:r>
              <a:rPr lang="en-US" dirty="0" smtClean="0"/>
              <a:t> </a:t>
            </a:r>
            <a:r>
              <a:rPr lang="en-US" dirty="0" err="1" smtClean="0"/>
              <a:t>objectif</a:t>
            </a:r>
            <a:r>
              <a:rPr lang="en-US" dirty="0" smtClean="0"/>
              <a:t>’… ?</a:t>
            </a:r>
          </a:p>
          <a:p>
            <a:pPr marL="0" indent="0">
              <a:buNone/>
            </a:pPr>
            <a:endParaRPr lang="en-US" dirty="0"/>
          </a:p>
          <a:p>
            <a:pPr marL="0" indent="0">
              <a:buNone/>
            </a:pPr>
            <a:r>
              <a:rPr lang="en-US" dirty="0" err="1" smtClean="0"/>
              <a:t>Jeremie</a:t>
            </a:r>
            <a:r>
              <a:rPr lang="en-US" dirty="0" smtClean="0"/>
              <a:t> 29:11</a:t>
            </a:r>
          </a:p>
          <a:p>
            <a:pPr marL="0" indent="0">
              <a:buNone/>
            </a:pPr>
            <a:r>
              <a:rPr lang="en-US" dirty="0" err="1" smtClean="0"/>
              <a:t>Matthieu</a:t>
            </a:r>
            <a:r>
              <a:rPr lang="en-US" dirty="0" smtClean="0"/>
              <a:t> 7: 7-8</a:t>
            </a:r>
          </a:p>
          <a:p>
            <a:pPr marL="0" indent="0">
              <a:buNone/>
            </a:pPr>
            <a:r>
              <a:rPr lang="en-US" dirty="0" err="1" smtClean="0"/>
              <a:t>Eccleciaste</a:t>
            </a:r>
            <a:r>
              <a:rPr lang="en-US" dirty="0" smtClean="0"/>
              <a:t> 5:4</a:t>
            </a:r>
          </a:p>
          <a:p>
            <a:pPr marL="0" indent="0">
              <a:buNone/>
            </a:pPr>
            <a:r>
              <a:rPr lang="en-US" dirty="0" err="1" smtClean="0"/>
              <a:t>Proverbes</a:t>
            </a:r>
            <a:r>
              <a:rPr lang="en-US" dirty="0" smtClean="0"/>
              <a:t> 21:5</a:t>
            </a:r>
          </a:p>
          <a:p>
            <a:pPr marL="0" indent="0">
              <a:buNone/>
            </a:pPr>
            <a:endParaRPr lang="en-US" dirty="0"/>
          </a:p>
        </p:txBody>
      </p:sp>
    </p:spTree>
    <p:extLst>
      <p:ext uri="{BB962C8B-B14F-4D97-AF65-F5344CB8AC3E}">
        <p14:creationId xmlns:p14="http://schemas.microsoft.com/office/powerpoint/2010/main" val="100213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Dark Side of Goal Setting</a:t>
            </a:r>
            <a:endParaRPr lang="en-US" dirty="0"/>
          </a:p>
        </p:txBody>
      </p:sp>
      <p:sp>
        <p:nvSpPr>
          <p:cNvPr id="3" name="Content Placeholder 2"/>
          <p:cNvSpPr>
            <a:spLocks noGrp="1"/>
          </p:cNvSpPr>
          <p:nvPr>
            <p:ph idx="1"/>
          </p:nvPr>
        </p:nvSpPr>
        <p:spPr/>
        <p:txBody>
          <a:bodyPr>
            <a:normAutofit fontScale="85000" lnSpcReduction="20000"/>
          </a:bodyPr>
          <a:lstStyle/>
          <a:p>
            <a:pPr>
              <a:spcBef>
                <a:spcPts val="700"/>
              </a:spcBef>
              <a:defRPr/>
            </a:pPr>
            <a:r>
              <a:rPr lang="en-US" dirty="0"/>
              <a:t>Why some people never set Goals</a:t>
            </a:r>
          </a:p>
          <a:p>
            <a:pPr lvl="1">
              <a:spcBef>
                <a:spcPts val="700"/>
              </a:spcBef>
              <a:defRPr/>
            </a:pPr>
            <a:r>
              <a:rPr lang="en-US" dirty="0"/>
              <a:t>Fear of Failure </a:t>
            </a:r>
            <a:r>
              <a:rPr lang="en-US" sz="2000" dirty="0"/>
              <a:t>(from past ‘failures’)</a:t>
            </a:r>
          </a:p>
          <a:p>
            <a:pPr lvl="1">
              <a:spcBef>
                <a:spcPts val="700"/>
              </a:spcBef>
              <a:defRPr/>
            </a:pPr>
            <a:r>
              <a:rPr lang="en-US" dirty="0"/>
              <a:t>Fear of Success </a:t>
            </a:r>
            <a:r>
              <a:rPr lang="en-US" sz="2000" dirty="0"/>
              <a:t>(misconception)</a:t>
            </a:r>
          </a:p>
          <a:p>
            <a:pPr lvl="1">
              <a:spcBef>
                <a:spcPts val="700"/>
              </a:spcBef>
              <a:defRPr/>
            </a:pPr>
            <a:r>
              <a:rPr lang="en-US" dirty="0"/>
              <a:t>Perfectionism </a:t>
            </a:r>
            <a:r>
              <a:rPr lang="en-US" sz="2000" dirty="0"/>
              <a:t>(never good enough: me, my life, my goals, plan, work)</a:t>
            </a:r>
            <a:endParaRPr lang="en-US" dirty="0"/>
          </a:p>
          <a:p>
            <a:pPr>
              <a:spcBef>
                <a:spcPts val="700"/>
              </a:spcBef>
              <a:defRPr/>
            </a:pPr>
            <a:r>
              <a:rPr lang="en-US" dirty="0"/>
              <a:t>Why so many fail at Goal Setting</a:t>
            </a:r>
          </a:p>
          <a:p>
            <a:pPr lvl="1">
              <a:spcBef>
                <a:spcPts val="700"/>
              </a:spcBef>
              <a:defRPr/>
            </a:pPr>
            <a:r>
              <a:rPr lang="en-US" dirty="0"/>
              <a:t>Procrastination</a:t>
            </a:r>
          </a:p>
          <a:p>
            <a:pPr lvl="1">
              <a:spcBef>
                <a:spcPts val="700"/>
              </a:spcBef>
              <a:defRPr/>
            </a:pPr>
            <a:r>
              <a:rPr lang="en-US" dirty="0"/>
              <a:t>Poor Goal choices</a:t>
            </a:r>
          </a:p>
          <a:p>
            <a:pPr lvl="1">
              <a:spcBef>
                <a:spcPts val="700"/>
              </a:spcBef>
              <a:defRPr/>
            </a:pPr>
            <a:r>
              <a:rPr lang="en-US" dirty="0"/>
              <a:t>All about the Plan, not about the Action</a:t>
            </a:r>
          </a:p>
          <a:p>
            <a:pPr lvl="1">
              <a:spcBef>
                <a:spcPts val="700"/>
              </a:spcBef>
              <a:defRPr/>
            </a:pPr>
            <a:r>
              <a:rPr lang="en-US" dirty="0"/>
              <a:t>Unclear Priorities + too many Goals</a:t>
            </a:r>
          </a:p>
          <a:p>
            <a:pPr lvl="1">
              <a:spcBef>
                <a:spcPts val="700"/>
              </a:spcBef>
              <a:defRPr/>
            </a:pPr>
            <a:r>
              <a:rPr lang="en-US" dirty="0"/>
              <a:t>Lack of Vision &amp; Dreams							    Understanding					            	            	         Faith</a:t>
            </a:r>
          </a:p>
          <a:p>
            <a:pPr marL="0" indent="0">
              <a:buNone/>
            </a:pPr>
            <a:endParaRPr lang="en-US" dirty="0"/>
          </a:p>
        </p:txBody>
      </p:sp>
    </p:spTree>
    <p:extLst>
      <p:ext uri="{BB962C8B-B14F-4D97-AF65-F5344CB8AC3E}">
        <p14:creationId xmlns:p14="http://schemas.microsoft.com/office/powerpoint/2010/main" val="12916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914399"/>
          </a:xfrm>
        </p:spPr>
        <p:txBody>
          <a:bodyPr>
            <a:normAutofit fontScale="90000"/>
          </a:bodyPr>
          <a:lstStyle/>
          <a:p>
            <a:r>
              <a:rPr lang="en-US" dirty="0" smtClean="0"/>
              <a:t> </a:t>
            </a:r>
            <a:r>
              <a:rPr lang="en-US" altLang="en-US" dirty="0" smtClean="0"/>
              <a:t>There are three types of people</a:t>
            </a:r>
            <a:br>
              <a:rPr lang="en-US" altLang="en-US" dirty="0" smtClean="0"/>
            </a:br>
            <a:endParaRPr lang="en-US" dirty="0"/>
          </a:p>
        </p:txBody>
      </p:sp>
      <p:sp>
        <p:nvSpPr>
          <p:cNvPr id="3" name="Subtitle 2"/>
          <p:cNvSpPr>
            <a:spLocks noGrp="1"/>
          </p:cNvSpPr>
          <p:nvPr>
            <p:ph type="subTitle" idx="1"/>
          </p:nvPr>
        </p:nvSpPr>
        <p:spPr>
          <a:xfrm>
            <a:off x="838200" y="1676400"/>
            <a:ext cx="7391400" cy="3962400"/>
          </a:xfrm>
        </p:spPr>
        <p:txBody>
          <a:bodyPr/>
          <a:lstStyle/>
          <a:p>
            <a:pPr marL="342900" lvl="0" indent="-342900" algn="l" fontAlgn="base">
              <a:spcAft>
                <a:spcPct val="0"/>
              </a:spcAft>
              <a:buClr>
                <a:srgbClr val="3333CC"/>
              </a:buClr>
              <a:buSzPct val="60000"/>
              <a:buFont typeface="Wingdings" charset="2"/>
              <a:buChar char="n"/>
            </a:pPr>
            <a:r>
              <a:rPr lang="en-US" altLang="en-US" kern="0" dirty="0">
                <a:solidFill>
                  <a:srgbClr val="000000"/>
                </a:solidFill>
                <a:latin typeface="Tahoma"/>
              </a:rPr>
              <a:t>	Ones that make things happen</a:t>
            </a:r>
          </a:p>
          <a:p>
            <a:pPr marL="342900" lvl="0" indent="-342900" algn="l" fontAlgn="base">
              <a:spcAft>
                <a:spcPct val="0"/>
              </a:spcAft>
              <a:buClr>
                <a:srgbClr val="3333CC"/>
              </a:buClr>
              <a:buSzPct val="60000"/>
              <a:buFont typeface="Wingdings" charset="2"/>
              <a:buChar char="n"/>
            </a:pPr>
            <a:r>
              <a:rPr lang="en-US" altLang="en-US" kern="0" dirty="0">
                <a:solidFill>
                  <a:srgbClr val="000000"/>
                </a:solidFill>
                <a:latin typeface="Tahoma"/>
              </a:rPr>
              <a:t>	Those that let it happen</a:t>
            </a:r>
          </a:p>
          <a:p>
            <a:pPr marL="342900" lvl="0" indent="-342900" algn="l" fontAlgn="base">
              <a:spcAft>
                <a:spcPct val="0"/>
              </a:spcAft>
              <a:buClr>
                <a:srgbClr val="3333CC"/>
              </a:buClr>
              <a:buSzPct val="60000"/>
              <a:buFont typeface="Wingdings" charset="2"/>
              <a:buChar char="n"/>
            </a:pPr>
            <a:r>
              <a:rPr lang="en-US" altLang="en-US" kern="0" dirty="0">
                <a:solidFill>
                  <a:srgbClr val="000000"/>
                </a:solidFill>
                <a:latin typeface="Tahoma"/>
              </a:rPr>
              <a:t>	And the ones that don’t know what 	happened.</a:t>
            </a:r>
          </a:p>
          <a:p>
            <a:pPr marL="342900" lvl="0" indent="-342900" algn="l" fontAlgn="base">
              <a:spcAft>
                <a:spcPct val="0"/>
              </a:spcAft>
              <a:buClr>
                <a:srgbClr val="3333CC"/>
              </a:buClr>
              <a:buSzPct val="60000"/>
            </a:pPr>
            <a:endParaRPr lang="en-US" altLang="en-US" kern="0" dirty="0">
              <a:solidFill>
                <a:srgbClr val="000000"/>
              </a:solidFill>
              <a:latin typeface="Tahoma"/>
            </a:endParaRPr>
          </a:p>
          <a:p>
            <a:pPr marL="342900" lvl="0" indent="-342900" fontAlgn="base">
              <a:spcAft>
                <a:spcPct val="0"/>
              </a:spcAft>
              <a:buClr>
                <a:srgbClr val="3333CC"/>
              </a:buClr>
              <a:buSzPct val="60000"/>
            </a:pPr>
            <a:r>
              <a:rPr lang="en-US" altLang="en-US" kern="0" dirty="0">
                <a:solidFill>
                  <a:srgbClr val="000000"/>
                </a:solidFill>
                <a:latin typeface="Tahoma"/>
              </a:rPr>
              <a:t>What one are you going to be?</a:t>
            </a:r>
          </a:p>
          <a:p>
            <a:pPr algn="l"/>
            <a:endParaRPr lang="en-US" dirty="0"/>
          </a:p>
        </p:txBody>
      </p:sp>
    </p:spTree>
    <p:extLst>
      <p:ext uri="{BB962C8B-B14F-4D97-AF65-F5344CB8AC3E}">
        <p14:creationId xmlns:p14="http://schemas.microsoft.com/office/powerpoint/2010/main" val="288608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of a Goal</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A goal is a Dream that is</a:t>
            </a:r>
          </a:p>
          <a:p>
            <a:pPr marL="0" indent="0">
              <a:buNone/>
            </a:pPr>
            <a:r>
              <a:rPr lang="en-US" dirty="0" smtClean="0"/>
              <a:t>  - Possible</a:t>
            </a:r>
          </a:p>
          <a:p>
            <a:pPr marL="0" indent="0">
              <a:buNone/>
            </a:pPr>
            <a:r>
              <a:rPr lang="en-US" dirty="0" smtClean="0"/>
              <a:t>  - Measurable </a:t>
            </a:r>
          </a:p>
          <a:p>
            <a:pPr marL="0" indent="0">
              <a:buNone/>
            </a:pPr>
            <a:r>
              <a:rPr lang="en-US" dirty="0" smtClean="0"/>
              <a:t>  - Has a Time Limit</a:t>
            </a:r>
          </a:p>
          <a:p>
            <a:pPr marL="0" indent="0">
              <a:buNone/>
            </a:pPr>
            <a:r>
              <a:rPr lang="en-US" dirty="0" smtClean="0"/>
              <a:t>  - Within your control</a:t>
            </a:r>
          </a:p>
          <a:p>
            <a:pPr marL="0" indent="0">
              <a:buNone/>
            </a:pPr>
            <a:r>
              <a:rPr lang="en-US" dirty="0" smtClean="0"/>
              <a:t>  - </a:t>
            </a:r>
            <a:r>
              <a:rPr lang="en-US" b="1" dirty="0" smtClean="0"/>
              <a:t>In Writing</a:t>
            </a:r>
          </a:p>
          <a:p>
            <a:pPr marL="0" indent="0">
              <a:buNone/>
            </a:pPr>
            <a:endParaRPr lang="en-US" dirty="0"/>
          </a:p>
        </p:txBody>
      </p:sp>
    </p:spTree>
    <p:extLst>
      <p:ext uri="{BB962C8B-B14F-4D97-AF65-F5344CB8AC3E}">
        <p14:creationId xmlns:p14="http://schemas.microsoft.com/office/powerpoint/2010/main" val="323642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Why do we need Goals?  </a:t>
            </a:r>
            <a:endParaRPr lang="en-US" dirty="0"/>
          </a:p>
        </p:txBody>
      </p:sp>
      <p:sp>
        <p:nvSpPr>
          <p:cNvPr id="3" name="Content Placeholder 2"/>
          <p:cNvSpPr>
            <a:spLocks noGrp="1"/>
          </p:cNvSpPr>
          <p:nvPr>
            <p:ph idx="1"/>
          </p:nvPr>
        </p:nvSpPr>
        <p:spPr/>
        <p:txBody>
          <a:bodyPr>
            <a:normAutofit/>
          </a:bodyPr>
          <a:lstStyle/>
          <a:p>
            <a:pPr marL="0" indent="0">
              <a:lnSpc>
                <a:spcPct val="80000"/>
              </a:lnSpc>
              <a:buNone/>
            </a:pPr>
            <a:endParaRPr lang="en-US" altLang="en-US" dirty="0" smtClean="0"/>
          </a:p>
          <a:p>
            <a:pPr>
              <a:lnSpc>
                <a:spcPct val="80000"/>
              </a:lnSpc>
              <a:buFontTx/>
              <a:buChar char="-"/>
            </a:pPr>
            <a:r>
              <a:rPr lang="en-US" altLang="en-US" dirty="0" smtClean="0"/>
              <a:t>Goals give you direction in all areas of your life Spiritual, Personal, Career, Material, and Contribution…</a:t>
            </a:r>
          </a:p>
          <a:p>
            <a:pPr>
              <a:lnSpc>
                <a:spcPct val="80000"/>
              </a:lnSpc>
              <a:buFontTx/>
              <a:buChar char="-"/>
            </a:pPr>
            <a:endParaRPr lang="en-US" altLang="en-US" dirty="0" smtClean="0"/>
          </a:p>
          <a:p>
            <a:pPr>
              <a:lnSpc>
                <a:spcPct val="80000"/>
              </a:lnSpc>
              <a:buFontTx/>
              <a:buChar char="-"/>
            </a:pPr>
            <a:r>
              <a:rPr lang="en-US" altLang="en-US" dirty="0" smtClean="0"/>
              <a:t>Goals give you a purpose in life.  A reason to get up early in the morning and go to bed late at night </a:t>
            </a:r>
          </a:p>
          <a:p>
            <a:pPr>
              <a:lnSpc>
                <a:spcPct val="80000"/>
              </a:lnSpc>
              <a:buFontTx/>
              <a:buChar char="-"/>
            </a:pPr>
            <a:endParaRPr lang="en-US" altLang="en-US" dirty="0"/>
          </a:p>
          <a:p>
            <a:pPr>
              <a:lnSpc>
                <a:spcPct val="80000"/>
              </a:lnSpc>
              <a:buFontTx/>
              <a:buChar char="-"/>
            </a:pPr>
            <a:r>
              <a:rPr lang="en-US" altLang="en-US" dirty="0" smtClean="0"/>
              <a:t>Goals will put drive and passion into your life  </a:t>
            </a:r>
          </a:p>
          <a:p>
            <a:pPr marL="0" indent="0">
              <a:buNone/>
            </a:pPr>
            <a:endParaRPr lang="en-US" dirty="0"/>
          </a:p>
        </p:txBody>
      </p:sp>
    </p:spTree>
    <p:extLst>
      <p:ext uri="{BB962C8B-B14F-4D97-AF65-F5344CB8AC3E}">
        <p14:creationId xmlns:p14="http://schemas.microsoft.com/office/powerpoint/2010/main" val="1948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Long vs. Short</a:t>
            </a:r>
            <a:endParaRPr lang="en-US" dirty="0"/>
          </a:p>
        </p:txBody>
      </p:sp>
      <p:sp>
        <p:nvSpPr>
          <p:cNvPr id="3" name="Content Placeholder 2"/>
          <p:cNvSpPr>
            <a:spLocks noGrp="1"/>
          </p:cNvSpPr>
          <p:nvPr>
            <p:ph idx="1"/>
          </p:nvPr>
        </p:nvSpPr>
        <p:spPr/>
        <p:txBody>
          <a:bodyPr>
            <a:normAutofit/>
          </a:bodyPr>
          <a:lstStyle/>
          <a:p>
            <a:pPr>
              <a:buFontTx/>
              <a:buChar char="-"/>
            </a:pPr>
            <a:r>
              <a:rPr lang="en-US" altLang="en-US" sz="2800" u="sng" dirty="0" smtClean="0"/>
              <a:t>Short</a:t>
            </a:r>
            <a:r>
              <a:rPr lang="en-US" altLang="en-US" sz="2800" dirty="0" smtClean="0"/>
              <a:t> term goal is achieved quickly (finish term paper, wash dishes, mail Christmas cards by Friday, etc.).  They help you achieve your long term goals.</a:t>
            </a:r>
          </a:p>
          <a:p>
            <a:pPr>
              <a:buFontTx/>
              <a:buChar char="-"/>
            </a:pPr>
            <a:endParaRPr kumimoji="0" lang="en-US" altLang="en-US" sz="2800" b="0" i="0" u="sng" strike="noStrike" kern="0" cap="none" spc="0" normalizeH="0" baseline="0" noProof="0" dirty="0">
              <a:ln>
                <a:noFill/>
              </a:ln>
              <a:effectLst/>
              <a:uLnTx/>
              <a:uFillTx/>
              <a:latin typeface="Arial"/>
            </a:endParaRPr>
          </a:p>
          <a:p>
            <a:pPr>
              <a:buFontTx/>
              <a:buChar char="-"/>
            </a:pPr>
            <a:r>
              <a:rPr kumimoji="0" lang="en-US" altLang="en-US" sz="2800" b="0" i="0" u="sng" strike="noStrike" kern="0" cap="none" spc="0" normalizeH="0" baseline="0" noProof="0" dirty="0" smtClean="0">
                <a:ln>
                  <a:noFill/>
                </a:ln>
                <a:effectLst/>
                <a:uLnTx/>
                <a:uFillTx/>
                <a:latin typeface="Arial"/>
              </a:rPr>
              <a:t>Long term</a:t>
            </a:r>
            <a:r>
              <a:rPr kumimoji="0" lang="en-US" altLang="en-US" sz="2800" b="0" i="0" u="none" strike="noStrike" kern="0" cap="none" spc="0" normalizeH="0" baseline="0" noProof="0" dirty="0" smtClean="0">
                <a:ln>
                  <a:noFill/>
                </a:ln>
                <a:effectLst/>
                <a:uLnTx/>
                <a:uFillTx/>
                <a:latin typeface="Arial"/>
              </a:rPr>
              <a:t> goals will take months, years, all your life.</a:t>
            </a:r>
          </a:p>
          <a:p>
            <a:pPr lvl="0" fontAlgn="base">
              <a:spcAft>
                <a:spcPct val="0"/>
              </a:spcAft>
              <a:buClr>
                <a:srgbClr val="003366"/>
              </a:buClr>
              <a:buSzPct val="75000"/>
              <a:buNone/>
            </a:pPr>
            <a:endParaRPr kumimoji="0" lang="en-US" altLang="en-US" sz="2800" b="0" i="0" u="none" strike="noStrike" kern="0" cap="none" spc="0" normalizeH="0" baseline="0" noProof="0" dirty="0" smtClean="0">
              <a:ln>
                <a:noFill/>
              </a:ln>
              <a:effectLst/>
              <a:uLnTx/>
              <a:uFillTx/>
              <a:latin typeface="Arial"/>
            </a:endParaRPr>
          </a:p>
          <a:p>
            <a:pPr lvl="0" fontAlgn="base">
              <a:spcAft>
                <a:spcPct val="0"/>
              </a:spcAft>
              <a:buClr>
                <a:srgbClr val="003366"/>
              </a:buClr>
              <a:buSzPct val="75000"/>
              <a:buNone/>
            </a:pPr>
            <a:r>
              <a:rPr kumimoji="0" lang="en-US" altLang="en-US" sz="2800" b="0" i="0" u="none" strike="noStrike" kern="0" cap="none" spc="0" normalizeH="0" baseline="0" noProof="0" dirty="0" smtClean="0">
                <a:ln>
                  <a:noFill/>
                </a:ln>
                <a:effectLst/>
                <a:uLnTx/>
                <a:uFillTx/>
                <a:latin typeface="Arial"/>
              </a:rPr>
              <a:t>For example: graduate from college, become a pilot, lose ___ pounds, etc.</a:t>
            </a:r>
          </a:p>
          <a:p>
            <a:pPr marL="0" indent="0">
              <a:buNone/>
            </a:pPr>
            <a:endParaRPr lang="en-US" altLang="en-US" sz="2800" dirty="0" smtClean="0"/>
          </a:p>
          <a:p>
            <a:pPr marL="0" indent="0">
              <a:buNone/>
            </a:pPr>
            <a:endParaRPr lang="en-US" sz="2800" dirty="0"/>
          </a:p>
        </p:txBody>
      </p:sp>
    </p:spTree>
    <p:extLst>
      <p:ext uri="{BB962C8B-B14F-4D97-AF65-F5344CB8AC3E}">
        <p14:creationId xmlns:p14="http://schemas.microsoft.com/office/powerpoint/2010/main" val="286647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Goals-Examples</a:t>
            </a:r>
            <a:endParaRPr lang="en-US" dirty="0"/>
          </a:p>
        </p:txBody>
      </p:sp>
      <p:sp>
        <p:nvSpPr>
          <p:cNvPr id="3" name="Content Placeholder 2"/>
          <p:cNvSpPr>
            <a:spLocks noGrp="1"/>
          </p:cNvSpPr>
          <p:nvPr>
            <p:ph idx="1"/>
          </p:nvPr>
        </p:nvSpPr>
        <p:spPr/>
        <p:txBody>
          <a:bodyPr/>
          <a:lstStyle/>
          <a:p>
            <a:pPr>
              <a:buFontTx/>
              <a:buChar char="-"/>
            </a:pPr>
            <a:r>
              <a:rPr lang="en-US" dirty="0" smtClean="0"/>
              <a:t>Ask the attendees to give any type of examples of goals that they can think off so we can determine which ones are </a:t>
            </a:r>
            <a:r>
              <a:rPr lang="en-US" b="1" dirty="0" smtClean="0"/>
              <a:t>Long-term </a:t>
            </a:r>
            <a:r>
              <a:rPr lang="en-US" dirty="0" smtClean="0"/>
              <a:t>or </a:t>
            </a:r>
            <a:r>
              <a:rPr lang="en-US" b="1" dirty="0" smtClean="0"/>
              <a:t>Short-term</a:t>
            </a:r>
            <a:r>
              <a:rPr lang="en-US" dirty="0" smtClean="0"/>
              <a:t>…</a:t>
            </a:r>
            <a:endParaRPr lang="en-US" b="1" dirty="0" smtClean="0"/>
          </a:p>
          <a:p>
            <a:pPr>
              <a:buFontTx/>
              <a:buChar char="-"/>
            </a:pPr>
            <a:endParaRPr lang="en-US" dirty="0"/>
          </a:p>
        </p:txBody>
      </p:sp>
    </p:spTree>
    <p:extLst>
      <p:ext uri="{BB962C8B-B14F-4D97-AF65-F5344CB8AC3E}">
        <p14:creationId xmlns:p14="http://schemas.microsoft.com/office/powerpoint/2010/main" val="292704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Specific </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pPr marL="0" indent="0">
              <a:buNone/>
            </a:pPr>
            <a:r>
              <a:rPr lang="en-US" altLang="en-US" dirty="0" smtClean="0"/>
              <a:t>A goal is </a:t>
            </a:r>
            <a:r>
              <a:rPr lang="en-US" altLang="en-US" b="1" dirty="0" smtClean="0"/>
              <a:t>specific</a:t>
            </a:r>
            <a:r>
              <a:rPr lang="en-US" altLang="en-US" dirty="0" smtClean="0"/>
              <a:t> when you know exactly what is to be achieved and accomplished.  </a:t>
            </a:r>
            <a:endParaRPr lang="en-US" altLang="en-US" dirty="0"/>
          </a:p>
          <a:p>
            <a:pPr marL="0" indent="0">
              <a:buNone/>
            </a:pPr>
            <a:r>
              <a:rPr lang="en-US" altLang="en-US" dirty="0" smtClean="0"/>
              <a:t>Ask: </a:t>
            </a:r>
            <a:r>
              <a:rPr lang="en-US" altLang="en-US" b="1" dirty="0" smtClean="0"/>
              <a:t>Who</a:t>
            </a:r>
            <a:r>
              <a:rPr lang="en-US" altLang="en-US" dirty="0" smtClean="0"/>
              <a:t>, </a:t>
            </a:r>
            <a:r>
              <a:rPr lang="en-US" altLang="en-US" b="1" dirty="0" smtClean="0"/>
              <a:t>where</a:t>
            </a:r>
            <a:r>
              <a:rPr lang="en-US" altLang="en-US" dirty="0" smtClean="0"/>
              <a:t>, </a:t>
            </a:r>
            <a:r>
              <a:rPr lang="en-US" altLang="en-US" b="1" dirty="0" smtClean="0"/>
              <a:t>what</a:t>
            </a:r>
            <a:r>
              <a:rPr lang="en-US" altLang="en-US" dirty="0" smtClean="0"/>
              <a:t>, </a:t>
            </a:r>
            <a:r>
              <a:rPr lang="en-US" altLang="en-US" b="1" dirty="0" smtClean="0"/>
              <a:t>when</a:t>
            </a:r>
            <a:r>
              <a:rPr lang="en-US" altLang="en-US" dirty="0" smtClean="0"/>
              <a:t>, </a:t>
            </a:r>
            <a:r>
              <a:rPr lang="en-US" altLang="en-US" b="1" dirty="0" smtClean="0"/>
              <a:t>how…specifically</a:t>
            </a:r>
            <a:r>
              <a:rPr lang="en-US" altLang="en-US" dirty="0" smtClean="0"/>
              <a:t>? </a:t>
            </a:r>
          </a:p>
          <a:p>
            <a:r>
              <a:rPr lang="en-US" dirty="0" smtClean="0"/>
              <a:t>An example of a goal would be </a:t>
            </a:r>
            <a:r>
              <a:rPr lang="en-US" b="1" i="1" dirty="0" smtClean="0">
                <a:solidFill>
                  <a:srgbClr val="FF0000"/>
                </a:solidFill>
              </a:rPr>
              <a:t>"I want to go back to school and get a Bachelors Degree in English." </a:t>
            </a:r>
            <a:r>
              <a:rPr lang="en-US" dirty="0" smtClean="0"/>
              <a:t>This is very specific. It's not just stating </a:t>
            </a:r>
            <a:r>
              <a:rPr lang="en-US" b="1" i="1" dirty="0" smtClean="0">
                <a:solidFill>
                  <a:srgbClr val="FF0000"/>
                </a:solidFill>
              </a:rPr>
              <a:t>"I want to go back to school." </a:t>
            </a:r>
            <a:r>
              <a:rPr lang="en-US" dirty="0" smtClean="0"/>
              <a:t>It's stating exactly what type of degree you want to obtain. </a:t>
            </a:r>
          </a:p>
          <a:p>
            <a:r>
              <a:rPr lang="en-US" dirty="0" smtClean="0"/>
              <a:t>Think about it, if you just use "I want to go back to school" as your goal, there are still many unanswered questions. Like, which classes should you take, and where you do you want to go to school? </a:t>
            </a:r>
          </a:p>
          <a:p>
            <a:pPr marL="0" indent="0">
              <a:buNone/>
            </a:pPr>
            <a:endParaRPr lang="en-US" altLang="en-US" dirty="0" smtClean="0"/>
          </a:p>
          <a:p>
            <a:pPr marL="0" indent="0">
              <a:buNone/>
            </a:pPr>
            <a:endParaRPr lang="en-US" dirty="0"/>
          </a:p>
        </p:txBody>
      </p:sp>
    </p:spTree>
    <p:extLst>
      <p:ext uri="{BB962C8B-B14F-4D97-AF65-F5344CB8AC3E}">
        <p14:creationId xmlns:p14="http://schemas.microsoft.com/office/powerpoint/2010/main" val="325419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Measurable </a:t>
            </a:r>
            <a:endParaRPr lang="en-US" dirty="0"/>
          </a:p>
        </p:txBody>
      </p:sp>
      <p:sp>
        <p:nvSpPr>
          <p:cNvPr id="3" name="Content Placeholder 2"/>
          <p:cNvSpPr>
            <a:spLocks noGrp="1"/>
          </p:cNvSpPr>
          <p:nvPr>
            <p:ph idx="1"/>
          </p:nvPr>
        </p:nvSpPr>
        <p:spPr/>
        <p:txBody>
          <a:bodyPr>
            <a:normAutofit/>
          </a:bodyPr>
          <a:lstStyle/>
          <a:p>
            <a:pPr>
              <a:lnSpc>
                <a:spcPct val="90000"/>
              </a:lnSpc>
              <a:spcBef>
                <a:spcPts val="500"/>
              </a:spcBef>
              <a:spcAft>
                <a:spcPts val="500"/>
              </a:spcAft>
              <a:buFontTx/>
              <a:buChar char="-"/>
            </a:pPr>
            <a:r>
              <a:rPr lang="en-US" altLang="en-US" dirty="0" smtClean="0"/>
              <a:t>Goals should be able to be measured. </a:t>
            </a:r>
          </a:p>
          <a:p>
            <a:pPr>
              <a:lnSpc>
                <a:spcPct val="90000"/>
              </a:lnSpc>
              <a:spcBef>
                <a:spcPts val="500"/>
              </a:spcBef>
              <a:spcAft>
                <a:spcPts val="500"/>
              </a:spcAft>
              <a:buFontTx/>
              <a:buChar char="-"/>
            </a:pPr>
            <a:endParaRPr lang="en-US" altLang="en-US" dirty="0"/>
          </a:p>
          <a:p>
            <a:pPr>
              <a:lnSpc>
                <a:spcPct val="90000"/>
              </a:lnSpc>
              <a:spcBef>
                <a:spcPts val="500"/>
              </a:spcBef>
              <a:spcAft>
                <a:spcPts val="500"/>
              </a:spcAft>
              <a:buFontTx/>
              <a:buChar char="-"/>
            </a:pPr>
            <a:r>
              <a:rPr lang="en-US" altLang="en-US" dirty="0" smtClean="0"/>
              <a:t>You can follow the progress of the steps of the goals with numbers and statistics. </a:t>
            </a:r>
          </a:p>
          <a:p>
            <a:pPr marL="0" indent="0">
              <a:lnSpc>
                <a:spcPct val="90000"/>
              </a:lnSpc>
              <a:spcBef>
                <a:spcPts val="500"/>
              </a:spcBef>
              <a:spcAft>
                <a:spcPts val="500"/>
              </a:spcAft>
              <a:buNone/>
            </a:pPr>
            <a:endParaRPr lang="en-US" altLang="en-US" dirty="0"/>
          </a:p>
          <a:p>
            <a:pPr marL="0" indent="0">
              <a:lnSpc>
                <a:spcPct val="90000"/>
              </a:lnSpc>
              <a:spcBef>
                <a:spcPts val="500"/>
              </a:spcBef>
              <a:spcAft>
                <a:spcPts val="500"/>
              </a:spcAft>
              <a:buNone/>
            </a:pPr>
            <a:r>
              <a:rPr lang="en-US" altLang="en-US" dirty="0" smtClean="0"/>
              <a:t>Give example… </a:t>
            </a:r>
            <a:endParaRPr lang="en-US" dirty="0"/>
          </a:p>
        </p:txBody>
      </p:sp>
    </p:spTree>
    <p:extLst>
      <p:ext uri="{BB962C8B-B14F-4D97-AF65-F5344CB8AC3E}">
        <p14:creationId xmlns:p14="http://schemas.microsoft.com/office/powerpoint/2010/main" val="374984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Achievable </a:t>
            </a:r>
            <a:endParaRPr lang="en-US" dirty="0"/>
          </a:p>
        </p:txBody>
      </p:sp>
      <p:sp>
        <p:nvSpPr>
          <p:cNvPr id="3" name="Content Placeholder 2"/>
          <p:cNvSpPr>
            <a:spLocks noGrp="1"/>
          </p:cNvSpPr>
          <p:nvPr>
            <p:ph idx="1"/>
          </p:nvPr>
        </p:nvSpPr>
        <p:spPr/>
        <p:txBody>
          <a:bodyPr/>
          <a:lstStyle/>
          <a:p>
            <a:pPr marL="0" indent="0">
              <a:spcBef>
                <a:spcPts val="500"/>
              </a:spcBef>
              <a:spcAft>
                <a:spcPts val="500"/>
              </a:spcAft>
              <a:buNone/>
            </a:pPr>
            <a:r>
              <a:rPr lang="en-US" altLang="en-US" dirty="0" smtClean="0"/>
              <a:t>Goals have to be achievable.</a:t>
            </a:r>
          </a:p>
          <a:p>
            <a:pPr>
              <a:spcBef>
                <a:spcPts val="500"/>
              </a:spcBef>
              <a:spcAft>
                <a:spcPts val="500"/>
              </a:spcAft>
              <a:buFontTx/>
              <a:buChar char="-"/>
            </a:pPr>
            <a:r>
              <a:rPr lang="en-US" altLang="en-US" dirty="0" smtClean="0"/>
              <a:t>You are able to make it happen.</a:t>
            </a:r>
          </a:p>
          <a:p>
            <a:pPr>
              <a:spcBef>
                <a:spcPts val="500"/>
              </a:spcBef>
              <a:spcAft>
                <a:spcPts val="500"/>
              </a:spcAft>
              <a:buFontTx/>
              <a:buChar char="-"/>
            </a:pPr>
            <a:r>
              <a:rPr lang="en-US" altLang="en-US" dirty="0" smtClean="0"/>
              <a:t>The resources are at your disposal to make it happen. </a:t>
            </a:r>
          </a:p>
          <a:p>
            <a:pPr>
              <a:spcBef>
                <a:spcPts val="500"/>
              </a:spcBef>
              <a:spcAft>
                <a:spcPts val="500"/>
              </a:spcAft>
              <a:buFontTx/>
              <a:buChar char="-"/>
            </a:pPr>
            <a:r>
              <a:rPr lang="en-US" altLang="en-US" dirty="0" smtClean="0"/>
              <a:t>The achievement of the goal is up to you alone. </a:t>
            </a:r>
          </a:p>
          <a:p>
            <a:pPr lvl="1">
              <a:spcBef>
                <a:spcPts val="500"/>
              </a:spcBef>
              <a:spcAft>
                <a:spcPts val="500"/>
              </a:spcAft>
            </a:pPr>
            <a:r>
              <a:rPr lang="en-US" altLang="en-US" dirty="0" smtClean="0"/>
              <a:t>Your goal should clearly speak to things that you have control over.  </a:t>
            </a:r>
          </a:p>
          <a:p>
            <a:pPr marL="0" indent="0">
              <a:buNone/>
            </a:pPr>
            <a:endParaRPr lang="en-US" dirty="0"/>
          </a:p>
        </p:txBody>
      </p:sp>
    </p:spTree>
    <p:extLst>
      <p:ext uri="{BB962C8B-B14F-4D97-AF65-F5344CB8AC3E}">
        <p14:creationId xmlns:p14="http://schemas.microsoft.com/office/powerpoint/2010/main" val="2837478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1024</Words>
  <Application>Microsoft Office PowerPoint</Application>
  <PresentationFormat>On-screen Show (4:3)</PresentationFormat>
  <Paragraphs>125</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What is a goal?</vt:lpstr>
      <vt:lpstr>What does the bible say about setting goals?</vt:lpstr>
      <vt:lpstr>Definition of a Goal </vt:lpstr>
      <vt:lpstr>Why do we need Goals?  </vt:lpstr>
      <vt:lpstr>Long vs. Short</vt:lpstr>
      <vt:lpstr>Goals-Examples</vt:lpstr>
      <vt:lpstr>Specific </vt:lpstr>
      <vt:lpstr>Measurable </vt:lpstr>
      <vt:lpstr>Achievable </vt:lpstr>
      <vt:lpstr>Realistic</vt:lpstr>
      <vt:lpstr>Timely </vt:lpstr>
      <vt:lpstr>Getting Started</vt:lpstr>
      <vt:lpstr>Do you believe you can achieve?</vt:lpstr>
      <vt:lpstr>Steps for Setting Goals</vt:lpstr>
      <vt:lpstr>Tips for Setting Goals</vt:lpstr>
      <vt:lpstr>Plan how you will achieve your goals</vt:lpstr>
      <vt:lpstr>What makes goals effective…</vt:lpstr>
      <vt:lpstr>Setting Goals Quotes</vt:lpstr>
      <vt:lpstr>Build a bridge and get over it</vt:lpstr>
      <vt:lpstr>The Dark Side of Goal Setting</vt:lpstr>
      <vt:lpstr> There are three types of people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ccpap</dc:creator>
  <cp:lastModifiedBy>ccpap</cp:lastModifiedBy>
  <cp:revision>21</cp:revision>
  <dcterms:created xsi:type="dcterms:W3CDTF">2017-02-28T00:12:08Z</dcterms:created>
  <dcterms:modified xsi:type="dcterms:W3CDTF">2017-03-01T01:23:59Z</dcterms:modified>
</cp:coreProperties>
</file>