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665" r:id="rId5"/>
    <p:sldMasterId id="2147483730" r:id="rId6"/>
    <p:sldMasterId id="2147483850" r:id="rId7"/>
  </p:sldMasterIdLst>
  <p:notesMasterIdLst>
    <p:notesMasterId r:id="rId26"/>
  </p:notesMasterIdLst>
  <p:handoutMasterIdLst>
    <p:handoutMasterId r:id="rId27"/>
  </p:handoutMasterIdLst>
  <p:sldIdLst>
    <p:sldId id="607" r:id="rId8"/>
    <p:sldId id="617" r:id="rId9"/>
    <p:sldId id="615" r:id="rId10"/>
    <p:sldId id="281" r:id="rId11"/>
    <p:sldId id="263" r:id="rId12"/>
    <p:sldId id="265" r:id="rId13"/>
    <p:sldId id="264" r:id="rId14"/>
    <p:sldId id="270" r:id="rId15"/>
    <p:sldId id="271" r:id="rId16"/>
    <p:sldId id="273" r:id="rId17"/>
    <p:sldId id="285" r:id="rId18"/>
    <p:sldId id="286" r:id="rId19"/>
    <p:sldId id="287" r:id="rId20"/>
    <p:sldId id="288" r:id="rId21"/>
    <p:sldId id="616" r:id="rId22"/>
    <p:sldId id="289" r:id="rId23"/>
    <p:sldId id="290" r:id="rId24"/>
    <p:sldId id="614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607"/>
            <p14:sldId id="617"/>
            <p14:sldId id="615"/>
            <p14:sldId id="281"/>
            <p14:sldId id="263"/>
            <p14:sldId id="265"/>
            <p14:sldId id="264"/>
            <p14:sldId id="270"/>
            <p14:sldId id="271"/>
            <p14:sldId id="273"/>
            <p14:sldId id="285"/>
            <p14:sldId id="286"/>
            <p14:sldId id="287"/>
            <p14:sldId id="288"/>
            <p14:sldId id="616"/>
            <p14:sldId id="289"/>
            <p14:sldId id="290"/>
            <p14:sldId id="6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980"/>
    <a:srgbClr val="00C37B"/>
    <a:srgbClr val="FF6327"/>
    <a:srgbClr val="88D5ED"/>
    <a:srgbClr val="005A82"/>
    <a:srgbClr val="0A8CB7"/>
    <a:srgbClr val="6EBBD4"/>
    <a:srgbClr val="FF7E83"/>
    <a:srgbClr val="893713"/>
    <a:srgbClr val="C8F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8683C-EAF3-4898-8070-9D894ED4C328}" v="8" dt="2021-04-07T19:45:24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22" autoAdjust="0"/>
    <p:restoredTop sz="95232" autoAdjust="0"/>
  </p:normalViewPr>
  <p:slideViewPr>
    <p:cSldViewPr>
      <p:cViewPr varScale="1">
        <p:scale>
          <a:sx n="82" d="100"/>
          <a:sy n="82" d="100"/>
        </p:scale>
        <p:origin x="446" y="48"/>
      </p:cViewPr>
      <p:guideLst/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1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03/12/2021</a:t>
            </a:fld>
            <a:endParaRPr lang="pt-PT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</a:t>
            </a:r>
            <a:r>
              <a:rPr lang="pt-PT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Sogeti 2018.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1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pt-PT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hyperlink" Target="http://www.capgemini.com/about/how-we-work/rightshorer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://www.youtube.com/capgeminimedia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www.linkedin.com/company/capgemini" TargetMode="External"/><Relationship Id="rId11" Type="http://schemas.microsoft.com/office/2007/relationships/hdphoto" Target="../media/hdphoto2.wdp"/><Relationship Id="rId5" Type="http://schemas.openxmlformats.org/officeDocument/2006/relationships/hyperlink" Target="https://www.sogeti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capgemini.com/" TargetMode="External"/><Relationship Id="rId9" Type="http://schemas.openxmlformats.org/officeDocument/2006/relationships/hyperlink" Target="http://www.twitter.com/capgemini" TargetMode="External"/><Relationship Id="rId14" Type="http://schemas.microsoft.com/office/2007/relationships/hdphoto" Target="../media/hdphoto3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.emf"/><Relationship Id="rId7" Type="http://schemas.openxmlformats.org/officeDocument/2006/relationships/image" Target="../media/image12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.emf"/><Relationship Id="rId7" Type="http://schemas.openxmlformats.org/officeDocument/2006/relationships/image" Target="../media/image12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8696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50391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1295400" y="1"/>
            <a:ext cx="10896600" cy="5568105"/>
          </a:xfrm>
          <a:custGeom>
            <a:avLst/>
            <a:gdLst>
              <a:gd name="connsiteX0" fmla="*/ 0 w 10896600"/>
              <a:gd name="connsiteY0" fmla="*/ 0 h 5568105"/>
              <a:gd name="connsiteX1" fmla="*/ 10896600 w 10896600"/>
              <a:gd name="connsiteY1" fmla="*/ 0 h 5568105"/>
              <a:gd name="connsiteX2" fmla="*/ 10896600 w 10896600"/>
              <a:gd name="connsiteY2" fmla="*/ 80960 h 5568105"/>
              <a:gd name="connsiteX3" fmla="*/ 10896600 w 10896600"/>
              <a:gd name="connsiteY3" fmla="*/ 5568105 h 5568105"/>
              <a:gd name="connsiteX4" fmla="*/ 10451841 w 10896600"/>
              <a:gd name="connsiteY4" fmla="*/ 5493803 h 5568105"/>
              <a:gd name="connsiteX5" fmla="*/ 0 w 10896600"/>
              <a:gd name="connsiteY5" fmla="*/ 3246176 h 5568105"/>
              <a:gd name="connsiteX6" fmla="*/ 0 w 10896600"/>
              <a:gd name="connsiteY6" fmla="*/ 191975 h 5568105"/>
              <a:gd name="connsiteX7" fmla="*/ 0 w 10896600"/>
              <a:gd name="connsiteY7" fmla="*/ 0 h 556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6600" h="5568105">
                <a:moveTo>
                  <a:pt x="0" y="0"/>
                </a:moveTo>
                <a:lnTo>
                  <a:pt x="10896600" y="0"/>
                </a:lnTo>
                <a:lnTo>
                  <a:pt x="10896600" y="80960"/>
                </a:lnTo>
                <a:cubicBezTo>
                  <a:pt x="10896600" y="1513754"/>
                  <a:pt x="10896600" y="3311770"/>
                  <a:pt x="10896600" y="5568105"/>
                </a:cubicBezTo>
                <a:cubicBezTo>
                  <a:pt x="10748347" y="5549530"/>
                  <a:pt x="10600094" y="5530954"/>
                  <a:pt x="10451841" y="5493803"/>
                </a:cubicBezTo>
                <a:cubicBezTo>
                  <a:pt x="6356350" y="4787937"/>
                  <a:pt x="2872403" y="4026344"/>
                  <a:pt x="0" y="3246176"/>
                </a:cubicBezTo>
                <a:cubicBezTo>
                  <a:pt x="0" y="3246176"/>
                  <a:pt x="0" y="3246176"/>
                  <a:pt x="0" y="1919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16081" y="1442183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6081" y="2356582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4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0" y="0"/>
            <a:ext cx="12192000" cy="5873580"/>
          </a:xfrm>
          <a:custGeom>
            <a:avLst/>
            <a:gdLst>
              <a:gd name="connsiteX0" fmla="*/ 0 w 12192000"/>
              <a:gd name="connsiteY0" fmla="*/ 0 h 5873580"/>
              <a:gd name="connsiteX1" fmla="*/ 12192000 w 12192000"/>
              <a:gd name="connsiteY1" fmla="*/ 0 h 5873580"/>
              <a:gd name="connsiteX2" fmla="*/ 12192000 w 12192000"/>
              <a:gd name="connsiteY2" fmla="*/ 448624 h 5873580"/>
              <a:gd name="connsiteX3" fmla="*/ 12192000 w 12192000"/>
              <a:gd name="connsiteY3" fmla="*/ 2347836 h 5873580"/>
              <a:gd name="connsiteX4" fmla="*/ 0 w 12192000"/>
              <a:gd name="connsiteY4" fmla="*/ 4899184 h 5873580"/>
              <a:gd name="connsiteX5" fmla="*/ 0 w 12192000"/>
              <a:gd name="connsiteY5" fmla="*/ 176498 h 5873580"/>
              <a:gd name="connsiteX6" fmla="*/ 0 w 12192000"/>
              <a:gd name="connsiteY6" fmla="*/ 0 h 58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73580">
                <a:moveTo>
                  <a:pt x="0" y="0"/>
                </a:moveTo>
                <a:lnTo>
                  <a:pt x="12192000" y="0"/>
                </a:lnTo>
                <a:lnTo>
                  <a:pt x="12192000" y="448624"/>
                </a:lnTo>
                <a:cubicBezTo>
                  <a:pt x="12192000" y="1051556"/>
                  <a:pt x="12192000" y="1684140"/>
                  <a:pt x="12192000" y="2347836"/>
                </a:cubicBezTo>
                <a:cubicBezTo>
                  <a:pt x="12192000" y="7979192"/>
                  <a:pt x="1443790" y="5266946"/>
                  <a:pt x="0" y="4899184"/>
                </a:cubicBezTo>
                <a:cubicBezTo>
                  <a:pt x="0" y="4899184"/>
                  <a:pt x="0" y="4899184"/>
                  <a:pt x="0" y="1764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902619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817018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00" y="457200"/>
            <a:ext cx="112800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00" y="1714166"/>
            <a:ext cx="11280000" cy="40358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SSW Design Guide: Application Portal</a:t>
            </a:r>
          </a:p>
        </p:txBody>
      </p:sp>
    </p:spTree>
    <p:extLst>
      <p:ext uri="{BB962C8B-B14F-4D97-AF65-F5344CB8AC3E}">
        <p14:creationId xmlns:p14="http://schemas.microsoft.com/office/powerpoint/2010/main" val="29881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SSW Design Guide: Application Portal</a:t>
            </a:r>
          </a:p>
        </p:txBody>
      </p:sp>
    </p:spTree>
    <p:extLst>
      <p:ext uri="{BB962C8B-B14F-4D97-AF65-F5344CB8AC3E}">
        <p14:creationId xmlns:p14="http://schemas.microsoft.com/office/powerpoint/2010/main" val="707469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0"/>
            <a:ext cx="6309360" cy="4765196"/>
          </a:xfrm>
          <a:custGeom>
            <a:avLst/>
            <a:gdLst>
              <a:gd name="connsiteX0" fmla="*/ 0 w 6309360"/>
              <a:gd name="connsiteY0" fmla="*/ 0 h 4765196"/>
              <a:gd name="connsiteX1" fmla="*/ 6309360 w 6309360"/>
              <a:gd name="connsiteY1" fmla="*/ 0 h 4765196"/>
              <a:gd name="connsiteX2" fmla="*/ 6309360 w 6309360"/>
              <a:gd name="connsiteY2" fmla="*/ 56339 h 4765196"/>
              <a:gd name="connsiteX3" fmla="*/ 6309360 w 6309360"/>
              <a:gd name="connsiteY3" fmla="*/ 4765196 h 4765196"/>
              <a:gd name="connsiteX4" fmla="*/ 6030064 w 6309360"/>
              <a:gd name="connsiteY4" fmla="*/ 4718537 h 4765196"/>
              <a:gd name="connsiteX5" fmla="*/ 161022 w 6309360"/>
              <a:gd name="connsiteY5" fmla="*/ 3490219 h 4765196"/>
              <a:gd name="connsiteX6" fmla="*/ 0 w 6309360"/>
              <a:gd name="connsiteY6" fmla="*/ 3448369 h 4765196"/>
              <a:gd name="connsiteX7" fmla="*/ 0 w 6309360"/>
              <a:gd name="connsiteY7" fmla="*/ 0 h 476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9360" h="4765196">
                <a:moveTo>
                  <a:pt x="0" y="0"/>
                </a:moveTo>
                <a:lnTo>
                  <a:pt x="6309360" y="0"/>
                </a:lnTo>
                <a:lnTo>
                  <a:pt x="6309360" y="56339"/>
                </a:lnTo>
                <a:cubicBezTo>
                  <a:pt x="6309360" y="1086668"/>
                  <a:pt x="6309360" y="2585327"/>
                  <a:pt x="6309360" y="4765196"/>
                </a:cubicBezTo>
                <a:cubicBezTo>
                  <a:pt x="6216261" y="4753531"/>
                  <a:pt x="6123163" y="4741867"/>
                  <a:pt x="6030064" y="4718537"/>
                </a:cubicBezTo>
                <a:cubicBezTo>
                  <a:pt x="3779692" y="4330681"/>
                  <a:pt x="1823345" y="3916032"/>
                  <a:pt x="161022" y="3490219"/>
                </a:cubicBezTo>
                <a:lnTo>
                  <a:pt x="0" y="34483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" y="228600"/>
            <a:ext cx="4176384" cy="697992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3570847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523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837769" y="2731746"/>
            <a:ext cx="6354232" cy="4126254"/>
          </a:xfrm>
          <a:custGeom>
            <a:avLst/>
            <a:gdLst>
              <a:gd name="connsiteX0" fmla="*/ 3218905 w 6354232"/>
              <a:gd name="connsiteY0" fmla="*/ 0 h 4126254"/>
              <a:gd name="connsiteX1" fmla="*/ 6338060 w 6354232"/>
              <a:gd name="connsiteY1" fmla="*/ 0 h 4126254"/>
              <a:gd name="connsiteX2" fmla="*/ 6354232 w 6354232"/>
              <a:gd name="connsiteY2" fmla="*/ 0 h 4126254"/>
              <a:gd name="connsiteX3" fmla="*/ 6354232 w 6354232"/>
              <a:gd name="connsiteY3" fmla="*/ 4126254 h 4126254"/>
              <a:gd name="connsiteX4" fmla="*/ 0 w 6354232"/>
              <a:gd name="connsiteY4" fmla="*/ 4126254 h 4126254"/>
              <a:gd name="connsiteX5" fmla="*/ 18928 w 6354232"/>
              <a:gd name="connsiteY5" fmla="*/ 4013385 h 4126254"/>
              <a:gd name="connsiteX6" fmla="*/ 273133 w 6354232"/>
              <a:gd name="connsiteY6" fmla="*/ 2497612 h 4126254"/>
              <a:gd name="connsiteX7" fmla="*/ 3218905 w 6354232"/>
              <a:gd name="connsiteY7" fmla="*/ 0 h 412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4232" h="4126254">
                <a:moveTo>
                  <a:pt x="3218905" y="0"/>
                </a:moveTo>
                <a:cubicBezTo>
                  <a:pt x="3218905" y="0"/>
                  <a:pt x="3218905" y="0"/>
                  <a:pt x="6338060" y="0"/>
                </a:cubicBezTo>
                <a:lnTo>
                  <a:pt x="6354232" y="0"/>
                </a:lnTo>
                <a:lnTo>
                  <a:pt x="6354232" y="4126254"/>
                </a:lnTo>
                <a:lnTo>
                  <a:pt x="0" y="4126254"/>
                </a:lnTo>
                <a:lnTo>
                  <a:pt x="18928" y="4013385"/>
                </a:lnTo>
                <a:cubicBezTo>
                  <a:pt x="86797" y="3608700"/>
                  <a:pt x="170327" y="3110626"/>
                  <a:pt x="273133" y="2497612"/>
                </a:cubicBezTo>
                <a:cubicBezTo>
                  <a:pt x="509655" y="1050498"/>
                  <a:pt x="1756770" y="0"/>
                  <a:pt x="32189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1443355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838200"/>
            <a:ext cx="414752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1" y="0"/>
            <a:ext cx="7037465" cy="6858000"/>
          </a:xfrm>
          <a:custGeom>
            <a:avLst/>
            <a:gdLst>
              <a:gd name="connsiteX0" fmla="*/ 0 w 7037465"/>
              <a:gd name="connsiteY0" fmla="*/ 0 h 6858000"/>
              <a:gd name="connsiteX1" fmla="*/ 7037465 w 7037465"/>
              <a:gd name="connsiteY1" fmla="*/ 0 h 6858000"/>
              <a:gd name="connsiteX2" fmla="*/ 7037465 w 7037465"/>
              <a:gd name="connsiteY2" fmla="*/ 114293 h 6858000"/>
              <a:gd name="connsiteX3" fmla="*/ 7037465 w 7037465"/>
              <a:gd name="connsiteY3" fmla="*/ 2657010 h 6858000"/>
              <a:gd name="connsiteX4" fmla="*/ 3733176 w 7037465"/>
              <a:gd name="connsiteY4" fmla="*/ 6564069 h 6858000"/>
              <a:gd name="connsiteX5" fmla="*/ 2097225 w 7037465"/>
              <a:gd name="connsiteY5" fmla="*/ 6832749 h 6858000"/>
              <a:gd name="connsiteX6" fmla="*/ 1943476 w 7037465"/>
              <a:gd name="connsiteY6" fmla="*/ 6858000 h 6858000"/>
              <a:gd name="connsiteX7" fmla="*/ 0 w 7037465"/>
              <a:gd name="connsiteY7" fmla="*/ 6858000 h 6858000"/>
              <a:gd name="connsiteX8" fmla="*/ 0 w 7037465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7465" h="6858000">
                <a:moveTo>
                  <a:pt x="0" y="0"/>
                </a:moveTo>
                <a:lnTo>
                  <a:pt x="7037465" y="0"/>
                </a:lnTo>
                <a:lnTo>
                  <a:pt x="7037465" y="114293"/>
                </a:lnTo>
                <a:cubicBezTo>
                  <a:pt x="7037465" y="2657010"/>
                  <a:pt x="7037465" y="2657010"/>
                  <a:pt x="7037465" y="2657010"/>
                </a:cubicBezTo>
                <a:cubicBezTo>
                  <a:pt x="7037465" y="4603435"/>
                  <a:pt x="5647678" y="6251504"/>
                  <a:pt x="3733176" y="6564069"/>
                </a:cubicBezTo>
                <a:cubicBezTo>
                  <a:pt x="3099579" y="6668128"/>
                  <a:pt x="2558794" y="6756943"/>
                  <a:pt x="2097225" y="6832749"/>
                </a:cubicBezTo>
                <a:lnTo>
                  <a:pt x="19434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7988" y="2317233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bg1"/>
                </a:solidFill>
              </a:rPr>
              <a:t>About </a:t>
            </a:r>
            <a:r>
              <a:rPr lang="en-US" sz="1600" dirty="0" err="1">
                <a:solidFill>
                  <a:schemeClr val="bg1"/>
                </a:solidFill>
              </a:rPr>
              <a:t>Sogeti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07988" y="4048433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bg1"/>
                </a:solidFill>
              </a:rPr>
              <a:t>Learn more about us at</a:t>
            </a: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bg1"/>
                </a:solidFill>
              </a:rPr>
              <a:t>www.sogeti.com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305799" y="5764024"/>
            <a:ext cx="3512821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tx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tx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2021 Sogeti. All rights reserved.</a:t>
            </a:r>
          </a:p>
        </p:txBody>
      </p:sp>
      <p:sp>
        <p:nvSpPr>
          <p:cNvPr id="26" name="Rectangle 25">
            <a:hlinkClick r:id="rId3"/>
          </p:cNvPr>
          <p:cNvSpPr/>
          <p:nvPr userDrawn="1"/>
        </p:nvSpPr>
        <p:spPr>
          <a:xfrm>
            <a:off x="10730865" y="3812094"/>
            <a:ext cx="704850" cy="124676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hlinkClick r:id="rId4"/>
          </p:cNvPr>
          <p:cNvSpPr/>
          <p:nvPr userDrawn="1"/>
        </p:nvSpPr>
        <p:spPr>
          <a:xfrm>
            <a:off x="6532245" y="4445639"/>
            <a:ext cx="1851660" cy="183449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hlinkClick r:id="rId5"/>
          </p:cNvPr>
          <p:cNvSpPr/>
          <p:nvPr userDrawn="1"/>
        </p:nvSpPr>
        <p:spPr>
          <a:xfrm>
            <a:off x="407989" y="4235890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1" name="Picture 2" descr="D:\My Work\Template\Icons\Social Media\LinkedIN.png">
            <a:hlinkClick r:id="rId6"/>
            <a:extLst>
              <a:ext uri="{FF2B5EF4-FFF2-40B4-BE49-F238E27FC236}">
                <a16:creationId xmlns:a16="http://schemas.microsoft.com/office/drawing/2014/main" id="{08F614DE-51DA-4BFF-8E53-D2741450B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684065" y="5181600"/>
            <a:ext cx="333195" cy="333195"/>
          </a:xfrm>
          <a:prstGeom prst="rect">
            <a:avLst/>
          </a:prstGeom>
          <a:noFill/>
        </p:spPr>
      </p:pic>
      <p:pic>
        <p:nvPicPr>
          <p:cNvPr id="22" name="Picture 5" descr="D:\My Work\Template\Icons\Social Media\Twitter.png">
            <a:hlinkClick r:id="rId9"/>
            <a:extLst>
              <a:ext uri="{FF2B5EF4-FFF2-40B4-BE49-F238E27FC236}">
                <a16:creationId xmlns:a16="http://schemas.microsoft.com/office/drawing/2014/main" id="{407A4AAB-4D4A-41A6-8AB1-41DD0D45E3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25" name="Picture 6" descr="D:\My Work\Template\Icons\Social Media\YouTube.png">
            <a:hlinkClick r:id="rId12"/>
            <a:extLst>
              <a:ext uri="{FF2B5EF4-FFF2-40B4-BE49-F238E27FC236}">
                <a16:creationId xmlns:a16="http://schemas.microsoft.com/office/drawing/2014/main" id="{B8D13D2F-BC30-4A06-B353-FAA883C67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1D6730-9622-4316-9ACE-C0BFBC830794}"/>
              </a:ext>
            </a:extLst>
          </p:cNvPr>
          <p:cNvSpPr/>
          <p:nvPr userDrawn="1"/>
        </p:nvSpPr>
        <p:spPr>
          <a:xfrm>
            <a:off x="401188" y="2708920"/>
            <a:ext cx="52308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12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7162801" y="2667000"/>
            <a:ext cx="5029201" cy="4191000"/>
          </a:xfrm>
          <a:custGeom>
            <a:avLst/>
            <a:gdLst>
              <a:gd name="connsiteX0" fmla="*/ 5029201 w 5029201"/>
              <a:gd name="connsiteY0" fmla="*/ 0 h 4191000"/>
              <a:gd name="connsiteX1" fmla="*/ 5029201 w 5029201"/>
              <a:gd name="connsiteY1" fmla="*/ 4050815 h 4191000"/>
              <a:gd name="connsiteX2" fmla="*/ 5029201 w 5029201"/>
              <a:gd name="connsiteY2" fmla="*/ 4191000 h 4191000"/>
              <a:gd name="connsiteX3" fmla="*/ 0 w 5029201"/>
              <a:gd name="connsiteY3" fmla="*/ 4191000 h 4191000"/>
              <a:gd name="connsiteX4" fmla="*/ 0 w 5029201"/>
              <a:gd name="connsiteY4" fmla="*/ 4087004 h 4191000"/>
              <a:gd name="connsiteX5" fmla="*/ 0 w 5029201"/>
              <a:gd name="connsiteY5" fmla="*/ 1070904 h 4191000"/>
              <a:gd name="connsiteX6" fmla="*/ 2360645 w 5029201"/>
              <a:gd name="connsiteY6" fmla="*/ 505467 h 4191000"/>
              <a:gd name="connsiteX7" fmla="*/ 5029201 w 5029201"/>
              <a:gd name="connsiteY7" fmla="*/ 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1" h="4191000">
                <a:moveTo>
                  <a:pt x="5029201" y="0"/>
                </a:moveTo>
                <a:cubicBezTo>
                  <a:pt x="5029201" y="2081302"/>
                  <a:pt x="5029201" y="3317075"/>
                  <a:pt x="5029201" y="4050815"/>
                </a:cubicBezTo>
                <a:lnTo>
                  <a:pt x="5029201" y="4191000"/>
                </a:lnTo>
                <a:lnTo>
                  <a:pt x="0" y="4191000"/>
                </a:lnTo>
                <a:lnTo>
                  <a:pt x="0" y="4087004"/>
                </a:lnTo>
                <a:cubicBezTo>
                  <a:pt x="0" y="1070904"/>
                  <a:pt x="0" y="1070904"/>
                  <a:pt x="0" y="1070904"/>
                </a:cubicBezTo>
                <a:cubicBezTo>
                  <a:pt x="709904" y="873858"/>
                  <a:pt x="1496786" y="685379"/>
                  <a:pt x="2360645" y="505467"/>
                </a:cubicBezTo>
                <a:cubicBezTo>
                  <a:pt x="3121868" y="342690"/>
                  <a:pt x="4960776" y="8567"/>
                  <a:pt x="50292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26722" y="3491378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5"/>
                </a:solidFill>
              </a:rPr>
              <a:t>About </a:t>
            </a:r>
            <a:r>
              <a:rPr lang="en-US" sz="1600" dirty="0" err="1">
                <a:solidFill>
                  <a:schemeClr val="accent5"/>
                </a:solidFill>
              </a:rPr>
              <a:t>Sogeti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26722" y="5407369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5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5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426723" y="5594826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7696201" y="5841671"/>
            <a:ext cx="4087812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2021 Sogeti.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pic>
        <p:nvPicPr>
          <p:cNvPr id="10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84066" y="5181600"/>
            <a:ext cx="333195" cy="333195"/>
          </a:xfrm>
          <a:prstGeom prst="rect">
            <a:avLst/>
          </a:prstGeom>
          <a:noFill/>
        </p:spPr>
      </p:pic>
      <p:pic>
        <p:nvPicPr>
          <p:cNvPr id="11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B1D44DE-9375-4835-B18F-A334E66D7F1C}"/>
              </a:ext>
            </a:extLst>
          </p:cNvPr>
          <p:cNvSpPr/>
          <p:nvPr userDrawn="1"/>
        </p:nvSpPr>
        <p:spPr>
          <a:xfrm>
            <a:off x="401188" y="3861048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070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6096000" cy="5796064"/>
          </a:xfrm>
          <a:custGeom>
            <a:avLst/>
            <a:gdLst>
              <a:gd name="connsiteX0" fmla="*/ 0 w 6096000"/>
              <a:gd name="connsiteY0" fmla="*/ 0 h 5796064"/>
              <a:gd name="connsiteX1" fmla="*/ 6096000 w 6096000"/>
              <a:gd name="connsiteY1" fmla="*/ 0 h 5796064"/>
              <a:gd name="connsiteX2" fmla="*/ 6096000 w 6096000"/>
              <a:gd name="connsiteY2" fmla="*/ 133757 h 5796064"/>
              <a:gd name="connsiteX3" fmla="*/ 6096000 w 6096000"/>
              <a:gd name="connsiteY3" fmla="*/ 4034055 h 5796064"/>
              <a:gd name="connsiteX4" fmla="*/ 0 w 6096000"/>
              <a:gd name="connsiteY4" fmla="*/ 5309105 h 5796064"/>
              <a:gd name="connsiteX5" fmla="*/ 0 w 6096000"/>
              <a:gd name="connsiteY5" fmla="*/ 8972 h 5796064"/>
              <a:gd name="connsiteX6" fmla="*/ 0 w 6096000"/>
              <a:gd name="connsiteY6" fmla="*/ 0 h 579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5796064">
                <a:moveTo>
                  <a:pt x="0" y="0"/>
                </a:moveTo>
                <a:lnTo>
                  <a:pt x="6096000" y="0"/>
                </a:lnTo>
                <a:lnTo>
                  <a:pt x="6096000" y="133757"/>
                </a:lnTo>
                <a:cubicBezTo>
                  <a:pt x="6096000" y="1105896"/>
                  <a:pt x="6096000" y="2375629"/>
                  <a:pt x="6096000" y="4034055"/>
                </a:cubicBezTo>
                <a:cubicBezTo>
                  <a:pt x="6096000" y="6848354"/>
                  <a:pt x="721895" y="5492896"/>
                  <a:pt x="0" y="5309105"/>
                </a:cubicBezTo>
                <a:cubicBezTo>
                  <a:pt x="0" y="5309105"/>
                  <a:pt x="0" y="5309105"/>
                  <a:pt x="0" y="89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155492" y="2453640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3"/>
                </a:solidFill>
              </a:rPr>
              <a:t>About </a:t>
            </a:r>
            <a:r>
              <a:rPr lang="en-US" sz="1600" dirty="0" err="1">
                <a:solidFill>
                  <a:schemeClr val="accent3"/>
                </a:solidFill>
              </a:rPr>
              <a:t>Sogeti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7155492" y="4369631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3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7175636" y="4555357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20526" y="4596379"/>
            <a:ext cx="3999073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2021 Sogeti.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9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526" y="3962400"/>
            <a:ext cx="333195" cy="333195"/>
          </a:xfrm>
          <a:prstGeom prst="rect">
            <a:avLst/>
          </a:prstGeom>
          <a:noFill/>
        </p:spPr>
      </p:pic>
      <p:pic>
        <p:nvPicPr>
          <p:cNvPr id="12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902" y="39624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278" y="39624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9E7AB6-360B-4526-A05F-E716E577D207}"/>
              </a:ext>
            </a:extLst>
          </p:cNvPr>
          <p:cNvSpPr/>
          <p:nvPr userDrawn="1"/>
        </p:nvSpPr>
        <p:spPr>
          <a:xfrm>
            <a:off x="7155491" y="2852936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36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396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1423337"/>
            <a:ext cx="358466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0714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4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2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739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0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96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6401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93211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0"/>
            <a:ext cx="6759210" cy="4518977"/>
          </a:xfrm>
          <a:custGeom>
            <a:avLst/>
            <a:gdLst>
              <a:gd name="connsiteX0" fmla="*/ 0 w 6759210"/>
              <a:gd name="connsiteY0" fmla="*/ 0 h 4518977"/>
              <a:gd name="connsiteX1" fmla="*/ 6759210 w 6759210"/>
              <a:gd name="connsiteY1" fmla="*/ 0 h 4518977"/>
              <a:gd name="connsiteX2" fmla="*/ 6756415 w 6759210"/>
              <a:gd name="connsiteY2" fmla="*/ 16666 h 4518977"/>
              <a:gd name="connsiteX3" fmla="*/ 6372387 w 6759210"/>
              <a:gd name="connsiteY3" fmla="*/ 2306550 h 4518977"/>
              <a:gd name="connsiteX4" fmla="*/ 3762973 w 6759210"/>
              <a:gd name="connsiteY4" fmla="*/ 4518977 h 4518977"/>
              <a:gd name="connsiteX5" fmla="*/ 339369 w 6759210"/>
              <a:gd name="connsiteY5" fmla="*/ 4518977 h 4518977"/>
              <a:gd name="connsiteX6" fmla="*/ 0 w 6759210"/>
              <a:gd name="connsiteY6" fmla="*/ 4518977 h 4518977"/>
              <a:gd name="connsiteX7" fmla="*/ 0 w 6759210"/>
              <a:gd name="connsiteY7" fmla="*/ 0 h 451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9210" h="4518977">
                <a:moveTo>
                  <a:pt x="0" y="0"/>
                </a:moveTo>
                <a:lnTo>
                  <a:pt x="6759210" y="0"/>
                </a:lnTo>
                <a:lnTo>
                  <a:pt x="6756415" y="16666"/>
                </a:lnTo>
                <a:cubicBezTo>
                  <a:pt x="6686854" y="431442"/>
                  <a:pt x="6569700" y="1130011"/>
                  <a:pt x="6372387" y="2306550"/>
                </a:cubicBezTo>
                <a:cubicBezTo>
                  <a:pt x="6162872" y="3588428"/>
                  <a:pt x="5058156" y="4518977"/>
                  <a:pt x="3762973" y="4518977"/>
                </a:cubicBezTo>
                <a:cubicBezTo>
                  <a:pt x="3762973" y="4518977"/>
                  <a:pt x="3762973" y="4518977"/>
                  <a:pt x="339369" y="4518977"/>
                </a:cubicBezTo>
                <a:lnTo>
                  <a:pt x="0" y="45189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44374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35814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1838" y="777924"/>
            <a:ext cx="5321672" cy="57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71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5400000">
            <a:off x="11885731" y="885110"/>
            <a:ext cx="1723717" cy="344332"/>
            <a:chOff x="12496801" y="706628"/>
            <a:chExt cx="2975350" cy="594360"/>
          </a:xfrm>
        </p:grpSpPr>
        <p:sp>
          <p:nvSpPr>
            <p:cNvPr id="5" name="Rectangle 4"/>
            <p:cNvSpPr/>
            <p:nvPr userDrawn="1"/>
          </p:nvSpPr>
          <p:spPr>
            <a:xfrm>
              <a:off x="12496801" y="706628"/>
              <a:ext cx="595070" cy="594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3091871" y="706628"/>
              <a:ext cx="595070" cy="594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3686941" y="706628"/>
              <a:ext cx="595070" cy="594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4282011" y="706628"/>
              <a:ext cx="595070" cy="594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4877081" y="706628"/>
              <a:ext cx="595070" cy="5943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26" name="Rectangle 25"/>
          <p:cNvSpPr/>
          <p:nvPr userDrawn="1"/>
        </p:nvSpPr>
        <p:spPr>
          <a:xfrm rot="16200000">
            <a:off x="11722550" y="4349305"/>
            <a:ext cx="1394613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tx2"/>
                </a:solidFill>
              </a:rPr>
              <a:t>Infographic Palette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575423" y="2015626"/>
            <a:ext cx="347472" cy="4821246"/>
            <a:chOff x="12575423" y="2604463"/>
            <a:chExt cx="347472" cy="4821246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2575423" y="2604463"/>
              <a:ext cx="347472" cy="347472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2575423" y="2951375"/>
              <a:ext cx="347472" cy="347472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2575423" y="4334164"/>
              <a:ext cx="347472" cy="347472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2575423" y="5710816"/>
              <a:ext cx="347472" cy="347472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575423" y="6048324"/>
              <a:ext cx="347472" cy="347472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2575423" y="7078237"/>
              <a:ext cx="347472" cy="347472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5423" y="6735214"/>
              <a:ext cx="347472" cy="347472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12575423" y="6391347"/>
              <a:ext cx="347472" cy="347472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2575423" y="4679467"/>
              <a:ext cx="347472" cy="347472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2575423" y="5022490"/>
              <a:ext cx="347472" cy="347472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12575423" y="5367793"/>
              <a:ext cx="347472" cy="347472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2575423" y="3298847"/>
              <a:ext cx="347472" cy="347472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5423" y="3644150"/>
              <a:ext cx="347472" cy="347472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2575423" y="3987173"/>
              <a:ext cx="347472" cy="347472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60" name="Rectangle 59"/>
          <p:cNvSpPr/>
          <p:nvPr userDrawn="1"/>
        </p:nvSpPr>
        <p:spPr>
          <a:xfrm rot="16200000">
            <a:off x="12134522" y="931087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7" name="Retângulo 43">
            <a:extLst>
              <a:ext uri="{FF2B5EF4-FFF2-40B4-BE49-F238E27FC236}">
                <a16:creationId xmlns:a16="http://schemas.microsoft.com/office/drawing/2014/main" id="{1FCECE0D-597B-4F85-B096-E094159894EB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2" name="Retângulo 43">
            <a:extLst>
              <a:ext uri="{FF2B5EF4-FFF2-40B4-BE49-F238E27FC236}">
                <a16:creationId xmlns:a16="http://schemas.microsoft.com/office/drawing/2014/main" id="{D2BD3233-55BA-4E31-8DE7-BEF1438AB184}"/>
              </a:ext>
            </a:extLst>
          </p:cNvPr>
          <p:cNvSpPr/>
          <p:nvPr userDrawn="1"/>
        </p:nvSpPr>
        <p:spPr>
          <a:xfrm>
            <a:off x="9336360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v1.1 © 2021 Sogeti.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4" r:id="rId2"/>
    <p:sldLayoutId id="2147483735" r:id="rId3"/>
    <p:sldLayoutId id="2147483739" r:id="rId4"/>
    <p:sldLayoutId id="2147483846" r:id="rId5"/>
    <p:sldLayoutId id="2147483851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40" r:id="rId2"/>
    <p:sldLayoutId id="2147483813" r:id="rId3"/>
    <p:sldLayoutId id="2147483816" r:id="rId4"/>
    <p:sldLayoutId id="2147483821" r:id="rId5"/>
    <p:sldLayoutId id="2147483854" r:id="rId6"/>
    <p:sldLayoutId id="2147483856" r:id="rId7"/>
  </p:sldLayoutIdLst>
  <p:hf sldNum="0"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3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7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-portal.sogeticloudservices.com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SSW Design Guide: Application Portal</a:t>
            </a:r>
            <a:endParaRPr lang="en-US" dirty="0"/>
          </a:p>
        </p:txBody>
      </p:sp>
      <p:sp>
        <p:nvSpPr>
          <p:cNvPr id="1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Application </a:t>
            </a:r>
            <a:r>
              <a:rPr lang="en-US" dirty="0"/>
              <a:t>publishing</a:t>
            </a:r>
            <a:r>
              <a:rPr lang="nl-NL" dirty="0"/>
              <a:t> in </a:t>
            </a:r>
            <a:r>
              <a:rPr lang="en-US" dirty="0"/>
              <a:t>the</a:t>
            </a:r>
            <a:r>
              <a:rPr lang="nl-NL" dirty="0"/>
              <a:t> Sogeti Smart Workspace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1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51E4-09B1-4CCE-9FFD-BB4370CA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Portal Implementation - server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86153B-6956-4394-BD74-46715DA8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9138" lvl="1" indent="-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  <a:ea typeface="+mn-ea"/>
                <a:cs typeface="+mn-cs"/>
              </a:rPr>
              <a:t>Two Standard installed Windows server VMs in an availability group with an Azure Load Balancer.</a:t>
            </a:r>
          </a:p>
          <a:p>
            <a:pPr marL="719138" lvl="1" indent="-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  <a:ea typeface="+mn-ea"/>
                <a:cs typeface="+mn-cs"/>
              </a:rPr>
              <a:t>Additional Data disk on the servers or Azure Blob storage to store content (such as packages). The content is replicated by the service automatically when local disks are used.</a:t>
            </a:r>
          </a:p>
          <a:p>
            <a:pPr marL="719138" lvl="1" indent="-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  <a:ea typeface="+mn-ea"/>
                <a:cs typeface="+mn-cs"/>
              </a:rPr>
              <a:t>Azure SQL PaaS database.</a:t>
            </a:r>
          </a:p>
          <a:p>
            <a:pPr marL="719138" lvl="1" indent="-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marL="447675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</a:pPr>
            <a:r>
              <a:rPr 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Prerequisites</a:t>
            </a:r>
            <a:r>
              <a:rPr lang="en-US" sz="1800" dirty="0">
                <a:latin typeface="+mn-lt"/>
                <a:ea typeface="+mn-ea"/>
                <a:cs typeface="+mn-cs"/>
              </a:rPr>
              <a:t>:</a:t>
            </a:r>
          </a:p>
          <a:p>
            <a:pPr marL="719138" lvl="1" indent="-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  <a:ea typeface="+mn-ea"/>
                <a:cs typeface="+mn-cs"/>
              </a:rPr>
              <a:t>(Public) certificate for SSL support.</a:t>
            </a:r>
          </a:p>
          <a:p>
            <a:pPr marL="719138" lvl="1" indent="-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  <a:ea typeface="+mn-ea"/>
                <a:cs typeface="+mn-cs"/>
              </a:rPr>
              <a:t>DNS registration for the public URL (for example, </a:t>
            </a:r>
            <a:r>
              <a:rPr lang="en-US" sz="1800" dirty="0">
                <a:latin typeface="+mn-lt"/>
                <a:ea typeface="+mn-ea"/>
                <a:cs typeface="+mn-cs"/>
                <a:hlinkClick r:id="rId2"/>
              </a:rPr>
              <a:t>https://app-portal.contoso.com</a:t>
            </a:r>
            <a:r>
              <a:rPr lang="en-US" sz="1800" dirty="0">
                <a:latin typeface="+mn-lt"/>
                <a:ea typeface="+mn-ea"/>
                <a:cs typeface="+mn-cs"/>
              </a:rPr>
              <a:t>).</a:t>
            </a:r>
          </a:p>
          <a:p>
            <a:pPr marL="719138" lvl="1" indent="-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  <a:ea typeface="+mn-ea"/>
                <a:cs typeface="+mn-cs"/>
              </a:rPr>
              <a:t>Azure Application registration for SSO</a:t>
            </a:r>
          </a:p>
          <a:p>
            <a:pPr marL="719138" lvl="1" indent="-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7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A9E7-2768-470B-BF6A-CACA099E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Portal Implementation Guide – Identity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E6B2-1D6E-4113-B73F-B39FAA86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application portal comes with its own identity source (‘LOCAL’). This is only used for admin purposes with the standard account ‘admin’.</a:t>
            </a:r>
          </a:p>
          <a:p>
            <a:endParaRPr lang="en-US"/>
          </a:p>
          <a:p>
            <a:r>
              <a:rPr lang="en-US"/>
              <a:t>The default Identity Source for </a:t>
            </a:r>
            <a:r>
              <a:rPr lang="en-US">
                <a:solidFill>
                  <a:srgbClr val="FF7053"/>
                </a:solidFill>
              </a:rPr>
              <a:t>users</a:t>
            </a:r>
            <a:r>
              <a:rPr lang="en-US"/>
              <a:t> in SSW is Azure Active Directory. A connector, based on OAuth2, is created and connected to the customers’ tenant. This requires an App Registration in AAD with ClientID and Secret.</a:t>
            </a:r>
          </a:p>
          <a:p>
            <a:endParaRPr lang="en-US"/>
          </a:p>
          <a:p>
            <a:r>
              <a:rPr lang="en-US"/>
              <a:t>By default, users need to be added to the User-role before the can use the application portal. A dynamic or static group is created in AAD which is populated with the proper user accounts. The group is given the User role in the application portal.</a:t>
            </a:r>
          </a:p>
        </p:txBody>
      </p:sp>
    </p:spTree>
    <p:extLst>
      <p:ext uri="{BB962C8B-B14F-4D97-AF65-F5344CB8AC3E}">
        <p14:creationId xmlns:p14="http://schemas.microsoft.com/office/powerpoint/2010/main" val="258998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A9E7-2768-470B-BF6A-CACA099E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Portal Implementation Guide – Identity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E6B2-1D6E-4113-B73F-B39FAA86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default Identity Source for </a:t>
            </a:r>
            <a:r>
              <a:rPr lang="en-US">
                <a:solidFill>
                  <a:srgbClr val="FF7053"/>
                </a:solidFill>
              </a:rPr>
              <a:t>admins</a:t>
            </a:r>
            <a:r>
              <a:rPr lang="en-US"/>
              <a:t> in SSW is the Windows Active Directory which hosts the servers. A connector is created and connected to the Windows domain. This requires a service account in the domain.</a:t>
            </a:r>
          </a:p>
          <a:p>
            <a:endParaRPr lang="en-US"/>
          </a:p>
          <a:p>
            <a:r>
              <a:rPr lang="en-US"/>
              <a:t>By default, admins need to be added to the Admin-role before the can administer the application portal. A security group is created in AD which is populated with the proper user accounts for admins. The group is given the Admin role in the application portal.</a:t>
            </a:r>
          </a:p>
        </p:txBody>
      </p:sp>
    </p:spTree>
    <p:extLst>
      <p:ext uri="{BB962C8B-B14F-4D97-AF65-F5344CB8AC3E}">
        <p14:creationId xmlns:p14="http://schemas.microsoft.com/office/powerpoint/2010/main" val="407220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A9E7-2768-470B-BF6A-CACA099E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Portal Implementation Guide – Identity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E6B2-1D6E-4113-B73F-B39FAA86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LOCAL admin account</a:t>
            </a:r>
          </a:p>
          <a:p>
            <a:pPr lvl="1"/>
            <a:r>
              <a:rPr lang="en-US" sz="2000"/>
              <a:t>Used for initial setup and zone administration. Can be used as an escape when other IDP’s are not available.</a:t>
            </a:r>
          </a:p>
          <a:p>
            <a:pPr lvl="2"/>
            <a:endParaRPr lang="en-US"/>
          </a:p>
          <a:p>
            <a:r>
              <a:rPr lang="en-US"/>
              <a:t>Administator accounts</a:t>
            </a:r>
          </a:p>
          <a:p>
            <a:pPr lvl="1"/>
            <a:r>
              <a:rPr lang="en-US" sz="2000"/>
              <a:t>Sourced from the Windows Active Directory domain which hosts the servers</a:t>
            </a:r>
          </a:p>
          <a:p>
            <a:pPr lvl="1"/>
            <a:r>
              <a:rPr lang="en-US" sz="2000"/>
              <a:t>Used for administrative tasks by Sogeti Admins</a:t>
            </a:r>
          </a:p>
          <a:p>
            <a:pPr lvl="2"/>
            <a:endParaRPr lang="en-US"/>
          </a:p>
          <a:p>
            <a:r>
              <a:rPr lang="en-US"/>
              <a:t>User accounts</a:t>
            </a:r>
          </a:p>
          <a:p>
            <a:pPr lvl="1"/>
            <a:r>
              <a:rPr lang="en-US" sz="2000"/>
              <a:t>Sourced from Azure Active Directory through a dynamic group</a:t>
            </a:r>
          </a:p>
          <a:p>
            <a:pPr lvl="1"/>
            <a:r>
              <a:rPr lang="en-US" sz="2000"/>
              <a:t>Used by end users for the application portal</a:t>
            </a:r>
          </a:p>
        </p:txBody>
      </p:sp>
    </p:spTree>
    <p:extLst>
      <p:ext uri="{BB962C8B-B14F-4D97-AF65-F5344CB8AC3E}">
        <p14:creationId xmlns:p14="http://schemas.microsoft.com/office/powerpoint/2010/main" val="55146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781B-1338-4744-ABDA-218356D4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Portal implementation Guide – Windows Virtual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E829-67DD-4DC0-BE1D-91DAF645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connector is configured to read resources from an Azure Virtual Desktop (AVD) implementation. The connector connects to the feed on the WVD hostpool.</a:t>
            </a:r>
          </a:p>
          <a:p>
            <a:endParaRPr lang="en-US"/>
          </a:p>
          <a:p>
            <a:r>
              <a:rPr lang="en-US"/>
              <a:t>The connector is configured with a service account with permissions of all resources (Published Apps or Desktops) in the AVD setup.</a:t>
            </a:r>
          </a:p>
          <a:p>
            <a:endParaRPr lang="en-US"/>
          </a:p>
          <a:p>
            <a:r>
              <a:rPr lang="en-US"/>
              <a:t>Packages for AVD applications are created using the Connector resources as managed apps.</a:t>
            </a:r>
          </a:p>
        </p:txBody>
      </p:sp>
    </p:spTree>
    <p:extLst>
      <p:ext uri="{BB962C8B-B14F-4D97-AF65-F5344CB8AC3E}">
        <p14:creationId xmlns:p14="http://schemas.microsoft.com/office/powerpoint/2010/main" val="344977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781B-1338-4744-ABDA-218356D4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Portal implementation Guide – Remote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E829-67DD-4DC0-BE1D-91DAF645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connector is configured to read resources from a Microsoft RDS farm. The connector connects to the feed on the Web Access server.</a:t>
            </a:r>
          </a:p>
          <a:p>
            <a:endParaRPr lang="en-US" dirty="0"/>
          </a:p>
          <a:p>
            <a:r>
              <a:rPr lang="en-US" dirty="0"/>
              <a:t>The connector is configured with a service account with permissions of all resources (Published Apps) in the RDS farm.</a:t>
            </a:r>
          </a:p>
          <a:p>
            <a:endParaRPr lang="en-US" dirty="0"/>
          </a:p>
          <a:p>
            <a:r>
              <a:rPr lang="en-US" dirty="0"/>
              <a:t>Packages for RD applications are created using the Connector resources as managed apps.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For this to work, the server must reside in the same network, or a satellite server is used.</a:t>
            </a:r>
          </a:p>
        </p:txBody>
      </p:sp>
    </p:spTree>
    <p:extLst>
      <p:ext uri="{BB962C8B-B14F-4D97-AF65-F5344CB8AC3E}">
        <p14:creationId xmlns:p14="http://schemas.microsoft.com/office/powerpoint/2010/main" val="233382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781B-1338-4744-ABDA-218356D4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Portal </a:t>
            </a:r>
            <a:r>
              <a:rPr lang="nl-NL" dirty="0" err="1"/>
              <a:t>implementation</a:t>
            </a:r>
            <a:r>
              <a:rPr lang="nl-NL" dirty="0"/>
              <a:t> Guide – Citrix Farm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E829-67DD-4DC0-BE1D-91DAF645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connector is configured to read resources from a Citrix farm. The connector connects to Storefront server.</a:t>
            </a:r>
          </a:p>
          <a:p>
            <a:endParaRPr lang="en-US" dirty="0"/>
          </a:p>
          <a:p>
            <a:r>
              <a:rPr lang="en-US" dirty="0"/>
              <a:t>The connector is configured with a service account with permissions of all resources (Published Apps) in the farm.</a:t>
            </a:r>
          </a:p>
          <a:p>
            <a:endParaRPr lang="en-US" dirty="0"/>
          </a:p>
          <a:p>
            <a:r>
              <a:rPr lang="en-US" dirty="0"/>
              <a:t>Packages for Citrix applications are created using the Connector resources as managed apps.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For this to work, the server must reside in the same network, or a satellite server is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5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03D0-A41C-485C-AAFE-AB9F2C86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Portal </a:t>
            </a:r>
            <a:r>
              <a:rPr lang="nl-NL" dirty="0" err="1"/>
              <a:t>Implementation</a:t>
            </a:r>
            <a:r>
              <a:rPr lang="nl-NL" dirty="0"/>
              <a:t> Guide -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5A5C-2F5E-4BC1-803E-DAF515C9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Liquit Workspace provides different opportunities for automation:</a:t>
            </a:r>
          </a:p>
          <a:p>
            <a:endParaRPr lang="nl-NL" dirty="0"/>
          </a:p>
          <a:p>
            <a:pPr lvl="1"/>
            <a:r>
              <a:rPr lang="nl-NL" sz="2000" dirty="0"/>
              <a:t>Liquit Workspace PowerShell module</a:t>
            </a:r>
          </a:p>
          <a:p>
            <a:pPr lvl="2"/>
            <a:r>
              <a:rPr lang="nl-NL" sz="2000" dirty="0"/>
              <a:t>Separate installation package, to be installed on a management server or workstation</a:t>
            </a:r>
          </a:p>
          <a:p>
            <a:pPr lvl="1"/>
            <a:r>
              <a:rPr lang="nl-NL" sz="2000" dirty="0"/>
              <a:t>Rest API support</a:t>
            </a:r>
          </a:p>
          <a:p>
            <a:pPr lvl="1"/>
            <a:r>
              <a:rPr lang="nl-NL" sz="2000" dirty="0"/>
              <a:t>Connector to connect to other zones from which standard packages can be imported</a:t>
            </a:r>
          </a:p>
        </p:txBody>
      </p:sp>
    </p:spTree>
    <p:extLst>
      <p:ext uri="{BB962C8B-B14F-4D97-AF65-F5344CB8AC3E}">
        <p14:creationId xmlns:p14="http://schemas.microsoft.com/office/powerpoint/2010/main" val="349876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63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48751A-103D-49B5-8C60-F1CD62AAE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912" y="1442183"/>
            <a:ext cx="6480101" cy="720725"/>
          </a:xfrm>
        </p:spPr>
        <p:txBody>
          <a:bodyPr/>
          <a:lstStyle/>
          <a:p>
            <a:r>
              <a:rPr lang="nl-NL" dirty="0"/>
              <a:t>SSW Design Guide: Application Portal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C03BC2-9A66-4963-8E30-68629E1C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0016" y="2356582"/>
            <a:ext cx="5543997" cy="1223963"/>
          </a:xfrm>
        </p:spPr>
        <p:txBody>
          <a:bodyPr/>
          <a:lstStyle/>
          <a:p>
            <a:r>
              <a:rPr lang="nl-NL" dirty="0"/>
              <a:t>Application </a:t>
            </a:r>
            <a:r>
              <a:rPr lang="nl-NL" dirty="0" err="1"/>
              <a:t>publishing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Sogeti Smart Workspace</a:t>
            </a:r>
          </a:p>
          <a:p>
            <a:r>
              <a:rPr lang="en-US" sz="1000" dirty="0"/>
              <a:t>v1.1</a:t>
            </a:r>
          </a:p>
        </p:txBody>
      </p:sp>
    </p:spTree>
    <p:extLst>
      <p:ext uri="{BB962C8B-B14F-4D97-AF65-F5344CB8AC3E}">
        <p14:creationId xmlns:p14="http://schemas.microsoft.com/office/powerpoint/2010/main" val="202132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080979-55F1-4F46-A8C5-868A1E26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Application Portal Service 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72B02-5B48-4704-AAA7-17DD30800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33264" lvl="1" indent="0">
              <a:buNone/>
            </a:pPr>
            <a:r>
              <a:rPr lang="en-US" sz="1800" dirty="0"/>
              <a:t>The main purpose of the service is to offer a central landing zone from which users can find and launch all the Business Applications they require in their day-to-day job.</a:t>
            </a:r>
          </a:p>
          <a:p>
            <a:pPr marL="433264" lvl="1" indent="0">
              <a:buNone/>
            </a:pPr>
            <a:endParaRPr lang="en-US" sz="1800" dirty="0"/>
          </a:p>
          <a:p>
            <a:pPr marL="433264" lvl="1" indent="0">
              <a:buNone/>
            </a:pPr>
            <a:r>
              <a:rPr lang="en-US" sz="1800" dirty="0"/>
              <a:t>The Application Portal can be purchased by Customers as a separate service or as a module, part of a Sogeti Smart Workspace offer. The service or module is implemented, managed and maintained by the Sogeti Service organization.</a:t>
            </a:r>
          </a:p>
          <a:p>
            <a:pPr marL="433264" lvl="1" indent="0">
              <a:buNone/>
            </a:pPr>
            <a:endParaRPr lang="en-US" sz="1800" dirty="0"/>
          </a:p>
          <a:p>
            <a:pPr marL="433264" lvl="1" indent="0">
              <a:buNone/>
            </a:pPr>
            <a:r>
              <a:rPr lang="en-US" sz="1800" dirty="0"/>
              <a:t>As an add-on, the Application Portal service can be extended with our packaging service. This consists of the service that already is delivered to our customers by the Sogeti Packaging Factory for a long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592972-2D54-4F87-94D7-C7A3D6F6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Application Portal Service Module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191882-179D-49E6-AD0E-64959571E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33264" lvl="1" indent="0">
              <a:buNone/>
            </a:pPr>
            <a:r>
              <a:rPr lang="en-US" sz="1800"/>
              <a:t>The portal is web based and can be launched from any device, equiped with an HTML5 capable browser. Additionally, a local agent and/or browser extension may be added to provide additional functionality.</a:t>
            </a:r>
          </a:p>
          <a:p>
            <a:pPr marL="433264" lvl="1" indent="0">
              <a:buNone/>
            </a:pPr>
            <a:endParaRPr lang="en-US" sz="1800"/>
          </a:p>
          <a:p>
            <a:pPr marL="433264" lvl="1" indent="0">
              <a:buNone/>
            </a:pPr>
            <a:r>
              <a:rPr lang="en-US" sz="1800"/>
              <a:t>The portal uses its ‘own’ URL. For the standalone service, this URL is used by the end-users. For the SSW-full service, the application portal can be integrated in the SSW (SharePoint-) portal. In this case, the portal URL is only used directly as an alternative when SharePoint or the SSW-portal is not available.</a:t>
            </a:r>
          </a:p>
          <a:p>
            <a:pPr marL="433264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5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2410-5F64-4F05-89A2-456388FD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 the application portal offers for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6985-08BC-47F9-BAB2-612CB4AD5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31800" lvl="1" indent="-431800">
              <a:buNone/>
            </a:pPr>
            <a:r>
              <a:rPr lang="en-US" sz="1800">
                <a:solidFill>
                  <a:srgbClr val="FF0000"/>
                </a:solidFill>
              </a:rPr>
              <a:t>Single entry point for users to find and launch all (corporate) applications</a:t>
            </a:r>
          </a:p>
          <a:p>
            <a:pPr marL="719014" lvl="1" indent="-285750"/>
            <a:r>
              <a:rPr lang="en-US" sz="1800"/>
              <a:t>Applications that are installed on the device;</a:t>
            </a:r>
          </a:p>
          <a:p>
            <a:pPr marL="719014" lvl="1" indent="-285750"/>
            <a:r>
              <a:rPr lang="en-US" sz="1800"/>
              <a:t>Web and SaaS applications;</a:t>
            </a:r>
          </a:p>
          <a:p>
            <a:pPr marL="719014" lvl="1" indent="-285750"/>
            <a:r>
              <a:rPr lang="en-US" sz="1800"/>
              <a:t>Applications hosted in a remote workspace;</a:t>
            </a:r>
          </a:p>
          <a:p>
            <a:pPr marL="433264" lvl="1" indent="0">
              <a:buNone/>
            </a:pPr>
            <a:endParaRPr lang="en-US" sz="1800"/>
          </a:p>
          <a:p>
            <a:pPr marL="0" lvl="1" indent="0">
              <a:buNone/>
            </a:pPr>
            <a:r>
              <a:rPr lang="en-US" sz="1800"/>
              <a:t>Users do not need to search for their applications as in traditional workspaces where these might be launched from the Start Menu, Browser favorites or Remote Desktop portal.</a:t>
            </a:r>
          </a:p>
          <a:p>
            <a:pPr marL="0" lvl="1" indent="0">
              <a:buNone/>
            </a:pPr>
            <a:endParaRPr lang="en-US" sz="1800"/>
          </a:p>
          <a:p>
            <a:pPr marL="0" lvl="1" indent="0">
              <a:buNone/>
            </a:pPr>
            <a:r>
              <a:rPr lang="en-US" sz="1800"/>
              <a:t>What’s behind the shortcut can be changed without user impact</a:t>
            </a:r>
          </a:p>
          <a:p>
            <a:pPr marL="0" lvl="1" indent="0">
              <a:buNone/>
            </a:pPr>
            <a:r>
              <a:rPr lang="en-US" sz="1800"/>
              <a:t>	Users still find their app in the same location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2DF0-E955-4F2F-9FAE-22F9DF0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 the application portal offers for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37FF-1826-4E17-B09F-F1FF13477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1800">
                <a:solidFill>
                  <a:srgbClr val="FF0000"/>
                </a:solidFill>
              </a:rPr>
              <a:t>The application portal responds based on the user’s context</a:t>
            </a:r>
          </a:p>
          <a:p>
            <a:pPr lvl="1"/>
            <a:endParaRPr lang="en-US" sz="1800">
              <a:solidFill>
                <a:srgbClr val="FF0000"/>
              </a:solidFill>
            </a:endParaRPr>
          </a:p>
          <a:p>
            <a:pPr marL="719138" lvl="1" indent="-271463"/>
            <a:r>
              <a:rPr lang="en-US" sz="1800"/>
              <a:t>Apps enabled or use different launch path’s based on device type</a:t>
            </a:r>
          </a:p>
          <a:p>
            <a:pPr marL="719138" lvl="1" indent="-271463"/>
            <a:r>
              <a:rPr lang="en-US" sz="1800"/>
              <a:t>Launch flow based on availability and/or versions present on the device</a:t>
            </a:r>
          </a:p>
          <a:p>
            <a:pPr marL="719138" lvl="1" indent="-271463"/>
            <a:r>
              <a:rPr lang="en-US" sz="1800"/>
              <a:t>Application version</a:t>
            </a:r>
          </a:p>
          <a:p>
            <a:pPr marL="719138" lvl="1" indent="-271463"/>
            <a:r>
              <a:rPr lang="en-US" sz="1800"/>
              <a:t>Local versus online (for example, Office apps)</a:t>
            </a:r>
          </a:p>
          <a:p>
            <a:pPr marL="719138" lvl="1" indent="-271463"/>
            <a:r>
              <a:rPr lang="en-US" sz="1800"/>
              <a:t>Different apps with similar functionality</a:t>
            </a:r>
          </a:p>
          <a:p>
            <a:pPr marL="719138" lvl="1" indent="-271463"/>
            <a:r>
              <a:rPr lang="en-US" sz="1800"/>
              <a:t>Preferred browser choice when applications work better in specific browser(s)</a:t>
            </a:r>
          </a:p>
          <a:p>
            <a:pPr marL="719138" lvl="1" indent="-271463"/>
            <a:r>
              <a:rPr lang="en-US" sz="1800"/>
              <a:t>Apps enabled or use different launch path based on location (for example local when in the office, remote when outside corporate boundaries)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1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F7B7-A9BB-4C45-A202-E77D77EC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 the application portal offers for admins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5C1A-50C4-4C1B-BEBF-0C2AD5FC0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1800">
                <a:solidFill>
                  <a:srgbClr val="FF0000"/>
                </a:solidFill>
              </a:rPr>
              <a:t>Single pane of glass to publish managed applications</a:t>
            </a:r>
          </a:p>
          <a:p>
            <a:pPr marL="433264" lvl="1" indent="0">
              <a:buNone/>
            </a:pPr>
            <a:endParaRPr lang="en-US"/>
          </a:p>
          <a:p>
            <a:pPr marL="719138" lvl="1" indent="-271463"/>
            <a:r>
              <a:rPr lang="en-US" sz="1800"/>
              <a:t>Single management portal to publish applications of all kinds</a:t>
            </a:r>
          </a:p>
          <a:p>
            <a:pPr marL="719138" lvl="1" indent="-271463"/>
            <a:r>
              <a:rPr lang="en-US" sz="1800"/>
              <a:t>No deployment of new or updated applications required</a:t>
            </a:r>
            <a:r>
              <a:rPr lang="en-US" sz="1800" baseline="30000"/>
              <a:t>1</a:t>
            </a:r>
            <a:endParaRPr lang="en-US" sz="1800"/>
          </a:p>
          <a:p>
            <a:pPr marL="719138" lvl="1" indent="-271463"/>
            <a:r>
              <a:rPr lang="en-US" sz="1800"/>
              <a:t>Connectors for other platforms (like WVD, RDS or Citrix)</a:t>
            </a:r>
            <a:r>
              <a:rPr lang="en-US" sz="1800" baseline="30000"/>
              <a:t>2</a:t>
            </a:r>
          </a:p>
          <a:p>
            <a:pPr marL="719138" lvl="1" indent="-271463"/>
            <a:r>
              <a:rPr lang="en-US" sz="1800"/>
              <a:t>Configure Single Sign On (SSO) with various IDPs (AAD/AD)</a:t>
            </a:r>
          </a:p>
          <a:p>
            <a:pPr marL="719138" lvl="1" indent="-271463"/>
            <a:r>
              <a:rPr lang="en-US" sz="1800"/>
              <a:t>Dashboard for application use and error/issue logging (</a:t>
            </a:r>
            <a:r>
              <a:rPr lang="en-US" sz="1800">
                <a:solidFill>
                  <a:srgbClr val="FF0000"/>
                </a:solidFill>
              </a:rPr>
              <a:t>in preview</a:t>
            </a:r>
            <a:r>
              <a:rPr lang="en-US" sz="1800"/>
              <a:t>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marL="790575" lvl="1" indent="-342900">
              <a:buFont typeface="+mj-lt"/>
              <a:buAutoNum type="arabicPeriod"/>
            </a:pPr>
            <a:endParaRPr lang="en-US" sz="1800"/>
          </a:p>
          <a:p>
            <a:pPr marL="790575" lvl="1" indent="-342900">
              <a:buFont typeface="+mj-lt"/>
              <a:buAutoNum type="arabicPeriod"/>
            </a:pPr>
            <a:r>
              <a:rPr lang="en-US"/>
              <a:t>This concerns the publication of the application only. The target still must be deployed separately off course.</a:t>
            </a:r>
          </a:p>
          <a:p>
            <a:pPr marL="790575" lvl="1" indent="-342900">
              <a:buFont typeface="+mj-lt"/>
              <a:buAutoNum type="arabicPeriod"/>
            </a:pPr>
            <a:r>
              <a:rPr lang="en-US"/>
              <a:t>Implementation depends on the product used for the Application Portal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727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646E-A39D-41F2-B231-7DB99F7D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Portal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93CF-75C2-49FE-8F8E-3E8CE6B594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Delivered and managed as a service by Sogeti</a:t>
            </a:r>
          </a:p>
          <a:p>
            <a:endParaRPr lang="en-US"/>
          </a:p>
          <a:p>
            <a:r>
              <a:rPr lang="en-US"/>
              <a:t>Can be hosted on different locations*</a:t>
            </a:r>
          </a:p>
          <a:p>
            <a:pPr marL="719138" lvl="1" indent="-271463"/>
            <a:r>
              <a:rPr lang="en-US" sz="1800"/>
              <a:t>Private zone in Shared Environment, hosted by Sogeti (&lt; 500 users)</a:t>
            </a:r>
          </a:p>
          <a:p>
            <a:pPr marL="719138" lvl="1" indent="-271463"/>
            <a:r>
              <a:rPr lang="en-US" sz="1800">
                <a:solidFill>
                  <a:srgbClr val="FF0000"/>
                </a:solidFill>
              </a:rPr>
              <a:t>Dedicated setup in Shared Environment, hosted by Sogeti (preferred option)</a:t>
            </a:r>
          </a:p>
          <a:p>
            <a:pPr marL="719138" lvl="1" indent="-271463"/>
            <a:r>
              <a:rPr lang="en-US" sz="1800"/>
              <a:t>Dedicated setup in Dedicated Environment, managed by Sogeti</a:t>
            </a:r>
          </a:p>
          <a:p>
            <a:pPr marL="433264" lvl="1" indent="0">
              <a:buNone/>
            </a:pPr>
            <a:endParaRPr lang="en-US"/>
          </a:p>
          <a:p>
            <a:r>
              <a:rPr lang="en-US"/>
              <a:t>User based, monthly subscription</a:t>
            </a:r>
          </a:p>
          <a:p>
            <a:endParaRPr lang="en-US"/>
          </a:p>
          <a:p>
            <a:r>
              <a:rPr lang="en-US"/>
              <a:t>Organisation tenant (called zone), can include one or more company domains</a:t>
            </a:r>
          </a:p>
          <a:p>
            <a:endParaRPr lang="en-US"/>
          </a:p>
          <a:p>
            <a:r>
              <a:rPr lang="en-US"/>
              <a:t>Supports single and multi-tenant setups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E107-CB4A-4F1B-9836-F7EC0ED1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High Level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B19195-9DE3-480A-8E5F-2A32D650A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96" y="1739088"/>
            <a:ext cx="1390008" cy="1398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E4246-DD33-4F18-9AAB-121F92F86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201" y="3296600"/>
            <a:ext cx="2576799" cy="658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2054FC-96B5-47A0-BD75-BCD3C3C6E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963" y="4114400"/>
            <a:ext cx="1040475" cy="1032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B0B779-349E-462F-91EF-595DDB026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424" y="5306119"/>
            <a:ext cx="1752600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6B1AC1-D9E4-4931-B4EE-6B5673AFE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711" y="3233516"/>
            <a:ext cx="1016088" cy="10486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922F23-EF85-45BB-9F01-CBE8F69AA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6603" y="1794723"/>
            <a:ext cx="4238795" cy="4238795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DACED9C-7816-4C0D-907E-548481778BC7}"/>
              </a:ext>
            </a:extLst>
          </p:cNvPr>
          <p:cNvSpPr/>
          <p:nvPr/>
        </p:nvSpPr>
        <p:spPr>
          <a:xfrm>
            <a:off x="526450" y="1584411"/>
            <a:ext cx="1765111" cy="1346580"/>
          </a:xfrm>
          <a:prstGeom prst="wedgeEllipseCallout">
            <a:avLst>
              <a:gd name="adj1" fmla="val 50816"/>
              <a:gd name="adj2" fmla="val 75338"/>
            </a:avLst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67" dirty="0">
                <a:solidFill>
                  <a:schemeClr val="tx1"/>
                </a:solidFill>
              </a:rPr>
              <a:t>Agent for Windows devices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BF2A7E3D-F6F6-42EE-A1A9-B9DF3DC7A1D2}"/>
              </a:ext>
            </a:extLst>
          </p:cNvPr>
          <p:cNvSpPr/>
          <p:nvPr/>
        </p:nvSpPr>
        <p:spPr>
          <a:xfrm>
            <a:off x="7968001" y="1584411"/>
            <a:ext cx="1868196" cy="1247589"/>
          </a:xfrm>
          <a:prstGeom prst="wedgeEllipseCallout">
            <a:avLst>
              <a:gd name="adj1" fmla="val 68579"/>
              <a:gd name="adj2" fmla="val 77890"/>
            </a:avLst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67" dirty="0">
                <a:solidFill>
                  <a:schemeClr val="tx1"/>
                </a:solidFill>
              </a:rPr>
              <a:t>Supports AAD and AD as Identity source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98E7695-2D84-4122-A592-7DE70712CBD5}"/>
              </a:ext>
            </a:extLst>
          </p:cNvPr>
          <p:cNvSpPr/>
          <p:nvPr/>
        </p:nvSpPr>
        <p:spPr>
          <a:xfrm>
            <a:off x="7438899" y="3897619"/>
            <a:ext cx="2016000" cy="1353600"/>
          </a:xfrm>
          <a:prstGeom prst="wedgeEllipseCallout">
            <a:avLst>
              <a:gd name="adj1" fmla="val 87738"/>
              <a:gd name="adj2" fmla="val 5115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67" dirty="0">
                <a:solidFill>
                  <a:schemeClr val="tx1"/>
                </a:solidFill>
              </a:rPr>
              <a:t>Connectors </a:t>
            </a:r>
            <a:r>
              <a:rPr lang="nl-NL" sz="1467" dirty="0" err="1">
                <a:solidFill>
                  <a:schemeClr val="tx1"/>
                </a:solidFill>
              </a:rPr>
              <a:t>for</a:t>
            </a:r>
            <a:r>
              <a:rPr lang="nl-NL" sz="1467" dirty="0">
                <a:solidFill>
                  <a:schemeClr val="tx1"/>
                </a:solidFill>
              </a:rPr>
              <a:t> WVD, RDS and Citrix farms</a:t>
            </a:r>
          </a:p>
        </p:txBody>
      </p:sp>
    </p:spTree>
    <p:extLst>
      <p:ext uri="{BB962C8B-B14F-4D97-AF65-F5344CB8AC3E}">
        <p14:creationId xmlns:p14="http://schemas.microsoft.com/office/powerpoint/2010/main" val="86662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ogeti-ppt-template.pptx" id="{74CBC20A-5C78-4BA8-A195-24C07BE40C62}" vid="{37CBF029-434C-46BA-9DFA-AAAA65EBCFDD}"/>
    </a:ext>
  </a:extLst>
</a:theme>
</file>

<file path=ppt/theme/theme2.xml><?xml version="1.0" encoding="utf-8"?>
<a:theme xmlns:a="http://schemas.openxmlformats.org/drawingml/2006/main" name="Cover option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D622C579-F77D-488D-92D0-B4D2EF913E1E}"/>
    </a:ext>
  </a:extLst>
</a:theme>
</file>

<file path=ppt/theme/theme3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3FE84DFB-BE20-4F40-A922-BBAE6817D92D}"/>
    </a:ext>
  </a:extLst>
</a:theme>
</file>

<file path=ppt/theme/theme4.xml><?xml version="1.0" encoding="utf-8"?>
<a:theme xmlns:a="http://schemas.openxmlformats.org/drawingml/2006/main" name="Closing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3093F08A-50AC-4B6E-88A0-3C7666192B7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DC82BCF5A7A84FB312F73B18B996B6" ma:contentTypeVersion="13" ma:contentTypeDescription="Create a new document." ma:contentTypeScope="" ma:versionID="02ee590f0acfea8d34a551c2c6b5a51f">
  <xsd:schema xmlns:xsd="http://www.w3.org/2001/XMLSchema" xmlns:xs="http://www.w3.org/2001/XMLSchema" xmlns:p="http://schemas.microsoft.com/office/2006/metadata/properties" xmlns:ns3="8de3ee10-b2c5-488c-b9c7-2ad3e36c7237" xmlns:ns4="c2f30b2d-55b9-498d-b119-b4f6b8b15781" targetNamespace="http://schemas.microsoft.com/office/2006/metadata/properties" ma:root="true" ma:fieldsID="ef668c6b4c848c2c93607a60e33a4b6d" ns3:_="" ns4:_="">
    <xsd:import namespace="8de3ee10-b2c5-488c-b9c7-2ad3e36c7237"/>
    <xsd:import namespace="c2f30b2d-55b9-498d-b119-b4f6b8b157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3ee10-b2c5-488c-b9c7-2ad3e36c72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30b2d-55b9-498d-b119-b4f6b8b1578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606F20-D63C-4BC9-8C71-D8BD1162DD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D9ADAF-7C7A-4412-977B-1652BEDE9CA0}">
  <ds:schemaRefs>
    <ds:schemaRef ds:uri="http://purl.org/dc/elements/1.1/"/>
    <ds:schemaRef ds:uri="http://schemas.microsoft.com/office/2006/metadata/properties"/>
    <ds:schemaRef ds:uri="8de3ee10-b2c5-488c-b9c7-2ad3e36c723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2f30b2d-55b9-498d-b119-b4f6b8b1578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1FF27D9-C7F1-46F9-A01E-210D066AA7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3ee10-b2c5-488c-b9c7-2ad3e36c7237"/>
    <ds:schemaRef ds:uri="c2f30b2d-55b9-498d-b119-b4f6b8b157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Sogeti_PP_Template_16x9</Template>
  <TotalTime>57</TotalTime>
  <Words>1299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Verdana</vt:lpstr>
      <vt:lpstr>Wingdings</vt:lpstr>
      <vt:lpstr>Content Layouts</vt:lpstr>
      <vt:lpstr>Cover options</vt:lpstr>
      <vt:lpstr>Section slides</vt:lpstr>
      <vt:lpstr>Closing options</vt:lpstr>
      <vt:lpstr>think-cell Slide</vt:lpstr>
      <vt:lpstr>SSW Design Guide: Application Portal</vt:lpstr>
      <vt:lpstr>SSW Design Guide: Application Portal</vt:lpstr>
      <vt:lpstr>The Application Portal Service Module</vt:lpstr>
      <vt:lpstr>The Application Portal Service Module</vt:lpstr>
      <vt:lpstr>What the application portal offers for users</vt:lpstr>
      <vt:lpstr>What the application portal offers for users</vt:lpstr>
      <vt:lpstr>What the application portal offers for admins</vt:lpstr>
      <vt:lpstr>Application Portal hosting</vt:lpstr>
      <vt:lpstr>High Level Design</vt:lpstr>
      <vt:lpstr>Portal Implementation - server setup</vt:lpstr>
      <vt:lpstr>Portal Implementation Guide – Identity source</vt:lpstr>
      <vt:lpstr>Portal Implementation Guide – Identity source</vt:lpstr>
      <vt:lpstr>Portal Implementation Guide – Identity source</vt:lpstr>
      <vt:lpstr>Portal implementation Guide – Windows Virtual Desktop</vt:lpstr>
      <vt:lpstr>Portal implementation Guide – Remote Desktop</vt:lpstr>
      <vt:lpstr>Portal implementation Guide – Citrix Farm</vt:lpstr>
      <vt:lpstr>Portal Implementation Guide - Automation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subject>Powerpoint template</dc:subject>
  <dc:creator>Bakker, Ronald</dc:creator>
  <cp:lastModifiedBy>Bakker, Ronald</cp:lastModifiedBy>
  <cp:revision>6</cp:revision>
  <dcterms:created xsi:type="dcterms:W3CDTF">2021-04-07T18:31:18Z</dcterms:created>
  <dcterms:modified xsi:type="dcterms:W3CDTF">2021-12-03T21:48:29Z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0x010100E2DC82BCF5A7A84FB312F73B18B996B6</vt:lpwstr>
  </property>
</Properties>
</file>