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665" r:id="rId5"/>
    <p:sldMasterId id="2147483730" r:id="rId6"/>
    <p:sldMasterId id="2147483850" r:id="rId7"/>
  </p:sldMasterIdLst>
  <p:notesMasterIdLst>
    <p:notesMasterId r:id="rId32"/>
  </p:notesMasterIdLst>
  <p:handoutMasterIdLst>
    <p:handoutMasterId r:id="rId33"/>
  </p:handoutMasterIdLst>
  <p:sldIdLst>
    <p:sldId id="607" r:id="rId8"/>
    <p:sldId id="561" r:id="rId9"/>
    <p:sldId id="617" r:id="rId10"/>
    <p:sldId id="616" r:id="rId11"/>
    <p:sldId id="619" r:id="rId12"/>
    <p:sldId id="618" r:id="rId13"/>
    <p:sldId id="565" r:id="rId14"/>
    <p:sldId id="620" r:id="rId15"/>
    <p:sldId id="621" r:id="rId16"/>
    <p:sldId id="622" r:id="rId17"/>
    <p:sldId id="623" r:id="rId18"/>
    <p:sldId id="624" r:id="rId19"/>
    <p:sldId id="625" r:id="rId20"/>
    <p:sldId id="626" r:id="rId21"/>
    <p:sldId id="627" r:id="rId22"/>
    <p:sldId id="633" r:id="rId23"/>
    <p:sldId id="636" r:id="rId24"/>
    <p:sldId id="628" r:id="rId25"/>
    <p:sldId id="629" r:id="rId26"/>
    <p:sldId id="630" r:id="rId27"/>
    <p:sldId id="631" r:id="rId28"/>
    <p:sldId id="632" r:id="rId29"/>
    <p:sldId id="634" r:id="rId30"/>
    <p:sldId id="614" r:id="rId3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27"/>
    <a:srgbClr val="005A82"/>
    <a:srgbClr val="CB2980"/>
    <a:srgbClr val="00C37B"/>
    <a:srgbClr val="88D5ED"/>
    <a:srgbClr val="0A8CB7"/>
    <a:srgbClr val="6EBBD4"/>
    <a:srgbClr val="FF7E83"/>
    <a:srgbClr val="893713"/>
    <a:srgbClr val="C8F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2" autoAdjust="0"/>
    <p:restoredTop sz="95232" autoAdjust="0"/>
  </p:normalViewPr>
  <p:slideViewPr>
    <p:cSldViewPr>
      <p:cViewPr varScale="1">
        <p:scale>
          <a:sx n="74" d="100"/>
          <a:sy n="74" d="100"/>
        </p:scale>
        <p:origin x="77" y="254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18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15/02/2021</a:t>
            </a:fld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</a:t>
            </a:r>
            <a:r>
              <a:rPr lang="pt-PT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Sogeti 2018.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15/02/2021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7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2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7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hyperlink" Target="http://www.capgemini.com/about/how-we-work/rightshorer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sogeti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capgemini.com/" TargetMode="External"/><Relationship Id="rId9" Type="http://schemas.openxmlformats.org/officeDocument/2006/relationships/hyperlink" Target="http://www.twitter.com/capgemini" TargetMode="External"/><Relationship Id="rId14" Type="http://schemas.microsoft.com/office/2007/relationships/hdphoto" Target="../media/hdphoto3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12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12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0" y="0"/>
            <a:ext cx="12192000" cy="5873580"/>
          </a:xfrm>
          <a:custGeom>
            <a:avLst/>
            <a:gdLst>
              <a:gd name="connsiteX0" fmla="*/ 0 w 12192000"/>
              <a:gd name="connsiteY0" fmla="*/ 0 h 5873580"/>
              <a:gd name="connsiteX1" fmla="*/ 12192000 w 12192000"/>
              <a:gd name="connsiteY1" fmla="*/ 0 h 5873580"/>
              <a:gd name="connsiteX2" fmla="*/ 12192000 w 12192000"/>
              <a:gd name="connsiteY2" fmla="*/ 448624 h 5873580"/>
              <a:gd name="connsiteX3" fmla="*/ 12192000 w 12192000"/>
              <a:gd name="connsiteY3" fmla="*/ 2347836 h 5873580"/>
              <a:gd name="connsiteX4" fmla="*/ 0 w 12192000"/>
              <a:gd name="connsiteY4" fmla="*/ 4899184 h 5873580"/>
              <a:gd name="connsiteX5" fmla="*/ 0 w 12192000"/>
              <a:gd name="connsiteY5" fmla="*/ 176498 h 5873580"/>
              <a:gd name="connsiteX6" fmla="*/ 0 w 12192000"/>
              <a:gd name="connsiteY6" fmla="*/ 0 h 58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73580">
                <a:moveTo>
                  <a:pt x="0" y="0"/>
                </a:moveTo>
                <a:lnTo>
                  <a:pt x="12192000" y="0"/>
                </a:lnTo>
                <a:lnTo>
                  <a:pt x="12192000" y="448624"/>
                </a:lnTo>
                <a:cubicBezTo>
                  <a:pt x="12192000" y="1051556"/>
                  <a:pt x="12192000" y="1684140"/>
                  <a:pt x="12192000" y="2347836"/>
                </a:cubicBezTo>
                <a:cubicBezTo>
                  <a:pt x="12192000" y="7979192"/>
                  <a:pt x="1443790" y="5266946"/>
                  <a:pt x="0" y="4899184"/>
                </a:cubicBezTo>
                <a:cubicBezTo>
                  <a:pt x="0" y="4899184"/>
                  <a:pt x="0" y="4899184"/>
                  <a:pt x="0" y="1764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902619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817018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653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6309360" cy="4765196"/>
          </a:xfrm>
          <a:custGeom>
            <a:avLst/>
            <a:gdLst>
              <a:gd name="connsiteX0" fmla="*/ 0 w 6309360"/>
              <a:gd name="connsiteY0" fmla="*/ 0 h 4765196"/>
              <a:gd name="connsiteX1" fmla="*/ 6309360 w 6309360"/>
              <a:gd name="connsiteY1" fmla="*/ 0 h 4765196"/>
              <a:gd name="connsiteX2" fmla="*/ 6309360 w 6309360"/>
              <a:gd name="connsiteY2" fmla="*/ 56339 h 4765196"/>
              <a:gd name="connsiteX3" fmla="*/ 6309360 w 6309360"/>
              <a:gd name="connsiteY3" fmla="*/ 4765196 h 4765196"/>
              <a:gd name="connsiteX4" fmla="*/ 6030064 w 6309360"/>
              <a:gd name="connsiteY4" fmla="*/ 4718537 h 4765196"/>
              <a:gd name="connsiteX5" fmla="*/ 161022 w 6309360"/>
              <a:gd name="connsiteY5" fmla="*/ 3490219 h 4765196"/>
              <a:gd name="connsiteX6" fmla="*/ 0 w 6309360"/>
              <a:gd name="connsiteY6" fmla="*/ 3448369 h 4765196"/>
              <a:gd name="connsiteX7" fmla="*/ 0 w 6309360"/>
              <a:gd name="connsiteY7" fmla="*/ 0 h 476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4765196">
                <a:moveTo>
                  <a:pt x="0" y="0"/>
                </a:moveTo>
                <a:lnTo>
                  <a:pt x="6309360" y="0"/>
                </a:lnTo>
                <a:lnTo>
                  <a:pt x="6309360" y="56339"/>
                </a:lnTo>
                <a:cubicBezTo>
                  <a:pt x="6309360" y="1086668"/>
                  <a:pt x="6309360" y="2585327"/>
                  <a:pt x="6309360" y="4765196"/>
                </a:cubicBezTo>
                <a:cubicBezTo>
                  <a:pt x="6216261" y="4753531"/>
                  <a:pt x="6123163" y="4741867"/>
                  <a:pt x="6030064" y="4718537"/>
                </a:cubicBezTo>
                <a:cubicBezTo>
                  <a:pt x="3779692" y="4330681"/>
                  <a:pt x="1823345" y="3916032"/>
                  <a:pt x="161022" y="3490219"/>
                </a:cubicBezTo>
                <a:lnTo>
                  <a:pt x="0" y="34483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" y="228600"/>
            <a:ext cx="4176384" cy="697992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3570847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523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837769" y="2731746"/>
            <a:ext cx="6354232" cy="4126254"/>
          </a:xfrm>
          <a:custGeom>
            <a:avLst/>
            <a:gdLst>
              <a:gd name="connsiteX0" fmla="*/ 3218905 w 6354232"/>
              <a:gd name="connsiteY0" fmla="*/ 0 h 4126254"/>
              <a:gd name="connsiteX1" fmla="*/ 6338060 w 6354232"/>
              <a:gd name="connsiteY1" fmla="*/ 0 h 4126254"/>
              <a:gd name="connsiteX2" fmla="*/ 6354232 w 6354232"/>
              <a:gd name="connsiteY2" fmla="*/ 0 h 4126254"/>
              <a:gd name="connsiteX3" fmla="*/ 6354232 w 6354232"/>
              <a:gd name="connsiteY3" fmla="*/ 4126254 h 4126254"/>
              <a:gd name="connsiteX4" fmla="*/ 0 w 6354232"/>
              <a:gd name="connsiteY4" fmla="*/ 4126254 h 4126254"/>
              <a:gd name="connsiteX5" fmla="*/ 18928 w 6354232"/>
              <a:gd name="connsiteY5" fmla="*/ 4013385 h 4126254"/>
              <a:gd name="connsiteX6" fmla="*/ 273133 w 6354232"/>
              <a:gd name="connsiteY6" fmla="*/ 2497612 h 4126254"/>
              <a:gd name="connsiteX7" fmla="*/ 3218905 w 6354232"/>
              <a:gd name="connsiteY7" fmla="*/ 0 h 4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4232" h="4126254">
                <a:moveTo>
                  <a:pt x="3218905" y="0"/>
                </a:moveTo>
                <a:cubicBezTo>
                  <a:pt x="3218905" y="0"/>
                  <a:pt x="3218905" y="0"/>
                  <a:pt x="6338060" y="0"/>
                </a:cubicBezTo>
                <a:lnTo>
                  <a:pt x="6354232" y="0"/>
                </a:lnTo>
                <a:lnTo>
                  <a:pt x="6354232" y="4126254"/>
                </a:lnTo>
                <a:lnTo>
                  <a:pt x="0" y="4126254"/>
                </a:lnTo>
                <a:lnTo>
                  <a:pt x="18928" y="4013385"/>
                </a:lnTo>
                <a:cubicBezTo>
                  <a:pt x="86797" y="3608700"/>
                  <a:pt x="170327" y="3110626"/>
                  <a:pt x="273133" y="2497612"/>
                </a:cubicBezTo>
                <a:cubicBezTo>
                  <a:pt x="509655" y="1050498"/>
                  <a:pt x="1756770" y="0"/>
                  <a:pt x="32189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443355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838200"/>
            <a:ext cx="414752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6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1" y="0"/>
            <a:ext cx="7037465" cy="6858000"/>
          </a:xfrm>
          <a:custGeom>
            <a:avLst/>
            <a:gdLst>
              <a:gd name="connsiteX0" fmla="*/ 0 w 7037465"/>
              <a:gd name="connsiteY0" fmla="*/ 0 h 6858000"/>
              <a:gd name="connsiteX1" fmla="*/ 7037465 w 7037465"/>
              <a:gd name="connsiteY1" fmla="*/ 0 h 6858000"/>
              <a:gd name="connsiteX2" fmla="*/ 7037465 w 7037465"/>
              <a:gd name="connsiteY2" fmla="*/ 114293 h 6858000"/>
              <a:gd name="connsiteX3" fmla="*/ 7037465 w 7037465"/>
              <a:gd name="connsiteY3" fmla="*/ 2657010 h 6858000"/>
              <a:gd name="connsiteX4" fmla="*/ 3733176 w 7037465"/>
              <a:gd name="connsiteY4" fmla="*/ 6564069 h 6858000"/>
              <a:gd name="connsiteX5" fmla="*/ 2097225 w 7037465"/>
              <a:gd name="connsiteY5" fmla="*/ 6832749 h 6858000"/>
              <a:gd name="connsiteX6" fmla="*/ 1943476 w 7037465"/>
              <a:gd name="connsiteY6" fmla="*/ 6858000 h 6858000"/>
              <a:gd name="connsiteX7" fmla="*/ 0 w 7037465"/>
              <a:gd name="connsiteY7" fmla="*/ 6858000 h 6858000"/>
              <a:gd name="connsiteX8" fmla="*/ 0 w 703746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7465" h="6858000">
                <a:moveTo>
                  <a:pt x="0" y="0"/>
                </a:moveTo>
                <a:lnTo>
                  <a:pt x="7037465" y="0"/>
                </a:lnTo>
                <a:lnTo>
                  <a:pt x="7037465" y="114293"/>
                </a:lnTo>
                <a:cubicBezTo>
                  <a:pt x="7037465" y="2657010"/>
                  <a:pt x="7037465" y="2657010"/>
                  <a:pt x="7037465" y="2657010"/>
                </a:cubicBezTo>
                <a:cubicBezTo>
                  <a:pt x="7037465" y="4603435"/>
                  <a:pt x="5647678" y="6251504"/>
                  <a:pt x="3733176" y="6564069"/>
                </a:cubicBezTo>
                <a:cubicBezTo>
                  <a:pt x="3099579" y="6668128"/>
                  <a:pt x="2558794" y="6756943"/>
                  <a:pt x="2097225" y="6832749"/>
                </a:cubicBezTo>
                <a:lnTo>
                  <a:pt x="19434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7988" y="2317233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bg1"/>
                </a:solidFill>
              </a:rPr>
              <a:t>About </a:t>
            </a:r>
            <a:r>
              <a:rPr lang="en-US" sz="1600" dirty="0" err="1">
                <a:solidFill>
                  <a:schemeClr val="bg1"/>
                </a:solidFill>
              </a:rPr>
              <a:t>Sogeti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07988" y="4048433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bg1"/>
                </a:solidFill>
              </a:rPr>
              <a:t>Learn more about us at</a:t>
            </a: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bg1"/>
                </a:solidFill>
              </a:rPr>
              <a:t>www.sogeti.com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305799" y="5764024"/>
            <a:ext cx="3512821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tx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. All rights reserved.</a:t>
            </a:r>
          </a:p>
        </p:txBody>
      </p:sp>
      <p:sp>
        <p:nvSpPr>
          <p:cNvPr id="26" name="Rectangle 25">
            <a:hlinkClick r:id="rId3"/>
          </p:cNvPr>
          <p:cNvSpPr/>
          <p:nvPr userDrawn="1"/>
        </p:nvSpPr>
        <p:spPr>
          <a:xfrm>
            <a:off x="10730865" y="3812094"/>
            <a:ext cx="704850" cy="124676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hlinkClick r:id="rId4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hlinkClick r:id="rId5"/>
          </p:cNvPr>
          <p:cNvSpPr/>
          <p:nvPr userDrawn="1"/>
        </p:nvSpPr>
        <p:spPr>
          <a:xfrm>
            <a:off x="407989" y="4235890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1" name="Picture 2" descr="D:\My Work\Template\Icons\Social Media\LinkedIN.png">
            <a:hlinkClick r:id="rId6"/>
            <a:extLst>
              <a:ext uri="{FF2B5EF4-FFF2-40B4-BE49-F238E27FC236}">
                <a16:creationId xmlns:a16="http://schemas.microsoft.com/office/drawing/2014/main" id="{08F614DE-51DA-4BFF-8E53-D2741450B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684065" y="5181600"/>
            <a:ext cx="333195" cy="333195"/>
          </a:xfrm>
          <a:prstGeom prst="rect">
            <a:avLst/>
          </a:prstGeom>
          <a:noFill/>
        </p:spPr>
      </p:pic>
      <p:pic>
        <p:nvPicPr>
          <p:cNvPr id="22" name="Picture 5" descr="D:\My Work\Template\Icons\Social Media\Twitter.png">
            <a:hlinkClick r:id="rId9"/>
            <a:extLst>
              <a:ext uri="{FF2B5EF4-FFF2-40B4-BE49-F238E27FC236}">
                <a16:creationId xmlns:a16="http://schemas.microsoft.com/office/drawing/2014/main" id="{407A4AAB-4D4A-41A6-8AB1-41DD0D45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25" name="Picture 6" descr="D:\My Work\Template\Icons\Social Media\YouTube.png">
            <a:hlinkClick r:id="rId12"/>
            <a:extLst>
              <a:ext uri="{FF2B5EF4-FFF2-40B4-BE49-F238E27FC236}">
                <a16:creationId xmlns:a16="http://schemas.microsoft.com/office/drawing/2014/main" id="{B8D13D2F-BC30-4A06-B353-FAA883C67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1D6730-9622-4316-9ACE-C0BFBC830794}"/>
              </a:ext>
            </a:extLst>
          </p:cNvPr>
          <p:cNvSpPr/>
          <p:nvPr userDrawn="1"/>
        </p:nvSpPr>
        <p:spPr>
          <a:xfrm>
            <a:off x="401188" y="2708920"/>
            <a:ext cx="52308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123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7162801" y="2667000"/>
            <a:ext cx="5029201" cy="4191000"/>
          </a:xfrm>
          <a:custGeom>
            <a:avLst/>
            <a:gdLst>
              <a:gd name="connsiteX0" fmla="*/ 5029201 w 5029201"/>
              <a:gd name="connsiteY0" fmla="*/ 0 h 4191000"/>
              <a:gd name="connsiteX1" fmla="*/ 5029201 w 5029201"/>
              <a:gd name="connsiteY1" fmla="*/ 4050815 h 4191000"/>
              <a:gd name="connsiteX2" fmla="*/ 5029201 w 5029201"/>
              <a:gd name="connsiteY2" fmla="*/ 4191000 h 4191000"/>
              <a:gd name="connsiteX3" fmla="*/ 0 w 5029201"/>
              <a:gd name="connsiteY3" fmla="*/ 4191000 h 4191000"/>
              <a:gd name="connsiteX4" fmla="*/ 0 w 5029201"/>
              <a:gd name="connsiteY4" fmla="*/ 4087004 h 4191000"/>
              <a:gd name="connsiteX5" fmla="*/ 0 w 5029201"/>
              <a:gd name="connsiteY5" fmla="*/ 1070904 h 4191000"/>
              <a:gd name="connsiteX6" fmla="*/ 2360645 w 5029201"/>
              <a:gd name="connsiteY6" fmla="*/ 505467 h 4191000"/>
              <a:gd name="connsiteX7" fmla="*/ 5029201 w 5029201"/>
              <a:gd name="connsiteY7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1" h="4191000">
                <a:moveTo>
                  <a:pt x="5029201" y="0"/>
                </a:moveTo>
                <a:cubicBezTo>
                  <a:pt x="5029201" y="2081302"/>
                  <a:pt x="5029201" y="3317075"/>
                  <a:pt x="5029201" y="4050815"/>
                </a:cubicBezTo>
                <a:lnTo>
                  <a:pt x="5029201" y="4191000"/>
                </a:lnTo>
                <a:lnTo>
                  <a:pt x="0" y="4191000"/>
                </a:lnTo>
                <a:lnTo>
                  <a:pt x="0" y="4087004"/>
                </a:lnTo>
                <a:cubicBezTo>
                  <a:pt x="0" y="1070904"/>
                  <a:pt x="0" y="1070904"/>
                  <a:pt x="0" y="1070904"/>
                </a:cubicBezTo>
                <a:cubicBezTo>
                  <a:pt x="709904" y="873858"/>
                  <a:pt x="1496786" y="685379"/>
                  <a:pt x="2360645" y="505467"/>
                </a:cubicBezTo>
                <a:cubicBezTo>
                  <a:pt x="3121868" y="342690"/>
                  <a:pt x="4960776" y="8567"/>
                  <a:pt x="5029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26722" y="3491378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5"/>
                </a:solidFill>
              </a:rPr>
              <a:t>About </a:t>
            </a:r>
            <a:r>
              <a:rPr lang="en-US" sz="1600" dirty="0" err="1">
                <a:solidFill>
                  <a:schemeClr val="accent5"/>
                </a:solidFill>
              </a:rPr>
              <a:t>Sogeti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26722" y="5407369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5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5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426723" y="5594826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7696201" y="5841671"/>
            <a:ext cx="4087812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pic>
        <p:nvPicPr>
          <p:cNvPr id="10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84066" y="5181600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B1D44DE-9375-4835-B18F-A334E66D7F1C}"/>
              </a:ext>
            </a:extLst>
          </p:cNvPr>
          <p:cNvSpPr/>
          <p:nvPr userDrawn="1"/>
        </p:nvSpPr>
        <p:spPr>
          <a:xfrm>
            <a:off x="401188" y="3861048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070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6096000" cy="5796064"/>
          </a:xfrm>
          <a:custGeom>
            <a:avLst/>
            <a:gdLst>
              <a:gd name="connsiteX0" fmla="*/ 0 w 6096000"/>
              <a:gd name="connsiteY0" fmla="*/ 0 h 5796064"/>
              <a:gd name="connsiteX1" fmla="*/ 6096000 w 6096000"/>
              <a:gd name="connsiteY1" fmla="*/ 0 h 5796064"/>
              <a:gd name="connsiteX2" fmla="*/ 6096000 w 6096000"/>
              <a:gd name="connsiteY2" fmla="*/ 133757 h 5796064"/>
              <a:gd name="connsiteX3" fmla="*/ 6096000 w 6096000"/>
              <a:gd name="connsiteY3" fmla="*/ 4034055 h 5796064"/>
              <a:gd name="connsiteX4" fmla="*/ 0 w 6096000"/>
              <a:gd name="connsiteY4" fmla="*/ 5309105 h 5796064"/>
              <a:gd name="connsiteX5" fmla="*/ 0 w 6096000"/>
              <a:gd name="connsiteY5" fmla="*/ 8972 h 5796064"/>
              <a:gd name="connsiteX6" fmla="*/ 0 w 6096000"/>
              <a:gd name="connsiteY6" fmla="*/ 0 h 57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796064">
                <a:moveTo>
                  <a:pt x="0" y="0"/>
                </a:moveTo>
                <a:lnTo>
                  <a:pt x="6096000" y="0"/>
                </a:lnTo>
                <a:lnTo>
                  <a:pt x="6096000" y="133757"/>
                </a:lnTo>
                <a:cubicBezTo>
                  <a:pt x="6096000" y="1105896"/>
                  <a:pt x="6096000" y="2375629"/>
                  <a:pt x="6096000" y="4034055"/>
                </a:cubicBezTo>
                <a:cubicBezTo>
                  <a:pt x="6096000" y="6848354"/>
                  <a:pt x="721895" y="5492896"/>
                  <a:pt x="0" y="5309105"/>
                </a:cubicBezTo>
                <a:cubicBezTo>
                  <a:pt x="0" y="5309105"/>
                  <a:pt x="0" y="5309105"/>
                  <a:pt x="0" y="89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155492" y="2453640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3"/>
                </a:solidFill>
              </a:rPr>
              <a:t>About </a:t>
            </a:r>
            <a:r>
              <a:rPr lang="en-US" sz="1600" dirty="0" err="1">
                <a:solidFill>
                  <a:schemeClr val="accent3"/>
                </a:solidFill>
              </a:rPr>
              <a:t>Sogeti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155492" y="4369631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3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7175636" y="4555357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20526" y="4596379"/>
            <a:ext cx="3999073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9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6" y="3962400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902" y="39624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278" y="39624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9E7AB6-360B-4526-A05F-E716E577D207}"/>
              </a:ext>
            </a:extLst>
          </p:cNvPr>
          <p:cNvSpPr/>
          <p:nvPr userDrawn="1"/>
        </p:nvSpPr>
        <p:spPr>
          <a:xfrm>
            <a:off x="7155491" y="2852936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3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396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423337"/>
            <a:ext cx="358466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0714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4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2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9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640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93211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0"/>
            <a:ext cx="6759210" cy="4518977"/>
          </a:xfrm>
          <a:custGeom>
            <a:avLst/>
            <a:gdLst>
              <a:gd name="connsiteX0" fmla="*/ 0 w 6759210"/>
              <a:gd name="connsiteY0" fmla="*/ 0 h 4518977"/>
              <a:gd name="connsiteX1" fmla="*/ 6759210 w 6759210"/>
              <a:gd name="connsiteY1" fmla="*/ 0 h 4518977"/>
              <a:gd name="connsiteX2" fmla="*/ 6756415 w 6759210"/>
              <a:gd name="connsiteY2" fmla="*/ 16666 h 4518977"/>
              <a:gd name="connsiteX3" fmla="*/ 6372387 w 6759210"/>
              <a:gd name="connsiteY3" fmla="*/ 2306550 h 4518977"/>
              <a:gd name="connsiteX4" fmla="*/ 3762973 w 6759210"/>
              <a:gd name="connsiteY4" fmla="*/ 4518977 h 4518977"/>
              <a:gd name="connsiteX5" fmla="*/ 339369 w 6759210"/>
              <a:gd name="connsiteY5" fmla="*/ 4518977 h 4518977"/>
              <a:gd name="connsiteX6" fmla="*/ 0 w 6759210"/>
              <a:gd name="connsiteY6" fmla="*/ 4518977 h 4518977"/>
              <a:gd name="connsiteX7" fmla="*/ 0 w 6759210"/>
              <a:gd name="connsiteY7" fmla="*/ 0 h 45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9210" h="4518977">
                <a:moveTo>
                  <a:pt x="0" y="0"/>
                </a:moveTo>
                <a:lnTo>
                  <a:pt x="6759210" y="0"/>
                </a:lnTo>
                <a:lnTo>
                  <a:pt x="6756415" y="16666"/>
                </a:lnTo>
                <a:cubicBezTo>
                  <a:pt x="6686854" y="431442"/>
                  <a:pt x="6569700" y="1130011"/>
                  <a:pt x="6372387" y="2306550"/>
                </a:cubicBezTo>
                <a:cubicBezTo>
                  <a:pt x="6162872" y="3588428"/>
                  <a:pt x="5058156" y="4518977"/>
                  <a:pt x="3762973" y="4518977"/>
                </a:cubicBezTo>
                <a:cubicBezTo>
                  <a:pt x="3762973" y="4518977"/>
                  <a:pt x="3762973" y="4518977"/>
                  <a:pt x="339369" y="4518977"/>
                </a:cubicBezTo>
                <a:lnTo>
                  <a:pt x="0" y="45189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374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814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1838" y="777924"/>
            <a:ext cx="5321672" cy="57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71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1295400" y="1"/>
            <a:ext cx="10896600" cy="5568105"/>
          </a:xfrm>
          <a:custGeom>
            <a:avLst/>
            <a:gdLst>
              <a:gd name="connsiteX0" fmla="*/ 0 w 10896600"/>
              <a:gd name="connsiteY0" fmla="*/ 0 h 5568105"/>
              <a:gd name="connsiteX1" fmla="*/ 10896600 w 10896600"/>
              <a:gd name="connsiteY1" fmla="*/ 0 h 5568105"/>
              <a:gd name="connsiteX2" fmla="*/ 10896600 w 10896600"/>
              <a:gd name="connsiteY2" fmla="*/ 80960 h 5568105"/>
              <a:gd name="connsiteX3" fmla="*/ 10896600 w 10896600"/>
              <a:gd name="connsiteY3" fmla="*/ 5568105 h 5568105"/>
              <a:gd name="connsiteX4" fmla="*/ 10451841 w 10896600"/>
              <a:gd name="connsiteY4" fmla="*/ 5493803 h 5568105"/>
              <a:gd name="connsiteX5" fmla="*/ 0 w 10896600"/>
              <a:gd name="connsiteY5" fmla="*/ 3246176 h 5568105"/>
              <a:gd name="connsiteX6" fmla="*/ 0 w 10896600"/>
              <a:gd name="connsiteY6" fmla="*/ 191975 h 5568105"/>
              <a:gd name="connsiteX7" fmla="*/ 0 w 10896600"/>
              <a:gd name="connsiteY7" fmla="*/ 0 h 556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6600" h="5568105">
                <a:moveTo>
                  <a:pt x="0" y="0"/>
                </a:moveTo>
                <a:lnTo>
                  <a:pt x="10896600" y="0"/>
                </a:lnTo>
                <a:lnTo>
                  <a:pt x="10896600" y="80960"/>
                </a:lnTo>
                <a:cubicBezTo>
                  <a:pt x="10896600" y="1513754"/>
                  <a:pt x="10896600" y="3311770"/>
                  <a:pt x="10896600" y="5568105"/>
                </a:cubicBezTo>
                <a:cubicBezTo>
                  <a:pt x="10748347" y="5549530"/>
                  <a:pt x="10600094" y="5530954"/>
                  <a:pt x="10451841" y="5493803"/>
                </a:cubicBezTo>
                <a:cubicBezTo>
                  <a:pt x="6356350" y="4787937"/>
                  <a:pt x="2872403" y="4026344"/>
                  <a:pt x="0" y="3246176"/>
                </a:cubicBezTo>
                <a:cubicBezTo>
                  <a:pt x="0" y="3246176"/>
                  <a:pt x="0" y="3246176"/>
                  <a:pt x="0" y="1919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16081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6081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4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1885731" y="885110"/>
            <a:ext cx="1723717" cy="344332"/>
            <a:chOff x="12496801" y="706628"/>
            <a:chExt cx="2975350" cy="594360"/>
          </a:xfrm>
        </p:grpSpPr>
        <p:sp>
          <p:nvSpPr>
            <p:cNvPr id="5" name="Rectangle 4"/>
            <p:cNvSpPr/>
            <p:nvPr userDrawn="1"/>
          </p:nvSpPr>
          <p:spPr>
            <a:xfrm>
              <a:off x="12496801" y="706628"/>
              <a:ext cx="595070" cy="594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091871" y="706628"/>
              <a:ext cx="595070" cy="594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3686941" y="706628"/>
              <a:ext cx="595070" cy="594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282011" y="706628"/>
              <a:ext cx="595070" cy="594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4877081" y="706628"/>
              <a:ext cx="595070" cy="5943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26" name="Rectangle 25"/>
          <p:cNvSpPr/>
          <p:nvPr userDrawn="1"/>
        </p:nvSpPr>
        <p:spPr>
          <a:xfrm rot="16200000">
            <a:off x="11722550" y="4349305"/>
            <a:ext cx="139461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2"/>
                </a:solidFill>
              </a:rPr>
              <a:t>Infographic Palette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575423" y="2015626"/>
            <a:ext cx="347472" cy="4821246"/>
            <a:chOff x="12575423" y="2604463"/>
            <a:chExt cx="347472" cy="482124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2575423" y="2604463"/>
              <a:ext cx="347472" cy="347472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2575423" y="2951375"/>
              <a:ext cx="347472" cy="347472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2575423" y="4334164"/>
              <a:ext cx="347472" cy="347472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575423" y="5710816"/>
              <a:ext cx="347472" cy="347472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575423" y="6048324"/>
              <a:ext cx="347472" cy="347472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575423" y="7078237"/>
              <a:ext cx="347472" cy="347472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5423" y="6735214"/>
              <a:ext cx="347472" cy="347472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2575423" y="6391347"/>
              <a:ext cx="347472" cy="347472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2575423" y="4679467"/>
              <a:ext cx="347472" cy="347472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2575423" y="5022490"/>
              <a:ext cx="347472" cy="347472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12575423" y="5367793"/>
              <a:ext cx="347472" cy="347472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2575423" y="3298847"/>
              <a:ext cx="347472" cy="347472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5423" y="3644150"/>
              <a:ext cx="347472" cy="347472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575423" y="3987173"/>
              <a:ext cx="347472" cy="347472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60" name="Rectangle 59"/>
          <p:cNvSpPr/>
          <p:nvPr userDrawn="1"/>
        </p:nvSpPr>
        <p:spPr>
          <a:xfrm rot="16200000">
            <a:off x="12134522" y="931087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id="{1FCECE0D-597B-4F85-B096-E094159894EB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2" name="Retângulo 43">
            <a:extLst>
              <a:ext uri="{FF2B5EF4-FFF2-40B4-BE49-F238E27FC236}">
                <a16:creationId xmlns:a16="http://schemas.microsoft.com/office/drawing/2014/main" id="{D2BD3233-55BA-4E31-8DE7-BEF1438AB184}"/>
              </a:ext>
            </a:extLst>
          </p:cNvPr>
          <p:cNvSpPr/>
          <p:nvPr userDrawn="1"/>
        </p:nvSpPr>
        <p:spPr>
          <a:xfrm>
            <a:off x="9750926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2021 Sogeti.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5" r:id="rId3"/>
    <p:sldLayoutId id="2147483739" r:id="rId4"/>
    <p:sldLayoutId id="2147483851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40" r:id="rId2"/>
    <p:sldLayoutId id="2147483813" r:id="rId3"/>
    <p:sldLayoutId id="2147483816" r:id="rId4"/>
    <p:sldLayoutId id="2147483821" r:id="rId5"/>
    <p:sldLayoutId id="2147483852" r:id="rId6"/>
  </p:sldLayoutIdLst>
  <p:hf sldNum="0" hdr="0" ft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31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7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Endpoint Privilege Management</a:t>
            </a:r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Overview of challenges and solution</a:t>
            </a:r>
          </a:p>
        </p:txBody>
      </p:sp>
    </p:spTree>
    <p:extLst>
      <p:ext uri="{BB962C8B-B14F-4D97-AF65-F5344CB8AC3E}">
        <p14:creationId xmlns:p14="http://schemas.microsoft.com/office/powerpoint/2010/main" val="355151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in the market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r>
              <a:rPr lang="en-US" dirty="0"/>
              <a:t>Full EPM suites in the market (overview)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Admin By Request (</a:t>
            </a:r>
            <a:r>
              <a:rPr lang="en-US" b="1" dirty="0">
                <a:solidFill>
                  <a:srgbClr val="FF0000"/>
                </a:solidFill>
              </a:rPr>
              <a:t>Sogeti SSW module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BeyondTrust EPM (previously ‘Avecto Defendpoint’)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CyberArk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2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in the market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r>
              <a:rPr lang="en-US" dirty="0"/>
              <a:t>Typically, these products work in a client/server setup. Policies are configured in the management console which are picked up by the agent/client to deliver the following capabilities: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accounts from the local administrators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Respond to the elevation process to elevate user permissions and continue the task with required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 user experience options:</a:t>
            </a:r>
          </a:p>
          <a:p>
            <a:pPr marL="742950" lvl="2" indent="-285750"/>
            <a:r>
              <a:rPr lang="en-US" dirty="0"/>
              <a:t>Access is granted by requesting access and providing a PIN code. Access can be for a single process or (time-limited) session;</a:t>
            </a:r>
          </a:p>
          <a:p>
            <a:pPr marL="742950" lvl="2" indent="-285750"/>
            <a:r>
              <a:rPr lang="en-US" dirty="0"/>
              <a:t>Access is granted after providing a reason;</a:t>
            </a:r>
          </a:p>
          <a:p>
            <a:pPr marL="742950" lvl="2" indent="-285750"/>
            <a:r>
              <a:rPr lang="en-US" dirty="0"/>
              <a:t>Access is granted by default, only showing a prompt for elevation</a:t>
            </a:r>
          </a:p>
          <a:p>
            <a:endParaRPr lang="en-US" dirty="0"/>
          </a:p>
          <a:p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3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in the market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r>
              <a:rPr lang="en-US" dirty="0"/>
              <a:t>Additional features: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White- or Blacklisting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application characteristics, defined in policies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reputation and malware scanning (</a:t>
            </a:r>
            <a:r>
              <a:rPr lang="en-US" dirty="0" err="1"/>
              <a:t>Virustotal</a:t>
            </a:r>
            <a:r>
              <a:rPr lang="en-US" dirty="0"/>
              <a:t>)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 logging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dirty="0"/>
              <a:t>What actions did the elevated user do on the device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dirty="0"/>
              <a:t>Who requested elevation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inventory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dirty="0"/>
              <a:t>Which applications were installed using elevation</a:t>
            </a:r>
          </a:p>
          <a:p>
            <a:endParaRPr lang="en-US" dirty="0"/>
          </a:p>
          <a:p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0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SSW Standard 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57C33-C607-4F39-94FD-853E5F7CD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Admin By Request</a:t>
            </a:r>
          </a:p>
        </p:txBody>
      </p:sp>
    </p:spTree>
    <p:extLst>
      <p:ext uri="{BB962C8B-B14F-4D97-AF65-F5344CB8AC3E}">
        <p14:creationId xmlns:p14="http://schemas.microsoft.com/office/powerpoint/2010/main" val="47995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EPM - SSW Standard choice (add-on)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SaaS Application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Client to be installed on the devices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Integration with Azure AD (App registration with client/secret) and out-of-the-box AD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Assignment of profiles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SSO with Office 365 account for portal access</a:t>
            </a:r>
          </a:p>
          <a:p>
            <a:endParaRPr lang="en-US" dirty="0"/>
          </a:p>
          <a:p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1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8D62B6-A40E-4F7F-A3F2-35E357326597}"/>
              </a:ext>
            </a:extLst>
          </p:cNvPr>
          <p:cNvSpPr/>
          <p:nvPr/>
        </p:nvSpPr>
        <p:spPr>
          <a:xfrm>
            <a:off x="407987" y="11330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EPM - SSW Standard choice (add-on)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A90231-0AA3-4D4A-8A4F-6A0C49568BD2}"/>
              </a:ext>
            </a:extLst>
          </p:cNvPr>
          <p:cNvSpPr/>
          <p:nvPr/>
        </p:nvSpPr>
        <p:spPr>
          <a:xfrm>
            <a:off x="1548606" y="914400"/>
            <a:ext cx="8966994" cy="54453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7CFA9CB-B5A1-4438-AA77-056413738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65" y="1413990"/>
            <a:ext cx="4921603" cy="44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8D62B6-A40E-4F7F-A3F2-35E357326597}"/>
              </a:ext>
            </a:extLst>
          </p:cNvPr>
          <p:cNvSpPr/>
          <p:nvPr/>
        </p:nvSpPr>
        <p:spPr>
          <a:xfrm>
            <a:off x="407987" y="1133002"/>
            <a:ext cx="11376025" cy="5039198"/>
          </a:xfrm>
          <a:prstGeom prst="round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EPM - Approval flow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807A4-2E01-4155-9379-EC37F896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08" y="1211518"/>
            <a:ext cx="8473785" cy="48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2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8D62B6-A40E-4F7F-A3F2-35E357326597}"/>
              </a:ext>
            </a:extLst>
          </p:cNvPr>
          <p:cNvSpPr/>
          <p:nvPr/>
        </p:nvSpPr>
        <p:spPr>
          <a:xfrm>
            <a:off x="407987" y="11330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EPM - Insight &amp; Reporting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Portal Account – using Office 365 credentials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Access to 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Summary Dashboard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Reports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Audit log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Inventory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Detected Malware </a:t>
            </a:r>
          </a:p>
          <a:p>
            <a:pPr marL="9715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Export reports to PDF, XLSX or CSV</a:t>
            </a:r>
          </a:p>
          <a:p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7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SSW – EPM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57C33-C607-4F39-94FD-853E5F7CD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Onboard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6462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SSW EPM – Onboarding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Tenant setup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Creation of the tenant and tenant admin account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Connect to Azure AD (Office 365)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Create portal users</a:t>
            </a:r>
          </a:p>
          <a:p>
            <a:pPr marL="1428750" lvl="2" indent="-285750">
              <a:buFontTx/>
              <a:buChar char="-"/>
            </a:pPr>
            <a:r>
              <a:rPr lang="en-US" dirty="0"/>
              <a:t>Admin role (Sogeti)</a:t>
            </a:r>
          </a:p>
          <a:p>
            <a:pPr marL="1428750" lvl="2" indent="-285750">
              <a:buFontTx/>
              <a:buChar char="-"/>
            </a:pPr>
            <a:r>
              <a:rPr lang="en-US" dirty="0"/>
              <a:t>Report &amp; Approver role (Customer rep)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Distribute Client with Intune</a:t>
            </a:r>
          </a:p>
          <a:p>
            <a:pPr marL="1428750" lvl="2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Windows Base Settings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Authorization (Run as Admin / Admin Session, Approval requirement)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Endpoint (Branding, Look and Feel, UAC Prompt behavior)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Lockdown (Remove admins, application blacklist)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Malware (Real-time detection, Cloud scan)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Application pre-approval (‘Whitelist’)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Data privacy settings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Email integration</a:t>
            </a:r>
          </a:p>
          <a:p>
            <a:endParaRPr lang="en-US" dirty="0"/>
          </a:p>
          <a:p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9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0" y="1442183"/>
            <a:ext cx="5307013" cy="7207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57C33-C607-4F39-94FD-853E5F7CD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Challenges for administrative privileges within the modern workspace</a:t>
            </a:r>
          </a:p>
        </p:txBody>
      </p:sp>
    </p:spTree>
    <p:extLst>
      <p:ext uri="{BB962C8B-B14F-4D97-AF65-F5344CB8AC3E}">
        <p14:creationId xmlns:p14="http://schemas.microsoft.com/office/powerpoint/2010/main" val="347989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SSW EPM – Standard roles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Standard users (low flexibility)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Can request Run as Admin only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Need to request approval for each Run As Admin elevation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Cannot elevate system files (cmd.exe, PowerShell.exe)</a:t>
            </a:r>
          </a:p>
          <a:p>
            <a:pPr marL="1428750" lvl="2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Power Users (medium flexibility)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Can request Run As Admin only</a:t>
            </a:r>
            <a:endParaRPr lang="en-US" i="1" dirty="0"/>
          </a:p>
          <a:p>
            <a:pPr marL="971550" lvl="1" indent="-285750">
              <a:buFontTx/>
              <a:buChar char="-"/>
            </a:pPr>
            <a:r>
              <a:rPr lang="en-US" dirty="0"/>
              <a:t>Do not need to request for approval but must specify a reason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Can elevate system files</a:t>
            </a:r>
          </a:p>
          <a:p>
            <a:pPr marL="9715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Developers / IT Admins (high flexibility)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Can request Run As Admin </a:t>
            </a:r>
            <a:r>
              <a:rPr lang="en-US" i="1" dirty="0"/>
              <a:t>and</a:t>
            </a:r>
            <a:r>
              <a:rPr lang="en-US" dirty="0"/>
              <a:t> Administrator Sessions</a:t>
            </a:r>
            <a:endParaRPr lang="en-US" i="1" dirty="0"/>
          </a:p>
          <a:p>
            <a:pPr marL="971550" lvl="1" indent="-285750">
              <a:buFontTx/>
              <a:buChar char="-"/>
            </a:pPr>
            <a:r>
              <a:rPr lang="en-US" dirty="0"/>
              <a:t>Do not need request for approval or specify a reason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Can elevate system files</a:t>
            </a:r>
          </a:p>
          <a:p>
            <a:pPr lvl="1" indent="0">
              <a:buNone/>
            </a:pPr>
            <a:endParaRPr lang="en-US" dirty="0"/>
          </a:p>
          <a:p>
            <a:pPr marL="971550" lvl="1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SSW EPM – Additional configuration (Global)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Approval notification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One or more email addresses to notify for approval requests</a:t>
            </a:r>
          </a:p>
          <a:p>
            <a:pPr marL="1428750" lvl="2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Branding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Branding with customer logo’s, look and feel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Code of Conduct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Email templates</a:t>
            </a:r>
          </a:p>
          <a:p>
            <a:pPr marL="9715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privacy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By default, the following information is gathered:</a:t>
            </a:r>
          </a:p>
          <a:p>
            <a:pPr marL="1428750" lvl="2" indent="-285750">
              <a:buFontTx/>
              <a:buChar char="-"/>
            </a:pPr>
            <a:r>
              <a:rPr lang="en-US" dirty="0"/>
              <a:t>Usernames, user email addresses, inventory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The following information is optional, but turned off by default:</a:t>
            </a:r>
          </a:p>
          <a:p>
            <a:pPr marL="1428750" lvl="2" indent="-285750">
              <a:buFontTx/>
              <a:buChar char="-"/>
            </a:pPr>
            <a:r>
              <a:rPr lang="en-US" dirty="0"/>
              <a:t>Geo tracking, user phone numbers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Optionally, user accounts can be aliased (anonymized) – not recommended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Retention of data, 1 year by default with a minimum of 3 months and max of 5 years</a:t>
            </a:r>
          </a:p>
          <a:p>
            <a:pPr marL="971550" lvl="1" indent="-285750">
              <a:buFontTx/>
              <a:buChar char="-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971550" lvl="1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SSW EPM – Additional Configuration (scoped per role)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Application Blacklist (Customer specific – no entries by default)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Block single file, vendor files, files in location or always from run as admin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Single file or ‘Block Always’  require additional conditions (location, certificate, checksum)</a:t>
            </a:r>
          </a:p>
          <a:p>
            <a:pPr marL="9715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Pre-approved applications (Customer specific – no entries by default)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Pre-approve applications per application, vendor-certificate or (read-only) location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971550" lvl="1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8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SSW EPM – Additional Configuration (optional)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API access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Collect Audit logs, Inventory and Requests and offload to SIEM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Approve or deny requests using API integration</a:t>
            </a:r>
          </a:p>
          <a:p>
            <a:pPr marL="9715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Integration with ticketing system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Email based integration with your ticketing system</a:t>
            </a:r>
          </a:p>
          <a:p>
            <a:pPr marL="9715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Support for macOS or Server Editions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Requires separate licenses and configuration</a:t>
            </a:r>
          </a:p>
          <a:p>
            <a:pPr marL="9715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971550" lvl="1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02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63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C6AFE2-5097-4FA8-B0B0-2230A5B56C44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28330F-DD67-4172-B051-8A977C5C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admin privileges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09915-2E66-4827-BCB5-A0EFC7CD24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0" y="1413990"/>
            <a:ext cx="10717212" cy="442530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Providing support to end-users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(Occasionally) Install applications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Let users do configuration changes themselves, which may require admin privileges/run as admin (IT Tech Workers &amp; Developers)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05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AC23C5-AA25-4F79-A733-0B2653387066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Administrators on Azure AD joined devices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3990"/>
            <a:ext cx="10945812" cy="5039198"/>
          </a:xfrm>
        </p:spPr>
        <p:txBody>
          <a:bodyPr/>
          <a:lstStyle/>
          <a:p>
            <a:r>
              <a:rPr lang="en-US" dirty="0"/>
              <a:t>By default, the following users have administrator permissions in AAD joined devices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Global Administrator accounts are administrator on all managed devices in the tenant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Only a few GA’s should be in the tenant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Not a good practice to use these accounts for support or local admin privileges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Device Administrators are administrator on all managed devices in the tenant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Need to be configured on a per-user level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All or nothing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user enrolling a device with Autopilot becomes administrator when configured in the Autopilot (user driven) profile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Difficult to manage, may need a different profile for (per example) developer devices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Only set on enrollment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user joining a device to AAD (manually) will become Administrator on the device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We typically do not support manual joining devices to AAD</a:t>
            </a:r>
          </a:p>
        </p:txBody>
      </p:sp>
    </p:spTree>
    <p:extLst>
      <p:ext uri="{BB962C8B-B14F-4D97-AF65-F5344CB8AC3E}">
        <p14:creationId xmlns:p14="http://schemas.microsoft.com/office/powerpoint/2010/main" val="425600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B27F16-417D-432C-B9E1-1A42C0D16FE2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Administrators on Azure AD joined devices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3990"/>
            <a:ext cx="10945812" cy="5039198"/>
          </a:xfrm>
        </p:spPr>
        <p:txBody>
          <a:bodyPr/>
          <a:lstStyle/>
          <a:p>
            <a:r>
              <a:rPr lang="en-US" b="1" dirty="0">
                <a:solidFill>
                  <a:srgbClr val="005A82"/>
                </a:solidFill>
              </a:rPr>
              <a:t>Challenges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cannot use (AAD-)groups to configure administrators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cannot target individual devices easily (compare item-level targeting in AD GPO)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or nothing: 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We cannot (easily) monitor actions done by administrators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No time or session limitation</a:t>
            </a:r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Vulnerable for malware and other malicious software or attacks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3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Add users to the local / built in group ‘Administrators’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Running a script, PowerShell from Intune or the SSW Application portal* 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Intune Custom Device Configuration (Policy CSP)</a:t>
            </a:r>
          </a:p>
          <a:p>
            <a:pPr marL="976313" lvl="3" indent="-285750">
              <a:buFontTx/>
              <a:buChar char="-"/>
            </a:pPr>
            <a:r>
              <a:rPr lang="en-US" dirty="0"/>
              <a:t>Hard to manage, not suitable for configuring permissions with end-user targeting</a:t>
            </a:r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Enable the local (built-in) Administrator account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Difficult to keep the password secret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Using one password on all devices is a security risk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Using a per-device password is a lot of management overhead, maybe impossible without tooling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We cannot use LAPS as we don’t have an AD</a:t>
            </a:r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Lock down the device with AppLocker or Defender Application Control policies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White- and/or blacklist software based on central defined policies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Built in feature for Windows 10, manageable with Intune</a:t>
            </a:r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lvl="1" indent="0">
              <a:buNone/>
            </a:pPr>
            <a:r>
              <a:rPr lang="en-US" dirty="0"/>
              <a:t>* Todays solution in SSW without additional tooling</a:t>
            </a:r>
          </a:p>
        </p:txBody>
      </p:sp>
    </p:spTree>
    <p:extLst>
      <p:ext uri="{BB962C8B-B14F-4D97-AF65-F5344CB8AC3E}">
        <p14:creationId xmlns:p14="http://schemas.microsoft.com/office/powerpoint/2010/main" val="396635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Enterprise Privilege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57C33-C607-4F39-94FD-853E5F7CD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Solutions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2629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in the market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r>
              <a:rPr lang="en-US" dirty="0"/>
              <a:t>Built-in Administrator account password management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Community scripts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Commercial tooling:	</a:t>
            </a:r>
            <a:r>
              <a:rPr lang="en-US" sz="1600" b="1" dirty="0" err="1">
                <a:solidFill>
                  <a:srgbClr val="FF6327"/>
                </a:solidFill>
              </a:rPr>
              <a:t>Synergix</a:t>
            </a:r>
            <a:r>
              <a:rPr lang="en-US" sz="1600" b="1" dirty="0">
                <a:solidFill>
                  <a:srgbClr val="FF6327"/>
                </a:solidFill>
              </a:rPr>
              <a:t> Secure Vault (SEVA) / LAPS for Azure</a:t>
            </a:r>
            <a:endParaRPr lang="en-US" b="1" dirty="0">
              <a:solidFill>
                <a:srgbClr val="FF6327"/>
              </a:solidFill>
            </a:endParaRPr>
          </a:p>
          <a:p>
            <a:pPr marL="519113" lvl="1" indent="-285750">
              <a:buFontTx/>
              <a:buChar char="-"/>
            </a:pPr>
            <a:endParaRPr lang="en-US" dirty="0"/>
          </a:p>
          <a:p>
            <a:pPr lvl="1" indent="0">
              <a:buNone/>
            </a:pPr>
            <a:r>
              <a:rPr lang="en-US" dirty="0"/>
              <a:t>These tooling is using Azure Key Vault to store and rotate the built-in administrator's password. The SEVA tooling is commercial but a (Free) Community Edition can be used</a:t>
            </a:r>
          </a:p>
          <a:p>
            <a:pPr lvl="1" indent="0">
              <a:buNone/>
            </a:pPr>
            <a:endParaRPr lang="en-US" dirty="0"/>
          </a:p>
          <a:p>
            <a:pPr marL="519113" lvl="1" indent="-285750">
              <a:buFontTx/>
              <a:buChar char="-"/>
            </a:pPr>
            <a:r>
              <a:rPr lang="en-US" dirty="0"/>
              <a:t>Web Service and database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Management console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Password retrieval service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Audit logs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Reporting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Inventory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Azure Key vault for storing passwords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Client app on the device to manage passwords</a:t>
            </a:r>
          </a:p>
        </p:txBody>
      </p:sp>
    </p:spTree>
    <p:extLst>
      <p:ext uri="{BB962C8B-B14F-4D97-AF65-F5344CB8AC3E}">
        <p14:creationId xmlns:p14="http://schemas.microsoft.com/office/powerpoint/2010/main" val="132233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3B78A-D30C-4C2A-B01E-E2A983A1A715}"/>
              </a:ext>
            </a:extLst>
          </p:cNvPr>
          <p:cNvSpPr/>
          <p:nvPr/>
        </p:nvSpPr>
        <p:spPr>
          <a:xfrm>
            <a:off x="407987" y="1018702"/>
            <a:ext cx="11376025" cy="50391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3A7EE-DC83-4111-8CD7-D57C7F0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in the market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92AB-5B6F-45E9-8B46-2C9E9A3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413990"/>
            <a:ext cx="10869612" cy="5039198"/>
          </a:xfrm>
        </p:spPr>
        <p:txBody>
          <a:bodyPr/>
          <a:lstStyle/>
          <a:p>
            <a:r>
              <a:rPr lang="en-US" dirty="0"/>
              <a:t>Feature in Remote Support Tooling</a:t>
            </a:r>
          </a:p>
          <a:p>
            <a:pPr marL="519113" lvl="1" indent="-285750">
              <a:buFontTx/>
              <a:buChar char="-"/>
            </a:pPr>
            <a:r>
              <a:rPr lang="en-US" dirty="0"/>
              <a:t>Commercial tooling:	</a:t>
            </a:r>
            <a:r>
              <a:rPr lang="en-US" sz="1600" b="1" dirty="0">
                <a:solidFill>
                  <a:srgbClr val="FF6327"/>
                </a:solidFill>
              </a:rPr>
              <a:t>BeyondTrust Remote Support (Bomgar)</a:t>
            </a:r>
          </a:p>
          <a:p>
            <a:pPr marL="519113" lvl="1" indent="-285750">
              <a:buFontTx/>
              <a:buChar char="-"/>
            </a:pPr>
            <a:endParaRPr lang="en-US" sz="1600" b="1" dirty="0">
              <a:solidFill>
                <a:srgbClr val="FF6327"/>
              </a:solidFill>
            </a:endParaRPr>
          </a:p>
          <a:p>
            <a:pPr marL="519113" lvl="1" indent="-285750">
              <a:buFontTx/>
              <a:buChar char="-"/>
            </a:pPr>
            <a:r>
              <a:rPr lang="en-US" sz="1600" dirty="0"/>
              <a:t>Password vault built in the product.</a:t>
            </a:r>
          </a:p>
          <a:p>
            <a:pPr marL="519113" lvl="1" indent="-285750">
              <a:buFontTx/>
              <a:buChar char="-"/>
            </a:pPr>
            <a:endParaRPr lang="en-US" sz="1600" dirty="0"/>
          </a:p>
          <a:p>
            <a:pPr marL="742950" lvl="2" indent="-285750">
              <a:buFontTx/>
              <a:buChar char="-"/>
            </a:pPr>
            <a:r>
              <a:rPr lang="en-US" dirty="0"/>
              <a:t>Administrator account(s) configured in the tool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Different accounts can be assigned per group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Credentials can be copied in automatically during a support session to elevate the process (needs a client service)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i="1" dirty="0"/>
              <a:t>A (local) admin account still needs to be configured but the password can be kept secret</a:t>
            </a:r>
          </a:p>
          <a:p>
            <a:pPr marL="742950" lvl="2" indent="-285750">
              <a:buFontTx/>
              <a:buChar char="-"/>
            </a:pPr>
            <a:endParaRPr lang="en-US" dirty="0"/>
          </a:p>
          <a:p>
            <a:pPr marL="519113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51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ogeti-ppt-template.pptx" id="{74CBC20A-5C78-4BA8-A195-24C07BE40C62}" vid="{37CBF029-434C-46BA-9DFA-AAAA65EBCFDD}"/>
    </a:ext>
  </a:extLst>
</a:theme>
</file>

<file path=ppt/theme/theme2.xml><?xml version="1.0" encoding="utf-8"?>
<a:theme xmlns:a="http://schemas.openxmlformats.org/drawingml/2006/main" name="Cover option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D622C579-F77D-488D-92D0-B4D2EF913E1E}"/>
    </a:ext>
  </a:extLst>
</a:theme>
</file>

<file path=ppt/theme/theme3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FE84DFB-BE20-4F40-A922-BBAE6817D92D}"/>
    </a:ext>
  </a:extLst>
</a:theme>
</file>

<file path=ppt/theme/theme4.xml><?xml version="1.0" encoding="utf-8"?>
<a:theme xmlns:a="http://schemas.openxmlformats.org/drawingml/2006/main" name="Closing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093F08A-50AC-4B6E-88A0-3C7666192B7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DC82BCF5A7A84FB312F73B18B996B6" ma:contentTypeVersion="12" ma:contentTypeDescription="Create a new document." ma:contentTypeScope="" ma:versionID="c06052d01a21c48713dc4518be6cf9f3">
  <xsd:schema xmlns:xsd="http://www.w3.org/2001/XMLSchema" xmlns:xs="http://www.w3.org/2001/XMLSchema" xmlns:p="http://schemas.microsoft.com/office/2006/metadata/properties" xmlns:ns3="8de3ee10-b2c5-488c-b9c7-2ad3e36c7237" xmlns:ns4="c2f30b2d-55b9-498d-b119-b4f6b8b15781" targetNamespace="http://schemas.microsoft.com/office/2006/metadata/properties" ma:root="true" ma:fieldsID="4ba0fec4c62fda4afe43752117438963" ns3:_="" ns4:_="">
    <xsd:import namespace="8de3ee10-b2c5-488c-b9c7-2ad3e36c7237"/>
    <xsd:import namespace="c2f30b2d-55b9-498d-b119-b4f6b8b157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3ee10-b2c5-488c-b9c7-2ad3e36c72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30b2d-55b9-498d-b119-b4f6b8b1578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FD327C-1681-4724-AA3E-9826816C7E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0DA3A4-B814-458F-A393-8CAE9AAAFFE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2f30b2d-55b9-498d-b119-b4f6b8b15781"/>
    <ds:schemaRef ds:uri="http://purl.org/dc/elements/1.1/"/>
    <ds:schemaRef ds:uri="http://schemas.microsoft.com/office/2006/metadata/properties"/>
    <ds:schemaRef ds:uri="8de3ee10-b2c5-488c-b9c7-2ad3e36c7237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497B59-C9F4-473D-A849-7C4DBB298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3ee10-b2c5-488c-b9c7-2ad3e36c7237"/>
    <ds:schemaRef ds:uri="c2f30b2d-55b9-498d-b119-b4f6b8b157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Sogeti_PP_Template_16x9</Template>
  <TotalTime>361</TotalTime>
  <Words>1274</Words>
  <Application>Microsoft Office PowerPoint</Application>
  <PresentationFormat>Widescreen</PresentationFormat>
  <Paragraphs>241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Verdana</vt:lpstr>
      <vt:lpstr>Wingdings</vt:lpstr>
      <vt:lpstr>Content Layouts</vt:lpstr>
      <vt:lpstr>Cover options</vt:lpstr>
      <vt:lpstr>Section slides</vt:lpstr>
      <vt:lpstr>Closing options</vt:lpstr>
      <vt:lpstr>think-cell Slide</vt:lpstr>
      <vt:lpstr>Endpoint Privilege Management</vt:lpstr>
      <vt:lpstr>Introduction</vt:lpstr>
      <vt:lpstr>Why do we need admin privileges</vt:lpstr>
      <vt:lpstr>Administrators on Azure AD joined devices</vt:lpstr>
      <vt:lpstr>Administrators on Azure AD joined devices</vt:lpstr>
      <vt:lpstr>Alternatives</vt:lpstr>
      <vt:lpstr>Enterprise Privilege Management</vt:lpstr>
      <vt:lpstr>Solutions in the market</vt:lpstr>
      <vt:lpstr>Solutions in the market</vt:lpstr>
      <vt:lpstr>Solutions in the market</vt:lpstr>
      <vt:lpstr>Solutions in the market</vt:lpstr>
      <vt:lpstr>Solutions in the market</vt:lpstr>
      <vt:lpstr>SSW Standard choice</vt:lpstr>
      <vt:lpstr>EPM - SSW Standard choice (add-on)</vt:lpstr>
      <vt:lpstr>EPM - SSW Standard choice (add-on)</vt:lpstr>
      <vt:lpstr>EPM - Approval flow</vt:lpstr>
      <vt:lpstr>EPM - Insight &amp; Reporting</vt:lpstr>
      <vt:lpstr>SSW – EPM</vt:lpstr>
      <vt:lpstr>SSW EPM – Onboarding</vt:lpstr>
      <vt:lpstr>SSW EPM – Standard roles</vt:lpstr>
      <vt:lpstr>SSW EPM – Additional configuration (Global)</vt:lpstr>
      <vt:lpstr>SSW EPM – Additional Configuration (scoped per role)</vt:lpstr>
      <vt:lpstr>SSW EPM – Additional Configuration (optional)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Endpoint Privilege Management</dc:title>
  <dc:subject>Powerpoint template</dc:subject>
  <dc:creator>Bakker, Ronald</dc:creator>
  <cp:lastModifiedBy>Bakker, Ronald</cp:lastModifiedBy>
  <cp:revision>27</cp:revision>
  <dcterms:created xsi:type="dcterms:W3CDTF">2020-07-13T12:09:32Z</dcterms:created>
  <dcterms:modified xsi:type="dcterms:W3CDTF">2021-02-15T13:55:03Z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0x010100E2DC82BCF5A7A84FB312F73B18B996B6</vt:lpwstr>
  </property>
</Properties>
</file>