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4"/>
  </p:sldMasterIdLst>
  <p:notesMasterIdLst>
    <p:notesMasterId r:id="rId20"/>
  </p:notesMasterIdLst>
  <p:handoutMasterIdLst>
    <p:handoutMasterId r:id="rId21"/>
  </p:handoutMasterIdLst>
  <p:sldIdLst>
    <p:sldId id="259" r:id="rId5"/>
    <p:sldId id="336" r:id="rId6"/>
    <p:sldId id="310" r:id="rId7"/>
    <p:sldId id="327" r:id="rId8"/>
    <p:sldId id="329" r:id="rId9"/>
    <p:sldId id="337" r:id="rId10"/>
    <p:sldId id="260" r:id="rId11"/>
    <p:sldId id="338" r:id="rId12"/>
    <p:sldId id="266" r:id="rId13"/>
    <p:sldId id="323" r:id="rId14"/>
    <p:sldId id="267" r:id="rId15"/>
    <p:sldId id="339" r:id="rId16"/>
    <p:sldId id="325" r:id="rId17"/>
    <p:sldId id="269" r:id="rId18"/>
    <p:sldId id="32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578671F3-87B7-41E3-B267-A9B48264B089}">
          <p14:sldIdLst>
            <p14:sldId id="259"/>
            <p14:sldId id="336"/>
          </p14:sldIdLst>
        </p14:section>
        <p14:section name="Who are we?/RELINK" id="{E412EE90-9173-4AA6-ACBE-1C7E276B64E4}">
          <p14:sldIdLst>
            <p14:sldId id="310"/>
          </p14:sldIdLst>
        </p14:section>
        <p14:section name="SHD's/Teaching material" id="{81D6E796-FA7D-4E24-B629-94F2B89A3686}">
          <p14:sldIdLst>
            <p14:sldId id="327"/>
            <p14:sldId id="329"/>
            <p14:sldId id="337"/>
            <p14:sldId id="260"/>
            <p14:sldId id="338"/>
            <p14:sldId id="266"/>
          </p14:sldIdLst>
        </p14:section>
        <p14:section name="Activities" id="{52938553-643D-485C-8EF0-C14E03A954BD}">
          <p14:sldIdLst>
            <p14:sldId id="323"/>
            <p14:sldId id="267"/>
            <p14:sldId id="339"/>
            <p14:sldId id="325"/>
          </p14:sldIdLst>
        </p14:section>
        <p14:section name="Feedback/Survey" id="{CF345C8C-9220-4992-B452-A9E9005A2E77}">
          <p14:sldIdLst>
            <p14:sldId id="269"/>
            <p14:sldId id="322"/>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guide id="3" pos="449">
          <p15:clr>
            <a:srgbClr val="747775"/>
          </p15:clr>
        </p15:guide>
        <p15:guide id="4" pos="530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0D8"/>
    <a:srgbClr val="00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0F6B32-78DB-42C7-A8EB-85E250B4AD7B}">
  <a:tblStyle styleId="{910F6B32-78DB-42C7-A8EB-85E250B4AD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47" autoAdjust="0"/>
  </p:normalViewPr>
  <p:slideViewPr>
    <p:cSldViewPr snapToGrid="0">
      <p:cViewPr varScale="1">
        <p:scale>
          <a:sx n="102" d="100"/>
          <a:sy n="102" d="100"/>
        </p:scale>
        <p:origin x="638" y="72"/>
      </p:cViewPr>
      <p:guideLst>
        <p:guide orient="horz" pos="1620"/>
        <p:guide pos="2880"/>
        <p:guide pos="449"/>
        <p:guide pos="53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2E9755-8852-0593-0BCE-38FEB94B6B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9271B622-EA56-36C2-8700-CC4FF283AC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4D4444-1523-4545-8607-FE86B566CAF2}" type="datetimeFigureOut">
              <a:rPr lang="nl-NL" smtClean="0"/>
              <a:t>22-5-2024</a:t>
            </a:fld>
            <a:endParaRPr lang="nl-NL"/>
          </a:p>
        </p:txBody>
      </p:sp>
      <p:sp>
        <p:nvSpPr>
          <p:cNvPr id="4" name="Footer Placeholder 3">
            <a:extLst>
              <a:ext uri="{FF2B5EF4-FFF2-40B4-BE49-F238E27FC236}">
                <a16:creationId xmlns:a16="http://schemas.microsoft.com/office/drawing/2014/main" id="{2635A83E-ACD7-007F-8543-13216449B1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6C0B4EB8-A18A-B6DC-BB82-F98C9BA03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7BF453-D6A2-4F9A-BBD3-14DD06DB181A}" type="slidenum">
              <a:rPr lang="nl-NL" smtClean="0"/>
              <a:t>‹N°›</a:t>
            </a:fld>
            <a:endParaRPr lang="nl-NL"/>
          </a:p>
        </p:txBody>
      </p:sp>
    </p:spTree>
    <p:extLst>
      <p:ext uri="{BB962C8B-B14F-4D97-AF65-F5344CB8AC3E}">
        <p14:creationId xmlns:p14="http://schemas.microsoft.com/office/powerpoint/2010/main" val="19380206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fi-FI"/>
              <a:t>Daan</a:t>
            </a:r>
          </a:p>
          <a:p>
            <a:pPr marL="0" lvl="0" indent="0" algn="l">
              <a:spcBef>
                <a:spcPts val="0"/>
              </a:spcBef>
              <a:spcAft>
                <a:spcPts val="0"/>
              </a:spcAft>
              <a:buNone/>
            </a:pPr>
            <a:r>
              <a:rPr lang="fi-FI" err="1"/>
              <a:t>Welcome</a:t>
            </a:r>
            <a:r>
              <a:rPr lang="fi-FI"/>
              <a:t> </a:t>
            </a:r>
            <a:r>
              <a:rPr lang="fi-FI" err="1"/>
              <a:t>everyone</a:t>
            </a:r>
            <a:r>
              <a:rPr lang="fi-FI"/>
              <a:t> to </a:t>
            </a:r>
            <a:r>
              <a:rPr lang="fi-FI" err="1"/>
              <a:t>our</a:t>
            </a:r>
            <a:r>
              <a:rPr lang="fi-FI"/>
              <a:t> workshop </a:t>
            </a:r>
            <a:r>
              <a:rPr lang="fi-FI" err="1"/>
              <a:t>about</a:t>
            </a:r>
            <a:r>
              <a:rPr lang="fi-FI"/>
              <a:t> </a:t>
            </a:r>
            <a:r>
              <a:rPr lang="fi-FI" err="1"/>
              <a:t>smart</a:t>
            </a:r>
            <a:r>
              <a:rPr lang="fi-FI"/>
              <a:t> home </a:t>
            </a:r>
            <a:r>
              <a:rPr lang="fi-FI" err="1"/>
              <a:t>devices</a:t>
            </a:r>
            <a:r>
              <a:rPr lang="fi-FI"/>
              <a:t> and </a:t>
            </a:r>
            <a:r>
              <a:rPr lang="fi-FI" err="1"/>
              <a:t>concerns</a:t>
            </a:r>
            <a:r>
              <a:rPr lang="fi-FI"/>
              <a:t> </a:t>
            </a:r>
            <a:r>
              <a:rPr lang="fi-FI" err="1"/>
              <a:t>related</a:t>
            </a:r>
            <a:r>
              <a:rPr lang="fi-FI"/>
              <a:t> to </a:t>
            </a:r>
            <a:r>
              <a:rPr lang="fi-FI" err="1"/>
              <a:t>them</a:t>
            </a:r>
            <a:r>
              <a:rPr lang="fi-FI"/>
              <a:t>.</a:t>
            </a:r>
          </a:p>
          <a:p>
            <a:pPr marL="0" lvl="0" indent="0" algn="l" rtl="0">
              <a:spcBef>
                <a:spcPts val="0"/>
              </a:spcBef>
              <a:spcAft>
                <a:spcPts val="0"/>
              </a:spcAft>
              <a:buNone/>
            </a:pPr>
            <a:endParaRPr/>
          </a:p>
          <a:p>
            <a:pPr marL="0" indent="0">
              <a:buNone/>
            </a:pPr>
            <a:endParaRPr lang="fi-FI"/>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a:extLst>
            <a:ext uri="{FF2B5EF4-FFF2-40B4-BE49-F238E27FC236}">
              <a16:creationId xmlns:a16="http://schemas.microsoft.com/office/drawing/2014/main" id="{4ECEAB42-1A0C-CB08-02D0-2B3E52DACE8E}"/>
            </a:ext>
          </a:extLst>
        </p:cNvPr>
        <p:cNvGrpSpPr/>
        <p:nvPr/>
      </p:nvGrpSpPr>
      <p:grpSpPr>
        <a:xfrm>
          <a:off x="0" y="0"/>
          <a:ext cx="0" cy="0"/>
          <a:chOff x="0" y="0"/>
          <a:chExt cx="0" cy="0"/>
        </a:xfrm>
      </p:grpSpPr>
      <p:sp>
        <p:nvSpPr>
          <p:cNvPr id="957" name="Google Shape;957;g54dda1946d_4_2726:notes">
            <a:extLst>
              <a:ext uri="{FF2B5EF4-FFF2-40B4-BE49-F238E27FC236}">
                <a16:creationId xmlns:a16="http://schemas.microsoft.com/office/drawing/2014/main" id="{E9B5AA8D-F462-77AC-0AE3-BFDE8C61B4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54dda1946d_4_2726:notes">
            <a:extLst>
              <a:ext uri="{FF2B5EF4-FFF2-40B4-BE49-F238E27FC236}">
                <a16:creationId xmlns:a16="http://schemas.microsoft.com/office/drawing/2014/main" id="{D92F12D4-A424-7F54-BEDC-609C30389B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4173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You are given a bunch of cards with events / scenarios. Some are real, some are made up, and it is up to you to figure that out. Rank all the cards on the chart: worrying/not worrying &amp; true/false. When you have ranked them all, you can turn them around &amp; learn the truth, there is also source in the back of the card (QR code if you want to take a look). If you know the answer to one of the cards, you may also decide to stay silent &amp; let the others discuss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In this activity, we want you to look at smart home devices from two different viewpoints. Start off by discussing how the device is useful for you in your daily life (or for someone you know), what benefits does it have &amp; would you want to live without it? Next, imagine yourself a hacker: how can you exploit the device to make someone’s life as miserable as possible? How can you deal damage to the company? Or how can you spy on someone? What are the dangers you can think of? Now reflect on how you initially thought of the device, has your opinion changed? What insights have you gained?</a:t>
            </a:r>
          </a:p>
          <a:p>
            <a:pPr marL="0" indent="0">
              <a:buNone/>
            </a:pPr>
            <a:endParaRPr lang="en-US"/>
          </a:p>
          <a:p>
            <a:pPr>
              <a:buNone/>
            </a:pPr>
            <a:r>
              <a:rPr lang="en-US"/>
              <a:t>Discussion questions:</a:t>
            </a:r>
            <a:endParaRPr lang="fi-FI"/>
          </a:p>
          <a:p>
            <a:pPr marL="171450" indent="-171450"/>
            <a:r>
              <a:rPr lang="en-US"/>
              <a:t>Could this happen to you? Or someone you know? Why (not)?</a:t>
            </a:r>
            <a:endParaRPr lang="fi-FI"/>
          </a:p>
          <a:p>
            <a:pPr marL="171450" indent="-171450"/>
            <a:r>
              <a:rPr lang="en-US"/>
              <a:t>Does some of the truth parts sound scary that they are real?</a:t>
            </a:r>
            <a:endParaRPr lang="fi-FI"/>
          </a:p>
          <a:p>
            <a:pPr marL="0" indent="0">
              <a:buNone/>
            </a:pPr>
            <a:endParaRPr lang="en-US"/>
          </a:p>
        </p:txBody>
      </p:sp>
    </p:spTree>
    <p:extLst>
      <p:ext uri="{BB962C8B-B14F-4D97-AF65-F5344CB8AC3E}">
        <p14:creationId xmlns:p14="http://schemas.microsoft.com/office/powerpoint/2010/main" val="391994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indent="0">
              <a:buNone/>
            </a:pPr>
            <a:endParaRPr lang="en-US"/>
          </a:p>
          <a:p>
            <a:pPr lvl="1"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75321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85850" lvl="1" indent="-171450">
              <a:buFont typeface="Calibri"/>
              <a:buChar char="-"/>
            </a:pPr>
            <a:r>
              <a:rPr lang="en-US"/>
              <a:t>What did you like? What not? </a:t>
            </a:r>
          </a:p>
          <a:p>
            <a:pPr marL="1085850" lvl="1" indent="-171450">
              <a:buFont typeface="Calibri"/>
              <a:buChar char="-"/>
            </a:pPr>
            <a:r>
              <a:rPr lang="en-US"/>
              <a:t>Are there things to improve? </a:t>
            </a:r>
          </a:p>
          <a:p>
            <a:pPr marL="1085850" lvl="1" indent="-171450">
              <a:buFont typeface="Calibri"/>
              <a:buChar char="-"/>
            </a:pPr>
            <a:r>
              <a:rPr lang="en-US"/>
              <a:t>What would motivate you to go to the website? </a:t>
            </a:r>
          </a:p>
          <a:p>
            <a:pPr marL="1085850" lvl="1" indent="-171450">
              <a:buFont typeface="Calibri"/>
              <a:buChar char="-"/>
            </a:pPr>
            <a:r>
              <a:rPr lang="en-US"/>
              <a:t>What did you learn? Anything you expected but didn't get?</a:t>
            </a:r>
          </a:p>
          <a:p>
            <a:pPr marL="1085850" lvl="1" indent="-171450">
              <a:buFont typeface="Calibri"/>
              <a:buChar char="-"/>
            </a:pPr>
            <a:r>
              <a:rPr lang="en-US"/>
              <a:t>How many things know beforehand? Are you shocked or surprised?</a:t>
            </a:r>
          </a:p>
          <a:p>
            <a:pPr lvl="1" indent="0">
              <a:buNone/>
            </a:pPr>
            <a:endParaRPr lang="en-US"/>
          </a:p>
          <a:p>
            <a:pPr marL="0" lvl="0" indent="0" algn="l">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a:extLst>
            <a:ext uri="{FF2B5EF4-FFF2-40B4-BE49-F238E27FC236}">
              <a16:creationId xmlns:a16="http://schemas.microsoft.com/office/drawing/2014/main" id="{4ECEAB42-1A0C-CB08-02D0-2B3E52DACE8E}"/>
            </a:ext>
          </a:extLst>
        </p:cNvPr>
        <p:cNvGrpSpPr/>
        <p:nvPr/>
      </p:nvGrpSpPr>
      <p:grpSpPr>
        <a:xfrm>
          <a:off x="0" y="0"/>
          <a:ext cx="0" cy="0"/>
          <a:chOff x="0" y="0"/>
          <a:chExt cx="0" cy="0"/>
        </a:xfrm>
      </p:grpSpPr>
      <p:sp>
        <p:nvSpPr>
          <p:cNvPr id="957" name="Google Shape;957;g54dda1946d_4_2726:notes">
            <a:extLst>
              <a:ext uri="{FF2B5EF4-FFF2-40B4-BE49-F238E27FC236}">
                <a16:creationId xmlns:a16="http://schemas.microsoft.com/office/drawing/2014/main" id="{E9B5AA8D-F462-77AC-0AE3-BFDE8C61B4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54dda1946d_4_2726:notes">
            <a:extLst>
              <a:ext uri="{FF2B5EF4-FFF2-40B4-BE49-F238E27FC236}">
                <a16:creationId xmlns:a16="http://schemas.microsoft.com/office/drawing/2014/main" id="{D92F12D4-A424-7F54-BEDC-609C30389B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6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fi-FI" sz="1200" i="1">
                <a:solidFill>
                  <a:srgbClr val="595959"/>
                </a:solidFill>
                <a:latin typeface="Anaheim"/>
              </a:rPr>
              <a:t>Daan</a:t>
            </a:r>
          </a:p>
        </p:txBody>
      </p:sp>
    </p:spTree>
    <p:extLst>
      <p:ext uri="{BB962C8B-B14F-4D97-AF65-F5344CB8AC3E}">
        <p14:creationId xmlns:p14="http://schemas.microsoft.com/office/powerpoint/2010/main" val="176492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3B0E1ED4-7B91-69B5-0705-3101DAAA58E6}"/>
            </a:ext>
          </a:extLst>
        </p:cNvPr>
        <p:cNvGrpSpPr/>
        <p:nvPr/>
      </p:nvGrpSpPr>
      <p:grpSpPr>
        <a:xfrm>
          <a:off x="0" y="0"/>
          <a:ext cx="0" cy="0"/>
          <a:chOff x="0" y="0"/>
          <a:chExt cx="0" cy="0"/>
        </a:xfrm>
      </p:grpSpPr>
      <p:sp>
        <p:nvSpPr>
          <p:cNvPr id="278" name="Google Shape;278;g4dfce81f19_0_45:notes">
            <a:extLst>
              <a:ext uri="{FF2B5EF4-FFF2-40B4-BE49-F238E27FC236}">
                <a16:creationId xmlns:a16="http://schemas.microsoft.com/office/drawing/2014/main" id="{9FC605B5-1F7C-9E51-32C8-10004FE6DF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dfce81f19_0_45:notes">
            <a:extLst>
              <a:ext uri="{FF2B5EF4-FFF2-40B4-BE49-F238E27FC236}">
                <a16:creationId xmlns:a16="http://schemas.microsoft.com/office/drawing/2014/main" id="{DC697C07-A998-A224-6EA9-0909822AC8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727487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buNone/>
            </a:pPr>
            <a:r>
              <a:rPr lang="en-US" dirty="0"/>
              <a:t>A smart home is a set up where applications or devices can be controlled from anywhere and are connected to the internet and other devices. </a:t>
            </a:r>
          </a:p>
          <a:p>
            <a:pPr algn="just">
              <a:buNone/>
            </a:pPr>
            <a:endParaRPr lang="en-US" dirty="0"/>
          </a:p>
          <a:p>
            <a:pPr algn="just">
              <a:buNone/>
            </a:pPr>
            <a:r>
              <a:rPr lang="en-US" dirty="0"/>
              <a:t>A device can perform functions independently as well as can be used even remotely when a person who owns it, is not home. Smart homes can provide homeowners security, comfort, convenience and energy efficiency by allowing them to control smart home devices by application on their smart phone or other device. These devices collect information constantly, so they have potential risks related to privacy and security. (</a:t>
            </a:r>
            <a:r>
              <a:rPr lang="en-US" dirty="0" err="1"/>
              <a:t>Chawda</a:t>
            </a:r>
            <a:r>
              <a:rPr lang="en-US" dirty="0"/>
              <a:t> et al. 2020.) </a:t>
            </a:r>
          </a:p>
          <a:p>
            <a:pPr algn="just">
              <a:buNone/>
            </a:pPr>
            <a:endParaRPr lang="en-US" dirty="0"/>
          </a:p>
          <a:p>
            <a:pPr algn="just">
              <a:buNone/>
            </a:pPr>
            <a:endParaRPr lang="en-US" dirty="0"/>
          </a:p>
          <a:p>
            <a:pPr algn="just">
              <a:buNone/>
            </a:pPr>
            <a:r>
              <a:rPr lang="en-US" dirty="0"/>
              <a:t>Picture:</a:t>
            </a:r>
          </a:p>
          <a:p>
            <a:pPr algn="just">
              <a:buNone/>
            </a:pPr>
            <a:r>
              <a:rPr lang="en-US" dirty="0"/>
              <a:t>(https://www.entrepreneur.com/science-technology/the-challenges-and-security-risks-of-smart-home-devices/362497)</a:t>
            </a:r>
          </a:p>
          <a:p>
            <a:pPr marL="0" indent="0">
              <a:buNone/>
            </a:pPr>
            <a:endParaRPr lang="en-US" dirty="0"/>
          </a:p>
        </p:txBody>
      </p:sp>
    </p:spTree>
    <p:extLst>
      <p:ext uri="{BB962C8B-B14F-4D97-AF65-F5344CB8AC3E}">
        <p14:creationId xmlns:p14="http://schemas.microsoft.com/office/powerpoint/2010/main" val="307689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buNone/>
            </a:pPr>
            <a:r>
              <a:rPr lang="en-US"/>
              <a:t>Janette</a:t>
            </a:r>
          </a:p>
          <a:p>
            <a:pPr algn="just">
              <a:buNone/>
            </a:pPr>
            <a:r>
              <a:rPr lang="en-US"/>
              <a:t>There </a:t>
            </a:r>
            <a:r>
              <a:rPr lang="en-US" dirty="0"/>
              <a:t>are many devices which can be classified as smart home devices, and it may be that there are some devices that people cannot even think of being a smart home device. Excellent examples of these devices are smart lights, fridge, doorbell, cameras and even a car which is something that many don't think of. Also, there are many smart home assistant devices, for example, Amazon Alexa, Apple Siri and Google Assistant.</a:t>
            </a:r>
          </a:p>
          <a:p>
            <a:pPr algn="just">
              <a:buNone/>
            </a:pPr>
            <a:endParaRPr lang="en-US" dirty="0"/>
          </a:p>
          <a:p>
            <a:pPr algn="just">
              <a:buNone/>
            </a:pPr>
            <a:r>
              <a:rPr lang="en-US" dirty="0"/>
              <a:t>An example of these devices:</a:t>
            </a:r>
          </a:p>
          <a:p>
            <a:pPr algn="just">
              <a:buNone/>
            </a:pPr>
            <a:r>
              <a:rPr lang="en-US" dirty="0"/>
              <a:t>- A car, Smart lights, Fridge, Smart speaker, Alarm systems, Doorbells, Smoke sensor, IR camera, Smart window, TV sets and stereos</a:t>
            </a:r>
          </a:p>
          <a:p>
            <a:pPr algn="just">
              <a:buNone/>
            </a:pPr>
            <a:endParaRPr lang="en-US" dirty="0"/>
          </a:p>
          <a:p>
            <a:pPr algn="just">
              <a:buNone/>
            </a:pPr>
            <a:r>
              <a:rPr lang="en-US" dirty="0"/>
              <a:t>There are also some smart home assistant devices, for example:</a:t>
            </a:r>
          </a:p>
          <a:p>
            <a:pPr algn="just">
              <a:buNone/>
            </a:pPr>
            <a:r>
              <a:rPr lang="en-US" dirty="0"/>
              <a:t>- Amazon Alexa, Samsung Smart Things Hub, Google Assistant, Apple Siri, LG Smart TV, Ecobee4 </a:t>
            </a:r>
          </a:p>
          <a:p>
            <a:pPr algn="just">
              <a:buNone/>
            </a:pPr>
            <a:r>
              <a:rPr lang="en-US" dirty="0"/>
              <a:t>(</a:t>
            </a:r>
            <a:r>
              <a:rPr lang="en-US" dirty="0" err="1"/>
              <a:t>Chawda</a:t>
            </a:r>
            <a:r>
              <a:rPr lang="en-US" dirty="0"/>
              <a:t> et al. 2020.)</a:t>
            </a:r>
          </a:p>
          <a:p>
            <a:pPr algn="just">
              <a:buNone/>
            </a:pPr>
            <a:endParaRPr lang="en-US" dirty="0"/>
          </a:p>
          <a:p>
            <a:pPr algn="just">
              <a:buNone/>
            </a:pPr>
            <a:endParaRPr lang="en-US" dirty="0"/>
          </a:p>
          <a:p>
            <a:pPr algn="just">
              <a:buNone/>
            </a:pPr>
            <a:endParaRPr lang="en-US" dirty="0"/>
          </a:p>
          <a:p>
            <a:pPr algn="just">
              <a:buNone/>
            </a:pPr>
            <a:r>
              <a:rPr lang="en-US" dirty="0"/>
              <a:t>Picture:</a:t>
            </a:r>
          </a:p>
          <a:p>
            <a:pPr algn="just">
              <a:buNone/>
            </a:pPr>
            <a:r>
              <a:rPr lang="en-US" dirty="0"/>
              <a:t>(https://corporate.homedepot.com/news/products/12-simple-smart-home-upgrades)</a:t>
            </a:r>
          </a:p>
          <a:p>
            <a:pPr marL="0" indent="0">
              <a:buNone/>
            </a:pPr>
            <a:endParaRPr lang="en-US" dirty="0"/>
          </a:p>
        </p:txBody>
      </p:sp>
    </p:spTree>
    <p:extLst>
      <p:ext uri="{BB962C8B-B14F-4D97-AF65-F5344CB8AC3E}">
        <p14:creationId xmlns:p14="http://schemas.microsoft.com/office/powerpoint/2010/main" val="83221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fi-FI" dirty="0"/>
          </a:p>
        </p:txBody>
      </p:sp>
    </p:spTree>
    <p:extLst>
      <p:ext uri="{BB962C8B-B14F-4D97-AF65-F5344CB8AC3E}">
        <p14:creationId xmlns:p14="http://schemas.microsoft.com/office/powerpoint/2010/main" val="177162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533c90e57b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533c90e57b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fi-FI"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a:extLst>
            <a:ext uri="{FF2B5EF4-FFF2-40B4-BE49-F238E27FC236}">
              <a16:creationId xmlns:a16="http://schemas.microsoft.com/office/drawing/2014/main" id="{4ECEAB42-1A0C-CB08-02D0-2B3E52DACE8E}"/>
            </a:ext>
          </a:extLst>
        </p:cNvPr>
        <p:cNvGrpSpPr/>
        <p:nvPr/>
      </p:nvGrpSpPr>
      <p:grpSpPr>
        <a:xfrm>
          <a:off x="0" y="0"/>
          <a:ext cx="0" cy="0"/>
          <a:chOff x="0" y="0"/>
          <a:chExt cx="0" cy="0"/>
        </a:xfrm>
      </p:grpSpPr>
      <p:sp>
        <p:nvSpPr>
          <p:cNvPr id="957" name="Google Shape;957;g54dda1946d_4_2726:notes">
            <a:extLst>
              <a:ext uri="{FF2B5EF4-FFF2-40B4-BE49-F238E27FC236}">
                <a16:creationId xmlns:a16="http://schemas.microsoft.com/office/drawing/2014/main" id="{E9B5AA8D-F462-77AC-0AE3-BFDE8C61B4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54dda1946d_4_2726:notes">
            <a:extLst>
              <a:ext uri="{FF2B5EF4-FFF2-40B4-BE49-F238E27FC236}">
                <a16:creationId xmlns:a16="http://schemas.microsoft.com/office/drawing/2014/main" id="{D92F12D4-A424-7F54-BEDC-609C30389B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dirty="0"/>
          </a:p>
        </p:txBody>
      </p:sp>
    </p:spTree>
    <p:extLst>
      <p:ext uri="{BB962C8B-B14F-4D97-AF65-F5344CB8AC3E}">
        <p14:creationId xmlns:p14="http://schemas.microsoft.com/office/powerpoint/2010/main" val="323166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Here you can see our website – Scan the QR code!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58022" y="692000"/>
            <a:ext cx="6176700" cy="35886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60700" y="42044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269175"/>
            <a:ext cx="7704000" cy="399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4" name="Google Shape;24;p4"/>
          <p:cNvGrpSpPr/>
          <p:nvPr/>
        </p:nvGrpSpPr>
        <p:grpSpPr>
          <a:xfrm>
            <a:off x="7845966" y="4050781"/>
            <a:ext cx="1775083" cy="1748694"/>
            <a:chOff x="4757800" y="3823757"/>
            <a:chExt cx="2394232" cy="2358638"/>
          </a:xfrm>
        </p:grpSpPr>
        <p:grpSp>
          <p:nvGrpSpPr>
            <p:cNvPr id="25" name="Google Shape;25;p4"/>
            <p:cNvGrpSpPr/>
            <p:nvPr/>
          </p:nvGrpSpPr>
          <p:grpSpPr>
            <a:xfrm rot="2700000">
              <a:off x="4974332" y="4166770"/>
              <a:ext cx="1045765" cy="1045615"/>
              <a:chOff x="3741950" y="353925"/>
              <a:chExt cx="1045775" cy="1045625"/>
            </a:xfrm>
          </p:grpSpPr>
          <p:sp>
            <p:nvSpPr>
              <p:cNvPr id="26" name="Google Shape;26;p4"/>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p:nvPr/>
          </p:nvSpPr>
          <p:spPr>
            <a:xfrm rot="2700000">
              <a:off x="5143783" y="4164197"/>
              <a:ext cx="1657859" cy="1677759"/>
            </a:xfrm>
            <a:custGeom>
              <a:avLst/>
              <a:gdLst/>
              <a:ahLst/>
              <a:cxnLst/>
              <a:rect l="l" t="t" r="r" b="b"/>
              <a:pathLst>
                <a:path w="66315" h="67111" extrusionOk="0">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1284000" y="30114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77" name="Google Shape;77;p11"/>
          <p:cNvGrpSpPr/>
          <p:nvPr/>
        </p:nvGrpSpPr>
        <p:grpSpPr>
          <a:xfrm rot="-2700000" flipH="1">
            <a:off x="290285" y="-33524"/>
            <a:ext cx="1045765" cy="1045615"/>
            <a:chOff x="3741950" y="353925"/>
            <a:chExt cx="1045775" cy="1045625"/>
          </a:xfrm>
        </p:grpSpPr>
        <p:sp>
          <p:nvSpPr>
            <p:cNvPr id="78" name="Google Shape;78;p11"/>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7"/>
          <p:cNvSpPr txBox="1">
            <a:spLocks noGrp="1"/>
          </p:cNvSpPr>
          <p:nvPr>
            <p:ph type="subTitle" idx="1"/>
          </p:nvPr>
        </p:nvSpPr>
        <p:spPr>
          <a:xfrm>
            <a:off x="720000" y="1541950"/>
            <a:ext cx="5373300" cy="202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51" name="Google Shape;51;p7"/>
          <p:cNvGrpSpPr/>
          <p:nvPr/>
        </p:nvGrpSpPr>
        <p:grpSpPr>
          <a:xfrm>
            <a:off x="83363" y="3630961"/>
            <a:ext cx="2394232" cy="2358638"/>
            <a:chOff x="7518600" y="1769557"/>
            <a:chExt cx="2394232" cy="2358638"/>
          </a:xfrm>
        </p:grpSpPr>
        <p:grpSp>
          <p:nvGrpSpPr>
            <p:cNvPr id="52" name="Google Shape;52;p7"/>
            <p:cNvGrpSpPr/>
            <p:nvPr/>
          </p:nvGrpSpPr>
          <p:grpSpPr>
            <a:xfrm rot="2700000">
              <a:off x="7735132" y="2112570"/>
              <a:ext cx="1045765" cy="1045615"/>
              <a:chOff x="3741950" y="353925"/>
              <a:chExt cx="1045775" cy="1045625"/>
            </a:xfrm>
          </p:grpSpPr>
          <p:sp>
            <p:nvSpPr>
              <p:cNvPr id="53" name="Google Shape;53;p7"/>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p:nvPr/>
          </p:nvSpPr>
          <p:spPr>
            <a:xfrm rot="2700000">
              <a:off x="7904583" y="2109997"/>
              <a:ext cx="1657859" cy="1677759"/>
            </a:xfrm>
            <a:custGeom>
              <a:avLst/>
              <a:gdLst/>
              <a:ahLst/>
              <a:cxnLst/>
              <a:rect l="l" t="t" r="r" b="b"/>
              <a:pathLst>
                <a:path w="66315" h="67111" extrusionOk="0">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1962000" y="1307100"/>
            <a:ext cx="5220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9" name="Google Shape;59;p8"/>
          <p:cNvGrpSpPr/>
          <p:nvPr/>
        </p:nvGrpSpPr>
        <p:grpSpPr>
          <a:xfrm>
            <a:off x="-808637" y="3630961"/>
            <a:ext cx="2394232" cy="2358638"/>
            <a:chOff x="-808637" y="3630961"/>
            <a:chExt cx="2394232" cy="2358638"/>
          </a:xfrm>
        </p:grpSpPr>
        <p:grpSp>
          <p:nvGrpSpPr>
            <p:cNvPr id="60" name="Google Shape;60;p8"/>
            <p:cNvGrpSpPr/>
            <p:nvPr/>
          </p:nvGrpSpPr>
          <p:grpSpPr>
            <a:xfrm rot="-2700000" flipH="1">
              <a:off x="323297" y="3973974"/>
              <a:ext cx="1045765" cy="1045615"/>
              <a:chOff x="3741950" y="353925"/>
              <a:chExt cx="1045775" cy="1045625"/>
            </a:xfrm>
          </p:grpSpPr>
          <p:sp>
            <p:nvSpPr>
              <p:cNvPr id="61" name="Google Shape;61;p8"/>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8"/>
            <p:cNvSpPr/>
            <p:nvPr/>
          </p:nvSpPr>
          <p:spPr>
            <a:xfrm rot="-2700000" flipH="1">
              <a:off x="-458248" y="3971401"/>
              <a:ext cx="1657859" cy="1677759"/>
            </a:xfrm>
            <a:custGeom>
              <a:avLst/>
              <a:gdLst/>
              <a:ahLst/>
              <a:cxnLst/>
              <a:rect l="l" t="t" r="r" b="b"/>
              <a:pathLst>
                <a:path w="66315" h="67111" extrusionOk="0">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17"/>
          <p:cNvSpPr txBox="1">
            <a:spLocks noGrp="1"/>
          </p:cNvSpPr>
          <p:nvPr>
            <p:ph type="subTitle" idx="1"/>
          </p:nvPr>
        </p:nvSpPr>
        <p:spPr>
          <a:xfrm>
            <a:off x="2010042" y="1471051"/>
            <a:ext cx="3391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9" name="Google Shape;129;p17"/>
          <p:cNvSpPr txBox="1">
            <a:spLocks noGrp="1"/>
          </p:cNvSpPr>
          <p:nvPr>
            <p:ph type="subTitle" idx="2"/>
          </p:nvPr>
        </p:nvSpPr>
        <p:spPr>
          <a:xfrm>
            <a:off x="3546853" y="3210739"/>
            <a:ext cx="3391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0" name="Google Shape;130;p17"/>
          <p:cNvSpPr txBox="1">
            <a:spLocks noGrp="1"/>
          </p:cNvSpPr>
          <p:nvPr>
            <p:ph type="subTitle" idx="3"/>
          </p:nvPr>
        </p:nvSpPr>
        <p:spPr>
          <a:xfrm>
            <a:off x="2780860" y="2338825"/>
            <a:ext cx="3391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1" name="Google Shape;131;p17"/>
          <p:cNvSpPr txBox="1">
            <a:spLocks noGrp="1"/>
          </p:cNvSpPr>
          <p:nvPr>
            <p:ph type="subTitle" idx="4"/>
          </p:nvPr>
        </p:nvSpPr>
        <p:spPr>
          <a:xfrm>
            <a:off x="4304937" y="4082578"/>
            <a:ext cx="3391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 name="Google Shape;132;p17"/>
          <p:cNvSpPr txBox="1">
            <a:spLocks noGrp="1"/>
          </p:cNvSpPr>
          <p:nvPr>
            <p:ph type="title" idx="5" hasCustomPrompt="1"/>
          </p:nvPr>
        </p:nvSpPr>
        <p:spPr>
          <a:xfrm>
            <a:off x="1121750" y="1405736"/>
            <a:ext cx="860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7"/>
          <p:cNvSpPr txBox="1">
            <a:spLocks noGrp="1"/>
          </p:cNvSpPr>
          <p:nvPr>
            <p:ph type="title" idx="6" hasCustomPrompt="1"/>
          </p:nvPr>
        </p:nvSpPr>
        <p:spPr>
          <a:xfrm>
            <a:off x="1892625" y="2251075"/>
            <a:ext cx="860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7"/>
          <p:cNvSpPr txBox="1">
            <a:spLocks noGrp="1"/>
          </p:cNvSpPr>
          <p:nvPr>
            <p:ph type="title" idx="7" hasCustomPrompt="1"/>
          </p:nvPr>
        </p:nvSpPr>
        <p:spPr>
          <a:xfrm>
            <a:off x="2656850" y="3122939"/>
            <a:ext cx="860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7"/>
          <p:cNvSpPr txBox="1">
            <a:spLocks noGrp="1"/>
          </p:cNvSpPr>
          <p:nvPr>
            <p:ph type="title" idx="8" hasCustomPrompt="1"/>
          </p:nvPr>
        </p:nvSpPr>
        <p:spPr>
          <a:xfrm>
            <a:off x="3415352" y="3994815"/>
            <a:ext cx="8595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7"/>
          <p:cNvSpPr txBox="1">
            <a:spLocks noGrp="1"/>
          </p:cNvSpPr>
          <p:nvPr>
            <p:ph type="subTitle" idx="9"/>
          </p:nvPr>
        </p:nvSpPr>
        <p:spPr>
          <a:xfrm>
            <a:off x="2010042" y="1258251"/>
            <a:ext cx="339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7" name="Google Shape;137;p17"/>
          <p:cNvSpPr txBox="1">
            <a:spLocks noGrp="1"/>
          </p:cNvSpPr>
          <p:nvPr>
            <p:ph type="subTitle" idx="13"/>
          </p:nvPr>
        </p:nvSpPr>
        <p:spPr>
          <a:xfrm>
            <a:off x="3546861" y="2997939"/>
            <a:ext cx="339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8" name="Google Shape;138;p17"/>
          <p:cNvSpPr txBox="1">
            <a:spLocks noGrp="1"/>
          </p:cNvSpPr>
          <p:nvPr>
            <p:ph type="subTitle" idx="14"/>
          </p:nvPr>
        </p:nvSpPr>
        <p:spPr>
          <a:xfrm>
            <a:off x="2780860" y="2126100"/>
            <a:ext cx="339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9" name="Google Shape;139;p17"/>
          <p:cNvSpPr txBox="1">
            <a:spLocks noGrp="1"/>
          </p:cNvSpPr>
          <p:nvPr>
            <p:ph type="subTitle" idx="15"/>
          </p:nvPr>
        </p:nvSpPr>
        <p:spPr>
          <a:xfrm>
            <a:off x="4304946" y="3869853"/>
            <a:ext cx="3391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0" name="Google Shape;140;p17"/>
          <p:cNvGrpSpPr/>
          <p:nvPr/>
        </p:nvGrpSpPr>
        <p:grpSpPr>
          <a:xfrm rot="-2700000" flipH="1">
            <a:off x="7837772" y="4409520"/>
            <a:ext cx="1045765" cy="1045615"/>
            <a:chOff x="3741950" y="353925"/>
            <a:chExt cx="1045775" cy="1045625"/>
          </a:xfrm>
        </p:grpSpPr>
        <p:sp>
          <p:nvSpPr>
            <p:cNvPr id="141" name="Google Shape;141;p17"/>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720000" y="1745250"/>
            <a:ext cx="358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20"/>
          <p:cNvSpPr txBox="1">
            <a:spLocks noGrp="1"/>
          </p:cNvSpPr>
          <p:nvPr>
            <p:ph type="subTitle" idx="1"/>
          </p:nvPr>
        </p:nvSpPr>
        <p:spPr>
          <a:xfrm>
            <a:off x="720000" y="2317950"/>
            <a:ext cx="3588600" cy="88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64" name="Google Shape;164;p20"/>
          <p:cNvGrpSpPr/>
          <p:nvPr/>
        </p:nvGrpSpPr>
        <p:grpSpPr>
          <a:xfrm flipH="1">
            <a:off x="-797087" y="3665882"/>
            <a:ext cx="2394232" cy="2358638"/>
            <a:chOff x="7233663" y="3665882"/>
            <a:chExt cx="2394232" cy="2358638"/>
          </a:xfrm>
        </p:grpSpPr>
        <p:grpSp>
          <p:nvGrpSpPr>
            <p:cNvPr id="165" name="Google Shape;165;p20"/>
            <p:cNvGrpSpPr/>
            <p:nvPr/>
          </p:nvGrpSpPr>
          <p:grpSpPr>
            <a:xfrm rot="2700000">
              <a:off x="7450195" y="4008895"/>
              <a:ext cx="1045765" cy="1045615"/>
              <a:chOff x="3741950" y="353925"/>
              <a:chExt cx="1045775" cy="1045625"/>
            </a:xfrm>
          </p:grpSpPr>
          <p:sp>
            <p:nvSpPr>
              <p:cNvPr id="166" name="Google Shape;166;p20"/>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20"/>
            <p:cNvSpPr/>
            <p:nvPr/>
          </p:nvSpPr>
          <p:spPr>
            <a:xfrm rot="2700000">
              <a:off x="7619646" y="4006322"/>
              <a:ext cx="1657859" cy="1677759"/>
            </a:xfrm>
            <a:custGeom>
              <a:avLst/>
              <a:gdLst/>
              <a:ahLst/>
              <a:cxnLst/>
              <a:rect l="l" t="t" r="r" b="b"/>
              <a:pathLst>
                <a:path w="66315" h="67111" extrusionOk="0">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22"/>
          <p:cNvSpPr txBox="1">
            <a:spLocks noGrp="1"/>
          </p:cNvSpPr>
          <p:nvPr>
            <p:ph type="subTitle" idx="1"/>
          </p:nvPr>
        </p:nvSpPr>
        <p:spPr>
          <a:xfrm>
            <a:off x="785226" y="3042926"/>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0" name="Google Shape;180;p22"/>
          <p:cNvSpPr txBox="1">
            <a:spLocks noGrp="1"/>
          </p:cNvSpPr>
          <p:nvPr>
            <p:ph type="subTitle" idx="2"/>
          </p:nvPr>
        </p:nvSpPr>
        <p:spPr>
          <a:xfrm>
            <a:off x="3484347" y="3042926"/>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 name="Google Shape;181;p22"/>
          <p:cNvSpPr txBox="1">
            <a:spLocks noGrp="1"/>
          </p:cNvSpPr>
          <p:nvPr>
            <p:ph type="subTitle" idx="3"/>
          </p:nvPr>
        </p:nvSpPr>
        <p:spPr>
          <a:xfrm>
            <a:off x="6183474" y="3042926"/>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2" name="Google Shape;182;p22"/>
          <p:cNvSpPr txBox="1">
            <a:spLocks noGrp="1"/>
          </p:cNvSpPr>
          <p:nvPr>
            <p:ph type="subTitle" idx="4"/>
          </p:nvPr>
        </p:nvSpPr>
        <p:spPr>
          <a:xfrm>
            <a:off x="785225" y="2601445"/>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2"/>
          <p:cNvSpPr txBox="1">
            <a:spLocks noGrp="1"/>
          </p:cNvSpPr>
          <p:nvPr>
            <p:ph type="subTitle" idx="5"/>
          </p:nvPr>
        </p:nvSpPr>
        <p:spPr>
          <a:xfrm>
            <a:off x="3484350" y="2601445"/>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4" name="Google Shape;184;p22"/>
          <p:cNvSpPr txBox="1">
            <a:spLocks noGrp="1"/>
          </p:cNvSpPr>
          <p:nvPr>
            <p:ph type="subTitle" idx="6"/>
          </p:nvPr>
        </p:nvSpPr>
        <p:spPr>
          <a:xfrm>
            <a:off x="6183475" y="2601445"/>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85" name="Google Shape;185;p22"/>
          <p:cNvGrpSpPr/>
          <p:nvPr/>
        </p:nvGrpSpPr>
        <p:grpSpPr>
          <a:xfrm rot="10800000">
            <a:off x="-310519" y="4676382"/>
            <a:ext cx="2249640" cy="423402"/>
            <a:chOff x="6456475" y="3575600"/>
            <a:chExt cx="2936100" cy="552600"/>
          </a:xfrm>
        </p:grpSpPr>
        <p:sp>
          <p:nvSpPr>
            <p:cNvPr id="186" name="Google Shape;186;p22"/>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2135550" y="1651188"/>
            <a:ext cx="4872900" cy="115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7" name="Google Shape;67;p9"/>
          <p:cNvSpPr txBox="1">
            <a:spLocks noGrp="1"/>
          </p:cNvSpPr>
          <p:nvPr>
            <p:ph type="subTitle" idx="1"/>
          </p:nvPr>
        </p:nvSpPr>
        <p:spPr>
          <a:xfrm>
            <a:off x="2135550" y="2765575"/>
            <a:ext cx="4872900" cy="70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8" name="Google Shape;68;p9"/>
          <p:cNvGrpSpPr/>
          <p:nvPr/>
        </p:nvGrpSpPr>
        <p:grpSpPr>
          <a:xfrm rot="2700000">
            <a:off x="7740957" y="4395495"/>
            <a:ext cx="1045765" cy="1045615"/>
            <a:chOff x="3741950" y="353925"/>
            <a:chExt cx="1045775" cy="1045625"/>
          </a:xfrm>
        </p:grpSpPr>
        <p:sp>
          <p:nvSpPr>
            <p:cNvPr id="69" name="Google Shape;69;p9"/>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3"/>
          <p:cNvSpPr txBox="1">
            <a:spLocks noGrp="1"/>
          </p:cNvSpPr>
          <p:nvPr>
            <p:ph type="subTitle" idx="1"/>
          </p:nvPr>
        </p:nvSpPr>
        <p:spPr>
          <a:xfrm>
            <a:off x="900101" y="2021050"/>
            <a:ext cx="2161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3"/>
          <p:cNvSpPr txBox="1">
            <a:spLocks noGrp="1"/>
          </p:cNvSpPr>
          <p:nvPr>
            <p:ph type="subTitle" idx="2"/>
          </p:nvPr>
        </p:nvSpPr>
        <p:spPr>
          <a:xfrm>
            <a:off x="6082360" y="2021625"/>
            <a:ext cx="21579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23"/>
          <p:cNvSpPr txBox="1">
            <a:spLocks noGrp="1"/>
          </p:cNvSpPr>
          <p:nvPr>
            <p:ph type="subTitle" idx="3"/>
          </p:nvPr>
        </p:nvSpPr>
        <p:spPr>
          <a:xfrm>
            <a:off x="900101" y="3606850"/>
            <a:ext cx="21615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3"/>
          <p:cNvSpPr txBox="1">
            <a:spLocks noGrp="1"/>
          </p:cNvSpPr>
          <p:nvPr>
            <p:ph type="subTitle" idx="4"/>
          </p:nvPr>
        </p:nvSpPr>
        <p:spPr>
          <a:xfrm>
            <a:off x="6082360" y="3607425"/>
            <a:ext cx="21579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23"/>
          <p:cNvSpPr txBox="1">
            <a:spLocks noGrp="1"/>
          </p:cNvSpPr>
          <p:nvPr>
            <p:ph type="subTitle" idx="5"/>
          </p:nvPr>
        </p:nvSpPr>
        <p:spPr>
          <a:xfrm>
            <a:off x="900101" y="1737450"/>
            <a:ext cx="21615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 name="Google Shape;195;p23"/>
          <p:cNvSpPr txBox="1">
            <a:spLocks noGrp="1"/>
          </p:cNvSpPr>
          <p:nvPr>
            <p:ph type="subTitle" idx="6"/>
          </p:nvPr>
        </p:nvSpPr>
        <p:spPr>
          <a:xfrm>
            <a:off x="900101" y="3323325"/>
            <a:ext cx="21615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6" name="Google Shape;196;p23"/>
          <p:cNvSpPr txBox="1">
            <a:spLocks noGrp="1"/>
          </p:cNvSpPr>
          <p:nvPr>
            <p:ph type="subTitle" idx="7"/>
          </p:nvPr>
        </p:nvSpPr>
        <p:spPr>
          <a:xfrm>
            <a:off x="6082356" y="1738025"/>
            <a:ext cx="2157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7" name="Google Shape;197;p23"/>
          <p:cNvSpPr txBox="1">
            <a:spLocks noGrp="1"/>
          </p:cNvSpPr>
          <p:nvPr>
            <p:ph type="subTitle" idx="8"/>
          </p:nvPr>
        </p:nvSpPr>
        <p:spPr>
          <a:xfrm>
            <a:off x="6082356" y="3323900"/>
            <a:ext cx="2157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98" name="Google Shape;198;p23"/>
          <p:cNvGrpSpPr/>
          <p:nvPr/>
        </p:nvGrpSpPr>
        <p:grpSpPr>
          <a:xfrm rot="10800000" flipH="1">
            <a:off x="7191231" y="4676382"/>
            <a:ext cx="2249640" cy="423402"/>
            <a:chOff x="6456475" y="3575600"/>
            <a:chExt cx="2936100" cy="552600"/>
          </a:xfrm>
        </p:grpSpPr>
        <p:sp>
          <p:nvSpPr>
            <p:cNvPr id="199" name="Google Shape;199;p23"/>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45"/>
        <p:cNvGrpSpPr/>
        <p:nvPr/>
      </p:nvGrpSpPr>
      <p:grpSpPr>
        <a:xfrm>
          <a:off x="0" y="0"/>
          <a:ext cx="0" cy="0"/>
          <a:chOff x="0" y="0"/>
          <a:chExt cx="0" cy="0"/>
        </a:xfrm>
      </p:grpSpPr>
      <p:grpSp>
        <p:nvGrpSpPr>
          <p:cNvPr id="246" name="Google Shape;246;p27"/>
          <p:cNvGrpSpPr/>
          <p:nvPr/>
        </p:nvGrpSpPr>
        <p:grpSpPr>
          <a:xfrm rot="10800000" flipH="1">
            <a:off x="8331027" y="3471397"/>
            <a:ext cx="4357122" cy="707497"/>
            <a:chOff x="6456475" y="3575600"/>
            <a:chExt cx="3403204" cy="552603"/>
          </a:xfrm>
        </p:grpSpPr>
        <p:sp>
          <p:nvSpPr>
            <p:cNvPr id="247" name="Google Shape;247;p27"/>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7"/>
          <p:cNvGrpSpPr/>
          <p:nvPr/>
        </p:nvGrpSpPr>
        <p:grpSpPr>
          <a:xfrm rot="10800000" flipH="1">
            <a:off x="7315681" y="4178885"/>
            <a:ext cx="5455165" cy="875381"/>
            <a:chOff x="6456469" y="3575596"/>
            <a:chExt cx="3443700" cy="552604"/>
          </a:xfrm>
        </p:grpSpPr>
        <p:sp>
          <p:nvSpPr>
            <p:cNvPr id="250" name="Google Shape;250;p27"/>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27"/>
          <p:cNvGrpSpPr/>
          <p:nvPr/>
        </p:nvGrpSpPr>
        <p:grpSpPr>
          <a:xfrm flipH="1">
            <a:off x="-3486996" y="942843"/>
            <a:ext cx="4357122" cy="707497"/>
            <a:chOff x="6456475" y="3575600"/>
            <a:chExt cx="3403204" cy="552603"/>
          </a:xfrm>
        </p:grpSpPr>
        <p:sp>
          <p:nvSpPr>
            <p:cNvPr id="253" name="Google Shape;253;p27"/>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7"/>
          <p:cNvGrpSpPr/>
          <p:nvPr/>
        </p:nvGrpSpPr>
        <p:grpSpPr>
          <a:xfrm flipH="1">
            <a:off x="-3569694" y="67472"/>
            <a:ext cx="5455165" cy="875381"/>
            <a:chOff x="6456469" y="3575596"/>
            <a:chExt cx="3443700" cy="552604"/>
          </a:xfrm>
        </p:grpSpPr>
        <p:sp>
          <p:nvSpPr>
            <p:cNvPr id="256" name="Google Shape;256;p27"/>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58"/>
        <p:cNvGrpSpPr/>
        <p:nvPr/>
      </p:nvGrpSpPr>
      <p:grpSpPr>
        <a:xfrm>
          <a:off x="0" y="0"/>
          <a:ext cx="0" cy="0"/>
          <a:chOff x="0" y="0"/>
          <a:chExt cx="0" cy="0"/>
        </a:xfrm>
      </p:grpSpPr>
      <p:grpSp>
        <p:nvGrpSpPr>
          <p:cNvPr id="259" name="Google Shape;259;p28"/>
          <p:cNvGrpSpPr/>
          <p:nvPr/>
        </p:nvGrpSpPr>
        <p:grpSpPr>
          <a:xfrm rot="5400000">
            <a:off x="6537771" y="4976418"/>
            <a:ext cx="4357122" cy="707497"/>
            <a:chOff x="6456475" y="3575600"/>
            <a:chExt cx="3403204" cy="552603"/>
          </a:xfrm>
        </p:grpSpPr>
        <p:sp>
          <p:nvSpPr>
            <p:cNvPr id="260" name="Google Shape;260;p28"/>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28"/>
          <p:cNvGrpSpPr/>
          <p:nvPr/>
        </p:nvGrpSpPr>
        <p:grpSpPr>
          <a:xfrm rot="5400000">
            <a:off x="6129289" y="5745840"/>
            <a:ext cx="3759089" cy="707494"/>
            <a:chOff x="6456475" y="3575600"/>
            <a:chExt cx="2936100" cy="552600"/>
          </a:xfrm>
        </p:grpSpPr>
        <p:sp>
          <p:nvSpPr>
            <p:cNvPr id="263" name="Google Shape;263;p28"/>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28"/>
          <p:cNvGrpSpPr/>
          <p:nvPr/>
        </p:nvGrpSpPr>
        <p:grpSpPr>
          <a:xfrm rot="-5400000">
            <a:off x="-887968" y="-1051338"/>
            <a:ext cx="4357122" cy="707497"/>
            <a:chOff x="6456475" y="3575600"/>
            <a:chExt cx="3403204" cy="552603"/>
          </a:xfrm>
        </p:grpSpPr>
        <p:sp>
          <p:nvSpPr>
            <p:cNvPr id="266" name="Google Shape;266;p28"/>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8"/>
          <p:cNvGrpSpPr/>
          <p:nvPr/>
        </p:nvGrpSpPr>
        <p:grpSpPr>
          <a:xfrm rot="-5400000">
            <a:off x="-2228419" y="-668956"/>
            <a:ext cx="5455165" cy="875381"/>
            <a:chOff x="6456469" y="3575596"/>
            <a:chExt cx="3443700" cy="552604"/>
          </a:xfrm>
        </p:grpSpPr>
        <p:sp>
          <p:nvSpPr>
            <p:cNvPr id="269" name="Google Shape;269;p28"/>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1pPr>
            <a:lvl2pPr lvl="1" algn="r"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algn="r"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algn="r"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algn="r"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algn="r"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algn="r"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algn="r"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algn="r"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705" r:id="rId6"/>
    <p:sldLayoutId id="2147483704" r:id="rId7"/>
    <p:sldLayoutId id="2147483772" r:id="rId8"/>
    <p:sldLayoutId id="2147483769" r:id="rId9"/>
    <p:sldLayoutId id="2147483781" r:id="rId10"/>
    <p:sldLayoutId id="2147483778" r:id="rId11"/>
    <p:sldLayoutId id="2147483792" r:id="rId12"/>
    <p:sldLayoutId id="2147483789" r:id="rId13"/>
    <p:sldLayoutId id="2147483761" r:id="rId14"/>
    <p:sldLayoutId id="2147483760" r:id="rId15"/>
    <p:sldLayoutId id="2147483765" r:id="rId16"/>
    <p:sldLayoutId id="2147483763" r:id="rId17"/>
    <p:sldLayoutId id="2147483770" r:id="rId18"/>
    <p:sldLayoutId id="2147483767" r:id="rId19"/>
    <p:sldLayoutId id="2147483777" r:id="rId20"/>
    <p:sldLayoutId id="2147483775" r:id="rId21"/>
    <p:sldLayoutId id="2147483785" r:id="rId22"/>
    <p:sldLayoutId id="2147483782" r:id="rId23"/>
    <p:sldLayoutId id="2147483790" r:id="rId24"/>
    <p:sldLayoutId id="2147483787" r:id="rId25"/>
    <p:sldLayoutId id="2147483657" r:id="rId26"/>
    <p:sldLayoutId id="2147483732" r:id="rId27"/>
    <p:sldLayoutId id="2147483731" r:id="rId28"/>
    <p:sldLayoutId id="2147483734" r:id="rId29"/>
    <p:sldLayoutId id="2147483733" r:id="rId30"/>
    <p:sldLayoutId id="2147483764" r:id="rId31"/>
    <p:sldLayoutId id="2147483762" r:id="rId32"/>
    <p:sldLayoutId id="2147483768" r:id="rId33"/>
    <p:sldLayoutId id="2147483766" r:id="rId34"/>
    <p:sldLayoutId id="2147483773" r:id="rId35"/>
    <p:sldLayoutId id="2147483771" r:id="rId36"/>
    <p:sldLayoutId id="2147483776" r:id="rId37"/>
    <p:sldLayoutId id="2147483774" r:id="rId38"/>
    <p:sldLayoutId id="2147483783" r:id="rId39"/>
    <p:sldLayoutId id="2147483780" r:id="rId40"/>
    <p:sldLayoutId id="2147483784" r:id="rId41"/>
    <p:sldLayoutId id="2147483779" r:id="rId42"/>
    <p:sldLayoutId id="2147483788" r:id="rId43"/>
    <p:sldLayoutId id="2147483786" r:id="rId44"/>
    <p:sldLayoutId id="2147483793" r:id="rId45"/>
    <p:sldLayoutId id="2147483791" r:id="rId46"/>
    <p:sldLayoutId id="2147483663" r:id="rId47"/>
    <p:sldLayoutId id="2147483666" r:id="rId48"/>
    <p:sldLayoutId id="2147483668" r:id="rId49"/>
    <p:sldLayoutId id="2147483669" r:id="rId50"/>
    <p:sldLayoutId id="2147483673" r:id="rId51"/>
    <p:sldLayoutId id="2147483674" r:id="rId5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title"/>
          </p:nvPr>
        </p:nvSpPr>
        <p:spPr>
          <a:xfrm>
            <a:off x="571851" y="1163656"/>
            <a:ext cx="5887688" cy="1487296"/>
          </a:xfrm>
          <a:prstGeom prst="rect">
            <a:avLst/>
          </a:prstGeom>
        </p:spPr>
        <p:txBody>
          <a:bodyPr spcFirstLastPara="1" wrap="square" lIns="91425" tIns="91425" rIns="91425" bIns="91425" anchor="ctr" anchorCtr="0">
            <a:noAutofit/>
          </a:bodyPr>
          <a:lstStyle/>
          <a:p>
            <a:r>
              <a:rPr lang="en" sz="5000" dirty="0"/>
              <a:t>Workshop - </a:t>
            </a:r>
            <a:br>
              <a:rPr lang="en" sz="5000" dirty="0"/>
            </a:br>
            <a:r>
              <a:rPr lang="en" sz="4400" dirty="0"/>
              <a:t>Smart Home Devices </a:t>
            </a:r>
          </a:p>
        </p:txBody>
      </p:sp>
      <p:sp>
        <p:nvSpPr>
          <p:cNvPr id="351" name="Google Shape;351;p35"/>
          <p:cNvSpPr txBox="1">
            <a:spLocks noGrp="1"/>
          </p:cNvSpPr>
          <p:nvPr>
            <p:ph type="subTitle" idx="1"/>
          </p:nvPr>
        </p:nvSpPr>
        <p:spPr>
          <a:xfrm>
            <a:off x="3863092" y="3732480"/>
            <a:ext cx="4791298" cy="231918"/>
          </a:xfrm>
          <a:prstGeom prst="rect">
            <a:avLst/>
          </a:prstGeom>
        </p:spPr>
        <p:txBody>
          <a:bodyPr spcFirstLastPara="1" wrap="square" lIns="91425" tIns="91425" rIns="91425" bIns="91425" anchor="ctr" anchorCtr="0">
            <a:noAutofit/>
          </a:bodyPr>
          <a:lstStyle/>
          <a:p>
            <a:pPr marL="285750" indent="-285750" algn="l">
              <a:buFont typeface="Arial" panose="020B0604020202020204" pitchFamily="34" charset="0"/>
              <a:buChar char="•"/>
            </a:pPr>
            <a:r>
              <a:rPr lang="en-US"/>
              <a:t>Raising awareness about transparency, privacy and data collection</a:t>
            </a:r>
          </a:p>
          <a:p>
            <a:pPr marL="285750" lvl="0" indent="-285750" algn="l" rtl="0">
              <a:spcBef>
                <a:spcPts val="0"/>
              </a:spcBef>
              <a:spcAft>
                <a:spcPts val="0"/>
              </a:spcAft>
              <a:buFont typeface="Arial" panose="020B0604020202020204" pitchFamily="34" charset="0"/>
              <a:buChar char="•"/>
            </a:pPr>
            <a:r>
              <a:rPr lang="en-US"/>
              <a:t>User benefits &amp; risks</a:t>
            </a:r>
            <a:endParaRPr lang="en-US" sz="1200"/>
          </a:p>
        </p:txBody>
      </p:sp>
      <p:grpSp>
        <p:nvGrpSpPr>
          <p:cNvPr id="352" name="Google Shape;352;p35"/>
          <p:cNvGrpSpPr/>
          <p:nvPr/>
        </p:nvGrpSpPr>
        <p:grpSpPr>
          <a:xfrm>
            <a:off x="6397195" y="1008651"/>
            <a:ext cx="4357122" cy="707497"/>
            <a:chOff x="6456475" y="3575600"/>
            <a:chExt cx="3403204" cy="552603"/>
          </a:xfrm>
        </p:grpSpPr>
        <p:sp>
          <p:nvSpPr>
            <p:cNvPr id="353" name="Google Shape;353;p35"/>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5"/>
          <p:cNvGrpSpPr/>
          <p:nvPr/>
        </p:nvGrpSpPr>
        <p:grpSpPr>
          <a:xfrm>
            <a:off x="5381850" y="133279"/>
            <a:ext cx="5455165" cy="875381"/>
            <a:chOff x="6456469" y="3575596"/>
            <a:chExt cx="3443700" cy="552604"/>
          </a:xfrm>
        </p:grpSpPr>
        <p:sp>
          <p:nvSpPr>
            <p:cNvPr id="356" name="Google Shape;356;p35"/>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35"/>
          <p:cNvGrpSpPr/>
          <p:nvPr/>
        </p:nvGrpSpPr>
        <p:grpSpPr>
          <a:xfrm>
            <a:off x="7465633" y="1716151"/>
            <a:ext cx="3759089" cy="707494"/>
            <a:chOff x="6456475" y="3575600"/>
            <a:chExt cx="2936100" cy="552600"/>
          </a:xfrm>
        </p:grpSpPr>
        <p:sp>
          <p:nvSpPr>
            <p:cNvPr id="359" name="Google Shape;359;p35"/>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35"/>
          <p:cNvGrpSpPr/>
          <p:nvPr/>
        </p:nvGrpSpPr>
        <p:grpSpPr>
          <a:xfrm rot="2700000">
            <a:off x="354482" y="-253580"/>
            <a:ext cx="1045765" cy="1045615"/>
            <a:chOff x="3741950" y="353925"/>
            <a:chExt cx="1045775" cy="1045625"/>
          </a:xfrm>
        </p:grpSpPr>
        <p:sp>
          <p:nvSpPr>
            <p:cNvPr id="368" name="Google Shape;368;p35"/>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The Best Smart Home Devices for 2024 | PCMag">
            <a:extLst>
              <a:ext uri="{FF2B5EF4-FFF2-40B4-BE49-F238E27FC236}">
                <a16:creationId xmlns:a16="http://schemas.microsoft.com/office/drawing/2014/main" id="{9EB3D0E6-5D0D-489F-4BD1-32FF529E1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15" y="3044257"/>
            <a:ext cx="2852286" cy="160535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76;p36">
            <a:extLst>
              <a:ext uri="{FF2B5EF4-FFF2-40B4-BE49-F238E27FC236}">
                <a16:creationId xmlns:a16="http://schemas.microsoft.com/office/drawing/2014/main" id="{8A82FC06-7409-7811-C976-97F1B6CA90A4}"/>
              </a:ext>
            </a:extLst>
          </p:cNvPr>
          <p:cNvSpPr txBox="1">
            <a:spLocks/>
          </p:cNvSpPr>
          <p:nvPr/>
        </p:nvSpPr>
        <p:spPr>
          <a:xfrm flipH="1">
            <a:off x="8790430" y="4563960"/>
            <a:ext cx="605994" cy="171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9">
          <a:extLst>
            <a:ext uri="{FF2B5EF4-FFF2-40B4-BE49-F238E27FC236}">
              <a16:creationId xmlns:a16="http://schemas.microsoft.com/office/drawing/2014/main" id="{FD968BF3-BACF-04D1-B03E-BA54813C2DE7}"/>
            </a:ext>
          </a:extLst>
        </p:cNvPr>
        <p:cNvGrpSpPr/>
        <p:nvPr/>
      </p:nvGrpSpPr>
      <p:grpSpPr>
        <a:xfrm>
          <a:off x="0" y="0"/>
          <a:ext cx="0" cy="0"/>
          <a:chOff x="0" y="0"/>
          <a:chExt cx="0" cy="0"/>
        </a:xfrm>
      </p:grpSpPr>
      <p:sp>
        <p:nvSpPr>
          <p:cNvPr id="960" name="Google Shape;960;p54">
            <a:extLst>
              <a:ext uri="{FF2B5EF4-FFF2-40B4-BE49-F238E27FC236}">
                <a16:creationId xmlns:a16="http://schemas.microsoft.com/office/drawing/2014/main" id="{D5BA92A3-CF42-F2D1-82B5-6323B77B03B5}"/>
              </a:ext>
            </a:extLst>
          </p:cNvPr>
          <p:cNvSpPr txBox="1">
            <a:spLocks noGrp="1"/>
          </p:cNvSpPr>
          <p:nvPr>
            <p:ph type="title"/>
          </p:nvPr>
        </p:nvSpPr>
        <p:spPr>
          <a:xfrm>
            <a:off x="1284000" y="1406863"/>
            <a:ext cx="6576000" cy="1970700"/>
          </a:xfrm>
          <a:prstGeom prst="rect">
            <a:avLst/>
          </a:prstGeom>
        </p:spPr>
        <p:txBody>
          <a:bodyPr spcFirstLastPara="1" wrap="square" lIns="91425" tIns="91425" rIns="91425" bIns="91425" anchor="ctr" anchorCtr="0">
            <a:noAutofit/>
          </a:bodyPr>
          <a:lstStyle/>
          <a:p>
            <a:r>
              <a:rPr lang="en" sz="5400" b="0"/>
              <a:t>Interactive session!</a:t>
            </a:r>
          </a:p>
        </p:txBody>
      </p:sp>
      <p:grpSp>
        <p:nvGrpSpPr>
          <p:cNvPr id="962" name="Google Shape;962;p54">
            <a:extLst>
              <a:ext uri="{FF2B5EF4-FFF2-40B4-BE49-F238E27FC236}">
                <a16:creationId xmlns:a16="http://schemas.microsoft.com/office/drawing/2014/main" id="{A65FE9C3-6FE6-9A6D-6F0D-2719BA2C7FD5}"/>
              </a:ext>
            </a:extLst>
          </p:cNvPr>
          <p:cNvGrpSpPr/>
          <p:nvPr/>
        </p:nvGrpSpPr>
        <p:grpSpPr>
          <a:xfrm>
            <a:off x="6808520" y="982872"/>
            <a:ext cx="4052154" cy="707497"/>
            <a:chOff x="6456475" y="3575600"/>
            <a:chExt cx="3165004" cy="552603"/>
          </a:xfrm>
        </p:grpSpPr>
        <p:sp>
          <p:nvSpPr>
            <p:cNvPr id="963" name="Google Shape;963;p54">
              <a:extLst>
                <a:ext uri="{FF2B5EF4-FFF2-40B4-BE49-F238E27FC236}">
                  <a16:creationId xmlns:a16="http://schemas.microsoft.com/office/drawing/2014/main" id="{617D9D59-FEB7-27A4-9DAE-4499FBCE102E}"/>
                </a:ext>
              </a:extLst>
            </p:cNvPr>
            <p:cNvSpPr/>
            <p:nvPr/>
          </p:nvSpPr>
          <p:spPr>
            <a:xfrm>
              <a:off x="6456479" y="3575603"/>
              <a:ext cx="31650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4">
              <a:extLst>
                <a:ext uri="{FF2B5EF4-FFF2-40B4-BE49-F238E27FC236}">
                  <a16:creationId xmlns:a16="http://schemas.microsoft.com/office/drawing/2014/main" id="{85F3F622-4AB5-15C2-03BF-A786FFE80F94}"/>
                </a:ext>
              </a:extLst>
            </p:cNvPr>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54">
            <a:extLst>
              <a:ext uri="{FF2B5EF4-FFF2-40B4-BE49-F238E27FC236}">
                <a16:creationId xmlns:a16="http://schemas.microsoft.com/office/drawing/2014/main" id="{C32B3E37-6BB5-60D6-C9D6-1E0E977C5FDE}"/>
              </a:ext>
            </a:extLst>
          </p:cNvPr>
          <p:cNvGrpSpPr/>
          <p:nvPr/>
        </p:nvGrpSpPr>
        <p:grpSpPr>
          <a:xfrm>
            <a:off x="5793175" y="107500"/>
            <a:ext cx="5067377" cy="875381"/>
            <a:chOff x="6456469" y="3575596"/>
            <a:chExt cx="3198900" cy="552604"/>
          </a:xfrm>
        </p:grpSpPr>
        <p:sp>
          <p:nvSpPr>
            <p:cNvPr id="966" name="Google Shape;966;p54">
              <a:extLst>
                <a:ext uri="{FF2B5EF4-FFF2-40B4-BE49-F238E27FC236}">
                  <a16:creationId xmlns:a16="http://schemas.microsoft.com/office/drawing/2014/main" id="{C7AD91F9-BD81-54E0-00EA-8787634711AC}"/>
                </a:ext>
              </a:extLst>
            </p:cNvPr>
            <p:cNvSpPr/>
            <p:nvPr/>
          </p:nvSpPr>
          <p:spPr>
            <a:xfrm>
              <a:off x="6456469" y="3575596"/>
              <a:ext cx="31989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4">
              <a:extLst>
                <a:ext uri="{FF2B5EF4-FFF2-40B4-BE49-F238E27FC236}">
                  <a16:creationId xmlns:a16="http://schemas.microsoft.com/office/drawing/2014/main" id="{A0BA9427-0083-2D41-6777-1E71A0460D18}"/>
                </a:ext>
              </a:extLst>
            </p:cNvPr>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54">
            <a:extLst>
              <a:ext uri="{FF2B5EF4-FFF2-40B4-BE49-F238E27FC236}">
                <a16:creationId xmlns:a16="http://schemas.microsoft.com/office/drawing/2014/main" id="{963695F4-6E8D-3F97-E155-A9CDE9B12534}"/>
              </a:ext>
            </a:extLst>
          </p:cNvPr>
          <p:cNvGrpSpPr/>
          <p:nvPr/>
        </p:nvGrpSpPr>
        <p:grpSpPr>
          <a:xfrm>
            <a:off x="7876952" y="1690372"/>
            <a:ext cx="2983611" cy="707497"/>
            <a:chOff x="6456470" y="3575600"/>
            <a:chExt cx="2330400" cy="552603"/>
          </a:xfrm>
        </p:grpSpPr>
        <p:sp>
          <p:nvSpPr>
            <p:cNvPr id="969" name="Google Shape;969;p54">
              <a:extLst>
                <a:ext uri="{FF2B5EF4-FFF2-40B4-BE49-F238E27FC236}">
                  <a16:creationId xmlns:a16="http://schemas.microsoft.com/office/drawing/2014/main" id="{E4B1047A-0B65-AD7E-CB54-4D3EC5499872}"/>
                </a:ext>
              </a:extLst>
            </p:cNvPr>
            <p:cNvSpPr/>
            <p:nvPr/>
          </p:nvSpPr>
          <p:spPr>
            <a:xfrm>
              <a:off x="6456470" y="3575603"/>
              <a:ext cx="23304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4">
              <a:extLst>
                <a:ext uri="{FF2B5EF4-FFF2-40B4-BE49-F238E27FC236}">
                  <a16:creationId xmlns:a16="http://schemas.microsoft.com/office/drawing/2014/main" id="{6A9E9E6D-45BA-70E3-C9F0-8AE7ADD41791}"/>
                </a:ext>
              </a:extLst>
            </p:cNvPr>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4">
            <a:extLst>
              <a:ext uri="{FF2B5EF4-FFF2-40B4-BE49-F238E27FC236}">
                <a16:creationId xmlns:a16="http://schemas.microsoft.com/office/drawing/2014/main" id="{8F4D4C02-CCA2-D1A6-5BDD-031868684DE1}"/>
              </a:ext>
            </a:extLst>
          </p:cNvPr>
          <p:cNvGrpSpPr/>
          <p:nvPr/>
        </p:nvGrpSpPr>
        <p:grpSpPr>
          <a:xfrm flipH="1">
            <a:off x="-668305" y="4250247"/>
            <a:ext cx="4052154" cy="707497"/>
            <a:chOff x="6456475" y="3575600"/>
            <a:chExt cx="3165004" cy="552603"/>
          </a:xfrm>
        </p:grpSpPr>
        <p:sp>
          <p:nvSpPr>
            <p:cNvPr id="972" name="Google Shape;972;p54">
              <a:extLst>
                <a:ext uri="{FF2B5EF4-FFF2-40B4-BE49-F238E27FC236}">
                  <a16:creationId xmlns:a16="http://schemas.microsoft.com/office/drawing/2014/main" id="{47636786-0D63-A138-7E03-D865BC10F8B5}"/>
                </a:ext>
              </a:extLst>
            </p:cNvPr>
            <p:cNvSpPr/>
            <p:nvPr/>
          </p:nvSpPr>
          <p:spPr>
            <a:xfrm>
              <a:off x="6456479" y="3575603"/>
              <a:ext cx="31650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4">
              <a:extLst>
                <a:ext uri="{FF2B5EF4-FFF2-40B4-BE49-F238E27FC236}">
                  <a16:creationId xmlns:a16="http://schemas.microsoft.com/office/drawing/2014/main" id="{247180EB-299F-A19E-193D-E5CBCFB0203D}"/>
                </a:ext>
              </a:extLst>
            </p:cNvPr>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Alaotsikko 2">
            <a:extLst>
              <a:ext uri="{FF2B5EF4-FFF2-40B4-BE49-F238E27FC236}">
                <a16:creationId xmlns:a16="http://schemas.microsoft.com/office/drawing/2014/main" id="{E9B79CD2-38CB-1EFF-3118-3E7A213EBF79}"/>
              </a:ext>
            </a:extLst>
          </p:cNvPr>
          <p:cNvSpPr>
            <a:spLocks noGrp="1"/>
          </p:cNvSpPr>
          <p:nvPr>
            <p:ph type="subTitle" idx="1"/>
          </p:nvPr>
        </p:nvSpPr>
        <p:spPr>
          <a:xfrm>
            <a:off x="1284000" y="3572142"/>
            <a:ext cx="6576000" cy="497100"/>
          </a:xfrm>
        </p:spPr>
        <p:txBody>
          <a:bodyPr/>
          <a:lstStyle/>
          <a:p>
            <a:r>
              <a:rPr lang="fi-FI" err="1"/>
              <a:t>Two</a:t>
            </a:r>
            <a:r>
              <a:rPr lang="fi-FI"/>
              <a:t> </a:t>
            </a:r>
            <a:r>
              <a:rPr lang="fi-FI" err="1"/>
              <a:t>Activities</a:t>
            </a:r>
          </a:p>
          <a:p>
            <a:endParaRPr lang="fi-FI"/>
          </a:p>
        </p:txBody>
      </p:sp>
      <p:sp>
        <p:nvSpPr>
          <p:cNvPr id="16" name="Google Shape;376;p36">
            <a:extLst>
              <a:ext uri="{FF2B5EF4-FFF2-40B4-BE49-F238E27FC236}">
                <a16:creationId xmlns:a16="http://schemas.microsoft.com/office/drawing/2014/main" id="{4C087B42-7BD9-F04B-B9E3-59DCC9BABEC4}"/>
              </a:ext>
            </a:extLst>
          </p:cNvPr>
          <p:cNvSpPr txBox="1">
            <a:spLocks/>
          </p:cNvSpPr>
          <p:nvPr/>
        </p:nvSpPr>
        <p:spPr>
          <a:xfrm flipH="1">
            <a:off x="8651984" y="4434974"/>
            <a:ext cx="845939" cy="1045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10</a:t>
            </a:r>
          </a:p>
        </p:txBody>
      </p:sp>
    </p:spTree>
    <p:extLst>
      <p:ext uri="{BB962C8B-B14F-4D97-AF65-F5344CB8AC3E}">
        <p14:creationId xmlns:p14="http://schemas.microsoft.com/office/powerpoint/2010/main" val="37670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5" name="Google Shape;565;p43"/>
          <p:cNvSpPr txBox="1">
            <a:spLocks noGrp="1"/>
          </p:cNvSpPr>
          <p:nvPr>
            <p:ph type="title"/>
          </p:nvPr>
        </p:nvSpPr>
        <p:spPr>
          <a:xfrm>
            <a:off x="-768057" y="304846"/>
            <a:ext cx="7704000" cy="572700"/>
          </a:xfrm>
          <a:prstGeom prst="rect">
            <a:avLst/>
          </a:prstGeom>
        </p:spPr>
        <p:txBody>
          <a:bodyPr spcFirstLastPara="1" wrap="square" lIns="91425" tIns="91425" rIns="91425" bIns="91425" anchor="t" anchorCtr="0">
            <a:noAutofit/>
          </a:bodyPr>
          <a:lstStyle/>
          <a:p>
            <a:r>
              <a:rPr lang="en" dirty="0"/>
              <a:t>Activity 1: Cards</a:t>
            </a:r>
            <a:br>
              <a:rPr lang="en"/>
            </a:br>
            <a:endParaRPr/>
          </a:p>
        </p:txBody>
      </p:sp>
      <p:sp>
        <p:nvSpPr>
          <p:cNvPr id="570" name="Google Shape;570;p43"/>
          <p:cNvSpPr txBox="1">
            <a:spLocks noGrp="1"/>
          </p:cNvSpPr>
          <p:nvPr>
            <p:ph type="subTitle" idx="5"/>
          </p:nvPr>
        </p:nvSpPr>
        <p:spPr>
          <a:xfrm>
            <a:off x="5105478" y="2697138"/>
            <a:ext cx="2161500" cy="377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False</a:t>
            </a:r>
          </a:p>
        </p:txBody>
      </p:sp>
      <p:sp>
        <p:nvSpPr>
          <p:cNvPr id="571" name="Google Shape;571;p43"/>
          <p:cNvSpPr txBox="1">
            <a:spLocks noGrp="1"/>
          </p:cNvSpPr>
          <p:nvPr>
            <p:ph type="subTitle" idx="6"/>
          </p:nvPr>
        </p:nvSpPr>
        <p:spPr>
          <a:xfrm>
            <a:off x="3390979" y="1102024"/>
            <a:ext cx="2161500" cy="377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Concerning</a:t>
            </a:r>
            <a:endParaRPr lang="en-US" dirty="0"/>
          </a:p>
        </p:txBody>
      </p:sp>
      <p:sp>
        <p:nvSpPr>
          <p:cNvPr id="572" name="Google Shape;572;p43"/>
          <p:cNvSpPr txBox="1">
            <a:spLocks noGrp="1"/>
          </p:cNvSpPr>
          <p:nvPr>
            <p:ph type="subTitle" idx="7"/>
          </p:nvPr>
        </p:nvSpPr>
        <p:spPr>
          <a:xfrm>
            <a:off x="1898546" y="2633016"/>
            <a:ext cx="21579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True</a:t>
            </a:r>
          </a:p>
        </p:txBody>
      </p:sp>
      <p:sp>
        <p:nvSpPr>
          <p:cNvPr id="573" name="Google Shape;573;p43"/>
          <p:cNvSpPr txBox="1">
            <a:spLocks noGrp="1"/>
          </p:cNvSpPr>
          <p:nvPr>
            <p:ph type="subTitle" idx="8"/>
          </p:nvPr>
        </p:nvSpPr>
        <p:spPr>
          <a:xfrm>
            <a:off x="3375818" y="4391419"/>
            <a:ext cx="2449041" cy="387883"/>
          </a:xfrm>
          <a:prstGeom prst="rect">
            <a:avLst/>
          </a:prstGeom>
        </p:spPr>
        <p:txBody>
          <a:bodyPr spcFirstLastPara="1" wrap="square" lIns="91425" tIns="91425" rIns="91425" bIns="91425" anchor="b" anchorCtr="0">
            <a:noAutofit/>
          </a:bodyPr>
          <a:lstStyle/>
          <a:p>
            <a:pPr marL="0" indent="0"/>
            <a:r>
              <a:rPr lang="en" dirty="0"/>
              <a:t>Not concerning</a:t>
            </a:r>
          </a:p>
        </p:txBody>
      </p:sp>
      <p:grpSp>
        <p:nvGrpSpPr>
          <p:cNvPr id="612" name="Google Shape;612;p43"/>
          <p:cNvGrpSpPr/>
          <p:nvPr/>
        </p:nvGrpSpPr>
        <p:grpSpPr>
          <a:xfrm flipH="1">
            <a:off x="-311297" y="150024"/>
            <a:ext cx="1590595" cy="875375"/>
            <a:chOff x="6456464" y="3575600"/>
            <a:chExt cx="1004100" cy="552601"/>
          </a:xfrm>
        </p:grpSpPr>
        <p:sp>
          <p:nvSpPr>
            <p:cNvPr id="613" name="Google Shape;613;p43"/>
            <p:cNvSpPr/>
            <p:nvPr/>
          </p:nvSpPr>
          <p:spPr>
            <a:xfrm>
              <a:off x="6456464" y="3575601"/>
              <a:ext cx="1004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3"/>
          <p:cNvGrpSpPr/>
          <p:nvPr/>
        </p:nvGrpSpPr>
        <p:grpSpPr>
          <a:xfrm flipH="1">
            <a:off x="-425085" y="1025388"/>
            <a:ext cx="1249832" cy="707506"/>
            <a:chOff x="6456475" y="3575600"/>
            <a:chExt cx="976202" cy="552609"/>
          </a:xfrm>
        </p:grpSpPr>
        <p:sp>
          <p:nvSpPr>
            <p:cNvPr id="616" name="Google Shape;616;p43"/>
            <p:cNvSpPr/>
            <p:nvPr/>
          </p:nvSpPr>
          <p:spPr>
            <a:xfrm>
              <a:off x="6456477" y="3575609"/>
              <a:ext cx="976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 name="Suora nuoliyhdysviiva 14">
            <a:extLst>
              <a:ext uri="{FF2B5EF4-FFF2-40B4-BE49-F238E27FC236}">
                <a16:creationId xmlns:a16="http://schemas.microsoft.com/office/drawing/2014/main" id="{A2042E6A-372F-D832-497F-BDD2DA7A94B8}"/>
              </a:ext>
            </a:extLst>
          </p:cNvPr>
          <p:cNvCxnSpPr/>
          <p:nvPr/>
        </p:nvCxnSpPr>
        <p:spPr>
          <a:xfrm>
            <a:off x="4529946" y="1570008"/>
            <a:ext cx="8627" cy="26288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uora nuoliyhdysviiva 15">
            <a:extLst>
              <a:ext uri="{FF2B5EF4-FFF2-40B4-BE49-F238E27FC236}">
                <a16:creationId xmlns:a16="http://schemas.microsoft.com/office/drawing/2014/main" id="{1A8B3A06-EB1C-A72B-52B0-09A91B2D47CC}"/>
              </a:ext>
            </a:extLst>
          </p:cNvPr>
          <p:cNvCxnSpPr/>
          <p:nvPr/>
        </p:nvCxnSpPr>
        <p:spPr>
          <a:xfrm>
            <a:off x="2982583" y="2815446"/>
            <a:ext cx="3211182" cy="1941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Google Shape;376;p36">
            <a:extLst>
              <a:ext uri="{FF2B5EF4-FFF2-40B4-BE49-F238E27FC236}">
                <a16:creationId xmlns:a16="http://schemas.microsoft.com/office/drawing/2014/main" id="{C5960A73-7656-A54E-8140-84153D129FF8}"/>
              </a:ext>
            </a:extLst>
          </p:cNvPr>
          <p:cNvSpPr txBox="1">
            <a:spLocks/>
          </p:cNvSpPr>
          <p:nvPr/>
        </p:nvSpPr>
        <p:spPr>
          <a:xfrm flipH="1">
            <a:off x="8525338" y="4198907"/>
            <a:ext cx="618662" cy="5800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5" name="Google Shape;565;p43"/>
          <p:cNvSpPr txBox="1">
            <a:spLocks noGrp="1"/>
          </p:cNvSpPr>
          <p:nvPr>
            <p:ph type="title"/>
          </p:nvPr>
        </p:nvSpPr>
        <p:spPr>
          <a:xfrm>
            <a:off x="-1512085" y="304846"/>
            <a:ext cx="7704000" cy="572700"/>
          </a:xfrm>
          <a:prstGeom prst="rect">
            <a:avLst/>
          </a:prstGeom>
        </p:spPr>
        <p:txBody>
          <a:bodyPr spcFirstLastPara="1" wrap="square" lIns="91425" tIns="91425" rIns="91425" bIns="91425" anchor="t" anchorCtr="0">
            <a:noAutofit/>
          </a:bodyPr>
          <a:lstStyle/>
          <a:p>
            <a:r>
              <a:rPr lang="en"/>
              <a:t>Activity 2</a:t>
            </a:r>
            <a:endParaRPr/>
          </a:p>
        </p:txBody>
      </p:sp>
      <p:grpSp>
        <p:nvGrpSpPr>
          <p:cNvPr id="612" name="Google Shape;612;p43"/>
          <p:cNvGrpSpPr/>
          <p:nvPr/>
        </p:nvGrpSpPr>
        <p:grpSpPr>
          <a:xfrm flipH="1">
            <a:off x="-311297" y="150024"/>
            <a:ext cx="1590595" cy="875375"/>
            <a:chOff x="6456464" y="3575600"/>
            <a:chExt cx="1004100" cy="552601"/>
          </a:xfrm>
        </p:grpSpPr>
        <p:sp>
          <p:nvSpPr>
            <p:cNvPr id="613" name="Google Shape;613;p43"/>
            <p:cNvSpPr/>
            <p:nvPr/>
          </p:nvSpPr>
          <p:spPr>
            <a:xfrm>
              <a:off x="6456464" y="3575601"/>
              <a:ext cx="1004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3"/>
          <p:cNvGrpSpPr/>
          <p:nvPr/>
        </p:nvGrpSpPr>
        <p:grpSpPr>
          <a:xfrm flipH="1">
            <a:off x="-425085" y="1025388"/>
            <a:ext cx="1249832" cy="707506"/>
            <a:chOff x="6456475" y="3575600"/>
            <a:chExt cx="976202" cy="552609"/>
          </a:xfrm>
        </p:grpSpPr>
        <p:sp>
          <p:nvSpPr>
            <p:cNvPr id="616" name="Google Shape;616;p43"/>
            <p:cNvSpPr/>
            <p:nvPr/>
          </p:nvSpPr>
          <p:spPr>
            <a:xfrm>
              <a:off x="6456477" y="3575609"/>
              <a:ext cx="976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376;p36">
            <a:extLst>
              <a:ext uri="{FF2B5EF4-FFF2-40B4-BE49-F238E27FC236}">
                <a16:creationId xmlns:a16="http://schemas.microsoft.com/office/drawing/2014/main" id="{C5960A73-7656-A54E-8140-84153D129FF8}"/>
              </a:ext>
            </a:extLst>
          </p:cNvPr>
          <p:cNvSpPr txBox="1">
            <a:spLocks/>
          </p:cNvSpPr>
          <p:nvPr/>
        </p:nvSpPr>
        <p:spPr>
          <a:xfrm flipH="1">
            <a:off x="8525338" y="4198907"/>
            <a:ext cx="618662" cy="5800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12</a:t>
            </a:r>
          </a:p>
        </p:txBody>
      </p:sp>
      <p:sp>
        <p:nvSpPr>
          <p:cNvPr id="3" name="Subtitle 2">
            <a:extLst>
              <a:ext uri="{FF2B5EF4-FFF2-40B4-BE49-F238E27FC236}">
                <a16:creationId xmlns:a16="http://schemas.microsoft.com/office/drawing/2014/main" id="{A2539155-9CC7-0548-9E75-0290DEEA9E4B}"/>
              </a:ext>
            </a:extLst>
          </p:cNvPr>
          <p:cNvSpPr>
            <a:spLocks noGrp="1"/>
          </p:cNvSpPr>
          <p:nvPr>
            <p:ph type="subTitle" idx="5"/>
          </p:nvPr>
        </p:nvSpPr>
        <p:spPr>
          <a:xfrm>
            <a:off x="2664472" y="2552916"/>
            <a:ext cx="3772812" cy="385037"/>
          </a:xfrm>
        </p:spPr>
        <p:txBody>
          <a:bodyPr/>
          <a:lstStyle/>
          <a:p>
            <a:pPr algn="ctr"/>
            <a:r>
              <a:rPr lang="en-US"/>
              <a:t>Consumer vs. Hacker</a:t>
            </a:r>
          </a:p>
        </p:txBody>
      </p:sp>
    </p:spTree>
    <p:extLst>
      <p:ext uri="{BB962C8B-B14F-4D97-AF65-F5344CB8AC3E}">
        <p14:creationId xmlns:p14="http://schemas.microsoft.com/office/powerpoint/2010/main" val="1535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45"/>
          <p:cNvSpPr txBox="1">
            <a:spLocks noGrp="1"/>
          </p:cNvSpPr>
          <p:nvPr>
            <p:ph type="title"/>
          </p:nvPr>
        </p:nvSpPr>
        <p:spPr>
          <a:xfrm>
            <a:off x="1962000" y="1307100"/>
            <a:ext cx="5220000" cy="2529300"/>
          </a:xfrm>
          <a:prstGeom prst="rect">
            <a:avLst/>
          </a:prstGeom>
        </p:spPr>
        <p:txBody>
          <a:bodyPr spcFirstLastPara="1" wrap="square" lIns="91425" tIns="91425" rIns="91425" bIns="91425" anchor="ctr" anchorCtr="0">
            <a:noAutofit/>
          </a:bodyPr>
          <a:lstStyle/>
          <a:p>
            <a:r>
              <a:rPr lang="en-US" dirty="0"/>
              <a:t>+/-</a:t>
            </a:r>
            <a:r>
              <a:rPr lang="en-US" b="0" dirty="0"/>
              <a:t> </a:t>
            </a:r>
            <a:r>
              <a:rPr lang="en-US" dirty="0"/>
              <a:t>45 min</a:t>
            </a:r>
          </a:p>
        </p:txBody>
      </p:sp>
      <p:grpSp>
        <p:nvGrpSpPr>
          <p:cNvPr id="694" name="Google Shape;694;p45"/>
          <p:cNvGrpSpPr/>
          <p:nvPr/>
        </p:nvGrpSpPr>
        <p:grpSpPr>
          <a:xfrm rot="10800000" flipH="1">
            <a:off x="6397195" y="3471397"/>
            <a:ext cx="4357122" cy="707497"/>
            <a:chOff x="6456475" y="3575600"/>
            <a:chExt cx="3403204" cy="552603"/>
          </a:xfrm>
        </p:grpSpPr>
        <p:sp>
          <p:nvSpPr>
            <p:cNvPr id="695" name="Google Shape;695;p45"/>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45"/>
          <p:cNvGrpSpPr/>
          <p:nvPr/>
        </p:nvGrpSpPr>
        <p:grpSpPr>
          <a:xfrm rot="10800000" flipH="1">
            <a:off x="5381850" y="4178885"/>
            <a:ext cx="5455165" cy="875381"/>
            <a:chOff x="6456469" y="3575596"/>
            <a:chExt cx="3443700" cy="552604"/>
          </a:xfrm>
        </p:grpSpPr>
        <p:sp>
          <p:nvSpPr>
            <p:cNvPr id="698" name="Google Shape;698;p45"/>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45"/>
          <p:cNvGrpSpPr/>
          <p:nvPr/>
        </p:nvGrpSpPr>
        <p:grpSpPr>
          <a:xfrm rot="10800000" flipH="1">
            <a:off x="7465633" y="2763900"/>
            <a:ext cx="3759089" cy="707494"/>
            <a:chOff x="6456475" y="3575600"/>
            <a:chExt cx="2936100" cy="552600"/>
          </a:xfrm>
        </p:grpSpPr>
        <p:sp>
          <p:nvSpPr>
            <p:cNvPr id="701" name="Google Shape;701;p45"/>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45"/>
          <p:cNvGrpSpPr/>
          <p:nvPr/>
        </p:nvGrpSpPr>
        <p:grpSpPr>
          <a:xfrm flipH="1">
            <a:off x="-2032471" y="1008651"/>
            <a:ext cx="4357122" cy="707497"/>
            <a:chOff x="6456475" y="3575600"/>
            <a:chExt cx="3403204" cy="552603"/>
          </a:xfrm>
        </p:grpSpPr>
        <p:sp>
          <p:nvSpPr>
            <p:cNvPr id="704" name="Google Shape;704;p45"/>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45"/>
          <p:cNvGrpSpPr/>
          <p:nvPr/>
        </p:nvGrpSpPr>
        <p:grpSpPr>
          <a:xfrm flipH="1">
            <a:off x="-2115169" y="133279"/>
            <a:ext cx="5455165" cy="875381"/>
            <a:chOff x="6456469" y="3575596"/>
            <a:chExt cx="3443700" cy="552604"/>
          </a:xfrm>
        </p:grpSpPr>
        <p:sp>
          <p:nvSpPr>
            <p:cNvPr id="707" name="Google Shape;707;p45"/>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45"/>
          <p:cNvGrpSpPr/>
          <p:nvPr/>
        </p:nvGrpSpPr>
        <p:grpSpPr>
          <a:xfrm rot="-2700000" flipH="1">
            <a:off x="7779847" y="-53351"/>
            <a:ext cx="1045765" cy="1045615"/>
            <a:chOff x="3741950" y="353925"/>
            <a:chExt cx="1045775" cy="1045625"/>
          </a:xfrm>
        </p:grpSpPr>
        <p:sp>
          <p:nvSpPr>
            <p:cNvPr id="710" name="Google Shape;710;p45"/>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5"/>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5"/>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76;p36">
            <a:extLst>
              <a:ext uri="{FF2B5EF4-FFF2-40B4-BE49-F238E27FC236}">
                <a16:creationId xmlns:a16="http://schemas.microsoft.com/office/drawing/2014/main" id="{FD427358-D19A-354C-81D3-56554146CDFC}"/>
              </a:ext>
            </a:extLst>
          </p:cNvPr>
          <p:cNvSpPr txBox="1">
            <a:spLocks/>
          </p:cNvSpPr>
          <p:nvPr/>
        </p:nvSpPr>
        <p:spPr>
          <a:xfrm flipH="1">
            <a:off x="309415" y="4616573"/>
            <a:ext cx="875375" cy="707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13</a:t>
            </a:r>
          </a:p>
        </p:txBody>
      </p:sp>
    </p:spTree>
    <p:extLst>
      <p:ext uri="{BB962C8B-B14F-4D97-AF65-F5344CB8AC3E}">
        <p14:creationId xmlns:p14="http://schemas.microsoft.com/office/powerpoint/2010/main" val="271842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45"/>
          <p:cNvSpPr txBox="1">
            <a:spLocks noGrp="1"/>
          </p:cNvSpPr>
          <p:nvPr>
            <p:ph type="title"/>
          </p:nvPr>
        </p:nvSpPr>
        <p:spPr>
          <a:xfrm>
            <a:off x="1962000" y="1307100"/>
            <a:ext cx="5220000" cy="2529300"/>
          </a:xfrm>
          <a:prstGeom prst="rect">
            <a:avLst/>
          </a:prstGeom>
        </p:spPr>
        <p:txBody>
          <a:bodyPr spcFirstLastPara="1" wrap="square" lIns="91425" tIns="91425" rIns="91425" bIns="91425" anchor="ctr" anchorCtr="0">
            <a:noAutofit/>
          </a:bodyPr>
          <a:lstStyle/>
          <a:p>
            <a:r>
              <a:rPr lang="en-US"/>
              <a:t>Feedback</a:t>
            </a:r>
            <a:br>
              <a:rPr lang="en-US"/>
            </a:br>
            <a:r>
              <a:rPr lang="en-US"/>
              <a:t>time</a:t>
            </a:r>
          </a:p>
        </p:txBody>
      </p:sp>
      <p:grpSp>
        <p:nvGrpSpPr>
          <p:cNvPr id="694" name="Google Shape;694;p45"/>
          <p:cNvGrpSpPr/>
          <p:nvPr/>
        </p:nvGrpSpPr>
        <p:grpSpPr>
          <a:xfrm rot="10800000" flipH="1">
            <a:off x="6397195" y="3471397"/>
            <a:ext cx="4357122" cy="707497"/>
            <a:chOff x="6456475" y="3575600"/>
            <a:chExt cx="3403204" cy="552603"/>
          </a:xfrm>
        </p:grpSpPr>
        <p:sp>
          <p:nvSpPr>
            <p:cNvPr id="695" name="Google Shape;695;p45"/>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45"/>
          <p:cNvGrpSpPr/>
          <p:nvPr/>
        </p:nvGrpSpPr>
        <p:grpSpPr>
          <a:xfrm rot="10800000" flipH="1">
            <a:off x="5381850" y="4178885"/>
            <a:ext cx="5455165" cy="875381"/>
            <a:chOff x="6456469" y="3575596"/>
            <a:chExt cx="3443700" cy="552604"/>
          </a:xfrm>
        </p:grpSpPr>
        <p:sp>
          <p:nvSpPr>
            <p:cNvPr id="698" name="Google Shape;698;p45"/>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45"/>
          <p:cNvGrpSpPr/>
          <p:nvPr/>
        </p:nvGrpSpPr>
        <p:grpSpPr>
          <a:xfrm rot="10800000" flipH="1">
            <a:off x="7465633" y="2763900"/>
            <a:ext cx="3759089" cy="707494"/>
            <a:chOff x="6456475" y="3575600"/>
            <a:chExt cx="2936100" cy="552600"/>
          </a:xfrm>
        </p:grpSpPr>
        <p:sp>
          <p:nvSpPr>
            <p:cNvPr id="701" name="Google Shape;701;p45"/>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45"/>
          <p:cNvGrpSpPr/>
          <p:nvPr/>
        </p:nvGrpSpPr>
        <p:grpSpPr>
          <a:xfrm flipH="1">
            <a:off x="-2032471" y="1008651"/>
            <a:ext cx="4357122" cy="707497"/>
            <a:chOff x="6456475" y="3575600"/>
            <a:chExt cx="3403204" cy="552603"/>
          </a:xfrm>
        </p:grpSpPr>
        <p:sp>
          <p:nvSpPr>
            <p:cNvPr id="704" name="Google Shape;704;p45"/>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45"/>
          <p:cNvGrpSpPr/>
          <p:nvPr/>
        </p:nvGrpSpPr>
        <p:grpSpPr>
          <a:xfrm flipH="1">
            <a:off x="-2115169" y="133279"/>
            <a:ext cx="5455165" cy="875381"/>
            <a:chOff x="6456469" y="3575596"/>
            <a:chExt cx="3443700" cy="552604"/>
          </a:xfrm>
        </p:grpSpPr>
        <p:sp>
          <p:nvSpPr>
            <p:cNvPr id="707" name="Google Shape;707;p45"/>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45"/>
          <p:cNvGrpSpPr/>
          <p:nvPr/>
        </p:nvGrpSpPr>
        <p:grpSpPr>
          <a:xfrm rot="-2700000" flipH="1">
            <a:off x="7779847" y="-53351"/>
            <a:ext cx="1045765" cy="1045615"/>
            <a:chOff x="3741950" y="353925"/>
            <a:chExt cx="1045775" cy="1045625"/>
          </a:xfrm>
        </p:grpSpPr>
        <p:sp>
          <p:nvSpPr>
            <p:cNvPr id="710" name="Google Shape;710;p45"/>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5"/>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5"/>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76;p36">
            <a:extLst>
              <a:ext uri="{FF2B5EF4-FFF2-40B4-BE49-F238E27FC236}">
                <a16:creationId xmlns:a16="http://schemas.microsoft.com/office/drawing/2014/main" id="{65FDE480-3AFC-464E-8702-850470548203}"/>
              </a:ext>
            </a:extLst>
          </p:cNvPr>
          <p:cNvSpPr txBox="1">
            <a:spLocks/>
          </p:cNvSpPr>
          <p:nvPr/>
        </p:nvSpPr>
        <p:spPr>
          <a:xfrm flipH="1">
            <a:off x="309415" y="4616572"/>
            <a:ext cx="1097353" cy="526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9">
          <a:extLst>
            <a:ext uri="{FF2B5EF4-FFF2-40B4-BE49-F238E27FC236}">
              <a16:creationId xmlns:a16="http://schemas.microsoft.com/office/drawing/2014/main" id="{FD968BF3-BACF-04D1-B03E-BA54813C2DE7}"/>
            </a:ext>
          </a:extLst>
        </p:cNvPr>
        <p:cNvGrpSpPr/>
        <p:nvPr/>
      </p:nvGrpSpPr>
      <p:grpSpPr>
        <a:xfrm>
          <a:off x="0" y="0"/>
          <a:ext cx="0" cy="0"/>
          <a:chOff x="0" y="0"/>
          <a:chExt cx="0" cy="0"/>
        </a:xfrm>
      </p:grpSpPr>
      <p:sp>
        <p:nvSpPr>
          <p:cNvPr id="960" name="Google Shape;960;p54">
            <a:extLst>
              <a:ext uri="{FF2B5EF4-FFF2-40B4-BE49-F238E27FC236}">
                <a16:creationId xmlns:a16="http://schemas.microsoft.com/office/drawing/2014/main" id="{D5BA92A3-CF42-F2D1-82B5-6323B77B03B5}"/>
              </a:ext>
            </a:extLst>
          </p:cNvPr>
          <p:cNvSpPr txBox="1">
            <a:spLocks noGrp="1"/>
          </p:cNvSpPr>
          <p:nvPr>
            <p:ph type="title"/>
          </p:nvPr>
        </p:nvSpPr>
        <p:spPr>
          <a:xfrm>
            <a:off x="1284000" y="1288250"/>
            <a:ext cx="6576000" cy="19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961" name="Google Shape;961;p54">
            <a:extLst>
              <a:ext uri="{FF2B5EF4-FFF2-40B4-BE49-F238E27FC236}">
                <a16:creationId xmlns:a16="http://schemas.microsoft.com/office/drawing/2014/main" id="{8BFD09EE-028B-2043-23AB-4F75D01BEBAF}"/>
              </a:ext>
            </a:extLst>
          </p:cNvPr>
          <p:cNvSpPr txBox="1">
            <a:spLocks noGrp="1"/>
          </p:cNvSpPr>
          <p:nvPr>
            <p:ph type="subTitle" idx="1"/>
          </p:nvPr>
        </p:nvSpPr>
        <p:spPr>
          <a:xfrm>
            <a:off x="1284000" y="3011425"/>
            <a:ext cx="6576000" cy="497100"/>
          </a:xfrm>
          <a:prstGeom prst="rect">
            <a:avLst/>
          </a:prstGeom>
        </p:spPr>
        <p:txBody>
          <a:bodyPr spcFirstLastPara="1" wrap="square" lIns="91425" tIns="91425" rIns="91425" bIns="91425" anchor="t" anchorCtr="0">
            <a:noAutofit/>
          </a:bodyPr>
          <a:lstStyle/>
          <a:p>
            <a:pPr marL="0" indent="0"/>
            <a:r>
              <a:rPr lang="en" b="1">
                <a:solidFill>
                  <a:schemeClr val="tx2">
                    <a:lumMod val="75000"/>
                  </a:schemeClr>
                </a:solidFill>
              </a:rPr>
              <a:t>Thank you for your participation and feedback.</a:t>
            </a:r>
          </a:p>
          <a:p>
            <a:pPr marL="0" lvl="0" indent="0" algn="ctr" rtl="0">
              <a:spcBef>
                <a:spcPts val="0"/>
              </a:spcBef>
              <a:spcAft>
                <a:spcPts val="0"/>
              </a:spcAft>
              <a:buNone/>
            </a:pPr>
            <a:r>
              <a:rPr lang="en" b="1">
                <a:solidFill>
                  <a:schemeClr val="tx2">
                    <a:lumMod val="75000"/>
                  </a:schemeClr>
                </a:solidFill>
              </a:rPr>
              <a:t>Any questions?</a:t>
            </a:r>
            <a:endParaRPr b="1">
              <a:solidFill>
                <a:schemeClr val="tx2">
                  <a:lumMod val="75000"/>
                </a:schemeClr>
              </a:solidFill>
            </a:endParaRPr>
          </a:p>
        </p:txBody>
      </p:sp>
      <p:grpSp>
        <p:nvGrpSpPr>
          <p:cNvPr id="962" name="Google Shape;962;p54">
            <a:extLst>
              <a:ext uri="{FF2B5EF4-FFF2-40B4-BE49-F238E27FC236}">
                <a16:creationId xmlns:a16="http://schemas.microsoft.com/office/drawing/2014/main" id="{A65FE9C3-6FE6-9A6D-6F0D-2719BA2C7FD5}"/>
              </a:ext>
            </a:extLst>
          </p:cNvPr>
          <p:cNvGrpSpPr/>
          <p:nvPr/>
        </p:nvGrpSpPr>
        <p:grpSpPr>
          <a:xfrm>
            <a:off x="6808520" y="982872"/>
            <a:ext cx="4052154" cy="707497"/>
            <a:chOff x="6456475" y="3575600"/>
            <a:chExt cx="3165004" cy="552603"/>
          </a:xfrm>
        </p:grpSpPr>
        <p:sp>
          <p:nvSpPr>
            <p:cNvPr id="963" name="Google Shape;963;p54">
              <a:extLst>
                <a:ext uri="{FF2B5EF4-FFF2-40B4-BE49-F238E27FC236}">
                  <a16:creationId xmlns:a16="http://schemas.microsoft.com/office/drawing/2014/main" id="{617D9D59-FEB7-27A4-9DAE-4499FBCE102E}"/>
                </a:ext>
              </a:extLst>
            </p:cNvPr>
            <p:cNvSpPr/>
            <p:nvPr/>
          </p:nvSpPr>
          <p:spPr>
            <a:xfrm>
              <a:off x="6456479" y="3575603"/>
              <a:ext cx="31650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4">
              <a:extLst>
                <a:ext uri="{FF2B5EF4-FFF2-40B4-BE49-F238E27FC236}">
                  <a16:creationId xmlns:a16="http://schemas.microsoft.com/office/drawing/2014/main" id="{85F3F622-4AB5-15C2-03BF-A786FFE80F94}"/>
                </a:ext>
              </a:extLst>
            </p:cNvPr>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54">
            <a:extLst>
              <a:ext uri="{FF2B5EF4-FFF2-40B4-BE49-F238E27FC236}">
                <a16:creationId xmlns:a16="http://schemas.microsoft.com/office/drawing/2014/main" id="{C32B3E37-6BB5-60D6-C9D6-1E0E977C5FDE}"/>
              </a:ext>
            </a:extLst>
          </p:cNvPr>
          <p:cNvGrpSpPr/>
          <p:nvPr/>
        </p:nvGrpSpPr>
        <p:grpSpPr>
          <a:xfrm>
            <a:off x="5793175" y="107500"/>
            <a:ext cx="5067377" cy="875381"/>
            <a:chOff x="6456469" y="3575596"/>
            <a:chExt cx="3198900" cy="552604"/>
          </a:xfrm>
        </p:grpSpPr>
        <p:sp>
          <p:nvSpPr>
            <p:cNvPr id="966" name="Google Shape;966;p54">
              <a:extLst>
                <a:ext uri="{FF2B5EF4-FFF2-40B4-BE49-F238E27FC236}">
                  <a16:creationId xmlns:a16="http://schemas.microsoft.com/office/drawing/2014/main" id="{C7AD91F9-BD81-54E0-00EA-8787634711AC}"/>
                </a:ext>
              </a:extLst>
            </p:cNvPr>
            <p:cNvSpPr/>
            <p:nvPr/>
          </p:nvSpPr>
          <p:spPr>
            <a:xfrm>
              <a:off x="6456469" y="3575596"/>
              <a:ext cx="31989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4">
              <a:extLst>
                <a:ext uri="{FF2B5EF4-FFF2-40B4-BE49-F238E27FC236}">
                  <a16:creationId xmlns:a16="http://schemas.microsoft.com/office/drawing/2014/main" id="{A0BA9427-0083-2D41-6777-1E71A0460D18}"/>
                </a:ext>
              </a:extLst>
            </p:cNvPr>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54">
            <a:extLst>
              <a:ext uri="{FF2B5EF4-FFF2-40B4-BE49-F238E27FC236}">
                <a16:creationId xmlns:a16="http://schemas.microsoft.com/office/drawing/2014/main" id="{963695F4-6E8D-3F97-E155-A9CDE9B12534}"/>
              </a:ext>
            </a:extLst>
          </p:cNvPr>
          <p:cNvGrpSpPr/>
          <p:nvPr/>
        </p:nvGrpSpPr>
        <p:grpSpPr>
          <a:xfrm>
            <a:off x="7876952" y="1690372"/>
            <a:ext cx="2983611" cy="707497"/>
            <a:chOff x="6456470" y="3575600"/>
            <a:chExt cx="2330400" cy="552603"/>
          </a:xfrm>
        </p:grpSpPr>
        <p:sp>
          <p:nvSpPr>
            <p:cNvPr id="969" name="Google Shape;969;p54">
              <a:extLst>
                <a:ext uri="{FF2B5EF4-FFF2-40B4-BE49-F238E27FC236}">
                  <a16:creationId xmlns:a16="http://schemas.microsoft.com/office/drawing/2014/main" id="{E4B1047A-0B65-AD7E-CB54-4D3EC5499872}"/>
                </a:ext>
              </a:extLst>
            </p:cNvPr>
            <p:cNvSpPr/>
            <p:nvPr/>
          </p:nvSpPr>
          <p:spPr>
            <a:xfrm>
              <a:off x="6456470" y="3575603"/>
              <a:ext cx="23304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4">
              <a:extLst>
                <a:ext uri="{FF2B5EF4-FFF2-40B4-BE49-F238E27FC236}">
                  <a16:creationId xmlns:a16="http://schemas.microsoft.com/office/drawing/2014/main" id="{6A9E9E6D-45BA-70E3-C9F0-8AE7ADD41791}"/>
                </a:ext>
              </a:extLst>
            </p:cNvPr>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4">
            <a:extLst>
              <a:ext uri="{FF2B5EF4-FFF2-40B4-BE49-F238E27FC236}">
                <a16:creationId xmlns:a16="http://schemas.microsoft.com/office/drawing/2014/main" id="{8F4D4C02-CCA2-D1A6-5BDD-031868684DE1}"/>
              </a:ext>
            </a:extLst>
          </p:cNvPr>
          <p:cNvGrpSpPr/>
          <p:nvPr/>
        </p:nvGrpSpPr>
        <p:grpSpPr>
          <a:xfrm flipH="1">
            <a:off x="-668305" y="4250247"/>
            <a:ext cx="4052154" cy="707497"/>
            <a:chOff x="6456475" y="3575600"/>
            <a:chExt cx="3165004" cy="552603"/>
          </a:xfrm>
        </p:grpSpPr>
        <p:sp>
          <p:nvSpPr>
            <p:cNvPr id="972" name="Google Shape;972;p54">
              <a:extLst>
                <a:ext uri="{FF2B5EF4-FFF2-40B4-BE49-F238E27FC236}">
                  <a16:creationId xmlns:a16="http://schemas.microsoft.com/office/drawing/2014/main" id="{47636786-0D63-A138-7E03-D865BC10F8B5}"/>
                </a:ext>
              </a:extLst>
            </p:cNvPr>
            <p:cNvSpPr/>
            <p:nvPr/>
          </p:nvSpPr>
          <p:spPr>
            <a:xfrm>
              <a:off x="6456479" y="3575603"/>
              <a:ext cx="31650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4">
              <a:extLst>
                <a:ext uri="{FF2B5EF4-FFF2-40B4-BE49-F238E27FC236}">
                  <a16:creationId xmlns:a16="http://schemas.microsoft.com/office/drawing/2014/main" id="{247180EB-299F-A19E-193D-E5CBCFB0203D}"/>
                </a:ext>
              </a:extLst>
            </p:cNvPr>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376;p36">
            <a:extLst>
              <a:ext uri="{FF2B5EF4-FFF2-40B4-BE49-F238E27FC236}">
                <a16:creationId xmlns:a16="http://schemas.microsoft.com/office/drawing/2014/main" id="{E75006D3-F58F-2847-AF95-7E3155EE7051}"/>
              </a:ext>
            </a:extLst>
          </p:cNvPr>
          <p:cNvSpPr txBox="1">
            <a:spLocks/>
          </p:cNvSpPr>
          <p:nvPr/>
        </p:nvSpPr>
        <p:spPr>
          <a:xfrm flipH="1">
            <a:off x="8591574" y="4436007"/>
            <a:ext cx="707494" cy="7074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15</a:t>
            </a:r>
          </a:p>
        </p:txBody>
      </p:sp>
    </p:spTree>
    <p:extLst>
      <p:ext uri="{BB962C8B-B14F-4D97-AF65-F5344CB8AC3E}">
        <p14:creationId xmlns:p14="http://schemas.microsoft.com/office/powerpoint/2010/main" val="88892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34"/>
          <p:cNvGrpSpPr/>
          <p:nvPr/>
        </p:nvGrpSpPr>
        <p:grpSpPr>
          <a:xfrm flipH="1">
            <a:off x="-3472675" y="1165299"/>
            <a:ext cx="5455165" cy="875381"/>
            <a:chOff x="6456469" y="3575596"/>
            <a:chExt cx="3443700" cy="552604"/>
          </a:xfrm>
        </p:grpSpPr>
        <p:sp>
          <p:nvSpPr>
            <p:cNvPr id="318" name="Google Shape;318;p34"/>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21" name="Google Shape;321;p34"/>
          <p:cNvSpPr txBox="1">
            <a:spLocks noGrp="1"/>
          </p:cNvSpPr>
          <p:nvPr>
            <p:ph type="subTitle" idx="2"/>
          </p:nvPr>
        </p:nvSpPr>
        <p:spPr>
          <a:xfrm>
            <a:off x="3557636" y="3210739"/>
            <a:ext cx="3391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Activities</a:t>
            </a:r>
          </a:p>
        </p:txBody>
      </p:sp>
      <p:sp>
        <p:nvSpPr>
          <p:cNvPr id="322" name="Google Shape;322;p34"/>
          <p:cNvSpPr txBox="1">
            <a:spLocks noGrp="1"/>
          </p:cNvSpPr>
          <p:nvPr>
            <p:ph type="subTitle" idx="4"/>
          </p:nvPr>
        </p:nvSpPr>
        <p:spPr>
          <a:xfrm>
            <a:off x="4186324" y="4082578"/>
            <a:ext cx="3391200" cy="484800"/>
          </a:xfrm>
          <a:prstGeom prst="rect">
            <a:avLst/>
          </a:prstGeom>
        </p:spPr>
        <p:txBody>
          <a:bodyPr spcFirstLastPara="1" wrap="square" lIns="91425" tIns="91425" rIns="91425" bIns="91425" anchor="t" anchorCtr="0">
            <a:noAutofit/>
          </a:bodyPr>
          <a:lstStyle/>
          <a:p>
            <a:r>
              <a:rPr lang="fi-FI" err="1"/>
              <a:t>Questions</a:t>
            </a:r>
            <a:r>
              <a:rPr lang="fi-FI"/>
              <a:t> &amp; Feedback</a:t>
            </a:r>
          </a:p>
        </p:txBody>
      </p:sp>
      <p:sp>
        <p:nvSpPr>
          <p:cNvPr id="323" name="Google Shape;323;p34"/>
          <p:cNvSpPr txBox="1">
            <a:spLocks noGrp="1"/>
          </p:cNvSpPr>
          <p:nvPr>
            <p:ph type="subTitle" idx="13"/>
          </p:nvPr>
        </p:nvSpPr>
        <p:spPr>
          <a:xfrm>
            <a:off x="3546861" y="2997939"/>
            <a:ext cx="3391200" cy="394500"/>
          </a:xfrm>
          <a:prstGeom prst="rect">
            <a:avLst/>
          </a:prstGeom>
        </p:spPr>
        <p:txBody>
          <a:bodyPr spcFirstLastPara="1" wrap="square" lIns="91425" tIns="91425" rIns="91425" bIns="91425" anchor="b" anchorCtr="0">
            <a:noAutofit/>
          </a:bodyPr>
          <a:lstStyle/>
          <a:p>
            <a:pPr marL="0" indent="0"/>
            <a:r>
              <a:rPr lang="en"/>
              <a:t>Interactive session</a:t>
            </a:r>
            <a:endParaRPr lang="fi-FI"/>
          </a:p>
        </p:txBody>
      </p:sp>
      <p:sp>
        <p:nvSpPr>
          <p:cNvPr id="324" name="Google Shape;324;p34"/>
          <p:cNvSpPr txBox="1">
            <a:spLocks noGrp="1"/>
          </p:cNvSpPr>
          <p:nvPr>
            <p:ph type="subTitle" idx="15"/>
          </p:nvPr>
        </p:nvSpPr>
        <p:spPr>
          <a:xfrm>
            <a:off x="4304946" y="3869853"/>
            <a:ext cx="33912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endParaRPr/>
          </a:p>
        </p:txBody>
      </p:sp>
      <p:sp>
        <p:nvSpPr>
          <p:cNvPr id="325" name="Google Shape;325;p34"/>
          <p:cNvSpPr txBox="1">
            <a:spLocks noGrp="1"/>
          </p:cNvSpPr>
          <p:nvPr>
            <p:ph type="subTitle" idx="3"/>
          </p:nvPr>
        </p:nvSpPr>
        <p:spPr>
          <a:xfrm>
            <a:off x="2759294" y="2328042"/>
            <a:ext cx="4189143" cy="506366"/>
          </a:xfrm>
          <a:prstGeom prst="rect">
            <a:avLst/>
          </a:prstGeom>
        </p:spPr>
        <p:txBody>
          <a:bodyPr spcFirstLastPara="1" wrap="square" lIns="91425" tIns="91425" rIns="91425" bIns="91425" anchor="t" anchorCtr="0">
            <a:noAutofit/>
          </a:bodyPr>
          <a:lstStyle/>
          <a:p>
            <a:pPr marL="0" indent="0"/>
            <a:r>
              <a:rPr lang="en" dirty="0">
                <a:solidFill>
                  <a:srgbClr val="191919"/>
                </a:solidFill>
              </a:rPr>
              <a:t>What is a </a:t>
            </a:r>
            <a:r>
              <a:rPr lang="en">
                <a:solidFill>
                  <a:srgbClr val="191919"/>
                </a:solidFill>
              </a:rPr>
              <a:t>smart home </a:t>
            </a:r>
            <a:r>
              <a:rPr lang="en" dirty="0">
                <a:solidFill>
                  <a:srgbClr val="191919"/>
                </a:solidFill>
              </a:rPr>
              <a:t>device? Are there </a:t>
            </a:r>
            <a:r>
              <a:rPr lang="en">
                <a:solidFill>
                  <a:srgbClr val="191919"/>
                </a:solidFill>
              </a:rPr>
              <a:t>risks</a:t>
            </a:r>
            <a:r>
              <a:rPr lang="en" dirty="0">
                <a:solidFill>
                  <a:srgbClr val="191919"/>
                </a:solidFill>
              </a:rPr>
              <a:t>?</a:t>
            </a:r>
            <a:endParaRPr lang="en">
              <a:solidFill>
                <a:srgbClr val="191919"/>
              </a:solidFill>
            </a:endParaRPr>
          </a:p>
        </p:txBody>
      </p:sp>
      <p:sp>
        <p:nvSpPr>
          <p:cNvPr id="326" name="Google Shape;326;p34"/>
          <p:cNvSpPr txBox="1">
            <a:spLocks noGrp="1"/>
          </p:cNvSpPr>
          <p:nvPr>
            <p:ph type="subTitle" idx="1"/>
          </p:nvPr>
        </p:nvSpPr>
        <p:spPr>
          <a:xfrm>
            <a:off x="1988476" y="1460268"/>
            <a:ext cx="3747039" cy="560281"/>
          </a:xfrm>
          <a:prstGeom prst="rect">
            <a:avLst/>
          </a:prstGeom>
        </p:spPr>
        <p:txBody>
          <a:bodyPr spcFirstLastPara="1" wrap="square" lIns="91425" tIns="91425" rIns="91425" bIns="91425" anchor="t" anchorCtr="0">
            <a:noAutofit/>
          </a:bodyPr>
          <a:lstStyle/>
          <a:p>
            <a:pPr marL="0" indent="0"/>
            <a:r>
              <a:rPr lang="en" dirty="0">
                <a:cs typeface="Arial"/>
              </a:rPr>
              <a:t>Our group &amp; Relink project</a:t>
            </a:r>
            <a:endParaRPr lang="fi-FI"/>
          </a:p>
        </p:txBody>
      </p:sp>
      <p:sp>
        <p:nvSpPr>
          <p:cNvPr id="327" name="Google Shape;327;p34"/>
          <p:cNvSpPr txBox="1">
            <a:spLocks noGrp="1"/>
          </p:cNvSpPr>
          <p:nvPr>
            <p:ph type="title" idx="5"/>
          </p:nvPr>
        </p:nvSpPr>
        <p:spPr>
          <a:xfrm>
            <a:off x="1121750" y="1405736"/>
            <a:ext cx="860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8" name="Google Shape;328;p34"/>
          <p:cNvSpPr txBox="1">
            <a:spLocks noGrp="1"/>
          </p:cNvSpPr>
          <p:nvPr>
            <p:ph type="subTitle" idx="9"/>
          </p:nvPr>
        </p:nvSpPr>
        <p:spPr>
          <a:xfrm>
            <a:off x="2010042" y="1258251"/>
            <a:ext cx="3391200" cy="394500"/>
          </a:xfrm>
          <a:prstGeom prst="rect">
            <a:avLst/>
          </a:prstGeom>
        </p:spPr>
        <p:txBody>
          <a:bodyPr spcFirstLastPara="1" wrap="square" lIns="91425" tIns="91425" rIns="91425" bIns="91425" anchor="b" anchorCtr="0">
            <a:noAutofit/>
          </a:bodyPr>
          <a:lstStyle/>
          <a:p>
            <a:pPr marL="0" indent="0"/>
            <a:r>
              <a:rPr lang="en"/>
              <a:t>EPS &amp; Relink</a:t>
            </a:r>
            <a:endParaRPr lang="fi-FI"/>
          </a:p>
        </p:txBody>
      </p:sp>
      <p:sp>
        <p:nvSpPr>
          <p:cNvPr id="329" name="Google Shape;329;p34"/>
          <p:cNvSpPr txBox="1">
            <a:spLocks noGrp="1"/>
          </p:cNvSpPr>
          <p:nvPr>
            <p:ph type="subTitle" idx="14"/>
          </p:nvPr>
        </p:nvSpPr>
        <p:spPr>
          <a:xfrm>
            <a:off x="2780860" y="2126100"/>
            <a:ext cx="3391200" cy="394500"/>
          </a:xfrm>
          <a:prstGeom prst="rect">
            <a:avLst/>
          </a:prstGeom>
        </p:spPr>
        <p:txBody>
          <a:bodyPr spcFirstLastPara="1" wrap="square" lIns="91425" tIns="91425" rIns="91425" bIns="91425" anchor="b" anchorCtr="0">
            <a:noAutofit/>
          </a:bodyPr>
          <a:lstStyle/>
          <a:p>
            <a:pPr marL="0" indent="0"/>
            <a:r>
              <a:rPr lang="en"/>
              <a:t>Introduction to SHD’s</a:t>
            </a:r>
            <a:endParaRPr lang="fi-FI"/>
          </a:p>
        </p:txBody>
      </p:sp>
      <p:grpSp>
        <p:nvGrpSpPr>
          <p:cNvPr id="330" name="Google Shape;330;p34"/>
          <p:cNvGrpSpPr/>
          <p:nvPr/>
        </p:nvGrpSpPr>
        <p:grpSpPr>
          <a:xfrm flipH="1">
            <a:off x="-2702000" y="2037187"/>
            <a:ext cx="5455165" cy="875381"/>
            <a:chOff x="6456469" y="3575596"/>
            <a:chExt cx="3443700" cy="552604"/>
          </a:xfrm>
        </p:grpSpPr>
        <p:sp>
          <p:nvSpPr>
            <p:cNvPr id="331" name="Google Shape;331;p34"/>
            <p:cNvSpPr/>
            <p:nvPr/>
          </p:nvSpPr>
          <p:spPr>
            <a:xfrm>
              <a:off x="6456469" y="3575596"/>
              <a:ext cx="34437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4"/>
          <p:cNvSpPr txBox="1">
            <a:spLocks noGrp="1"/>
          </p:cNvSpPr>
          <p:nvPr>
            <p:ph type="title" idx="6"/>
          </p:nvPr>
        </p:nvSpPr>
        <p:spPr>
          <a:xfrm>
            <a:off x="1892625" y="2251075"/>
            <a:ext cx="860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34" name="Google Shape;334;p34"/>
          <p:cNvGrpSpPr/>
          <p:nvPr/>
        </p:nvGrpSpPr>
        <p:grpSpPr>
          <a:xfrm flipH="1">
            <a:off x="-2874215" y="2833574"/>
            <a:ext cx="6414853" cy="886151"/>
            <a:chOff x="6456469" y="3568793"/>
            <a:chExt cx="3443700" cy="559403"/>
          </a:xfrm>
        </p:grpSpPr>
        <p:sp>
          <p:nvSpPr>
            <p:cNvPr id="335" name="Google Shape;335;p34"/>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6456475" y="3568793"/>
              <a:ext cx="471559"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34"/>
          <p:cNvSpPr txBox="1">
            <a:spLocks noGrp="1"/>
          </p:cNvSpPr>
          <p:nvPr>
            <p:ph type="title" idx="7"/>
          </p:nvPr>
        </p:nvSpPr>
        <p:spPr>
          <a:xfrm>
            <a:off x="2656850" y="3058241"/>
            <a:ext cx="860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38" name="Google Shape;338;p34"/>
          <p:cNvGrpSpPr/>
          <p:nvPr/>
        </p:nvGrpSpPr>
        <p:grpSpPr>
          <a:xfrm flipH="1">
            <a:off x="-3203086" y="3705455"/>
            <a:ext cx="7503938" cy="875369"/>
            <a:chOff x="6456469" y="3568708"/>
            <a:chExt cx="3443700" cy="559488"/>
          </a:xfrm>
        </p:grpSpPr>
        <p:sp>
          <p:nvSpPr>
            <p:cNvPr id="339" name="Google Shape;339;p34"/>
            <p:cNvSpPr/>
            <p:nvPr/>
          </p:nvSpPr>
          <p:spPr>
            <a:xfrm>
              <a:off x="6456469" y="3575596"/>
              <a:ext cx="34437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456476" y="3568708"/>
              <a:ext cx="399196"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34"/>
          <p:cNvSpPr txBox="1">
            <a:spLocks noGrp="1"/>
          </p:cNvSpPr>
          <p:nvPr>
            <p:ph type="title" idx="8"/>
          </p:nvPr>
        </p:nvSpPr>
        <p:spPr>
          <a:xfrm>
            <a:off x="3426135" y="3897768"/>
            <a:ext cx="859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42" name="Google Shape;342;p34"/>
          <p:cNvGrpSpPr/>
          <p:nvPr/>
        </p:nvGrpSpPr>
        <p:grpSpPr>
          <a:xfrm rot="-2700000" flipH="1">
            <a:off x="268610" y="471195"/>
            <a:ext cx="1045765" cy="1045615"/>
            <a:chOff x="3741950" y="353925"/>
            <a:chExt cx="1045775" cy="1045625"/>
          </a:xfrm>
        </p:grpSpPr>
        <p:sp>
          <p:nvSpPr>
            <p:cNvPr id="343" name="Google Shape;343;p34"/>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76;p36">
            <a:extLst>
              <a:ext uri="{FF2B5EF4-FFF2-40B4-BE49-F238E27FC236}">
                <a16:creationId xmlns:a16="http://schemas.microsoft.com/office/drawing/2014/main" id="{23B74727-D8C0-ECCB-9ABB-151D76CD8351}"/>
              </a:ext>
            </a:extLst>
          </p:cNvPr>
          <p:cNvSpPr txBox="1">
            <a:spLocks/>
          </p:cNvSpPr>
          <p:nvPr/>
        </p:nvSpPr>
        <p:spPr>
          <a:xfrm flipH="1">
            <a:off x="8790430" y="4563960"/>
            <a:ext cx="605994" cy="171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2</a:t>
            </a:r>
          </a:p>
        </p:txBody>
      </p:sp>
    </p:spTree>
    <p:extLst>
      <p:ext uri="{BB962C8B-B14F-4D97-AF65-F5344CB8AC3E}">
        <p14:creationId xmlns:p14="http://schemas.microsoft.com/office/powerpoint/2010/main" val="164549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317"/>
                                        </p:tgtEl>
                                        <p:attrNameLst>
                                          <p:attrName>style.visibility</p:attrName>
                                        </p:attrNameLst>
                                      </p:cBhvr>
                                      <p:to>
                                        <p:strVal val="visible"/>
                                      </p:to>
                                    </p:set>
                                    <p:anim calcmode="lin" valueType="num">
                                      <p:cBhvr>
                                        <p:cTn id="7" dur="500" fill="hold"/>
                                        <p:tgtEl>
                                          <p:spTgt spid="317"/>
                                        </p:tgtEl>
                                        <p:attrNameLst>
                                          <p:attrName>ppt_w</p:attrName>
                                        </p:attrNameLst>
                                      </p:cBhvr>
                                      <p:tavLst>
                                        <p:tav tm="0">
                                          <p:val>
                                            <p:fltVal val="0"/>
                                          </p:val>
                                        </p:tav>
                                        <p:tav tm="100000">
                                          <p:val>
                                            <p:strVal val="#ppt_w"/>
                                          </p:val>
                                        </p:tav>
                                      </p:tavLst>
                                    </p:anim>
                                    <p:anim calcmode="lin" valueType="num">
                                      <p:cBhvr>
                                        <p:cTn id="8" dur="500" fill="hold"/>
                                        <p:tgtEl>
                                          <p:spTgt spid="317"/>
                                        </p:tgtEl>
                                        <p:attrNameLst>
                                          <p:attrName>ppt_h</p:attrName>
                                        </p:attrNameLst>
                                      </p:cBhvr>
                                      <p:tavLst>
                                        <p:tav tm="0">
                                          <p:val>
                                            <p:strVal val="#ppt_h"/>
                                          </p:val>
                                        </p:tav>
                                        <p:tav tm="100000">
                                          <p:val>
                                            <p:strVal val="#ppt_h"/>
                                          </p:val>
                                        </p:tav>
                                      </p:tavLst>
                                    </p:anim>
                                  </p:childTnLst>
                                </p:cTn>
                              </p:par>
                              <p:par>
                                <p:cTn id="9" presetID="1" presetClass="entr" presetSubtype="0" fill="hold" grpId="0" nodeType="withEffect">
                                  <p:stCondLst>
                                    <p:cond delay="0"/>
                                  </p:stCondLst>
                                  <p:childTnLst>
                                    <p:set>
                                      <p:cBhvr>
                                        <p:cTn id="10" dur="1" fill="hold">
                                          <p:stCondLst>
                                            <p:cond delay="249"/>
                                          </p:stCondLst>
                                        </p:cTn>
                                        <p:tgtEl>
                                          <p:spTgt spid="328">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249"/>
                                          </p:stCondLst>
                                        </p:cTn>
                                        <p:tgtEl>
                                          <p:spTgt spid="326">
                                            <p:txEl>
                                              <p:pRg st="0" end="0"/>
                                            </p:txEl>
                                          </p:spTgt>
                                        </p:tgtEl>
                                        <p:attrNameLst>
                                          <p:attrName>style.visibility</p:attrName>
                                        </p:attrNameLst>
                                      </p:cBhvr>
                                      <p:to>
                                        <p:strVal val="visible"/>
                                      </p:to>
                                    </p:set>
                                  </p:childTnLst>
                                </p:cTn>
                              </p:par>
                              <p:par>
                                <p:cTn id="14" presetID="17" presetClass="entr" presetSubtype="10" fill="hold" nodeType="withEffect">
                                  <p:stCondLst>
                                    <p:cond delay="0"/>
                                  </p:stCondLst>
                                  <p:childTnLst>
                                    <p:set>
                                      <p:cBhvr>
                                        <p:cTn id="15" dur="1" fill="hold">
                                          <p:stCondLst>
                                            <p:cond delay="0"/>
                                          </p:stCondLst>
                                        </p:cTn>
                                        <p:tgtEl>
                                          <p:spTgt spid="330"/>
                                        </p:tgtEl>
                                        <p:attrNameLst>
                                          <p:attrName>style.visibility</p:attrName>
                                        </p:attrNameLst>
                                      </p:cBhvr>
                                      <p:to>
                                        <p:strVal val="visible"/>
                                      </p:to>
                                    </p:set>
                                    <p:anim calcmode="lin" valueType="num">
                                      <p:cBhvr>
                                        <p:cTn id="16" dur="500" fill="hold"/>
                                        <p:tgtEl>
                                          <p:spTgt spid="330"/>
                                        </p:tgtEl>
                                        <p:attrNameLst>
                                          <p:attrName>ppt_w</p:attrName>
                                        </p:attrNameLst>
                                      </p:cBhvr>
                                      <p:tavLst>
                                        <p:tav tm="0">
                                          <p:val>
                                            <p:fltVal val="0"/>
                                          </p:val>
                                        </p:tav>
                                        <p:tav tm="100000">
                                          <p:val>
                                            <p:strVal val="#ppt_w"/>
                                          </p:val>
                                        </p:tav>
                                      </p:tavLst>
                                    </p:anim>
                                    <p:anim calcmode="lin" valueType="num">
                                      <p:cBhvr>
                                        <p:cTn id="17" dur="500" fill="hold"/>
                                        <p:tgtEl>
                                          <p:spTgt spid="330"/>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249"/>
                                          </p:stCondLst>
                                        </p:cTn>
                                        <p:tgtEl>
                                          <p:spTgt spid="329">
                                            <p:txEl>
                                              <p:pRg st="0" end="0"/>
                                            </p:txEl>
                                          </p:spTgt>
                                        </p:tgtEl>
                                        <p:attrNameLst>
                                          <p:attrName>style.visibility</p:attrName>
                                        </p:attrNameLst>
                                      </p:cBhvr>
                                      <p:to>
                                        <p:strVal val="visible"/>
                                      </p:to>
                                    </p:set>
                                  </p:childTnLst>
                                </p:cTn>
                              </p:par>
                            </p:childTnLst>
                          </p:cTn>
                        </p:par>
                        <p:par>
                          <p:cTn id="21" fill="hold">
                            <p:stCondLst>
                              <p:cond delay="1250"/>
                            </p:stCondLst>
                            <p:childTnLst>
                              <p:par>
                                <p:cTn id="22" presetID="1" presetClass="entr" presetSubtype="0" fill="hold" grpId="0" nodeType="afterEffect">
                                  <p:stCondLst>
                                    <p:cond delay="0"/>
                                  </p:stCondLst>
                                  <p:childTnLst>
                                    <p:set>
                                      <p:cBhvr>
                                        <p:cTn id="23" dur="1" fill="hold">
                                          <p:stCondLst>
                                            <p:cond delay="249"/>
                                          </p:stCondLst>
                                        </p:cTn>
                                        <p:tgtEl>
                                          <p:spTgt spid="325">
                                            <p:txEl>
                                              <p:pRg st="0" end="0"/>
                                            </p:txEl>
                                          </p:spTgt>
                                        </p:tgtEl>
                                        <p:attrNameLst>
                                          <p:attrName>style.visibility</p:attrName>
                                        </p:attrNameLst>
                                      </p:cBhvr>
                                      <p:to>
                                        <p:strVal val="visible"/>
                                      </p:to>
                                    </p:set>
                                  </p:childTnLst>
                                </p:cTn>
                              </p:par>
                              <p:par>
                                <p:cTn id="24" presetID="17" presetClass="entr" presetSubtype="10" fill="hold" nodeType="withEffect">
                                  <p:stCondLst>
                                    <p:cond delay="0"/>
                                  </p:stCondLst>
                                  <p:childTnLst>
                                    <p:set>
                                      <p:cBhvr>
                                        <p:cTn id="25" dur="1" fill="hold">
                                          <p:stCondLst>
                                            <p:cond delay="0"/>
                                          </p:stCondLst>
                                        </p:cTn>
                                        <p:tgtEl>
                                          <p:spTgt spid="334"/>
                                        </p:tgtEl>
                                        <p:attrNameLst>
                                          <p:attrName>style.visibility</p:attrName>
                                        </p:attrNameLst>
                                      </p:cBhvr>
                                      <p:to>
                                        <p:strVal val="visible"/>
                                      </p:to>
                                    </p:set>
                                    <p:anim calcmode="lin" valueType="num">
                                      <p:cBhvr>
                                        <p:cTn id="26" dur="500" fill="hold"/>
                                        <p:tgtEl>
                                          <p:spTgt spid="334"/>
                                        </p:tgtEl>
                                        <p:attrNameLst>
                                          <p:attrName>ppt_w</p:attrName>
                                        </p:attrNameLst>
                                      </p:cBhvr>
                                      <p:tavLst>
                                        <p:tav tm="0">
                                          <p:val>
                                            <p:fltVal val="0"/>
                                          </p:val>
                                        </p:tav>
                                        <p:tav tm="100000">
                                          <p:val>
                                            <p:strVal val="#ppt_w"/>
                                          </p:val>
                                        </p:tav>
                                      </p:tavLst>
                                    </p:anim>
                                    <p:anim calcmode="lin" valueType="num">
                                      <p:cBhvr>
                                        <p:cTn id="27" dur="500" fill="hold"/>
                                        <p:tgtEl>
                                          <p:spTgt spid="334"/>
                                        </p:tgtEl>
                                        <p:attrNameLst>
                                          <p:attrName>ppt_h</p:attrName>
                                        </p:attrNameLst>
                                      </p:cBhvr>
                                      <p:tavLst>
                                        <p:tav tm="0">
                                          <p:val>
                                            <p:strVal val="#ppt_h"/>
                                          </p:val>
                                        </p:tav>
                                        <p:tav tm="100000">
                                          <p:val>
                                            <p:strVal val="#ppt_h"/>
                                          </p:val>
                                        </p:tav>
                                      </p:tavLst>
                                    </p:anim>
                                  </p:childTnLst>
                                </p:cTn>
                              </p:par>
                            </p:childTnLst>
                          </p:cTn>
                        </p:par>
                        <p:par>
                          <p:cTn id="28" fill="hold">
                            <p:stCondLst>
                              <p:cond delay="1750"/>
                            </p:stCondLst>
                            <p:childTnLst>
                              <p:par>
                                <p:cTn id="29" presetID="1" presetClass="entr" presetSubtype="0" fill="hold" grpId="0" nodeType="afterEffect">
                                  <p:stCondLst>
                                    <p:cond delay="0"/>
                                  </p:stCondLst>
                                  <p:childTnLst>
                                    <p:set>
                                      <p:cBhvr>
                                        <p:cTn id="30" dur="1" fill="hold">
                                          <p:stCondLst>
                                            <p:cond delay="249"/>
                                          </p:stCondLst>
                                        </p:cTn>
                                        <p:tgtEl>
                                          <p:spTgt spid="323">
                                            <p:txEl>
                                              <p:pRg st="0" end="0"/>
                                            </p:txEl>
                                          </p:spTgt>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249"/>
                                          </p:stCondLst>
                                        </p:cTn>
                                        <p:tgtEl>
                                          <p:spTgt spid="321">
                                            <p:txEl>
                                              <p:pRg st="0" end="0"/>
                                            </p:txEl>
                                          </p:spTgt>
                                        </p:tgtEl>
                                        <p:attrNameLst>
                                          <p:attrName>style.visibility</p:attrName>
                                        </p:attrNameLst>
                                      </p:cBhvr>
                                      <p:to>
                                        <p:strVal val="visible"/>
                                      </p:to>
                                    </p:set>
                                  </p:childTnLst>
                                </p:cTn>
                              </p:par>
                              <p:par>
                                <p:cTn id="34" presetID="17" presetClass="entr" presetSubtype="10" fill="hold" nodeType="withEffect">
                                  <p:stCondLst>
                                    <p:cond delay="0"/>
                                  </p:stCondLst>
                                  <p:childTnLst>
                                    <p:set>
                                      <p:cBhvr>
                                        <p:cTn id="35" dur="1" fill="hold">
                                          <p:stCondLst>
                                            <p:cond delay="0"/>
                                          </p:stCondLst>
                                        </p:cTn>
                                        <p:tgtEl>
                                          <p:spTgt spid="338"/>
                                        </p:tgtEl>
                                        <p:attrNameLst>
                                          <p:attrName>style.visibility</p:attrName>
                                        </p:attrNameLst>
                                      </p:cBhvr>
                                      <p:to>
                                        <p:strVal val="visible"/>
                                      </p:to>
                                    </p:set>
                                    <p:anim calcmode="lin" valueType="num">
                                      <p:cBhvr>
                                        <p:cTn id="36" dur="500" fill="hold"/>
                                        <p:tgtEl>
                                          <p:spTgt spid="338"/>
                                        </p:tgtEl>
                                        <p:attrNameLst>
                                          <p:attrName>ppt_w</p:attrName>
                                        </p:attrNameLst>
                                      </p:cBhvr>
                                      <p:tavLst>
                                        <p:tav tm="0">
                                          <p:val>
                                            <p:fltVal val="0"/>
                                          </p:val>
                                        </p:tav>
                                        <p:tav tm="100000">
                                          <p:val>
                                            <p:strVal val="#ppt_w"/>
                                          </p:val>
                                        </p:tav>
                                      </p:tavLst>
                                    </p:anim>
                                    <p:anim calcmode="lin" valueType="num">
                                      <p:cBhvr>
                                        <p:cTn id="37" dur="500" fill="hold"/>
                                        <p:tgtEl>
                                          <p:spTgt spid="338"/>
                                        </p:tgtEl>
                                        <p:attrNameLst>
                                          <p:attrName>ppt_h</p:attrName>
                                        </p:attrNameLst>
                                      </p:cBhvr>
                                      <p:tavLst>
                                        <p:tav tm="0">
                                          <p:val>
                                            <p:strVal val="#ppt_h"/>
                                          </p:val>
                                        </p:tav>
                                        <p:tav tm="100000">
                                          <p:val>
                                            <p:strVal val="#ppt_h"/>
                                          </p:val>
                                        </p:tav>
                                      </p:tavLst>
                                    </p:anim>
                                  </p:childTnLst>
                                </p:cTn>
                              </p:par>
                            </p:childTnLst>
                          </p:cTn>
                        </p:par>
                        <p:par>
                          <p:cTn id="38" fill="hold">
                            <p:stCondLst>
                              <p:cond delay="2500"/>
                            </p:stCondLst>
                            <p:childTnLst>
                              <p:par>
                                <p:cTn id="39" presetID="1" presetClass="entr" presetSubtype="0" fill="hold" grpId="0" nodeType="afterEffect">
                                  <p:stCondLst>
                                    <p:cond delay="0"/>
                                  </p:stCondLst>
                                  <p:childTnLst>
                                    <p:set>
                                      <p:cBhvr>
                                        <p:cTn id="40" dur="1" fill="hold">
                                          <p:stCondLst>
                                            <p:cond delay="249"/>
                                          </p:stCondLst>
                                        </p:cTn>
                                        <p:tgtEl>
                                          <p:spTgt spid="324">
                                            <p:txEl>
                                              <p:pRg st="0" end="0"/>
                                            </p:txEl>
                                          </p:spTgt>
                                        </p:tgtEl>
                                        <p:attrNameLst>
                                          <p:attrName>style.visibility</p:attrName>
                                        </p:attrNameLst>
                                      </p:cBhvr>
                                      <p:to>
                                        <p:strVal val="visible"/>
                                      </p:to>
                                    </p:set>
                                  </p:childTnLst>
                                </p:cTn>
                              </p:par>
                            </p:childTnLst>
                          </p:cTn>
                        </p:par>
                        <p:par>
                          <p:cTn id="41" fill="hold">
                            <p:stCondLst>
                              <p:cond delay="2750"/>
                            </p:stCondLst>
                            <p:childTnLst>
                              <p:par>
                                <p:cTn id="42" presetID="1" presetClass="entr" presetSubtype="0" fill="hold" grpId="0" nodeType="afterEffect">
                                  <p:stCondLst>
                                    <p:cond delay="0"/>
                                  </p:stCondLst>
                                  <p:childTnLst>
                                    <p:set>
                                      <p:cBhvr>
                                        <p:cTn id="43" dur="1" fill="hold">
                                          <p:stCondLst>
                                            <p:cond delay="249"/>
                                          </p:stCondLst>
                                        </p:cTn>
                                        <p:tgtEl>
                                          <p:spTgt spid="3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build="p"/>
      <p:bldP spid="322" grpId="0" build="p"/>
      <p:bldP spid="323" grpId="0" build="p"/>
      <p:bldP spid="324" grpId="0" build="p"/>
      <p:bldP spid="325" grpId="0" build="p"/>
      <p:bldP spid="326" grpId="0" build="p"/>
      <p:bldP spid="328" grpId="0" build="p"/>
      <p:bldP spid="32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a:extLst>
            <a:ext uri="{FF2B5EF4-FFF2-40B4-BE49-F238E27FC236}">
              <a16:creationId xmlns:a16="http://schemas.microsoft.com/office/drawing/2014/main" id="{BB90526C-2236-185F-6A6F-A39F69D5BB03}"/>
            </a:ext>
          </a:extLst>
        </p:cNvPr>
        <p:cNvGrpSpPr/>
        <p:nvPr/>
      </p:nvGrpSpPr>
      <p:grpSpPr>
        <a:xfrm>
          <a:off x="0" y="0"/>
          <a:ext cx="0" cy="0"/>
          <a:chOff x="0" y="0"/>
          <a:chExt cx="0" cy="0"/>
        </a:xfrm>
      </p:grpSpPr>
      <p:sp>
        <p:nvSpPr>
          <p:cNvPr id="281" name="Google Shape;281;p32">
            <a:extLst>
              <a:ext uri="{FF2B5EF4-FFF2-40B4-BE49-F238E27FC236}">
                <a16:creationId xmlns:a16="http://schemas.microsoft.com/office/drawing/2014/main" id="{DD0CC6C0-B551-46CF-3A1E-4D5206610745}"/>
              </a:ext>
            </a:extLst>
          </p:cNvPr>
          <p:cNvSpPr txBox="1">
            <a:spLocks noGrp="1"/>
          </p:cNvSpPr>
          <p:nvPr>
            <p:ph type="ctrTitle"/>
          </p:nvPr>
        </p:nvSpPr>
        <p:spPr>
          <a:xfrm>
            <a:off x="532432" y="-135235"/>
            <a:ext cx="6176700" cy="3588600"/>
          </a:xfrm>
          <a:prstGeom prst="rect">
            <a:avLst/>
          </a:prstGeom>
        </p:spPr>
        <p:txBody>
          <a:bodyPr spcFirstLastPara="1" wrap="square" lIns="91425" tIns="91425" rIns="91425" bIns="91425" anchor="b" anchorCtr="0">
            <a:noAutofit/>
          </a:bodyPr>
          <a:lstStyle/>
          <a:p>
            <a:pPr>
              <a:lnSpc>
                <a:spcPct val="100000"/>
              </a:lnSpc>
            </a:pPr>
            <a:r>
              <a:rPr lang="en" sz="4800" dirty="0"/>
              <a:t>EPS </a:t>
            </a:r>
            <a:br>
              <a:rPr lang="en" sz="4800" dirty="0"/>
            </a:br>
            <a:r>
              <a:rPr lang="en" sz="4800" dirty="0"/>
              <a:t>Group 5</a:t>
            </a:r>
            <a:br>
              <a:rPr lang="en" sz="4800" dirty="0"/>
            </a:br>
            <a:r>
              <a:rPr lang="en" sz="4800" dirty="0"/>
              <a:t> </a:t>
            </a:r>
            <a:br>
              <a:rPr lang="en" sz="4800" dirty="0"/>
            </a:br>
            <a:r>
              <a:rPr lang="en" sz="2400" b="0" i="1" dirty="0"/>
              <a:t>Spring 2024 - RELINK project</a:t>
            </a:r>
            <a:endParaRPr lang="fr-FR" dirty="0"/>
          </a:p>
        </p:txBody>
      </p:sp>
      <p:sp>
        <p:nvSpPr>
          <p:cNvPr id="282" name="Google Shape;282;p32">
            <a:extLst>
              <a:ext uri="{FF2B5EF4-FFF2-40B4-BE49-F238E27FC236}">
                <a16:creationId xmlns:a16="http://schemas.microsoft.com/office/drawing/2014/main" id="{E1A5B77A-716B-63AF-A42E-06474CB92538}"/>
              </a:ext>
            </a:extLst>
          </p:cNvPr>
          <p:cNvSpPr txBox="1">
            <a:spLocks noGrp="1"/>
          </p:cNvSpPr>
          <p:nvPr>
            <p:ph type="subTitle" idx="1"/>
          </p:nvPr>
        </p:nvSpPr>
        <p:spPr>
          <a:xfrm>
            <a:off x="431297" y="3588158"/>
            <a:ext cx="5100300" cy="1077923"/>
          </a:xfrm>
          <a:prstGeom prst="rect">
            <a:avLst/>
          </a:prstGeom>
        </p:spPr>
        <p:txBody>
          <a:bodyPr spcFirstLastPara="1" wrap="square" lIns="91425" tIns="91425" rIns="91425" bIns="91425" anchor="t" anchorCtr="0">
            <a:noAutofit/>
          </a:bodyPr>
          <a:lstStyle/>
          <a:p>
            <a:pPr marL="0" indent="0"/>
            <a:r>
              <a:rPr lang="en" dirty="0">
                <a:cs typeface="Arial"/>
              </a:rPr>
              <a:t>Jasper Van Meel – Eve Bernhard – Melle Van Dijk – Daan Heetkamp – Janette Pakarinen</a:t>
            </a:r>
          </a:p>
          <a:p>
            <a:pPr marL="0" indent="0"/>
            <a:endParaRPr lang="fr-FR" dirty="0">
              <a:cs typeface="Arial" panose="020B0604020202020204" pitchFamily="34" charset="0"/>
            </a:endParaRPr>
          </a:p>
          <a:p>
            <a:pPr marL="0" indent="0"/>
            <a:r>
              <a:rPr lang="fr-FR" dirty="0" err="1">
                <a:cs typeface="Arial"/>
              </a:rPr>
              <a:t>Supervisor</a:t>
            </a:r>
            <a:r>
              <a:rPr lang="fr-FR" dirty="0">
                <a:cs typeface="Arial"/>
              </a:rPr>
              <a:t>: Henry </a:t>
            </a:r>
            <a:r>
              <a:rPr lang="fr-FR" dirty="0" err="1">
                <a:cs typeface="Arial"/>
              </a:rPr>
              <a:t>Mainsah</a:t>
            </a:r>
            <a:endParaRPr lang="fr-FR" dirty="0">
              <a:cs typeface="Arial"/>
            </a:endParaRPr>
          </a:p>
        </p:txBody>
      </p:sp>
      <p:grpSp>
        <p:nvGrpSpPr>
          <p:cNvPr id="283" name="Google Shape;283;p32">
            <a:extLst>
              <a:ext uri="{FF2B5EF4-FFF2-40B4-BE49-F238E27FC236}">
                <a16:creationId xmlns:a16="http://schemas.microsoft.com/office/drawing/2014/main" id="{AC7615EB-5C03-CA7F-6314-784C8D4BAE3C}"/>
              </a:ext>
            </a:extLst>
          </p:cNvPr>
          <p:cNvGrpSpPr/>
          <p:nvPr/>
        </p:nvGrpSpPr>
        <p:grpSpPr>
          <a:xfrm>
            <a:off x="5482795" y="1103972"/>
            <a:ext cx="4357122" cy="707497"/>
            <a:chOff x="6456475" y="3575600"/>
            <a:chExt cx="3403204" cy="552603"/>
          </a:xfrm>
        </p:grpSpPr>
        <p:sp>
          <p:nvSpPr>
            <p:cNvPr id="284" name="Google Shape;284;p32">
              <a:extLst>
                <a:ext uri="{FF2B5EF4-FFF2-40B4-BE49-F238E27FC236}">
                  <a16:creationId xmlns:a16="http://schemas.microsoft.com/office/drawing/2014/main" id="{1B9BBEAD-F13F-012B-6B14-887CA0314D56}"/>
                </a:ext>
              </a:extLst>
            </p:cNvPr>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285;p32">
              <a:extLst>
                <a:ext uri="{FF2B5EF4-FFF2-40B4-BE49-F238E27FC236}">
                  <a16:creationId xmlns:a16="http://schemas.microsoft.com/office/drawing/2014/main" id="{5D8EFA76-4625-D74B-CF76-9B894C2144B1}"/>
                </a:ext>
              </a:extLst>
            </p:cNvPr>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6" name="Google Shape;286;p32">
            <a:extLst>
              <a:ext uri="{FF2B5EF4-FFF2-40B4-BE49-F238E27FC236}">
                <a16:creationId xmlns:a16="http://schemas.microsoft.com/office/drawing/2014/main" id="{F4442E28-F28F-D9C0-4FEC-D60D6E759FBC}"/>
              </a:ext>
            </a:extLst>
          </p:cNvPr>
          <p:cNvGrpSpPr/>
          <p:nvPr/>
        </p:nvGrpSpPr>
        <p:grpSpPr>
          <a:xfrm>
            <a:off x="4467450" y="228600"/>
            <a:ext cx="5455165" cy="875381"/>
            <a:chOff x="6456469" y="3575596"/>
            <a:chExt cx="3443700" cy="552604"/>
          </a:xfrm>
        </p:grpSpPr>
        <p:sp>
          <p:nvSpPr>
            <p:cNvPr id="287" name="Google Shape;287;p32">
              <a:extLst>
                <a:ext uri="{FF2B5EF4-FFF2-40B4-BE49-F238E27FC236}">
                  <a16:creationId xmlns:a16="http://schemas.microsoft.com/office/drawing/2014/main" id="{C586DCD8-5264-275B-E559-D35F4615C079}"/>
                </a:ext>
              </a:extLst>
            </p:cNvPr>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288;p32">
              <a:extLst>
                <a:ext uri="{FF2B5EF4-FFF2-40B4-BE49-F238E27FC236}">
                  <a16:creationId xmlns:a16="http://schemas.microsoft.com/office/drawing/2014/main" id="{837E5A66-0BD9-B72C-3785-F2E81CFE2AF9}"/>
                </a:ext>
              </a:extLst>
            </p:cNvPr>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9" name="Google Shape;289;p32">
            <a:extLst>
              <a:ext uri="{FF2B5EF4-FFF2-40B4-BE49-F238E27FC236}">
                <a16:creationId xmlns:a16="http://schemas.microsoft.com/office/drawing/2014/main" id="{AD2929B6-8359-1A80-7D18-DF6232F7B975}"/>
              </a:ext>
            </a:extLst>
          </p:cNvPr>
          <p:cNvGrpSpPr/>
          <p:nvPr/>
        </p:nvGrpSpPr>
        <p:grpSpPr>
          <a:xfrm>
            <a:off x="7518600" y="1769557"/>
            <a:ext cx="2394232" cy="2358638"/>
            <a:chOff x="7518600" y="1769557"/>
            <a:chExt cx="2394232" cy="2358638"/>
          </a:xfrm>
        </p:grpSpPr>
        <p:grpSp>
          <p:nvGrpSpPr>
            <p:cNvPr id="290" name="Google Shape;290;p32">
              <a:extLst>
                <a:ext uri="{FF2B5EF4-FFF2-40B4-BE49-F238E27FC236}">
                  <a16:creationId xmlns:a16="http://schemas.microsoft.com/office/drawing/2014/main" id="{6F312CA2-0937-F30A-6822-E83FC6965DA2}"/>
                </a:ext>
              </a:extLst>
            </p:cNvPr>
            <p:cNvGrpSpPr/>
            <p:nvPr/>
          </p:nvGrpSpPr>
          <p:grpSpPr>
            <a:xfrm rot="2700000">
              <a:off x="7735132" y="2112570"/>
              <a:ext cx="1045765" cy="1045615"/>
              <a:chOff x="3741950" y="353925"/>
              <a:chExt cx="1045775" cy="1045625"/>
            </a:xfrm>
          </p:grpSpPr>
          <p:sp>
            <p:nvSpPr>
              <p:cNvPr id="291" name="Google Shape;291;p32">
                <a:extLst>
                  <a:ext uri="{FF2B5EF4-FFF2-40B4-BE49-F238E27FC236}">
                    <a16:creationId xmlns:a16="http://schemas.microsoft.com/office/drawing/2014/main" id="{A3D8F2EA-CBF5-410D-5AB3-F21D43D1DB94}"/>
                  </a:ext>
                </a:extLst>
              </p:cNvPr>
              <p:cNvSpPr/>
              <p:nvPr/>
            </p:nvSpPr>
            <p:spPr>
              <a:xfrm>
                <a:off x="3741950" y="1372675"/>
                <a:ext cx="26325" cy="26875"/>
              </a:xfrm>
              <a:custGeom>
                <a:avLst/>
                <a:gdLst/>
                <a:ahLst/>
                <a:cxnLst/>
                <a:rect l="l" t="t" r="r" b="b"/>
                <a:pathLst>
                  <a:path w="1053" h="1075" extrusionOk="0">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292;p32">
                <a:extLst>
                  <a:ext uri="{FF2B5EF4-FFF2-40B4-BE49-F238E27FC236}">
                    <a16:creationId xmlns:a16="http://schemas.microsoft.com/office/drawing/2014/main" id="{746A767E-25E2-2FE9-159D-11BAEE894F90}"/>
                  </a:ext>
                </a:extLst>
              </p:cNvPr>
              <p:cNvSpPr/>
              <p:nvPr/>
            </p:nvSpPr>
            <p:spPr>
              <a:xfrm>
                <a:off x="3804500" y="417550"/>
                <a:ext cx="920650" cy="918000"/>
              </a:xfrm>
              <a:custGeom>
                <a:avLst/>
                <a:gdLst/>
                <a:ahLst/>
                <a:cxnLst/>
                <a:rect l="l" t="t" r="r" b="b"/>
                <a:pathLst>
                  <a:path w="36826" h="36720" extrusionOk="0">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293;p32">
                <a:extLst>
                  <a:ext uri="{FF2B5EF4-FFF2-40B4-BE49-F238E27FC236}">
                    <a16:creationId xmlns:a16="http://schemas.microsoft.com/office/drawing/2014/main" id="{BC86759D-FAF7-6431-E032-8948D8C0D84E}"/>
                  </a:ext>
                </a:extLst>
              </p:cNvPr>
              <p:cNvSpPr/>
              <p:nvPr/>
            </p:nvSpPr>
            <p:spPr>
              <a:xfrm>
                <a:off x="4760675" y="353925"/>
                <a:ext cx="27050" cy="26875"/>
              </a:xfrm>
              <a:custGeom>
                <a:avLst/>
                <a:gdLst/>
                <a:ahLst/>
                <a:cxnLst/>
                <a:rect l="l" t="t" r="r" b="b"/>
                <a:pathLst>
                  <a:path w="1082" h="1075" extrusionOk="0">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94" name="Google Shape;294;p32">
              <a:extLst>
                <a:ext uri="{FF2B5EF4-FFF2-40B4-BE49-F238E27FC236}">
                  <a16:creationId xmlns:a16="http://schemas.microsoft.com/office/drawing/2014/main" id="{E5D23488-61C2-BD1C-08C2-9C678435CF3B}"/>
                </a:ext>
              </a:extLst>
            </p:cNvPr>
            <p:cNvSpPr/>
            <p:nvPr/>
          </p:nvSpPr>
          <p:spPr>
            <a:xfrm rot="2700000">
              <a:off x="7904583" y="2109997"/>
              <a:ext cx="1657859" cy="1677759"/>
            </a:xfrm>
            <a:custGeom>
              <a:avLst/>
              <a:gdLst/>
              <a:ahLst/>
              <a:cxnLst/>
              <a:rect l="l" t="t" r="r" b="b"/>
              <a:pathLst>
                <a:path w="66315" h="67111" extrusionOk="0">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5" name="Google Shape;295;p32">
            <a:extLst>
              <a:ext uri="{FF2B5EF4-FFF2-40B4-BE49-F238E27FC236}">
                <a16:creationId xmlns:a16="http://schemas.microsoft.com/office/drawing/2014/main" id="{7D4300D1-DCAF-E34D-E508-4686A53D72E6}"/>
              </a:ext>
            </a:extLst>
          </p:cNvPr>
          <p:cNvGrpSpPr/>
          <p:nvPr/>
        </p:nvGrpSpPr>
        <p:grpSpPr>
          <a:xfrm>
            <a:off x="6551233" y="1811472"/>
            <a:ext cx="3759089" cy="707494"/>
            <a:chOff x="6456475" y="3575600"/>
            <a:chExt cx="2936100" cy="552600"/>
          </a:xfrm>
        </p:grpSpPr>
        <p:sp>
          <p:nvSpPr>
            <p:cNvPr id="296" name="Google Shape;296;p32">
              <a:extLst>
                <a:ext uri="{FF2B5EF4-FFF2-40B4-BE49-F238E27FC236}">
                  <a16:creationId xmlns:a16="http://schemas.microsoft.com/office/drawing/2014/main" id="{D4DA1B2B-F39E-032B-25FD-38200D7E8AC4}"/>
                </a:ext>
              </a:extLst>
            </p:cNvPr>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297;p32">
              <a:extLst>
                <a:ext uri="{FF2B5EF4-FFF2-40B4-BE49-F238E27FC236}">
                  <a16:creationId xmlns:a16="http://schemas.microsoft.com/office/drawing/2014/main" id="{EEB660F2-6ADB-3A90-572E-E5AA6ADB972C}"/>
                </a:ext>
              </a:extLst>
            </p:cNvPr>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2" name="Image 1" descr="Project - Relink">
            <a:extLst>
              <a:ext uri="{FF2B5EF4-FFF2-40B4-BE49-F238E27FC236}">
                <a16:creationId xmlns:a16="http://schemas.microsoft.com/office/drawing/2014/main" id="{536A7323-2E4B-CE31-E90A-A42036678198}"/>
              </a:ext>
            </a:extLst>
          </p:cNvPr>
          <p:cNvPicPr>
            <a:picLocks noChangeAspect="1"/>
          </p:cNvPicPr>
          <p:nvPr/>
        </p:nvPicPr>
        <p:blipFill>
          <a:blip r:embed="rId3"/>
          <a:stretch>
            <a:fillRect/>
          </a:stretch>
        </p:blipFill>
        <p:spPr>
          <a:xfrm>
            <a:off x="7763870" y="3938675"/>
            <a:ext cx="1267536" cy="754858"/>
          </a:xfrm>
          <a:prstGeom prst="rect">
            <a:avLst/>
          </a:prstGeom>
        </p:spPr>
      </p:pic>
      <p:pic>
        <p:nvPicPr>
          <p:cNvPr id="4" name="Picture 3">
            <a:extLst>
              <a:ext uri="{FF2B5EF4-FFF2-40B4-BE49-F238E27FC236}">
                <a16:creationId xmlns:a16="http://schemas.microsoft.com/office/drawing/2014/main" id="{8AB35443-184F-0C8D-C8CF-67EE6B5B8262}"/>
              </a:ext>
            </a:extLst>
          </p:cNvPr>
          <p:cNvPicPr>
            <a:picLocks noChangeAspect="1"/>
          </p:cNvPicPr>
          <p:nvPr/>
        </p:nvPicPr>
        <p:blipFill>
          <a:blip r:embed="rId4"/>
          <a:stretch>
            <a:fillRect/>
          </a:stretch>
        </p:blipFill>
        <p:spPr>
          <a:xfrm>
            <a:off x="5782385" y="4046728"/>
            <a:ext cx="1936265" cy="545793"/>
          </a:xfrm>
          <a:prstGeom prst="rect">
            <a:avLst/>
          </a:prstGeom>
        </p:spPr>
      </p:pic>
      <p:sp>
        <p:nvSpPr>
          <p:cNvPr id="5" name="Google Shape;376;p36">
            <a:extLst>
              <a:ext uri="{FF2B5EF4-FFF2-40B4-BE49-F238E27FC236}">
                <a16:creationId xmlns:a16="http://schemas.microsoft.com/office/drawing/2014/main" id="{619E8609-44AF-7410-4480-85834782114B}"/>
              </a:ext>
            </a:extLst>
          </p:cNvPr>
          <p:cNvSpPr txBox="1">
            <a:spLocks/>
          </p:cNvSpPr>
          <p:nvPr/>
        </p:nvSpPr>
        <p:spPr>
          <a:xfrm flipH="1">
            <a:off x="8693383" y="4650224"/>
            <a:ext cx="605994" cy="171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3</a:t>
            </a:r>
          </a:p>
        </p:txBody>
      </p:sp>
    </p:spTree>
    <p:extLst>
      <p:ext uri="{BB962C8B-B14F-4D97-AF65-F5344CB8AC3E}">
        <p14:creationId xmlns:p14="http://schemas.microsoft.com/office/powerpoint/2010/main" val="298511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0"/>
          <p:cNvSpPr txBox="1">
            <a:spLocks noGrp="1"/>
          </p:cNvSpPr>
          <p:nvPr>
            <p:ph type="title"/>
          </p:nvPr>
        </p:nvSpPr>
        <p:spPr>
          <a:xfrm>
            <a:off x="716550" y="759543"/>
            <a:ext cx="7710900" cy="572700"/>
          </a:xfrm>
          <a:prstGeom prst="rect">
            <a:avLst/>
          </a:prstGeom>
        </p:spPr>
        <p:txBody>
          <a:bodyPr spcFirstLastPara="1" wrap="square" lIns="91425" tIns="91425" rIns="91425" bIns="91425" anchor="t" anchorCtr="0">
            <a:noAutofit/>
          </a:bodyPr>
          <a:lstStyle/>
          <a:p>
            <a:r>
              <a:rPr lang="en"/>
              <a:t>What is a smart home device?</a:t>
            </a:r>
          </a:p>
        </p:txBody>
      </p:sp>
      <p:sp>
        <p:nvSpPr>
          <p:cNvPr id="445" name="Google Shape;445;p40"/>
          <p:cNvSpPr txBox="1">
            <a:spLocks noGrp="1"/>
          </p:cNvSpPr>
          <p:nvPr>
            <p:ph type="subTitle" idx="1"/>
          </p:nvPr>
        </p:nvSpPr>
        <p:spPr>
          <a:xfrm>
            <a:off x="3766333" y="1629325"/>
            <a:ext cx="5373300" cy="2021400"/>
          </a:xfrm>
          <a:prstGeom prst="rect">
            <a:avLst/>
          </a:prstGeom>
        </p:spPr>
        <p:txBody>
          <a:bodyPr spcFirstLastPara="1" wrap="square" lIns="91425" tIns="91425" rIns="91425" bIns="91425" anchor="t" anchorCtr="0">
            <a:noAutofit/>
          </a:bodyPr>
          <a:lstStyle/>
          <a:p>
            <a:pPr marL="0" indent="0">
              <a:buSzPts val="1100"/>
              <a:buNone/>
            </a:pPr>
            <a:endParaRPr lang="en"/>
          </a:p>
          <a:p>
            <a:pPr>
              <a:spcBef>
                <a:spcPts val="1000"/>
              </a:spcBef>
              <a:buSzPts val="1400"/>
            </a:pPr>
            <a:r>
              <a:rPr lang="en" dirty="0">
                <a:cs typeface="Arial"/>
              </a:rPr>
              <a:t>Connected to internet </a:t>
            </a:r>
          </a:p>
          <a:p>
            <a:pPr>
              <a:spcBef>
                <a:spcPts val="1000"/>
              </a:spcBef>
              <a:buSzPts val="1400"/>
            </a:pPr>
            <a:r>
              <a:rPr lang="en" dirty="0">
                <a:cs typeface="Arial"/>
              </a:rPr>
              <a:t>Provide automation and convenience</a:t>
            </a:r>
          </a:p>
          <a:p>
            <a:pPr>
              <a:spcBef>
                <a:spcPts val="1000"/>
              </a:spcBef>
              <a:buSzPts val="1400"/>
            </a:pPr>
            <a:r>
              <a:rPr lang="en" dirty="0">
                <a:cs typeface="Arial"/>
              </a:rPr>
              <a:t>Collect information</a:t>
            </a:r>
          </a:p>
          <a:p>
            <a:pPr marL="139700" indent="0">
              <a:spcBef>
                <a:spcPts val="1000"/>
              </a:spcBef>
              <a:buSzPts val="1400"/>
              <a:buNone/>
            </a:pPr>
            <a:endParaRPr lang="en"/>
          </a:p>
          <a:p>
            <a:pPr>
              <a:spcBef>
                <a:spcPts val="1000"/>
              </a:spcBef>
              <a:buSzPts val="1400"/>
            </a:pPr>
            <a:endParaRPr lang="en"/>
          </a:p>
          <a:p>
            <a:pPr>
              <a:spcBef>
                <a:spcPts val="1000"/>
              </a:spcBef>
              <a:buSzPts val="1400"/>
            </a:pPr>
            <a:endParaRPr lang="en"/>
          </a:p>
        </p:txBody>
      </p:sp>
      <p:grpSp>
        <p:nvGrpSpPr>
          <p:cNvPr id="446" name="Google Shape;446;p40"/>
          <p:cNvGrpSpPr/>
          <p:nvPr/>
        </p:nvGrpSpPr>
        <p:grpSpPr>
          <a:xfrm>
            <a:off x="6121178" y="1803451"/>
            <a:ext cx="2290365" cy="5842872"/>
            <a:chOff x="6323153" y="613276"/>
            <a:chExt cx="2290365" cy="5842872"/>
          </a:xfrm>
        </p:grpSpPr>
        <p:grpSp>
          <p:nvGrpSpPr>
            <p:cNvPr id="447" name="Google Shape;447;p40"/>
            <p:cNvGrpSpPr/>
            <p:nvPr/>
          </p:nvGrpSpPr>
          <p:grpSpPr>
            <a:xfrm rot="5400000">
              <a:off x="5205837" y="3453434"/>
              <a:ext cx="4357122" cy="707497"/>
              <a:chOff x="6456475" y="3575600"/>
              <a:chExt cx="3403204" cy="552603"/>
            </a:xfrm>
          </p:grpSpPr>
          <p:sp>
            <p:nvSpPr>
              <p:cNvPr id="448" name="Google Shape;448;p40"/>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40"/>
            <p:cNvGrpSpPr/>
            <p:nvPr/>
          </p:nvGrpSpPr>
          <p:grpSpPr>
            <a:xfrm rot="5400000">
              <a:off x="5448246" y="2903168"/>
              <a:ext cx="5455165" cy="875381"/>
              <a:chOff x="6456469" y="3575596"/>
              <a:chExt cx="3443700" cy="552604"/>
            </a:xfrm>
          </p:grpSpPr>
          <p:sp>
            <p:nvSpPr>
              <p:cNvPr id="451" name="Google Shape;451;p40"/>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0"/>
            <p:cNvGrpSpPr/>
            <p:nvPr/>
          </p:nvGrpSpPr>
          <p:grpSpPr>
            <a:xfrm rot="5400000">
              <a:off x="4797356" y="4222856"/>
              <a:ext cx="3759089" cy="707494"/>
              <a:chOff x="6456475" y="3575600"/>
              <a:chExt cx="2936100" cy="552600"/>
            </a:xfrm>
          </p:grpSpPr>
          <p:sp>
            <p:nvSpPr>
              <p:cNvPr id="454" name="Google Shape;454;p40"/>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 name="Google Shape;456;p40"/>
          <p:cNvGrpSpPr/>
          <p:nvPr/>
        </p:nvGrpSpPr>
        <p:grpSpPr>
          <a:xfrm flipH="1">
            <a:off x="-311297" y="150024"/>
            <a:ext cx="1590595" cy="875375"/>
            <a:chOff x="6456464" y="3575600"/>
            <a:chExt cx="1004100" cy="552601"/>
          </a:xfrm>
        </p:grpSpPr>
        <p:sp>
          <p:nvSpPr>
            <p:cNvPr id="457" name="Google Shape;457;p40"/>
            <p:cNvSpPr/>
            <p:nvPr/>
          </p:nvSpPr>
          <p:spPr>
            <a:xfrm>
              <a:off x="6456464" y="3575601"/>
              <a:ext cx="1004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40"/>
          <p:cNvGrpSpPr/>
          <p:nvPr/>
        </p:nvGrpSpPr>
        <p:grpSpPr>
          <a:xfrm flipH="1">
            <a:off x="-425085" y="1025388"/>
            <a:ext cx="1249832" cy="707506"/>
            <a:chOff x="6456475" y="3575600"/>
            <a:chExt cx="976202" cy="552609"/>
          </a:xfrm>
        </p:grpSpPr>
        <p:sp>
          <p:nvSpPr>
            <p:cNvPr id="460" name="Google Shape;460;p40"/>
            <p:cNvSpPr/>
            <p:nvPr/>
          </p:nvSpPr>
          <p:spPr>
            <a:xfrm>
              <a:off x="6456477" y="3575609"/>
              <a:ext cx="976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The Challenges and Security Risks of Smart Home Devices | Entrepreneur">
            <a:extLst>
              <a:ext uri="{FF2B5EF4-FFF2-40B4-BE49-F238E27FC236}">
                <a16:creationId xmlns:a16="http://schemas.microsoft.com/office/drawing/2014/main" id="{1827E52B-8DE5-7748-9FBD-3543CFCB9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76" y="1912308"/>
            <a:ext cx="3328999" cy="2218876"/>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376;p36">
            <a:extLst>
              <a:ext uri="{FF2B5EF4-FFF2-40B4-BE49-F238E27FC236}">
                <a16:creationId xmlns:a16="http://schemas.microsoft.com/office/drawing/2014/main" id="{55A8F62D-0583-194F-AB8D-079ABCD3A31C}"/>
              </a:ext>
            </a:extLst>
          </p:cNvPr>
          <p:cNvSpPr txBox="1">
            <a:spLocks/>
          </p:cNvSpPr>
          <p:nvPr/>
        </p:nvSpPr>
        <p:spPr>
          <a:xfrm flipH="1">
            <a:off x="8548992" y="4594727"/>
            <a:ext cx="599755" cy="289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4</a:t>
            </a:r>
          </a:p>
        </p:txBody>
      </p:sp>
    </p:spTree>
    <p:extLst>
      <p:ext uri="{BB962C8B-B14F-4D97-AF65-F5344CB8AC3E}">
        <p14:creationId xmlns:p14="http://schemas.microsoft.com/office/powerpoint/2010/main" val="354863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0"/>
          <p:cNvSpPr txBox="1">
            <a:spLocks noGrp="1"/>
          </p:cNvSpPr>
          <p:nvPr>
            <p:ph type="title"/>
          </p:nvPr>
        </p:nvSpPr>
        <p:spPr>
          <a:xfrm>
            <a:off x="1280717" y="455808"/>
            <a:ext cx="7710900" cy="572700"/>
          </a:xfrm>
          <a:prstGeom prst="rect">
            <a:avLst/>
          </a:prstGeom>
        </p:spPr>
        <p:txBody>
          <a:bodyPr spcFirstLastPara="1" wrap="square" lIns="91425" tIns="91425" rIns="91425" bIns="91425" anchor="t" anchorCtr="0">
            <a:noAutofit/>
          </a:bodyPr>
          <a:lstStyle/>
          <a:p>
            <a:r>
              <a:rPr lang="en"/>
              <a:t>Examples of smart home devices</a:t>
            </a:r>
          </a:p>
        </p:txBody>
      </p:sp>
      <p:sp>
        <p:nvSpPr>
          <p:cNvPr id="445" name="Google Shape;445;p40"/>
          <p:cNvSpPr txBox="1">
            <a:spLocks noGrp="1"/>
          </p:cNvSpPr>
          <p:nvPr>
            <p:ph type="subTitle" idx="1"/>
          </p:nvPr>
        </p:nvSpPr>
        <p:spPr>
          <a:xfrm>
            <a:off x="609439" y="1263861"/>
            <a:ext cx="5373300" cy="2021400"/>
          </a:xfrm>
          <a:prstGeom prst="rect">
            <a:avLst/>
          </a:prstGeom>
        </p:spPr>
        <p:txBody>
          <a:bodyPr spcFirstLastPara="1" wrap="square" lIns="91425" tIns="91425" rIns="91425" bIns="91425" anchor="t" anchorCtr="0">
            <a:noAutofit/>
          </a:bodyPr>
          <a:lstStyle/>
          <a:p>
            <a:pPr marL="0" indent="0">
              <a:buSzPts val="1100"/>
              <a:buNone/>
            </a:pPr>
            <a:endParaRPr lang="en" dirty="0"/>
          </a:p>
          <a:p>
            <a:pPr>
              <a:spcBef>
                <a:spcPts val="1000"/>
              </a:spcBef>
              <a:buSzPts val="1400"/>
            </a:pPr>
            <a:r>
              <a:rPr lang="en" dirty="0">
                <a:cs typeface="Arial"/>
              </a:rPr>
              <a:t>Smart lights, fridge, doorbell, camera &amp; a car...</a:t>
            </a:r>
          </a:p>
          <a:p>
            <a:pPr>
              <a:spcBef>
                <a:spcPts val="1000"/>
              </a:spcBef>
              <a:buSzPts val="1400"/>
            </a:pPr>
            <a:r>
              <a:rPr lang="en" dirty="0">
                <a:cs typeface="Arial"/>
              </a:rPr>
              <a:t>Amazon Alexa, Apple Siri, Google Assistant...</a:t>
            </a:r>
          </a:p>
          <a:p>
            <a:pPr marL="139700" indent="0">
              <a:spcBef>
                <a:spcPts val="1000"/>
              </a:spcBef>
              <a:buSzPts val="1400"/>
              <a:buNone/>
            </a:pPr>
            <a:endParaRPr lang="en" dirty="0"/>
          </a:p>
          <a:p>
            <a:pPr>
              <a:spcBef>
                <a:spcPts val="1000"/>
              </a:spcBef>
              <a:buSzPts val="1400"/>
            </a:pPr>
            <a:endParaRPr lang="en" dirty="0"/>
          </a:p>
          <a:p>
            <a:pPr>
              <a:spcBef>
                <a:spcPts val="1000"/>
              </a:spcBef>
              <a:buSzPts val="1400"/>
            </a:pPr>
            <a:endParaRPr lang="en" dirty="0"/>
          </a:p>
        </p:txBody>
      </p:sp>
      <p:grpSp>
        <p:nvGrpSpPr>
          <p:cNvPr id="446" name="Google Shape;446;p40"/>
          <p:cNvGrpSpPr/>
          <p:nvPr/>
        </p:nvGrpSpPr>
        <p:grpSpPr>
          <a:xfrm>
            <a:off x="6121178" y="1803451"/>
            <a:ext cx="2290365" cy="5842872"/>
            <a:chOff x="6323153" y="613276"/>
            <a:chExt cx="2290365" cy="5842872"/>
          </a:xfrm>
        </p:grpSpPr>
        <p:grpSp>
          <p:nvGrpSpPr>
            <p:cNvPr id="447" name="Google Shape;447;p40"/>
            <p:cNvGrpSpPr/>
            <p:nvPr/>
          </p:nvGrpSpPr>
          <p:grpSpPr>
            <a:xfrm rot="5400000">
              <a:off x="5205837" y="3453434"/>
              <a:ext cx="4357122" cy="707497"/>
              <a:chOff x="6456475" y="3575600"/>
              <a:chExt cx="3403204" cy="552603"/>
            </a:xfrm>
          </p:grpSpPr>
          <p:sp>
            <p:nvSpPr>
              <p:cNvPr id="448" name="Google Shape;448;p40"/>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40"/>
            <p:cNvGrpSpPr/>
            <p:nvPr/>
          </p:nvGrpSpPr>
          <p:grpSpPr>
            <a:xfrm rot="5400000">
              <a:off x="5448246" y="2903168"/>
              <a:ext cx="5455165" cy="875381"/>
              <a:chOff x="6456469" y="3575596"/>
              <a:chExt cx="3443700" cy="552604"/>
            </a:xfrm>
          </p:grpSpPr>
          <p:sp>
            <p:nvSpPr>
              <p:cNvPr id="451" name="Google Shape;451;p40"/>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0"/>
            <p:cNvGrpSpPr/>
            <p:nvPr/>
          </p:nvGrpSpPr>
          <p:grpSpPr>
            <a:xfrm rot="5400000">
              <a:off x="4797356" y="4222856"/>
              <a:ext cx="3759089" cy="707494"/>
              <a:chOff x="6456475" y="3575600"/>
              <a:chExt cx="2936100" cy="552600"/>
            </a:xfrm>
          </p:grpSpPr>
          <p:sp>
            <p:nvSpPr>
              <p:cNvPr id="454" name="Google Shape;454;p40"/>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 name="Google Shape;456;p40"/>
          <p:cNvGrpSpPr/>
          <p:nvPr/>
        </p:nvGrpSpPr>
        <p:grpSpPr>
          <a:xfrm flipH="1">
            <a:off x="-311297" y="150024"/>
            <a:ext cx="1590595" cy="875375"/>
            <a:chOff x="6456464" y="3575600"/>
            <a:chExt cx="1004100" cy="552601"/>
          </a:xfrm>
        </p:grpSpPr>
        <p:sp>
          <p:nvSpPr>
            <p:cNvPr id="457" name="Google Shape;457;p40"/>
            <p:cNvSpPr/>
            <p:nvPr/>
          </p:nvSpPr>
          <p:spPr>
            <a:xfrm>
              <a:off x="6456464" y="3575601"/>
              <a:ext cx="1004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40"/>
          <p:cNvGrpSpPr/>
          <p:nvPr/>
        </p:nvGrpSpPr>
        <p:grpSpPr>
          <a:xfrm flipH="1">
            <a:off x="-425085" y="1025388"/>
            <a:ext cx="1249832" cy="707506"/>
            <a:chOff x="6456475" y="3575600"/>
            <a:chExt cx="976202" cy="552609"/>
          </a:xfrm>
        </p:grpSpPr>
        <p:sp>
          <p:nvSpPr>
            <p:cNvPr id="460" name="Google Shape;460;p40"/>
            <p:cNvSpPr/>
            <p:nvPr/>
          </p:nvSpPr>
          <p:spPr>
            <a:xfrm>
              <a:off x="6456477" y="3575609"/>
              <a:ext cx="976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12 SIMPLE SMART HOME UPGRADES | The Home Depot">
            <a:extLst>
              <a:ext uri="{FF2B5EF4-FFF2-40B4-BE49-F238E27FC236}">
                <a16:creationId xmlns:a16="http://schemas.microsoft.com/office/drawing/2014/main" id="{7B37AE1C-37BA-6C4B-8E87-16C7AD39E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00" y="2816251"/>
            <a:ext cx="5373300" cy="1480456"/>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376;p36">
            <a:extLst>
              <a:ext uri="{FF2B5EF4-FFF2-40B4-BE49-F238E27FC236}">
                <a16:creationId xmlns:a16="http://schemas.microsoft.com/office/drawing/2014/main" id="{0F97BCC8-D299-C44C-BBD0-C651DB46E9B9}"/>
              </a:ext>
            </a:extLst>
          </p:cNvPr>
          <p:cNvSpPr txBox="1">
            <a:spLocks/>
          </p:cNvSpPr>
          <p:nvPr/>
        </p:nvSpPr>
        <p:spPr>
          <a:xfrm flipH="1">
            <a:off x="8688620" y="4563960"/>
            <a:ext cx="605994" cy="579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5</a:t>
            </a:r>
          </a:p>
        </p:txBody>
      </p:sp>
    </p:spTree>
    <p:extLst>
      <p:ext uri="{BB962C8B-B14F-4D97-AF65-F5344CB8AC3E}">
        <p14:creationId xmlns:p14="http://schemas.microsoft.com/office/powerpoint/2010/main" val="233320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5" name="Google Shape;565;p43"/>
          <p:cNvSpPr txBox="1">
            <a:spLocks noGrp="1"/>
          </p:cNvSpPr>
          <p:nvPr>
            <p:ph type="title"/>
          </p:nvPr>
        </p:nvSpPr>
        <p:spPr>
          <a:xfrm>
            <a:off x="482774" y="455808"/>
            <a:ext cx="7704000" cy="572700"/>
          </a:xfrm>
          <a:prstGeom prst="rect">
            <a:avLst/>
          </a:prstGeom>
        </p:spPr>
        <p:txBody>
          <a:bodyPr spcFirstLastPara="1" wrap="square" lIns="91425" tIns="91425" rIns="91425" bIns="91425" anchor="t" anchorCtr="0">
            <a:noAutofit/>
          </a:bodyPr>
          <a:lstStyle/>
          <a:p>
            <a:r>
              <a:rPr lang="en"/>
              <a:t>Transparency</a:t>
            </a:r>
          </a:p>
        </p:txBody>
      </p:sp>
      <p:grpSp>
        <p:nvGrpSpPr>
          <p:cNvPr id="612" name="Google Shape;612;p43"/>
          <p:cNvGrpSpPr/>
          <p:nvPr/>
        </p:nvGrpSpPr>
        <p:grpSpPr>
          <a:xfrm flipH="1">
            <a:off x="-311297" y="150024"/>
            <a:ext cx="1590595" cy="875375"/>
            <a:chOff x="6456464" y="3575600"/>
            <a:chExt cx="1004100" cy="552601"/>
          </a:xfrm>
        </p:grpSpPr>
        <p:sp>
          <p:nvSpPr>
            <p:cNvPr id="613" name="Google Shape;613;p43"/>
            <p:cNvSpPr/>
            <p:nvPr/>
          </p:nvSpPr>
          <p:spPr>
            <a:xfrm>
              <a:off x="6456464" y="3575601"/>
              <a:ext cx="1004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3"/>
          <p:cNvGrpSpPr/>
          <p:nvPr/>
        </p:nvGrpSpPr>
        <p:grpSpPr>
          <a:xfrm flipH="1">
            <a:off x="-425085" y="1025388"/>
            <a:ext cx="1249832" cy="707506"/>
            <a:chOff x="6456475" y="3575600"/>
            <a:chExt cx="976202" cy="552609"/>
          </a:xfrm>
        </p:grpSpPr>
        <p:sp>
          <p:nvSpPr>
            <p:cNvPr id="616" name="Google Shape;616;p43"/>
            <p:cNvSpPr/>
            <p:nvPr/>
          </p:nvSpPr>
          <p:spPr>
            <a:xfrm>
              <a:off x="6456477" y="3575609"/>
              <a:ext cx="976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376;p36">
            <a:extLst>
              <a:ext uri="{FF2B5EF4-FFF2-40B4-BE49-F238E27FC236}">
                <a16:creationId xmlns:a16="http://schemas.microsoft.com/office/drawing/2014/main" id="{3A8EC1B6-3385-F347-B192-364CE7B23B54}"/>
              </a:ext>
            </a:extLst>
          </p:cNvPr>
          <p:cNvSpPr txBox="1">
            <a:spLocks/>
          </p:cNvSpPr>
          <p:nvPr/>
        </p:nvSpPr>
        <p:spPr>
          <a:xfrm flipH="1">
            <a:off x="8667338" y="4152406"/>
            <a:ext cx="705262" cy="472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6</a:t>
            </a:r>
          </a:p>
          <a:p>
            <a:pPr marL="0" indent="0" algn="l"/>
            <a:endParaRPr lang="en-US">
              <a:solidFill>
                <a:schemeClr val="accent1"/>
              </a:solidFill>
            </a:endParaRPr>
          </a:p>
        </p:txBody>
      </p:sp>
      <p:sp>
        <p:nvSpPr>
          <p:cNvPr id="2" name="Tekstiruutu 1">
            <a:extLst>
              <a:ext uri="{FF2B5EF4-FFF2-40B4-BE49-F238E27FC236}">
                <a16:creationId xmlns:a16="http://schemas.microsoft.com/office/drawing/2014/main" id="{209A310A-5360-92ED-6451-8E9EDA5CBF3B}"/>
              </a:ext>
            </a:extLst>
          </p:cNvPr>
          <p:cNvSpPr txBox="1"/>
          <p:nvPr/>
        </p:nvSpPr>
        <p:spPr>
          <a:xfrm>
            <a:off x="1130011" y="1571624"/>
            <a:ext cx="687098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800" dirty="0">
                <a:solidFill>
                  <a:schemeClr val="tx1"/>
                </a:solidFill>
                <a:latin typeface="Albert Sans"/>
              </a:rPr>
              <a:t>The Black box</a:t>
            </a:r>
          </a:p>
          <a:p>
            <a:pPr marL="285750" indent="-285750">
              <a:buFont typeface="Arial,Sans-Serif"/>
              <a:buChar char="•"/>
            </a:pPr>
            <a:endParaRPr lang="en-US" sz="1800" dirty="0">
              <a:solidFill>
                <a:schemeClr val="tx1"/>
              </a:solidFill>
              <a:latin typeface="Albert Sans"/>
            </a:endParaRPr>
          </a:p>
          <a:p>
            <a:pPr marL="285750" indent="-285750">
              <a:buFont typeface="Arial,Sans-Serif"/>
              <a:buChar char="•"/>
            </a:pPr>
            <a:r>
              <a:rPr lang="en-US" sz="1800" dirty="0">
                <a:solidFill>
                  <a:schemeClr val="tx1"/>
                </a:solidFill>
                <a:latin typeface="Albert Sans"/>
              </a:rPr>
              <a:t>The GDPR</a:t>
            </a:r>
          </a:p>
          <a:p>
            <a:endParaRPr lang="en-US" sz="1800" dirty="0">
              <a:solidFill>
                <a:schemeClr val="tx1"/>
              </a:solidFill>
              <a:latin typeface="Albert Sans"/>
            </a:endParaRPr>
          </a:p>
          <a:p>
            <a:pPr marL="285750" indent="-285750">
              <a:buFont typeface="Arial,Sans-Serif"/>
              <a:buChar char="•"/>
            </a:pPr>
            <a:r>
              <a:rPr lang="en-US" sz="1800" dirty="0">
                <a:solidFill>
                  <a:schemeClr val="tx1"/>
                </a:solidFill>
                <a:latin typeface="Albert Sans"/>
              </a:rPr>
              <a:t>Why this matters?</a:t>
            </a:r>
            <a:endParaRPr lang="fi-FI" sz="1800">
              <a:solidFill>
                <a:schemeClr val="tx1"/>
              </a:solidFill>
              <a:latin typeface="Albert Sans"/>
            </a:endParaRPr>
          </a:p>
        </p:txBody>
      </p:sp>
    </p:spTree>
    <p:extLst>
      <p:ext uri="{BB962C8B-B14F-4D97-AF65-F5344CB8AC3E}">
        <p14:creationId xmlns:p14="http://schemas.microsoft.com/office/powerpoint/2010/main" val="258823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txBox="1">
            <a:spLocks noGrp="1"/>
          </p:cNvSpPr>
          <p:nvPr>
            <p:ph type="title"/>
          </p:nvPr>
        </p:nvSpPr>
        <p:spPr>
          <a:xfrm>
            <a:off x="-560519" y="551046"/>
            <a:ext cx="4175490" cy="874624"/>
          </a:xfrm>
          <a:prstGeom prst="rect">
            <a:avLst/>
          </a:prstGeom>
        </p:spPr>
        <p:txBody>
          <a:bodyPr spcFirstLastPara="1" wrap="square" lIns="91425" tIns="91425" rIns="91425" bIns="91425" anchor="t" anchorCtr="0">
            <a:noAutofit/>
          </a:bodyPr>
          <a:lstStyle/>
          <a:p>
            <a:r>
              <a:rPr lang="en"/>
              <a:t>Transparency </a:t>
            </a:r>
          </a:p>
        </p:txBody>
      </p:sp>
      <p:sp>
        <p:nvSpPr>
          <p:cNvPr id="376" name="Google Shape;376;p36"/>
          <p:cNvSpPr txBox="1">
            <a:spLocks noGrp="1"/>
          </p:cNvSpPr>
          <p:nvPr>
            <p:ph type="subTitle" idx="1"/>
          </p:nvPr>
        </p:nvSpPr>
        <p:spPr>
          <a:xfrm>
            <a:off x="611673" y="1310137"/>
            <a:ext cx="3567034" cy="8834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solidFill>
                  <a:schemeClr val="tx1"/>
                </a:solidFill>
                <a:cs typeface="Arial"/>
              </a:rPr>
              <a:t>What data is being processed?</a:t>
            </a:r>
            <a:endParaRPr lang="en-US" sz="1800">
              <a:solidFill>
                <a:schemeClr val="tx1"/>
              </a:solidFill>
            </a:endParaRPr>
          </a:p>
          <a:p>
            <a:pPr marL="285750" indent="-285750" algn="l">
              <a:buFont typeface="Arial"/>
              <a:buChar char="•"/>
            </a:pPr>
            <a:endParaRPr lang="en-US" sz="1800" dirty="0">
              <a:solidFill>
                <a:schemeClr val="tx1"/>
              </a:solidFill>
              <a:cs typeface="Arial"/>
            </a:endParaRPr>
          </a:p>
          <a:p>
            <a:pPr marL="285750" indent="-285750" algn="l">
              <a:buFont typeface="Arial" panose="020B0604020202020204" pitchFamily="34" charset="0"/>
              <a:buChar char="•"/>
            </a:pPr>
            <a:r>
              <a:rPr lang="en-US" sz="1800" dirty="0">
                <a:solidFill>
                  <a:schemeClr val="tx1"/>
                </a:solidFill>
                <a:cs typeface="Arial"/>
              </a:rPr>
              <a:t>User awareness</a:t>
            </a:r>
          </a:p>
          <a:p>
            <a:pPr marL="742950" lvl="1" algn="l">
              <a:buFont typeface="Courier New" panose="020B0604020202020204" pitchFamily="34" charset="0"/>
              <a:buChar char="o"/>
            </a:pPr>
            <a:r>
              <a:rPr lang="en-US" dirty="0">
                <a:solidFill>
                  <a:schemeClr val="tx1"/>
                </a:solidFill>
                <a:cs typeface="Arial"/>
              </a:rPr>
              <a:t>Lack of transparency</a:t>
            </a:r>
          </a:p>
          <a:p>
            <a:pPr marL="742950" lvl="1" algn="l">
              <a:buFont typeface="Courier New" panose="020B0604020202020204" pitchFamily="34" charset="0"/>
              <a:buChar char="o"/>
            </a:pPr>
            <a:r>
              <a:rPr lang="en-US" dirty="0">
                <a:solidFill>
                  <a:schemeClr val="tx1"/>
                </a:solidFill>
                <a:cs typeface="Arial"/>
              </a:rPr>
              <a:t>Lack of user education</a:t>
            </a:r>
          </a:p>
          <a:p>
            <a:pPr marL="742950" lvl="1" algn="l">
              <a:buFont typeface="Courier New" panose="020B0604020202020204" pitchFamily="34" charset="0"/>
              <a:buChar char="o"/>
            </a:pPr>
            <a:r>
              <a:rPr lang="en-US" dirty="0">
                <a:solidFill>
                  <a:schemeClr val="tx1"/>
                </a:solidFill>
                <a:cs typeface="Arial"/>
              </a:rPr>
              <a:t>User and manufacturer attitude</a:t>
            </a:r>
          </a:p>
          <a:p>
            <a:pPr marL="285750" indent="-285750" algn="l">
              <a:buFont typeface="Arial" panose="020B0604020202020204" pitchFamily="34" charset="0"/>
              <a:buChar char="•"/>
            </a:pPr>
            <a:endParaRPr lang="en-US" sz="1800" dirty="0">
              <a:solidFill>
                <a:schemeClr val="tx1"/>
              </a:solidFill>
              <a:cs typeface="Arial"/>
            </a:endParaRPr>
          </a:p>
        </p:txBody>
      </p:sp>
      <p:grpSp>
        <p:nvGrpSpPr>
          <p:cNvPr id="377" name="Google Shape;377;p36"/>
          <p:cNvGrpSpPr/>
          <p:nvPr/>
        </p:nvGrpSpPr>
        <p:grpSpPr>
          <a:xfrm rot="10800000" flipH="1">
            <a:off x="5587345" y="2134059"/>
            <a:ext cx="4357122" cy="707497"/>
            <a:chOff x="6456475" y="3575600"/>
            <a:chExt cx="3403204" cy="552603"/>
          </a:xfrm>
        </p:grpSpPr>
        <p:sp>
          <p:nvSpPr>
            <p:cNvPr id="378" name="Google Shape;378;p36"/>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6"/>
          <p:cNvGrpSpPr/>
          <p:nvPr/>
        </p:nvGrpSpPr>
        <p:grpSpPr>
          <a:xfrm rot="10800000" flipH="1">
            <a:off x="4572000" y="2841547"/>
            <a:ext cx="5455165" cy="875381"/>
            <a:chOff x="6456469" y="3575596"/>
            <a:chExt cx="3443700" cy="552604"/>
          </a:xfrm>
        </p:grpSpPr>
        <p:sp>
          <p:nvSpPr>
            <p:cNvPr id="381" name="Google Shape;381;p36"/>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6"/>
          <p:cNvGrpSpPr/>
          <p:nvPr/>
        </p:nvGrpSpPr>
        <p:grpSpPr>
          <a:xfrm rot="10800000" flipH="1">
            <a:off x="6655783" y="1426563"/>
            <a:ext cx="3759089" cy="707494"/>
            <a:chOff x="6456475" y="3575600"/>
            <a:chExt cx="2936100" cy="552600"/>
          </a:xfrm>
        </p:grpSpPr>
        <p:sp>
          <p:nvSpPr>
            <p:cNvPr id="384" name="Google Shape;384;p36"/>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76;p36">
            <a:extLst>
              <a:ext uri="{FF2B5EF4-FFF2-40B4-BE49-F238E27FC236}">
                <a16:creationId xmlns:a16="http://schemas.microsoft.com/office/drawing/2014/main" id="{FDC31F95-D148-C324-4173-11C55EC0D715}"/>
              </a:ext>
            </a:extLst>
          </p:cNvPr>
          <p:cNvSpPr txBox="1">
            <a:spLocks/>
          </p:cNvSpPr>
          <p:nvPr/>
        </p:nvSpPr>
        <p:spPr>
          <a:xfrm flipH="1">
            <a:off x="8661098" y="4593361"/>
            <a:ext cx="605994" cy="538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9">
          <a:extLst>
            <a:ext uri="{FF2B5EF4-FFF2-40B4-BE49-F238E27FC236}">
              <a16:creationId xmlns:a16="http://schemas.microsoft.com/office/drawing/2014/main" id="{FD968BF3-BACF-04D1-B03E-BA54813C2DE7}"/>
            </a:ext>
          </a:extLst>
        </p:cNvPr>
        <p:cNvGrpSpPr/>
        <p:nvPr/>
      </p:nvGrpSpPr>
      <p:grpSpPr>
        <a:xfrm>
          <a:off x="0" y="0"/>
          <a:ext cx="0" cy="0"/>
          <a:chOff x="0" y="0"/>
          <a:chExt cx="0" cy="0"/>
        </a:xfrm>
      </p:grpSpPr>
      <p:sp>
        <p:nvSpPr>
          <p:cNvPr id="960" name="Google Shape;960;p54">
            <a:extLst>
              <a:ext uri="{FF2B5EF4-FFF2-40B4-BE49-F238E27FC236}">
                <a16:creationId xmlns:a16="http://schemas.microsoft.com/office/drawing/2014/main" id="{D5BA92A3-CF42-F2D1-82B5-6323B77B03B5}"/>
              </a:ext>
            </a:extLst>
          </p:cNvPr>
          <p:cNvSpPr txBox="1">
            <a:spLocks noGrp="1"/>
          </p:cNvSpPr>
          <p:nvPr>
            <p:ph type="title"/>
          </p:nvPr>
        </p:nvSpPr>
        <p:spPr>
          <a:xfrm>
            <a:off x="133436" y="292832"/>
            <a:ext cx="3198181" cy="1339492"/>
          </a:xfrm>
          <a:prstGeom prst="rect">
            <a:avLst/>
          </a:prstGeom>
        </p:spPr>
        <p:txBody>
          <a:bodyPr spcFirstLastPara="1" wrap="square" lIns="91425" tIns="91425" rIns="91425" bIns="91425" anchor="ctr" anchorCtr="0">
            <a:noAutofit/>
          </a:bodyPr>
          <a:lstStyle/>
          <a:p>
            <a:r>
              <a:rPr lang="en" sz="3200" dirty="0"/>
              <a:t>Preview of website</a:t>
            </a:r>
          </a:p>
        </p:txBody>
      </p:sp>
      <p:sp>
        <p:nvSpPr>
          <p:cNvPr id="16" name="Google Shape;376;p36">
            <a:extLst>
              <a:ext uri="{FF2B5EF4-FFF2-40B4-BE49-F238E27FC236}">
                <a16:creationId xmlns:a16="http://schemas.microsoft.com/office/drawing/2014/main" id="{E75006D3-F58F-2847-AF95-7E3155EE7051}"/>
              </a:ext>
            </a:extLst>
          </p:cNvPr>
          <p:cNvSpPr txBox="1">
            <a:spLocks/>
          </p:cNvSpPr>
          <p:nvPr/>
        </p:nvSpPr>
        <p:spPr>
          <a:xfrm flipH="1">
            <a:off x="8591574" y="4436007"/>
            <a:ext cx="707494" cy="7074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dirty="0">
                <a:solidFill>
                  <a:schemeClr val="accent1"/>
                </a:solidFill>
              </a:rPr>
              <a:t>8</a:t>
            </a:r>
          </a:p>
        </p:txBody>
      </p:sp>
      <p:pic>
        <p:nvPicPr>
          <p:cNvPr id="5" name="Image 4" descr="Une image contenant texte, capture d’écran, Police, conception&#10;&#10;Description générée automatiquement">
            <a:extLst>
              <a:ext uri="{FF2B5EF4-FFF2-40B4-BE49-F238E27FC236}">
                <a16:creationId xmlns:a16="http://schemas.microsoft.com/office/drawing/2014/main" id="{3CF51D0E-A75D-0108-AF46-4E0704FC3CB8}"/>
              </a:ext>
            </a:extLst>
          </p:cNvPr>
          <p:cNvPicPr>
            <a:picLocks noChangeAspect="1"/>
          </p:cNvPicPr>
          <p:nvPr/>
        </p:nvPicPr>
        <p:blipFill rotWithShape="1">
          <a:blip r:embed="rId3"/>
          <a:srcRect t="-66" r="-279" b="6633"/>
          <a:stretch/>
        </p:blipFill>
        <p:spPr>
          <a:xfrm>
            <a:off x="682947" y="1574634"/>
            <a:ext cx="2105778" cy="3338567"/>
          </a:xfrm>
          <a:prstGeom prst="rect">
            <a:avLst/>
          </a:prstGeom>
        </p:spPr>
      </p:pic>
      <p:pic>
        <p:nvPicPr>
          <p:cNvPr id="6" name="Image 5" descr="Une image contenant texte, capture d’écran, Police&#10;&#10;Description générée automatiquement">
            <a:extLst>
              <a:ext uri="{FF2B5EF4-FFF2-40B4-BE49-F238E27FC236}">
                <a16:creationId xmlns:a16="http://schemas.microsoft.com/office/drawing/2014/main" id="{106D0177-CBDF-5321-E726-D1AF3065DA41}"/>
              </a:ext>
            </a:extLst>
          </p:cNvPr>
          <p:cNvPicPr>
            <a:picLocks noChangeAspect="1"/>
          </p:cNvPicPr>
          <p:nvPr/>
        </p:nvPicPr>
        <p:blipFill>
          <a:blip r:embed="rId4"/>
          <a:stretch>
            <a:fillRect/>
          </a:stretch>
        </p:blipFill>
        <p:spPr>
          <a:xfrm>
            <a:off x="3224359" y="179126"/>
            <a:ext cx="2439385" cy="4793777"/>
          </a:xfrm>
          <a:prstGeom prst="rect">
            <a:avLst/>
          </a:prstGeom>
        </p:spPr>
      </p:pic>
      <p:pic>
        <p:nvPicPr>
          <p:cNvPr id="7" name="Image 6" descr="Une image contenant texte, capture d’écran, Police, document&#10;&#10;Description générée automatiquement">
            <a:extLst>
              <a:ext uri="{FF2B5EF4-FFF2-40B4-BE49-F238E27FC236}">
                <a16:creationId xmlns:a16="http://schemas.microsoft.com/office/drawing/2014/main" id="{0232CB08-FF69-F3F2-7DD2-A2D321147F0D}"/>
              </a:ext>
            </a:extLst>
          </p:cNvPr>
          <p:cNvPicPr>
            <a:picLocks noChangeAspect="1"/>
          </p:cNvPicPr>
          <p:nvPr/>
        </p:nvPicPr>
        <p:blipFill>
          <a:blip r:embed="rId5"/>
          <a:stretch>
            <a:fillRect/>
          </a:stretch>
        </p:blipFill>
        <p:spPr>
          <a:xfrm>
            <a:off x="5954129" y="179127"/>
            <a:ext cx="2438948" cy="4793777"/>
          </a:xfrm>
          <a:prstGeom prst="rect">
            <a:avLst/>
          </a:prstGeom>
        </p:spPr>
      </p:pic>
    </p:spTree>
    <p:extLst>
      <p:ext uri="{BB962C8B-B14F-4D97-AF65-F5344CB8AC3E}">
        <p14:creationId xmlns:p14="http://schemas.microsoft.com/office/powerpoint/2010/main" val="284788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2"/>
          <p:cNvSpPr txBox="1">
            <a:spLocks noGrp="1"/>
          </p:cNvSpPr>
          <p:nvPr>
            <p:ph type="title"/>
          </p:nvPr>
        </p:nvSpPr>
        <p:spPr>
          <a:xfrm>
            <a:off x="-994500" y="300018"/>
            <a:ext cx="7704000" cy="572700"/>
          </a:xfrm>
          <a:prstGeom prst="rect">
            <a:avLst/>
          </a:prstGeom>
        </p:spPr>
        <p:txBody>
          <a:bodyPr spcFirstLastPara="1" wrap="square" lIns="91425" tIns="91425" rIns="91425" bIns="91425" anchor="t" anchorCtr="0">
            <a:noAutofit/>
          </a:bodyPr>
          <a:lstStyle/>
          <a:p>
            <a:r>
              <a:rPr lang="en"/>
              <a:t>Scan to see our website!</a:t>
            </a:r>
            <a:endParaRPr lang="fr-FR"/>
          </a:p>
        </p:txBody>
      </p:sp>
      <p:grpSp>
        <p:nvGrpSpPr>
          <p:cNvPr id="5" name="Google Shape;377;p36">
            <a:extLst>
              <a:ext uri="{FF2B5EF4-FFF2-40B4-BE49-F238E27FC236}">
                <a16:creationId xmlns:a16="http://schemas.microsoft.com/office/drawing/2014/main" id="{AB7B7038-8B5F-BA3B-C9D2-43A5DA01BA7F}"/>
              </a:ext>
            </a:extLst>
          </p:cNvPr>
          <p:cNvGrpSpPr/>
          <p:nvPr/>
        </p:nvGrpSpPr>
        <p:grpSpPr>
          <a:xfrm rot="10800000" flipH="1">
            <a:off x="5587345" y="2134059"/>
            <a:ext cx="4357122" cy="707497"/>
            <a:chOff x="6456475" y="3575600"/>
            <a:chExt cx="3403204" cy="552603"/>
          </a:xfrm>
        </p:grpSpPr>
        <p:sp>
          <p:nvSpPr>
            <p:cNvPr id="3" name="Google Shape;378;p36">
              <a:extLst>
                <a:ext uri="{FF2B5EF4-FFF2-40B4-BE49-F238E27FC236}">
                  <a16:creationId xmlns:a16="http://schemas.microsoft.com/office/drawing/2014/main" id="{B849FF23-FD40-9CF8-9E53-B5CC1BB4F141}"/>
                </a:ext>
              </a:extLst>
            </p:cNvPr>
            <p:cNvSpPr/>
            <p:nvPr/>
          </p:nvSpPr>
          <p:spPr>
            <a:xfrm>
              <a:off x="6456479" y="3575603"/>
              <a:ext cx="3403200" cy="552600"/>
            </a:xfrm>
            <a:prstGeom prst="roundRect">
              <a:avLst>
                <a:gd name="adj" fmla="val 50000"/>
              </a:avLst>
            </a:prstGeom>
            <a:gradFill>
              <a:gsLst>
                <a:gs pos="0">
                  <a:schemeClr val="accent3"/>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9;p36">
              <a:extLst>
                <a:ext uri="{FF2B5EF4-FFF2-40B4-BE49-F238E27FC236}">
                  <a16:creationId xmlns:a16="http://schemas.microsoft.com/office/drawing/2014/main" id="{ECF050B7-224C-7B21-61C4-E47F3897BFB4}"/>
                </a:ext>
              </a:extLst>
            </p:cNvPr>
            <p:cNvSpPr/>
            <p:nvPr/>
          </p:nvSpPr>
          <p:spPr>
            <a:xfrm>
              <a:off x="6456475" y="3575600"/>
              <a:ext cx="552600" cy="55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380;p36">
            <a:extLst>
              <a:ext uri="{FF2B5EF4-FFF2-40B4-BE49-F238E27FC236}">
                <a16:creationId xmlns:a16="http://schemas.microsoft.com/office/drawing/2014/main" id="{C2B48E57-608C-D906-EDC7-E8A47D966FB6}"/>
              </a:ext>
            </a:extLst>
          </p:cNvPr>
          <p:cNvGrpSpPr/>
          <p:nvPr/>
        </p:nvGrpSpPr>
        <p:grpSpPr>
          <a:xfrm rot="10800000" flipH="1">
            <a:off x="4572000" y="2841547"/>
            <a:ext cx="5455165" cy="875381"/>
            <a:chOff x="6456469" y="3575596"/>
            <a:chExt cx="3443700" cy="552604"/>
          </a:xfrm>
        </p:grpSpPr>
        <p:sp>
          <p:nvSpPr>
            <p:cNvPr id="7" name="Google Shape;381;p36">
              <a:extLst>
                <a:ext uri="{FF2B5EF4-FFF2-40B4-BE49-F238E27FC236}">
                  <a16:creationId xmlns:a16="http://schemas.microsoft.com/office/drawing/2014/main" id="{86044DD3-DE75-8084-A716-B1C3A7EF3A2A}"/>
                </a:ext>
              </a:extLst>
            </p:cNvPr>
            <p:cNvSpPr/>
            <p:nvPr/>
          </p:nvSpPr>
          <p:spPr>
            <a:xfrm>
              <a:off x="6456469" y="3575596"/>
              <a:ext cx="34437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6">
              <a:extLst>
                <a:ext uri="{FF2B5EF4-FFF2-40B4-BE49-F238E27FC236}">
                  <a16:creationId xmlns:a16="http://schemas.microsoft.com/office/drawing/2014/main" id="{21AC4A7F-FFD6-CAB5-4757-ED9E5A9DF7C4}"/>
                </a:ext>
              </a:extLst>
            </p:cNvPr>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83;p36">
            <a:extLst>
              <a:ext uri="{FF2B5EF4-FFF2-40B4-BE49-F238E27FC236}">
                <a16:creationId xmlns:a16="http://schemas.microsoft.com/office/drawing/2014/main" id="{2C644CB1-65AA-AA31-4590-52C514F62C2C}"/>
              </a:ext>
            </a:extLst>
          </p:cNvPr>
          <p:cNvGrpSpPr/>
          <p:nvPr/>
        </p:nvGrpSpPr>
        <p:grpSpPr>
          <a:xfrm rot="10800000" flipH="1">
            <a:off x="6655783" y="1426563"/>
            <a:ext cx="3759089" cy="707494"/>
            <a:chOff x="6456475" y="3575600"/>
            <a:chExt cx="2936100" cy="552600"/>
          </a:xfrm>
        </p:grpSpPr>
        <p:sp>
          <p:nvSpPr>
            <p:cNvPr id="11" name="Google Shape;384;p36">
              <a:extLst>
                <a:ext uri="{FF2B5EF4-FFF2-40B4-BE49-F238E27FC236}">
                  <a16:creationId xmlns:a16="http://schemas.microsoft.com/office/drawing/2014/main" id="{44141846-94BE-9975-791F-3D5419E17D66}"/>
                </a:ext>
              </a:extLst>
            </p:cNvPr>
            <p:cNvSpPr/>
            <p:nvPr/>
          </p:nvSpPr>
          <p:spPr>
            <a:xfrm>
              <a:off x="6456475" y="3575600"/>
              <a:ext cx="2936100" cy="552600"/>
            </a:xfrm>
            <a:prstGeom prst="roundRect">
              <a:avLst>
                <a:gd name="adj" fmla="val 50000"/>
              </a:avLst>
            </a:prstGeom>
            <a:gradFill>
              <a:gsLst>
                <a:gs pos="0">
                  <a:schemeClr val="l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5;p36">
              <a:extLst>
                <a:ext uri="{FF2B5EF4-FFF2-40B4-BE49-F238E27FC236}">
                  <a16:creationId xmlns:a16="http://schemas.microsoft.com/office/drawing/2014/main" id="{32FB7B7F-647D-89A3-7322-9A8E0F87C4C2}"/>
                </a:ext>
              </a:extLst>
            </p:cNvPr>
            <p:cNvSpPr/>
            <p:nvPr/>
          </p:nvSpPr>
          <p:spPr>
            <a:xfrm>
              <a:off x="6456475" y="3575600"/>
              <a:ext cx="552600" cy="5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76;p36">
            <a:extLst>
              <a:ext uri="{FF2B5EF4-FFF2-40B4-BE49-F238E27FC236}">
                <a16:creationId xmlns:a16="http://schemas.microsoft.com/office/drawing/2014/main" id="{447358BC-D1AE-149B-7684-3F3A1C420574}"/>
              </a:ext>
            </a:extLst>
          </p:cNvPr>
          <p:cNvSpPr txBox="1">
            <a:spLocks/>
          </p:cNvSpPr>
          <p:nvPr/>
        </p:nvSpPr>
        <p:spPr>
          <a:xfrm flipH="1">
            <a:off x="8649752" y="4529573"/>
            <a:ext cx="670093" cy="579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r>
              <a:rPr lang="en-US">
                <a:solidFill>
                  <a:schemeClr val="accent1"/>
                </a:solidFill>
              </a:rPr>
              <a:t>9</a:t>
            </a:r>
          </a:p>
          <a:p>
            <a:endParaRPr lang="en-US">
              <a:solidFill>
                <a:schemeClr val="accent1"/>
              </a:solidFill>
            </a:endParaRPr>
          </a:p>
        </p:txBody>
      </p:sp>
      <p:pic>
        <p:nvPicPr>
          <p:cNvPr id="15" name="Image 14" descr="Une image contenant motif, cercle, Graphique, capture d’écran&#10;&#10;Description générée automatiquement">
            <a:extLst>
              <a:ext uri="{FF2B5EF4-FFF2-40B4-BE49-F238E27FC236}">
                <a16:creationId xmlns:a16="http://schemas.microsoft.com/office/drawing/2014/main" id="{4040EF91-25D6-2D10-5350-953B14C2B227}"/>
              </a:ext>
            </a:extLst>
          </p:cNvPr>
          <p:cNvPicPr>
            <a:picLocks noChangeAspect="1"/>
          </p:cNvPicPr>
          <p:nvPr/>
        </p:nvPicPr>
        <p:blipFill>
          <a:blip r:embed="rId3"/>
          <a:stretch>
            <a:fillRect/>
          </a:stretch>
        </p:blipFill>
        <p:spPr>
          <a:xfrm>
            <a:off x="922077" y="1182237"/>
            <a:ext cx="3086100" cy="3086100"/>
          </a:xfrm>
          <a:prstGeom prst="rect">
            <a:avLst/>
          </a:prstGeom>
        </p:spPr>
      </p:pic>
    </p:spTree>
  </p:cSld>
  <p:clrMapOvr>
    <a:masterClrMapping/>
  </p:clrMapOvr>
</p:sld>
</file>

<file path=ppt/theme/theme1.xml><?xml version="1.0" encoding="utf-8"?>
<a:theme xmlns:a="http://schemas.openxmlformats.org/drawingml/2006/main" name="Launch Product Crowdfunding Pitch Deck by Slidesgo">
  <a:themeElements>
    <a:clrScheme name="Custom 1">
      <a:dk1>
        <a:srgbClr val="191919"/>
      </a:dk1>
      <a:lt1>
        <a:srgbClr val="FFFFFF"/>
      </a:lt1>
      <a:dk2>
        <a:srgbClr val="002080"/>
      </a:dk2>
      <a:lt2>
        <a:srgbClr val="0336D0"/>
      </a:lt2>
      <a:accent1>
        <a:srgbClr val="1382DB"/>
      </a:accent1>
      <a:accent2>
        <a:srgbClr val="1FC2E1"/>
      </a:accent2>
      <a:accent3>
        <a:srgbClr val="08E0DB"/>
      </a:accent3>
      <a:accent4>
        <a:srgbClr val="03FCD5"/>
      </a:accent4>
      <a:accent5>
        <a:srgbClr val="C9FDF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ubmitted_x003f_ xmlns="bc8fdc8d-2ec7-4497-80fb-c6cc2d0b151d">true</Submitted_x003f_>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56F97D0D81F2C4399598EBED3D34B1C" ma:contentTypeVersion="7" ma:contentTypeDescription="Opprett et nytt dokument." ma:contentTypeScope="" ma:versionID="358560c7065636b3aee24460da781066">
  <xsd:schema xmlns:xsd="http://www.w3.org/2001/XMLSchema" xmlns:xs="http://www.w3.org/2001/XMLSchema" xmlns:p="http://schemas.microsoft.com/office/2006/metadata/properties" xmlns:ns2="bc8fdc8d-2ec7-4497-80fb-c6cc2d0b151d" xmlns:ns3="b62d835d-7b20-4026-8db2-6165958eaf12" targetNamespace="http://schemas.microsoft.com/office/2006/metadata/properties" ma:root="true" ma:fieldsID="976fdb8660150d6196ed3188334530c7" ns2:_="" ns3:_="">
    <xsd:import namespace="bc8fdc8d-2ec7-4497-80fb-c6cc2d0b151d"/>
    <xsd:import namespace="b62d835d-7b20-4026-8db2-6165958eaf1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Submitted_x003f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fdc8d-2ec7-4497-80fb-c6cc2d0b15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Submitted_x003f_" ma:index="14" nillable="true" ma:displayName="Submitted?" ma:default="1" ma:format="Dropdown" ma:internalName="Submitted_x003f_">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62d835d-7b20-4026-8db2-6165958eaf1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F49025-E040-43B3-A5D6-286EAD8655C9}">
  <ds:schemaRefs>
    <ds:schemaRef ds:uri="http://purl.org/dc/terms/"/>
    <ds:schemaRef ds:uri="b62d835d-7b20-4026-8db2-6165958eaf12"/>
    <ds:schemaRef ds:uri="http://schemas.microsoft.com/office/2006/metadata/properties"/>
    <ds:schemaRef ds:uri="http://schemas.microsoft.com/office/infopath/2007/PartnerControls"/>
    <ds:schemaRef ds:uri="bc8fdc8d-2ec7-4497-80fb-c6cc2d0b151d"/>
    <ds:schemaRef ds:uri="http://schemas.openxmlformats.org/package/2006/metadata/core-properties"/>
    <ds:schemaRef ds:uri="http://schemas.microsoft.com/office/2006/documentManagement/types"/>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6FAE3A7F-5FA3-4052-BDD8-6845A90D3308}">
  <ds:schemaRefs>
    <ds:schemaRef ds:uri="http://schemas.microsoft.com/sharepoint/v3/contenttype/forms"/>
  </ds:schemaRefs>
</ds:datastoreItem>
</file>

<file path=customXml/itemProps3.xml><?xml version="1.0" encoding="utf-8"?>
<ds:datastoreItem xmlns:ds="http://schemas.openxmlformats.org/officeDocument/2006/customXml" ds:itemID="{74425596-D6A0-42C9-A133-7B76ADC5B3B0}">
  <ds:schemaRefs>
    <ds:schemaRef ds:uri="b62d835d-7b20-4026-8db2-6165958eaf12"/>
    <ds:schemaRef ds:uri="bc8fdc8d-2ec7-4497-80fb-c6cc2d0b15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TotalTime>
  <Words>866</Words>
  <Application>Microsoft Office PowerPoint</Application>
  <PresentationFormat>Affichage à l'écran (16:9)</PresentationFormat>
  <Paragraphs>112</Paragraphs>
  <Slides>15</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Arial</vt:lpstr>
      <vt:lpstr>Nunito Light</vt:lpstr>
      <vt:lpstr>Bebas Neue</vt:lpstr>
      <vt:lpstr>Albert Sans</vt:lpstr>
      <vt:lpstr>Anaheim</vt:lpstr>
      <vt:lpstr>Arial,Sans-Serif</vt:lpstr>
      <vt:lpstr>Calibri</vt:lpstr>
      <vt:lpstr>Courier New</vt:lpstr>
      <vt:lpstr>Launch Product Crowdfunding Pitch Deck by Slidesgo</vt:lpstr>
      <vt:lpstr>Workshop -  Smart Home Devices </vt:lpstr>
      <vt:lpstr>Table of contents</vt:lpstr>
      <vt:lpstr>EPS  Group 5   Spring 2024 - RELINK project</vt:lpstr>
      <vt:lpstr>What is a smart home device?</vt:lpstr>
      <vt:lpstr>Examples of smart home devices</vt:lpstr>
      <vt:lpstr>Transparency</vt:lpstr>
      <vt:lpstr>Transparency </vt:lpstr>
      <vt:lpstr>Preview of website</vt:lpstr>
      <vt:lpstr>Scan to see our website!</vt:lpstr>
      <vt:lpstr>Interactive session!</vt:lpstr>
      <vt:lpstr>Activity 1: Cards </vt:lpstr>
      <vt:lpstr>Activity 2</vt:lpstr>
      <vt:lpstr>+/- 45 min</vt:lpstr>
      <vt:lpstr>Feedback time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creator>Eve Bernhard</dc:creator>
  <cp:lastModifiedBy>Eve Nathalie Marie Bernhard</cp:lastModifiedBy>
  <cp:revision>19</cp:revision>
  <dcterms:modified xsi:type="dcterms:W3CDTF">2024-05-22T14:05:03Z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0x010100456F97D0D81F2C4399598EBED3D34B1C</vt:lpwstr>
  </property>
</Properties>
</file>