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01" r:id="rId1"/>
  </p:sldMasterIdLst>
  <p:notesMasterIdLst>
    <p:notesMasterId r:id="rId15"/>
  </p:notesMasterIdLst>
  <p:handoutMasterIdLst>
    <p:handoutMasterId r:id="rId16"/>
  </p:handoutMasterIdLst>
  <p:sldIdLst>
    <p:sldId id="309" r:id="rId2"/>
    <p:sldId id="310" r:id="rId3"/>
    <p:sldId id="311" r:id="rId4"/>
    <p:sldId id="314" r:id="rId5"/>
    <p:sldId id="318" r:id="rId6"/>
    <p:sldId id="319" r:id="rId7"/>
    <p:sldId id="321" r:id="rId8"/>
    <p:sldId id="312" r:id="rId9"/>
    <p:sldId id="320" r:id="rId10"/>
    <p:sldId id="315" r:id="rId11"/>
    <p:sldId id="316" r:id="rId12"/>
    <p:sldId id="313" r:id="rId13"/>
    <p:sldId id="31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33E1"/>
    <a:srgbClr val="F66CE9"/>
    <a:srgbClr val="9933FF"/>
    <a:srgbClr val="CCCC00"/>
    <a:srgbClr val="0099CC"/>
    <a:srgbClr val="6699FF"/>
    <a:srgbClr val="00CC99"/>
    <a:srgbClr val="33CCFF"/>
    <a:srgbClr val="339933"/>
    <a:srgbClr val="F55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FF98B-892B-42A7-84A2-316D69F68810}" v="279" dt="2021-02-17T16:52:59.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7" autoAdjust="0"/>
    <p:restoredTop sz="80763" autoAdjust="0"/>
  </p:normalViewPr>
  <p:slideViewPr>
    <p:cSldViewPr snapToGrid="0">
      <p:cViewPr varScale="1">
        <p:scale>
          <a:sx n="97" d="100"/>
          <a:sy n="97" d="100"/>
        </p:scale>
        <p:origin x="54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war Radhakrishnan" userId="827bb7a6-88cf-4619-a8c3-c36f390766cd" providerId="ADAL" clId="{4E0FF98B-892B-42A7-84A2-316D69F68810}"/>
    <pc:docChg chg="modSld">
      <pc:chgData name="Ishwar Radhakrishnan" userId="827bb7a6-88cf-4619-a8c3-c36f390766cd" providerId="ADAL" clId="{4E0FF98B-892B-42A7-84A2-316D69F68810}" dt="2021-02-17T16:54:40.816" v="431" actId="20577"/>
      <pc:docMkLst>
        <pc:docMk/>
      </pc:docMkLst>
      <pc:sldChg chg="modSp">
        <pc:chgData name="Ishwar Radhakrishnan" userId="827bb7a6-88cf-4619-a8c3-c36f390766cd" providerId="ADAL" clId="{4E0FF98B-892B-42A7-84A2-316D69F68810}" dt="2021-02-17T16:15:32.699" v="37" actId="6549"/>
        <pc:sldMkLst>
          <pc:docMk/>
          <pc:sldMk cId="0" sldId="309"/>
        </pc:sldMkLst>
        <pc:spChg chg="mod">
          <ac:chgData name="Ishwar Radhakrishnan" userId="827bb7a6-88cf-4619-a8c3-c36f390766cd" providerId="ADAL" clId="{4E0FF98B-892B-42A7-84A2-316D69F68810}" dt="2021-02-17T16:15:32.699" v="37" actId="6549"/>
          <ac:spMkLst>
            <pc:docMk/>
            <pc:sldMk cId="0" sldId="309"/>
            <ac:spMk id="3075" creationId="{00000000-0000-0000-0000-000000000000}"/>
          </ac:spMkLst>
        </pc:spChg>
      </pc:sldChg>
      <pc:sldChg chg="modSp">
        <pc:chgData name="Ishwar Radhakrishnan" userId="827bb7a6-88cf-4619-a8c3-c36f390766cd" providerId="ADAL" clId="{4E0FF98B-892B-42A7-84A2-316D69F68810}" dt="2021-02-17T16:19:59.011" v="137" actId="20577"/>
        <pc:sldMkLst>
          <pc:docMk/>
          <pc:sldMk cId="0" sldId="310"/>
        </pc:sldMkLst>
        <pc:spChg chg="mod">
          <ac:chgData name="Ishwar Radhakrishnan" userId="827bb7a6-88cf-4619-a8c3-c36f390766cd" providerId="ADAL" clId="{4E0FF98B-892B-42A7-84A2-316D69F68810}" dt="2021-02-17T16:19:59.011" v="137" actId="20577"/>
          <ac:spMkLst>
            <pc:docMk/>
            <pc:sldMk cId="0" sldId="310"/>
            <ac:spMk id="4099" creationId="{00000000-0000-0000-0000-000000000000}"/>
          </ac:spMkLst>
        </pc:spChg>
      </pc:sldChg>
      <pc:sldChg chg="modSp mod">
        <pc:chgData name="Ishwar Radhakrishnan" userId="827bb7a6-88cf-4619-a8c3-c36f390766cd" providerId="ADAL" clId="{4E0FF98B-892B-42A7-84A2-316D69F68810}" dt="2021-02-17T16:23:03.582" v="196" actId="6549"/>
        <pc:sldMkLst>
          <pc:docMk/>
          <pc:sldMk cId="0" sldId="311"/>
        </pc:sldMkLst>
        <pc:spChg chg="mod">
          <ac:chgData name="Ishwar Radhakrishnan" userId="827bb7a6-88cf-4619-a8c3-c36f390766cd" providerId="ADAL" clId="{4E0FF98B-892B-42A7-84A2-316D69F68810}" dt="2021-02-17T16:22:52.499" v="195" actId="465"/>
          <ac:spMkLst>
            <pc:docMk/>
            <pc:sldMk cId="0" sldId="311"/>
            <ac:spMk id="5123" creationId="{00000000-0000-0000-0000-000000000000}"/>
          </ac:spMkLst>
        </pc:spChg>
        <pc:spChg chg="mod">
          <ac:chgData name="Ishwar Radhakrishnan" userId="827bb7a6-88cf-4619-a8c3-c36f390766cd" providerId="ADAL" clId="{4E0FF98B-892B-42A7-84A2-316D69F68810}" dt="2021-02-17T16:23:03.582" v="196" actId="6549"/>
          <ac:spMkLst>
            <pc:docMk/>
            <pc:sldMk cId="0" sldId="311"/>
            <ac:spMk id="5124" creationId="{00000000-0000-0000-0000-000000000000}"/>
          </ac:spMkLst>
        </pc:spChg>
        <pc:spChg chg="mod">
          <ac:chgData name="Ishwar Radhakrishnan" userId="827bb7a6-88cf-4619-a8c3-c36f390766cd" providerId="ADAL" clId="{4E0FF98B-892B-42A7-84A2-316D69F68810}" dt="2021-02-17T16:22:32.683" v="194" actId="20577"/>
          <ac:spMkLst>
            <pc:docMk/>
            <pc:sldMk cId="0" sldId="311"/>
            <ac:spMk id="5125" creationId="{00000000-0000-0000-0000-000000000000}"/>
          </ac:spMkLst>
        </pc:spChg>
      </pc:sldChg>
      <pc:sldChg chg="modSp modNotesTx">
        <pc:chgData name="Ishwar Radhakrishnan" userId="827bb7a6-88cf-4619-a8c3-c36f390766cd" providerId="ADAL" clId="{4E0FF98B-892B-42A7-84A2-316D69F68810}" dt="2021-02-17T16:52:59.432" v="423" actId="20577"/>
        <pc:sldMkLst>
          <pc:docMk/>
          <pc:sldMk cId="0" sldId="313"/>
        </pc:sldMkLst>
        <pc:spChg chg="mod">
          <ac:chgData name="Ishwar Radhakrishnan" userId="827bb7a6-88cf-4619-a8c3-c36f390766cd" providerId="ADAL" clId="{4E0FF98B-892B-42A7-84A2-316D69F68810}" dt="2021-02-17T16:52:59.432" v="423" actId="20577"/>
          <ac:spMkLst>
            <pc:docMk/>
            <pc:sldMk cId="0" sldId="313"/>
            <ac:spMk id="10243" creationId="{00000000-0000-0000-0000-000000000000}"/>
          </ac:spMkLst>
        </pc:spChg>
      </pc:sldChg>
      <pc:sldChg chg="modNotesTx">
        <pc:chgData name="Ishwar Radhakrishnan" userId="827bb7a6-88cf-4619-a8c3-c36f390766cd" providerId="ADAL" clId="{4E0FF98B-892B-42A7-84A2-316D69F68810}" dt="2021-02-17T16:44:41.800" v="229" actId="20577"/>
        <pc:sldMkLst>
          <pc:docMk/>
          <pc:sldMk cId="0" sldId="314"/>
        </pc:sldMkLst>
      </pc:sldChg>
      <pc:sldChg chg="modSp">
        <pc:chgData name="Ishwar Radhakrishnan" userId="827bb7a6-88cf-4619-a8c3-c36f390766cd" providerId="ADAL" clId="{4E0FF98B-892B-42A7-84A2-316D69F68810}" dt="2021-02-17T00:22:51.077" v="30" actId="20577"/>
        <pc:sldMkLst>
          <pc:docMk/>
          <pc:sldMk cId="0" sldId="315"/>
        </pc:sldMkLst>
        <pc:spChg chg="mod">
          <ac:chgData name="Ishwar Radhakrishnan" userId="827bb7a6-88cf-4619-a8c3-c36f390766cd" providerId="ADAL" clId="{4E0FF98B-892B-42A7-84A2-316D69F68810}" dt="2021-02-17T00:22:51.077" v="30" actId="20577"/>
          <ac:spMkLst>
            <pc:docMk/>
            <pc:sldMk cId="0" sldId="315"/>
            <ac:spMk id="8195" creationId="{00000000-0000-0000-0000-000000000000}"/>
          </ac:spMkLst>
        </pc:spChg>
      </pc:sldChg>
      <pc:sldChg chg="modNotesTx">
        <pc:chgData name="Ishwar Radhakrishnan" userId="827bb7a6-88cf-4619-a8c3-c36f390766cd" providerId="ADAL" clId="{4E0FF98B-892B-42A7-84A2-316D69F68810}" dt="2021-02-17T16:54:40.816" v="431" actId="20577"/>
        <pc:sldMkLst>
          <pc:docMk/>
          <pc:sldMk cId="0" sldId="317"/>
        </pc:sldMkLst>
      </pc:sldChg>
      <pc:sldChg chg="modSp">
        <pc:chgData name="Ishwar Radhakrishnan" userId="827bb7a6-88cf-4619-a8c3-c36f390766cd" providerId="ADAL" clId="{4E0FF98B-892B-42A7-84A2-316D69F68810}" dt="2021-02-17T00:17:42.093" v="16" actId="20577"/>
        <pc:sldMkLst>
          <pc:docMk/>
          <pc:sldMk cId="822361174" sldId="321"/>
        </pc:sldMkLst>
        <pc:spChg chg="mod">
          <ac:chgData name="Ishwar Radhakrishnan" userId="827bb7a6-88cf-4619-a8c3-c36f390766cd" providerId="ADAL" clId="{4E0FF98B-892B-42A7-84A2-316D69F68810}" dt="2021-02-17T00:17:42.093" v="16" actId="20577"/>
          <ac:spMkLst>
            <pc:docMk/>
            <pc:sldMk cId="822361174" sldId="321"/>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cs typeface="+mn-cs"/>
              </a:defRPr>
            </a:lvl1pPr>
          </a:lstStyle>
          <a:p>
            <a:pPr>
              <a:defRPr/>
            </a:pPr>
            <a:endParaRPr lang="en-US"/>
          </a:p>
        </p:txBody>
      </p:sp>
      <p:sp>
        <p:nvSpPr>
          <p:cNvPr id="921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cs typeface="+mn-cs"/>
              </a:defRPr>
            </a:lvl1pPr>
          </a:lstStyle>
          <a:p>
            <a:pPr>
              <a:defRPr/>
            </a:pPr>
            <a:endParaRPr lang="en-US"/>
          </a:p>
        </p:txBody>
      </p:sp>
      <p:sp>
        <p:nvSpPr>
          <p:cNvPr id="921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cs typeface="+mn-cs"/>
              </a:defRPr>
            </a:lvl1pPr>
          </a:lstStyle>
          <a:p>
            <a:pPr>
              <a:defRPr/>
            </a:pPr>
            <a:endParaRPr lang="en-US"/>
          </a:p>
        </p:txBody>
      </p:sp>
      <p:sp>
        <p:nvSpPr>
          <p:cNvPr id="921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mn-cs"/>
              </a:defRPr>
            </a:lvl1pPr>
          </a:lstStyle>
          <a:p>
            <a:pPr>
              <a:defRPr/>
            </a:pPr>
            <a:fld id="{882480E3-B371-48CF-8AA5-01F70E61E99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350DE-9243-4F3B-845D-526F024084BA}" type="datetimeFigureOut">
              <a:rPr lang="en-US" smtClean="0"/>
              <a:t>2/16/2021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101E5-0658-4B6A-839E-CE19909B20B7}" type="slidenum">
              <a:rPr lang="en-US" smtClean="0"/>
              <a:t>‹#›</a:t>
            </a:fld>
            <a:endParaRPr lang="en-US"/>
          </a:p>
        </p:txBody>
      </p:sp>
    </p:spTree>
    <p:extLst>
      <p:ext uri="{BB962C8B-B14F-4D97-AF65-F5344CB8AC3E}">
        <p14:creationId xmlns:p14="http://schemas.microsoft.com/office/powerpoint/2010/main" val="318166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MSAs provide insights into how the sequences in a protein family evolved and what features are important for structure and function</a:t>
            </a:r>
          </a:p>
          <a:p>
            <a:endParaRPr lang="en-US" dirty="0"/>
          </a:p>
          <a:p>
            <a:r>
              <a:rPr lang="en-US" dirty="0"/>
              <a:t>MSAs are important for variety of applications including PSSMs and its relative profile HMMs, for phylogenetic tree construction, and for protein secondary and tertiary structure prediction</a:t>
            </a:r>
          </a:p>
          <a:p>
            <a:endParaRPr lang="en-US" dirty="0"/>
          </a:p>
          <a:p>
            <a:r>
              <a:rPr lang="en-US" dirty="0"/>
              <a:t>Although DP methods can be used just like in the case of pairwise alignments, they are too computationally extremely intensive for anything more than maybe 10 sequences.  For MSAs, it's not uncommon to have hundreds and even thousands of sequences, so we need approaches that are computationally more tractable.</a:t>
            </a:r>
          </a:p>
          <a:p>
            <a:endParaRPr lang="en-US" dirty="0"/>
          </a:p>
          <a:p>
            <a:r>
              <a:rPr lang="en-US" dirty="0"/>
              <a:t>Once again, heuristic approaches have been developed that are not guaranteed to identify optimal alignments but something close to it but are extremely fast and hence are practical.</a:t>
            </a:r>
          </a:p>
        </p:txBody>
      </p:sp>
      <p:sp>
        <p:nvSpPr>
          <p:cNvPr id="4" name="Slide Number Placeholder 3"/>
          <p:cNvSpPr>
            <a:spLocks noGrp="1"/>
          </p:cNvSpPr>
          <p:nvPr>
            <p:ph type="sldNum" sz="quarter" idx="5"/>
          </p:nvPr>
        </p:nvSpPr>
        <p:spPr/>
        <p:txBody>
          <a:bodyPr/>
          <a:lstStyle/>
          <a:p>
            <a:fld id="{A5E101E5-0658-4B6A-839E-CE19909B20B7}" type="slidenum">
              <a:rPr lang="en-US" smtClean="0"/>
              <a:t>1</a:t>
            </a:fld>
            <a:endParaRPr lang="en-US"/>
          </a:p>
        </p:txBody>
      </p:sp>
    </p:spTree>
    <p:extLst>
      <p:ext uri="{BB962C8B-B14F-4D97-AF65-F5344CB8AC3E}">
        <p14:creationId xmlns:p14="http://schemas.microsoft.com/office/powerpoint/2010/main" val="1096844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Sequences must be related for the construction of MSAs – otherwise, you have garbage-in, garbage-out situation.</a:t>
            </a:r>
          </a:p>
          <a:p>
            <a:endParaRPr lang="en-US" dirty="0"/>
          </a:p>
          <a:p>
            <a:r>
              <a:rPr lang="en-US" dirty="0"/>
              <a:t>Sequences of greatly varying lengths will result in a lot of indels in the MSA which may not be informative (unless there are one or more conserved domains where indels are few).</a:t>
            </a:r>
          </a:p>
          <a:p>
            <a:endParaRPr lang="en-US" dirty="0"/>
          </a:p>
          <a:p>
            <a:r>
              <a:rPr lang="en-US" dirty="0"/>
              <a:t>If the number of sequences in the dataset is small and the sequences in the set are greatly diverged from each other, then expect a lot of errors in the alignment.  It's not uncommon to generate MSAs with thousands or even tens of thousands of sequences.</a:t>
            </a:r>
          </a:p>
          <a:p>
            <a:endParaRPr lang="en-US" dirty="0"/>
          </a:p>
          <a:p>
            <a:r>
              <a:rPr lang="en-US" dirty="0"/>
              <a:t>The empirical rules (esp. for gap penalties) for CLUSTAL W were developed based on structures of globular proteins, and therefore, MSAs of sequences of intrinsically unstructured or disordered proteins are a challenge.</a:t>
            </a:r>
          </a:p>
        </p:txBody>
      </p:sp>
      <p:sp>
        <p:nvSpPr>
          <p:cNvPr id="4" name="Slide Number Placeholder 3"/>
          <p:cNvSpPr>
            <a:spLocks noGrp="1"/>
          </p:cNvSpPr>
          <p:nvPr>
            <p:ph type="sldNum" sz="quarter" idx="5"/>
          </p:nvPr>
        </p:nvSpPr>
        <p:spPr/>
        <p:txBody>
          <a:bodyPr/>
          <a:lstStyle/>
          <a:p>
            <a:fld id="{A5E101E5-0658-4B6A-839E-CE19909B20B7}" type="slidenum">
              <a:rPr lang="en-US" smtClean="0"/>
              <a:t>12</a:t>
            </a:fld>
            <a:endParaRPr lang="en-US"/>
          </a:p>
        </p:txBody>
      </p:sp>
    </p:spTree>
    <p:extLst>
      <p:ext uri="{BB962C8B-B14F-4D97-AF65-F5344CB8AC3E}">
        <p14:creationId xmlns:p14="http://schemas.microsoft.com/office/powerpoint/2010/main" val="157875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local minimum problem – i.e., once sequences are aligned, the alignments are fixed and that errors can propagate?  Here's an alternative approach called MUSCLE that generates alignments iteratively and provides a mechanism for correcting these errors. </a:t>
            </a:r>
          </a:p>
          <a:p>
            <a:endParaRPr lang="en-US" dirty="0"/>
          </a:p>
          <a:p>
            <a:r>
              <a:rPr lang="en-US" dirty="0"/>
              <a:t>It randomly deletes branches in a tree and tries alternative schedules of aligning sub-alignments.  This iterative approach seeks to overcome, in part, issues relating to the local minimum problem.</a:t>
            </a:r>
          </a:p>
          <a:p>
            <a:endParaRPr lang="en-US" dirty="0"/>
          </a:p>
          <a:p>
            <a:r>
              <a:rPr lang="en-US" dirty="0"/>
              <a:t>General tip: If you are not satisfied with the MSA computed by a particular tool or if you want to cross check the results, then use a different tool to compare results.</a:t>
            </a:r>
          </a:p>
        </p:txBody>
      </p:sp>
      <p:sp>
        <p:nvSpPr>
          <p:cNvPr id="4" name="Slide Number Placeholder 3"/>
          <p:cNvSpPr>
            <a:spLocks noGrp="1"/>
          </p:cNvSpPr>
          <p:nvPr>
            <p:ph type="sldNum" sz="quarter" idx="5"/>
          </p:nvPr>
        </p:nvSpPr>
        <p:spPr/>
        <p:txBody>
          <a:bodyPr/>
          <a:lstStyle/>
          <a:p>
            <a:fld id="{A5E101E5-0658-4B6A-839E-CE19909B20B7}" type="slidenum">
              <a:rPr lang="en-US" smtClean="0"/>
              <a:t>13</a:t>
            </a:fld>
            <a:endParaRPr lang="en-US"/>
          </a:p>
        </p:txBody>
      </p:sp>
    </p:spTree>
    <p:extLst>
      <p:ext uri="{BB962C8B-B14F-4D97-AF65-F5344CB8AC3E}">
        <p14:creationId xmlns:p14="http://schemas.microsoft.com/office/powerpoint/2010/main" val="19599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 sequences need to be related in order to generate a MSA.  Unlike a pairwise alignment for which you might generate a local or a global alignment, MSAs are by construction global.</a:t>
            </a:r>
          </a:p>
          <a:p>
            <a:endParaRPr lang="en-US" dirty="0"/>
          </a:p>
          <a:p>
            <a:r>
              <a:rPr lang="en-US" dirty="0"/>
              <a:t>The most commonly used heuristic is something known as progressive alignment.  The general approach here is to construct a series of pairwise alignments to find the most similar pair.  Align these sequences and freeze the alignment.  Add a third sequence to the first alignment and iterate.</a:t>
            </a:r>
          </a:p>
        </p:txBody>
      </p:sp>
      <p:sp>
        <p:nvSpPr>
          <p:cNvPr id="4" name="Slide Number Placeholder 3"/>
          <p:cNvSpPr>
            <a:spLocks noGrp="1"/>
          </p:cNvSpPr>
          <p:nvPr>
            <p:ph type="sldNum" sz="quarter" idx="5"/>
          </p:nvPr>
        </p:nvSpPr>
        <p:spPr/>
        <p:txBody>
          <a:bodyPr/>
          <a:lstStyle/>
          <a:p>
            <a:fld id="{A5E101E5-0658-4B6A-839E-CE19909B20B7}" type="slidenum">
              <a:rPr lang="en-US" smtClean="0"/>
              <a:t>2</a:t>
            </a:fld>
            <a:endParaRPr lang="en-US"/>
          </a:p>
        </p:txBody>
      </p:sp>
    </p:spTree>
    <p:extLst>
      <p:ext uri="{BB962C8B-B14F-4D97-AF65-F5344CB8AC3E}">
        <p14:creationId xmlns:p14="http://schemas.microsoft.com/office/powerpoint/2010/main" val="74985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discuss the approach pioneered by Thompson and coworkers.  They developed this program called CLUSTAL W which turned out to be extremely successful.  Other approaches have been developed since, but since you'll be using a newer version of this program called CLUSTAL Omega for generating MSAs, it makes sense to understand the nuts and bolts of this approach because other approaches emulate this approach.</a:t>
            </a:r>
          </a:p>
          <a:p>
            <a:endParaRPr lang="en-US" dirty="0"/>
          </a:p>
          <a:p>
            <a:r>
              <a:rPr lang="en-US" dirty="0"/>
              <a:t>Step 1 is probably familiar and that is used as the basis for steps 2 and 3.  Steps 2 and 3 are critical because they are used to generate a schedule for adding sequences or sub-alignments one at a time.</a:t>
            </a:r>
          </a:p>
        </p:txBody>
      </p:sp>
      <p:sp>
        <p:nvSpPr>
          <p:cNvPr id="4" name="Slide Number Placeholder 3"/>
          <p:cNvSpPr>
            <a:spLocks noGrp="1"/>
          </p:cNvSpPr>
          <p:nvPr>
            <p:ph type="sldNum" sz="quarter" idx="5"/>
          </p:nvPr>
        </p:nvSpPr>
        <p:spPr/>
        <p:txBody>
          <a:bodyPr/>
          <a:lstStyle/>
          <a:p>
            <a:fld id="{A5E101E5-0658-4B6A-839E-CE19909B20B7}" type="slidenum">
              <a:rPr lang="en-US" smtClean="0"/>
              <a:t>3</a:t>
            </a:fld>
            <a:endParaRPr lang="en-US"/>
          </a:p>
        </p:txBody>
      </p:sp>
    </p:spTree>
    <p:extLst>
      <p:ext uri="{BB962C8B-B14F-4D97-AF65-F5344CB8AC3E}">
        <p14:creationId xmlns:p14="http://schemas.microsoft.com/office/powerpoint/2010/main" val="418701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more detailed flowchart along with the results on the right.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sequences are aligned in pairs and an evolutionary distance (based on sequence similarity) between them is calculated to produce a distance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matrix is then used to produce a guide tree that establishes how the sequences evolved from a common ancestor.  The most recent common ancestor in the tree diagram is to the left and is called the root whereas the sequences at the tips of each branch are called leaves.</a:t>
            </a:r>
          </a:p>
          <a:p>
            <a:endParaRPr lang="en-US" dirty="0"/>
          </a:p>
          <a:p>
            <a:r>
              <a:rPr lang="en-US" dirty="0"/>
              <a:t>Note that the sequence weights are used to calculate the alignment score; contributions to the score from closely-related sequences are </a:t>
            </a:r>
            <a:r>
              <a:rPr lang="en-US" dirty="0" err="1"/>
              <a:t>downweighted</a:t>
            </a:r>
            <a:r>
              <a:rPr lang="en-US" dirty="0"/>
              <a:t> whereas those from more diverse sequences are upweighted to correct for the uneven sampling of sequences at different evolutionary distances.  </a:t>
            </a:r>
          </a:p>
          <a:p>
            <a:endParaRPr lang="en-US" dirty="0"/>
          </a:p>
          <a:p>
            <a:endParaRPr lang="en-US" dirty="0"/>
          </a:p>
        </p:txBody>
      </p:sp>
      <p:sp>
        <p:nvSpPr>
          <p:cNvPr id="4" name="Slide Number Placeholder 3"/>
          <p:cNvSpPr>
            <a:spLocks noGrp="1"/>
          </p:cNvSpPr>
          <p:nvPr>
            <p:ph type="sldNum" sz="quarter" idx="5"/>
          </p:nvPr>
        </p:nvSpPr>
        <p:spPr/>
        <p:txBody>
          <a:bodyPr/>
          <a:lstStyle/>
          <a:p>
            <a:fld id="{A5E101E5-0658-4B6A-839E-CE19909B20B7}" type="slidenum">
              <a:rPr lang="en-US" smtClean="0"/>
              <a:t>4</a:t>
            </a:fld>
            <a:endParaRPr lang="en-US"/>
          </a:p>
        </p:txBody>
      </p:sp>
    </p:spTree>
    <p:extLst>
      <p:ext uri="{BB962C8B-B14F-4D97-AF65-F5344CB8AC3E}">
        <p14:creationId xmlns:p14="http://schemas.microsoft.com/office/powerpoint/2010/main" val="245960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Progressive approaches suffer from the local minimum problem.  Every time sequences or sub-alignments are aligned, a small fraction of residues will be incorrectly aligned or mis-aligned.  Additionally, if the schedule for adding new sequences or sub-alignments are incorrect (see Slide 13 for how this issue could be addressed), that could also contribute to errors in the alignment.  Also, once residues are aligned in the growing MSA, the residues in each column are frozen - they cannot be changed, so the errors get propagated as additional sequences are added to the alignment.</a:t>
            </a:r>
          </a:p>
          <a:p>
            <a:endParaRPr lang="en-US" dirty="0"/>
          </a:p>
          <a:p>
            <a:r>
              <a:rPr lang="en-US" dirty="0"/>
              <a:t>A second source of errors during the construction of MSAs relates to the choice of parameters used to generate the alignment.   But this is where the various scoring matrices that we discussed get put to use to good effect in CLUSTAL W's implementation.  Different matrices are used depending on whether the sequences are closely or distantly related.  Other innovative features of CLUSTAL W are the creative way of crafting gap penalties and </a:t>
            </a:r>
            <a:r>
              <a:rPr lang="en-US" dirty="0" err="1"/>
              <a:t>downweighting</a:t>
            </a:r>
            <a:r>
              <a:rPr lang="en-US" dirty="0"/>
              <a:t> the contributions of closely related sequences as the alignment is built-up. </a:t>
            </a:r>
          </a:p>
        </p:txBody>
      </p:sp>
      <p:sp>
        <p:nvSpPr>
          <p:cNvPr id="4" name="Slide Number Placeholder 3"/>
          <p:cNvSpPr>
            <a:spLocks noGrp="1"/>
          </p:cNvSpPr>
          <p:nvPr>
            <p:ph type="sldNum" sz="quarter" idx="5"/>
          </p:nvPr>
        </p:nvSpPr>
        <p:spPr/>
        <p:txBody>
          <a:bodyPr/>
          <a:lstStyle/>
          <a:p>
            <a:fld id="{A5E101E5-0658-4B6A-839E-CE19909B20B7}" type="slidenum">
              <a:rPr lang="en-US" smtClean="0"/>
              <a:t>7</a:t>
            </a:fld>
            <a:endParaRPr lang="en-US"/>
          </a:p>
        </p:txBody>
      </p:sp>
    </p:spTree>
    <p:extLst>
      <p:ext uri="{BB962C8B-B14F-4D97-AF65-F5344CB8AC3E}">
        <p14:creationId xmlns:p14="http://schemas.microsoft.com/office/powerpoint/2010/main" val="18740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PSI-BLAST weighted the contributions of different sequences to the frequency counts while building a possum.</a:t>
            </a:r>
          </a:p>
          <a:p>
            <a:endParaRPr lang="en-US" dirty="0"/>
          </a:p>
          <a:p>
            <a:r>
              <a:rPr lang="en-US" dirty="0"/>
              <a:t>CLUSTAL W uses a slightly different strategy but again the idea is to </a:t>
            </a:r>
            <a:r>
              <a:rPr lang="en-US" dirty="0" err="1"/>
              <a:t>downweight</a:t>
            </a:r>
            <a:r>
              <a:rPr lang="en-US" dirty="0"/>
              <a:t> contributions from closely related sequences.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a guide tree quantitatively establishes how sequences diverged from each other, the lengths of the branches and the number of leaves shared by each branch are used to calculate weights.  </a:t>
            </a:r>
          </a:p>
          <a:p>
            <a:endParaRPr lang="en-US" dirty="0"/>
          </a:p>
        </p:txBody>
      </p:sp>
      <p:sp>
        <p:nvSpPr>
          <p:cNvPr id="4" name="Slide Number Placeholder 3"/>
          <p:cNvSpPr>
            <a:spLocks noGrp="1"/>
          </p:cNvSpPr>
          <p:nvPr>
            <p:ph type="sldNum" sz="quarter" idx="5"/>
          </p:nvPr>
        </p:nvSpPr>
        <p:spPr/>
        <p:txBody>
          <a:bodyPr/>
          <a:lstStyle/>
          <a:p>
            <a:fld id="{A5E101E5-0658-4B6A-839E-CE19909B20B7}" type="slidenum">
              <a:rPr lang="en-US" smtClean="0"/>
              <a:t>8</a:t>
            </a:fld>
            <a:endParaRPr lang="en-US"/>
          </a:p>
        </p:txBody>
      </p:sp>
    </p:spTree>
    <p:extLst>
      <p:ext uri="{BB962C8B-B14F-4D97-AF65-F5344CB8AC3E}">
        <p14:creationId xmlns:p14="http://schemas.microsoft.com/office/powerpoint/2010/main" val="3400440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a global alignment score for the MSA is not calculated, when aligning two sub-alignments, an alignment score called the Sum-of-pairs (SP) score is calculated in order to derive an optimal alignment.</a:t>
            </a:r>
          </a:p>
          <a:p>
            <a:endParaRPr lang="en-US" dirty="0"/>
          </a:p>
          <a:p>
            <a:r>
              <a:rPr lang="en-US" dirty="0"/>
              <a:t>The contribution of column #8 to the SP alignment score above in the above example is given without and with sequence weights.  In the example above, sequences 1 and 2 are more diverged than sequences 3 and 4, so the latter will have lower weights than the former, resulting in a diminished contributions from sequences 3 and 4 (relative to sequences 1 and 2) to the SP score.  </a:t>
            </a:r>
          </a:p>
        </p:txBody>
      </p:sp>
      <p:sp>
        <p:nvSpPr>
          <p:cNvPr id="4" name="Slide Number Placeholder 3"/>
          <p:cNvSpPr>
            <a:spLocks noGrp="1"/>
          </p:cNvSpPr>
          <p:nvPr>
            <p:ph type="sldNum" sz="quarter" idx="5"/>
          </p:nvPr>
        </p:nvSpPr>
        <p:spPr/>
        <p:txBody>
          <a:bodyPr/>
          <a:lstStyle/>
          <a:p>
            <a:fld id="{A5E101E5-0658-4B6A-839E-CE19909B20B7}" type="slidenum">
              <a:rPr lang="en-US" smtClean="0"/>
              <a:t>9</a:t>
            </a:fld>
            <a:endParaRPr lang="en-US"/>
          </a:p>
        </p:txBody>
      </p:sp>
    </p:spTree>
    <p:extLst>
      <p:ext uri="{BB962C8B-B14F-4D97-AF65-F5344CB8AC3E}">
        <p14:creationId xmlns:p14="http://schemas.microsoft.com/office/powerpoint/2010/main" val="253062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Substitution matrix used for the scoring is not the same for all sequence pairs in the growing alignment.  In the example in the previous slide, the matrix used to compare sequence 1 with sequence 5 might be different than the one used for sequence 3 with sequence 5 depending on how similar or dissimilar the two pairs of sequences are from each other.</a:t>
            </a:r>
          </a:p>
          <a:p>
            <a:endParaRPr lang="en-US" dirty="0"/>
          </a:p>
          <a:p>
            <a:r>
              <a:rPr lang="en-US" dirty="0"/>
              <a:t>The biggest innovation of CLUSTAL W is the use of cleverly crafted gap penalties.  Different penalties are used depending on position, deviations in sequence lengths and evolutionary divergence.  Also, the gap penalties for different residues are different.  Let's see an example in the next slide.</a:t>
            </a:r>
          </a:p>
          <a:p>
            <a:endParaRPr lang="en-US" dirty="0"/>
          </a:p>
          <a:p>
            <a:endParaRPr lang="en-US" dirty="0"/>
          </a:p>
        </p:txBody>
      </p:sp>
      <p:sp>
        <p:nvSpPr>
          <p:cNvPr id="4" name="Slide Number Placeholder 3"/>
          <p:cNvSpPr>
            <a:spLocks noGrp="1"/>
          </p:cNvSpPr>
          <p:nvPr>
            <p:ph type="sldNum" sz="quarter" idx="5"/>
          </p:nvPr>
        </p:nvSpPr>
        <p:spPr/>
        <p:txBody>
          <a:bodyPr/>
          <a:lstStyle/>
          <a:p>
            <a:fld id="{A5E101E5-0658-4B6A-839E-CE19909B20B7}" type="slidenum">
              <a:rPr lang="en-US" smtClean="0"/>
              <a:t>10</a:t>
            </a:fld>
            <a:endParaRPr lang="en-US"/>
          </a:p>
        </p:txBody>
      </p:sp>
    </p:spTree>
    <p:extLst>
      <p:ext uri="{BB962C8B-B14F-4D97-AF65-F5344CB8AC3E}">
        <p14:creationId xmlns:p14="http://schemas.microsoft.com/office/powerpoint/2010/main" val="349033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gap penalties are not constant.  They change by position.  Gap penalties where gaps already occur are very low, while penalties in the immediate neighborhood are increased to force the appearance of new gaps where gaps already exist in the alignment.  You'll notice a lot of fluctuation and that's due to residue-specific gap penalties.  Insertions and deletions (indels) are commonly found near </a:t>
            </a:r>
            <a:r>
              <a:rPr lang="en-US" dirty="0" err="1"/>
              <a:t>aas</a:t>
            </a:r>
            <a:r>
              <a:rPr lang="en-US" dirty="0"/>
              <a:t> with short side chains like aspartate, asparagine, glycine, serine, etc.   Similarly, indels are common in stretches of 5 or more hydrophilic residues.  </a:t>
            </a:r>
          </a:p>
        </p:txBody>
      </p:sp>
      <p:sp>
        <p:nvSpPr>
          <p:cNvPr id="4" name="Slide Number Placeholder 3"/>
          <p:cNvSpPr>
            <a:spLocks noGrp="1"/>
          </p:cNvSpPr>
          <p:nvPr>
            <p:ph type="sldNum" sz="quarter" idx="5"/>
          </p:nvPr>
        </p:nvSpPr>
        <p:spPr/>
        <p:txBody>
          <a:bodyPr/>
          <a:lstStyle/>
          <a:p>
            <a:fld id="{A5E101E5-0658-4B6A-839E-CE19909B20B7}" type="slidenum">
              <a:rPr lang="en-US" smtClean="0"/>
              <a:t>11</a:t>
            </a:fld>
            <a:endParaRPr lang="en-US"/>
          </a:p>
        </p:txBody>
      </p:sp>
    </p:spTree>
    <p:extLst>
      <p:ext uri="{BB962C8B-B14F-4D97-AF65-F5344CB8AC3E}">
        <p14:creationId xmlns:p14="http://schemas.microsoft.com/office/powerpoint/2010/main" val="194814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CE4D1DF-0A19-4A35-B7F3-3CF4286B33BF}"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94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E9AC74A-673C-45DA-8BE1-0C71A20999E5}" type="slidenum">
              <a:rPr lang="en-US" smtClean="0"/>
              <a:pPr>
                <a:defRPr/>
              </a:pPr>
              <a:t>‹#›</a:t>
            </a:fld>
            <a:endParaRPr lang="en-US"/>
          </a:p>
        </p:txBody>
      </p:sp>
    </p:spTree>
    <p:extLst>
      <p:ext uri="{BB962C8B-B14F-4D97-AF65-F5344CB8AC3E}">
        <p14:creationId xmlns:p14="http://schemas.microsoft.com/office/powerpoint/2010/main" val="69030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E7844F0-97BC-484F-A245-CDB15AE49252}" type="slidenum">
              <a:rPr lang="en-US" smtClean="0"/>
              <a:pPr>
                <a:defRPr/>
              </a:pPr>
              <a:t>‹#›</a:t>
            </a:fld>
            <a:endParaRPr lang="en-US"/>
          </a:p>
        </p:txBody>
      </p:sp>
    </p:spTree>
    <p:extLst>
      <p:ext uri="{BB962C8B-B14F-4D97-AF65-F5344CB8AC3E}">
        <p14:creationId xmlns:p14="http://schemas.microsoft.com/office/powerpoint/2010/main" val="19121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699050-56EF-4AE8-8FD3-9466D5CD31F1}" type="slidenum">
              <a:rPr lang="en-US" smtClean="0"/>
              <a:pPr>
                <a:defRPr/>
              </a:pPr>
              <a:t>‹#›</a:t>
            </a:fld>
            <a:endParaRPr lang="en-US"/>
          </a:p>
        </p:txBody>
      </p:sp>
    </p:spTree>
    <p:extLst>
      <p:ext uri="{BB962C8B-B14F-4D97-AF65-F5344CB8AC3E}">
        <p14:creationId xmlns:p14="http://schemas.microsoft.com/office/powerpoint/2010/main" val="381216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A0A1A21-760C-4D3E-8E13-B93AB356F457}"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87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C62EF49-4C08-4B33-B18C-04CA869EAC70}" type="slidenum">
              <a:rPr lang="en-US" smtClean="0"/>
              <a:pPr>
                <a:defRPr/>
              </a:pPr>
              <a:t>‹#›</a:t>
            </a:fld>
            <a:endParaRPr lang="en-US"/>
          </a:p>
        </p:txBody>
      </p:sp>
    </p:spTree>
    <p:extLst>
      <p:ext uri="{BB962C8B-B14F-4D97-AF65-F5344CB8AC3E}">
        <p14:creationId xmlns:p14="http://schemas.microsoft.com/office/powerpoint/2010/main" val="229161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BD28B4A-5668-42EE-B0DD-33A3F2DA3B00}" type="slidenum">
              <a:rPr lang="en-US" smtClean="0"/>
              <a:pPr>
                <a:defRPr/>
              </a:pPr>
              <a:t>‹#›</a:t>
            </a:fld>
            <a:endParaRPr lang="en-US"/>
          </a:p>
        </p:txBody>
      </p:sp>
    </p:spTree>
    <p:extLst>
      <p:ext uri="{BB962C8B-B14F-4D97-AF65-F5344CB8AC3E}">
        <p14:creationId xmlns:p14="http://schemas.microsoft.com/office/powerpoint/2010/main" val="4894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D25E3C7-5DA0-450D-A888-B3D4B83DBFE2}" type="slidenum">
              <a:rPr lang="en-US" smtClean="0"/>
              <a:pPr>
                <a:defRPr/>
              </a:pPr>
              <a:t>‹#›</a:t>
            </a:fld>
            <a:endParaRPr lang="en-US"/>
          </a:p>
        </p:txBody>
      </p:sp>
    </p:spTree>
    <p:extLst>
      <p:ext uri="{BB962C8B-B14F-4D97-AF65-F5344CB8AC3E}">
        <p14:creationId xmlns:p14="http://schemas.microsoft.com/office/powerpoint/2010/main" val="347218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F3C1156D-798B-4040-99CF-B0AFAB2A618E}" type="slidenum">
              <a:rPr lang="en-US" smtClean="0"/>
              <a:pPr>
                <a:defRPr/>
              </a:pPr>
              <a:t>‹#›</a:t>
            </a:fld>
            <a:endParaRPr lang="en-US"/>
          </a:p>
        </p:txBody>
      </p:sp>
    </p:spTree>
    <p:extLst>
      <p:ext uri="{BB962C8B-B14F-4D97-AF65-F5344CB8AC3E}">
        <p14:creationId xmlns:p14="http://schemas.microsoft.com/office/powerpoint/2010/main" val="191248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86D4C1D-0CFA-48DE-A3D4-64053940FFFC}" type="slidenum">
              <a:rPr lang="en-US" smtClean="0"/>
              <a:pPr>
                <a:defRPr/>
              </a:pPr>
              <a:t>‹#›</a:t>
            </a:fld>
            <a:endParaRPr lang="en-US"/>
          </a:p>
        </p:txBody>
      </p:sp>
    </p:spTree>
    <p:extLst>
      <p:ext uri="{BB962C8B-B14F-4D97-AF65-F5344CB8AC3E}">
        <p14:creationId xmlns:p14="http://schemas.microsoft.com/office/powerpoint/2010/main" val="93760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17ADD07-631B-4CA9-AE9A-7EDC49F61E74}" type="slidenum">
              <a:rPr lang="en-US" smtClean="0"/>
              <a:pPr>
                <a:defRPr/>
              </a:pPr>
              <a:t>‹#›</a:t>
            </a:fld>
            <a:endParaRPr lang="en-US"/>
          </a:p>
        </p:txBody>
      </p:sp>
    </p:spTree>
    <p:extLst>
      <p:ext uri="{BB962C8B-B14F-4D97-AF65-F5344CB8AC3E}">
        <p14:creationId xmlns:p14="http://schemas.microsoft.com/office/powerpoint/2010/main" val="242664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A838F46A-A433-4A81-9A79-CE9B60D061CA}"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162933"/>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Multiple Sequence Alignments (MSA)</a:t>
            </a:r>
          </a:p>
        </p:txBody>
      </p:sp>
      <p:sp>
        <p:nvSpPr>
          <p:cNvPr id="3075" name="Rectangle 3"/>
          <p:cNvSpPr>
            <a:spLocks noChangeArrowheads="1"/>
          </p:cNvSpPr>
          <p:nvPr/>
        </p:nvSpPr>
        <p:spPr bwMode="auto">
          <a:xfrm>
            <a:off x="342900" y="1095375"/>
            <a:ext cx="8458200" cy="5448287"/>
          </a:xfrm>
          <a:prstGeom prst="rect">
            <a:avLst/>
          </a:prstGeom>
          <a:noFill/>
          <a:ln w="9525">
            <a:noFill/>
            <a:miter lim="800000"/>
            <a:headEnd/>
            <a:tailEnd/>
          </a:ln>
        </p:spPr>
        <p:txBody>
          <a:bodyPr lIns="92075" tIns="46038" rIns="92075" bIns="46038">
            <a:spAutoFit/>
          </a:bodyPr>
          <a:lstStyle/>
          <a:p>
            <a:pPr marL="342900" indent="-342900">
              <a:spcBef>
                <a:spcPct val="20000"/>
              </a:spcBef>
              <a:buClr>
                <a:schemeClr val="accent1"/>
              </a:buClr>
              <a:buSzPct val="80000"/>
              <a:buFont typeface="Wingdings" pitchFamily="2" charset="2"/>
              <a:buNone/>
            </a:pPr>
            <a:r>
              <a:rPr lang="en-US" sz="2000" b="1" dirty="0">
                <a:solidFill>
                  <a:srgbClr val="0099CC"/>
                </a:solidFill>
                <a:latin typeface="Calibri" pitchFamily="34" charset="0"/>
              </a:rPr>
              <a:t>Goal:</a:t>
            </a:r>
          </a:p>
          <a:p>
            <a:pPr marL="342900" indent="-342900">
              <a:spcBef>
                <a:spcPct val="20000"/>
              </a:spcBef>
              <a:buClr>
                <a:schemeClr val="accent1"/>
              </a:buClr>
              <a:buSzPct val="80000"/>
              <a:buFont typeface="Wingdings" pitchFamily="2" charset="2"/>
              <a:buChar char="n"/>
            </a:pPr>
            <a:r>
              <a:rPr lang="en-US" sz="2000" dirty="0">
                <a:latin typeface="Calibri" pitchFamily="34" charset="0"/>
              </a:rPr>
              <a:t>Detection of conserved regions for </a:t>
            </a:r>
          </a:p>
          <a:p>
            <a:pPr marL="800100" lvl="1" indent="-342900">
              <a:spcBef>
                <a:spcPct val="20000"/>
              </a:spcBef>
              <a:buClr>
                <a:srgbClr val="92D050"/>
              </a:buClr>
              <a:buSzPct val="80000"/>
              <a:buFont typeface="Wingdings" panose="05000000000000000000" pitchFamily="2" charset="2"/>
              <a:buChar char="Ø"/>
            </a:pPr>
            <a:r>
              <a:rPr lang="en-US" sz="2000" dirty="0">
                <a:latin typeface="Calibri" pitchFamily="34" charset="0"/>
              </a:rPr>
              <a:t>Evolutionary clues</a:t>
            </a:r>
          </a:p>
          <a:p>
            <a:pPr marL="800100" lvl="1" indent="-342900">
              <a:spcBef>
                <a:spcPct val="20000"/>
              </a:spcBef>
              <a:buClr>
                <a:srgbClr val="92D050"/>
              </a:buClr>
              <a:buSzPct val="80000"/>
              <a:buFont typeface="Wingdings" panose="05000000000000000000" pitchFamily="2" charset="2"/>
              <a:buChar char="Ø"/>
            </a:pPr>
            <a:r>
              <a:rPr lang="en-US" sz="2000" dirty="0">
                <a:latin typeface="Calibri" pitchFamily="34" charset="0"/>
              </a:rPr>
              <a:t>Features important for structure and function</a:t>
            </a:r>
          </a:p>
          <a:p>
            <a:pPr marL="342900" indent="-342900">
              <a:spcBef>
                <a:spcPct val="20000"/>
              </a:spcBef>
              <a:buClr>
                <a:schemeClr val="accent1"/>
              </a:buClr>
              <a:buSzPct val="80000"/>
              <a:buFont typeface="Wingdings" pitchFamily="2" charset="2"/>
              <a:buChar char="n"/>
            </a:pPr>
            <a:endParaRPr lang="en-US" sz="2000" dirty="0">
              <a:latin typeface="Calibri" pitchFamily="34" charset="0"/>
            </a:endParaRPr>
          </a:p>
          <a:p>
            <a:pPr marL="342900" indent="-342900">
              <a:spcBef>
                <a:spcPct val="20000"/>
              </a:spcBef>
              <a:buClr>
                <a:schemeClr val="accent1"/>
              </a:buClr>
              <a:buSzPct val="80000"/>
              <a:buFont typeface="Wingdings" pitchFamily="2" charset="2"/>
              <a:buNone/>
            </a:pPr>
            <a:r>
              <a:rPr lang="en-US" sz="2000" b="1" dirty="0">
                <a:solidFill>
                  <a:srgbClr val="0099CC"/>
                </a:solidFill>
                <a:latin typeface="Calibri" pitchFamily="34" charset="0"/>
              </a:rPr>
              <a:t>Applications:</a:t>
            </a:r>
          </a:p>
          <a:p>
            <a:pPr marL="342900" indent="-342900">
              <a:spcBef>
                <a:spcPct val="20000"/>
              </a:spcBef>
              <a:buClr>
                <a:schemeClr val="accent1"/>
              </a:buClr>
              <a:buSzPct val="80000"/>
              <a:buFont typeface="Wingdings" pitchFamily="2" charset="2"/>
              <a:buChar char="n"/>
            </a:pPr>
            <a:r>
              <a:rPr lang="en-US" sz="2000" dirty="0">
                <a:latin typeface="Calibri" pitchFamily="34" charset="0"/>
              </a:rPr>
              <a:t>PSSMs/Profile HMMs</a:t>
            </a:r>
          </a:p>
          <a:p>
            <a:pPr marL="342900" indent="-342900">
              <a:spcBef>
                <a:spcPct val="20000"/>
              </a:spcBef>
              <a:buClr>
                <a:schemeClr val="accent1"/>
              </a:buClr>
              <a:buSzPct val="80000"/>
              <a:buFont typeface="Wingdings" pitchFamily="2" charset="2"/>
              <a:buChar char="n"/>
            </a:pPr>
            <a:r>
              <a:rPr lang="en-US" sz="2000" dirty="0">
                <a:latin typeface="Calibri" pitchFamily="34" charset="0"/>
              </a:rPr>
              <a:t>Phylogenetic tree construction</a:t>
            </a:r>
          </a:p>
          <a:p>
            <a:pPr marL="342900" indent="-342900">
              <a:spcBef>
                <a:spcPct val="20000"/>
              </a:spcBef>
              <a:buClr>
                <a:schemeClr val="accent1"/>
              </a:buClr>
              <a:buSzPct val="80000"/>
              <a:buFont typeface="Wingdings" pitchFamily="2" charset="2"/>
              <a:buChar char="n"/>
            </a:pPr>
            <a:r>
              <a:rPr lang="en-US" sz="2000" dirty="0">
                <a:latin typeface="Calibri" pitchFamily="34" charset="0"/>
              </a:rPr>
              <a:t>Protein secondary and tertiary structure prediction</a:t>
            </a:r>
          </a:p>
          <a:p>
            <a:pPr marL="342900" indent="-342900">
              <a:spcBef>
                <a:spcPct val="20000"/>
              </a:spcBef>
              <a:buClr>
                <a:schemeClr val="accent1"/>
              </a:buClr>
              <a:buSzPct val="80000"/>
              <a:buFont typeface="Wingdings" pitchFamily="2" charset="2"/>
              <a:buChar char="n"/>
            </a:pPr>
            <a:endParaRPr lang="en-US" sz="2000" dirty="0">
              <a:latin typeface="Calibri" pitchFamily="34" charset="0"/>
            </a:endParaRPr>
          </a:p>
          <a:p>
            <a:pPr marL="342900" indent="-342900">
              <a:spcBef>
                <a:spcPct val="20000"/>
              </a:spcBef>
              <a:buClr>
                <a:schemeClr val="accent1"/>
              </a:buClr>
              <a:buSzPct val="80000"/>
              <a:buFont typeface="Wingdings" pitchFamily="2" charset="2"/>
              <a:buNone/>
            </a:pPr>
            <a:r>
              <a:rPr lang="en-US" sz="2000" b="1" dirty="0">
                <a:solidFill>
                  <a:srgbClr val="0099CC"/>
                </a:solidFill>
                <a:latin typeface="Calibri" pitchFamily="34" charset="0"/>
              </a:rPr>
              <a:t>Methods:</a:t>
            </a:r>
          </a:p>
          <a:p>
            <a:pPr marL="342900" indent="-342900">
              <a:spcBef>
                <a:spcPct val="20000"/>
              </a:spcBef>
              <a:buClr>
                <a:schemeClr val="accent1"/>
              </a:buClr>
              <a:buSzPct val="80000"/>
              <a:buFont typeface="Wingdings" pitchFamily="2" charset="2"/>
              <a:buChar char="n"/>
            </a:pPr>
            <a:r>
              <a:rPr lang="en-US" sz="2000" dirty="0">
                <a:latin typeface="Calibri" pitchFamily="34" charset="0"/>
              </a:rPr>
              <a:t>MSA methods employing dynamic programming are impractical for more than a few sequences (</a:t>
            </a:r>
            <a:r>
              <a:rPr lang="en-US" sz="2000" dirty="0">
                <a:solidFill>
                  <a:srgbClr val="F333E1"/>
                </a:solidFill>
                <a:latin typeface="Calibri" pitchFamily="34" charset="0"/>
              </a:rPr>
              <a:t>how can DP be extended for multiple sequences?</a:t>
            </a:r>
            <a:r>
              <a:rPr lang="en-US" sz="2000" dirty="0">
                <a:latin typeface="Calibri" pitchFamily="34" charset="0"/>
              </a:rPr>
              <a:t>)</a:t>
            </a:r>
          </a:p>
          <a:p>
            <a:pPr marL="342900" indent="-342900">
              <a:spcBef>
                <a:spcPct val="20000"/>
              </a:spcBef>
              <a:buClr>
                <a:schemeClr val="accent1"/>
              </a:buClr>
              <a:buSzPct val="80000"/>
              <a:buFont typeface="Wingdings" pitchFamily="2" charset="2"/>
              <a:buChar char="n"/>
            </a:pPr>
            <a:r>
              <a:rPr lang="en-US" sz="2000" dirty="0">
                <a:latin typeface="Calibri" pitchFamily="34" charset="0"/>
              </a:rPr>
              <a:t>Heuristic approaches not guaranteed to identify ‘the’ optimal alignment but something close to it and are </a:t>
            </a:r>
            <a:r>
              <a:rPr lang="en-US" sz="2000" i="1" dirty="0">
                <a:solidFill>
                  <a:srgbClr val="F333E1"/>
                </a:solidFill>
                <a:latin typeface="Calibri" pitchFamily="34" charset="0"/>
              </a:rPr>
              <a:t>fast</a:t>
            </a:r>
            <a:r>
              <a:rPr lang="en-US" sz="2000" dirty="0">
                <a:latin typeface="Calibri" pitchFamily="34" charset="0"/>
              </a:rPr>
              <a:t> (and therefore, practical)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3075">
                                            <p:txEl>
                                              <p:pRg st="0" end="0"/>
                                            </p:txEl>
                                          </p:spTgt>
                                        </p:tgtEl>
                                        <p:attrNameLst>
                                          <p:attrName>style.visibility</p:attrName>
                                        </p:attrNameLst>
                                      </p:cBhvr>
                                      <p:to>
                                        <p:strVal val="visible"/>
                                      </p:to>
                                    </p:set>
                                    <p:anim calcmode="discrete" valueType="clr">
                                      <p:cBhvr override="childStyle">
                                        <p:cTn id="7" dur="80"/>
                                        <p:tgtEl>
                                          <p:spTgt spid="30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07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wd">
                                    <p:tmPct val="50000"/>
                                  </p:iterate>
                                  <p:childTnLst>
                                    <p:set>
                                      <p:cBhvr>
                                        <p:cTn id="13" dur="1" fill="hold">
                                          <p:stCondLst>
                                            <p:cond delay="0"/>
                                          </p:stCondLst>
                                        </p:cTn>
                                        <p:tgtEl>
                                          <p:spTgt spid="3075">
                                            <p:txEl>
                                              <p:pRg st="1" end="1"/>
                                            </p:txEl>
                                          </p:spTgt>
                                        </p:tgtEl>
                                        <p:attrNameLst>
                                          <p:attrName>style.visibility</p:attrName>
                                        </p:attrNameLst>
                                      </p:cBhvr>
                                      <p:to>
                                        <p:strVal val="visible"/>
                                      </p:to>
                                    </p:set>
                                    <p:anim calcmode="discrete" valueType="clr">
                                      <p:cBhvr override="childStyle">
                                        <p:cTn id="14" dur="80"/>
                                        <p:tgtEl>
                                          <p:spTgt spid="30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07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075">
                                            <p:txEl>
                                              <p:pRg st="1" end="1"/>
                                            </p:txEl>
                                          </p:spTgt>
                                        </p:tgtEl>
                                        <p:attrNameLst>
                                          <p:attrName>fill.type</p:attrName>
                                        </p:attrNameLst>
                                      </p:cBhvr>
                                      <p:to>
                                        <p:strVal val="solid"/>
                                      </p:to>
                                    </p:set>
                                  </p:childTnLst>
                                </p:cTn>
                              </p:par>
                              <p:par>
                                <p:cTn id="17" presetID="27" presetClass="entr" presetSubtype="0" fill="hold" grpId="0" nodeType="withEffect">
                                  <p:stCondLst>
                                    <p:cond delay="0"/>
                                  </p:stCondLst>
                                  <p:iterate type="wd">
                                    <p:tmPct val="50000"/>
                                  </p:iterate>
                                  <p:childTnLst>
                                    <p:set>
                                      <p:cBhvr>
                                        <p:cTn id="18" dur="1" fill="hold">
                                          <p:stCondLst>
                                            <p:cond delay="0"/>
                                          </p:stCondLst>
                                        </p:cTn>
                                        <p:tgtEl>
                                          <p:spTgt spid="3075">
                                            <p:txEl>
                                              <p:pRg st="2" end="2"/>
                                            </p:txEl>
                                          </p:spTgt>
                                        </p:tgtEl>
                                        <p:attrNameLst>
                                          <p:attrName>style.visibility</p:attrName>
                                        </p:attrNameLst>
                                      </p:cBhvr>
                                      <p:to>
                                        <p:strVal val="visible"/>
                                      </p:to>
                                    </p:set>
                                    <p:anim calcmode="discrete" valueType="clr">
                                      <p:cBhvr override="childStyle">
                                        <p:cTn id="19" dur="80"/>
                                        <p:tgtEl>
                                          <p:spTgt spid="30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075">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3075">
                                            <p:txEl>
                                              <p:pRg st="2" end="2"/>
                                            </p:txEl>
                                          </p:spTgt>
                                        </p:tgtEl>
                                        <p:attrNameLst>
                                          <p:attrName>fill.type</p:attrName>
                                        </p:attrNameLst>
                                      </p:cBhvr>
                                      <p:to>
                                        <p:strVal val="solid"/>
                                      </p:to>
                                    </p:set>
                                  </p:childTnLst>
                                </p:cTn>
                              </p:par>
                              <p:par>
                                <p:cTn id="22" presetID="27" presetClass="entr" presetSubtype="0" fill="hold" grpId="0" nodeType="withEffect">
                                  <p:stCondLst>
                                    <p:cond delay="0"/>
                                  </p:stCondLst>
                                  <p:iterate type="wd">
                                    <p:tmPct val="50000"/>
                                  </p:iterate>
                                  <p:childTnLst>
                                    <p:set>
                                      <p:cBhvr>
                                        <p:cTn id="23" dur="1" fill="hold">
                                          <p:stCondLst>
                                            <p:cond delay="0"/>
                                          </p:stCondLst>
                                        </p:cTn>
                                        <p:tgtEl>
                                          <p:spTgt spid="3075">
                                            <p:txEl>
                                              <p:pRg st="3" end="3"/>
                                            </p:txEl>
                                          </p:spTgt>
                                        </p:tgtEl>
                                        <p:attrNameLst>
                                          <p:attrName>style.visibility</p:attrName>
                                        </p:attrNameLst>
                                      </p:cBhvr>
                                      <p:to>
                                        <p:strVal val="visible"/>
                                      </p:to>
                                    </p:set>
                                    <p:anim calcmode="discrete" valueType="clr">
                                      <p:cBhvr override="childStyle">
                                        <p:cTn id="24" dur="80"/>
                                        <p:tgtEl>
                                          <p:spTgt spid="30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075">
                                            <p:txEl>
                                              <p:pRg st="3" end="3"/>
                                            </p:txEl>
                                          </p:spTgt>
                                        </p:tgtEl>
                                        <p:attrNameLst>
                                          <p:attrName>fillcolor</p:attrName>
                                        </p:attrNameLst>
                                      </p:cBhvr>
                                      <p:tavLst>
                                        <p:tav tm="0">
                                          <p:val>
                                            <p:clrVal>
                                              <a:schemeClr val="accent2"/>
                                            </p:clrVal>
                                          </p:val>
                                        </p:tav>
                                        <p:tav tm="50000">
                                          <p:val>
                                            <p:clrVal>
                                              <a:schemeClr val="hlink"/>
                                            </p:clrVal>
                                          </p:val>
                                        </p:tav>
                                      </p:tavLst>
                                    </p:anim>
                                    <p:set>
                                      <p:cBhvr>
                                        <p:cTn id="26" dur="80"/>
                                        <p:tgtEl>
                                          <p:spTgt spid="307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wd">
                                    <p:tmPct val="50000"/>
                                  </p:iterate>
                                  <p:childTnLst>
                                    <p:set>
                                      <p:cBhvr>
                                        <p:cTn id="30" dur="1" fill="hold">
                                          <p:stCondLst>
                                            <p:cond delay="0"/>
                                          </p:stCondLst>
                                        </p:cTn>
                                        <p:tgtEl>
                                          <p:spTgt spid="3075">
                                            <p:txEl>
                                              <p:pRg st="5" end="5"/>
                                            </p:txEl>
                                          </p:spTgt>
                                        </p:tgtEl>
                                        <p:attrNameLst>
                                          <p:attrName>style.visibility</p:attrName>
                                        </p:attrNameLst>
                                      </p:cBhvr>
                                      <p:to>
                                        <p:strVal val="visible"/>
                                      </p:to>
                                    </p:set>
                                    <p:anim calcmode="discrete" valueType="clr">
                                      <p:cBhvr override="childStyle">
                                        <p:cTn id="31" dur="80"/>
                                        <p:tgtEl>
                                          <p:spTgt spid="307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075">
                                            <p:txEl>
                                              <p:pRg st="5" end="5"/>
                                            </p:txEl>
                                          </p:spTgt>
                                        </p:tgtEl>
                                        <p:attrNameLst>
                                          <p:attrName>fillcolor</p:attrName>
                                        </p:attrNameLst>
                                      </p:cBhvr>
                                      <p:tavLst>
                                        <p:tav tm="0">
                                          <p:val>
                                            <p:clrVal>
                                              <a:schemeClr val="accent2"/>
                                            </p:clrVal>
                                          </p:val>
                                        </p:tav>
                                        <p:tav tm="50000">
                                          <p:val>
                                            <p:clrVal>
                                              <a:schemeClr val="hlink"/>
                                            </p:clrVal>
                                          </p:val>
                                        </p:tav>
                                      </p:tavLst>
                                    </p:anim>
                                    <p:set>
                                      <p:cBhvr>
                                        <p:cTn id="33" dur="80"/>
                                        <p:tgtEl>
                                          <p:spTgt spid="3075">
                                            <p:txEl>
                                              <p:pRg st="5" end="5"/>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wd">
                                    <p:tmPct val="50000"/>
                                  </p:iterate>
                                  <p:childTnLst>
                                    <p:set>
                                      <p:cBhvr>
                                        <p:cTn id="37" dur="1" fill="hold">
                                          <p:stCondLst>
                                            <p:cond delay="0"/>
                                          </p:stCondLst>
                                        </p:cTn>
                                        <p:tgtEl>
                                          <p:spTgt spid="3075">
                                            <p:txEl>
                                              <p:pRg st="6" end="6"/>
                                            </p:txEl>
                                          </p:spTgt>
                                        </p:tgtEl>
                                        <p:attrNameLst>
                                          <p:attrName>style.visibility</p:attrName>
                                        </p:attrNameLst>
                                      </p:cBhvr>
                                      <p:to>
                                        <p:strVal val="visible"/>
                                      </p:to>
                                    </p:set>
                                    <p:anim calcmode="discrete" valueType="clr">
                                      <p:cBhvr override="childStyle">
                                        <p:cTn id="38" dur="80"/>
                                        <p:tgtEl>
                                          <p:spTgt spid="307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3075">
                                            <p:txEl>
                                              <p:pRg st="6" end="6"/>
                                            </p:txEl>
                                          </p:spTgt>
                                        </p:tgtEl>
                                        <p:attrNameLst>
                                          <p:attrName>fillcolor</p:attrName>
                                        </p:attrNameLst>
                                      </p:cBhvr>
                                      <p:tavLst>
                                        <p:tav tm="0">
                                          <p:val>
                                            <p:clrVal>
                                              <a:schemeClr val="accent2"/>
                                            </p:clrVal>
                                          </p:val>
                                        </p:tav>
                                        <p:tav tm="50000">
                                          <p:val>
                                            <p:clrVal>
                                              <a:schemeClr val="hlink"/>
                                            </p:clrVal>
                                          </p:val>
                                        </p:tav>
                                      </p:tavLst>
                                    </p:anim>
                                    <p:set>
                                      <p:cBhvr>
                                        <p:cTn id="40" dur="80"/>
                                        <p:tgtEl>
                                          <p:spTgt spid="3075">
                                            <p:txEl>
                                              <p:pRg st="6" end="6"/>
                                            </p:tx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7" presetClass="entr" presetSubtype="0" fill="hold" grpId="0" nodeType="clickEffect">
                                  <p:stCondLst>
                                    <p:cond delay="0"/>
                                  </p:stCondLst>
                                  <p:iterate type="wd">
                                    <p:tmPct val="50000"/>
                                  </p:iterate>
                                  <p:childTnLst>
                                    <p:set>
                                      <p:cBhvr>
                                        <p:cTn id="44" dur="1" fill="hold">
                                          <p:stCondLst>
                                            <p:cond delay="0"/>
                                          </p:stCondLst>
                                        </p:cTn>
                                        <p:tgtEl>
                                          <p:spTgt spid="3075">
                                            <p:txEl>
                                              <p:pRg st="7" end="7"/>
                                            </p:txEl>
                                          </p:spTgt>
                                        </p:tgtEl>
                                        <p:attrNameLst>
                                          <p:attrName>style.visibility</p:attrName>
                                        </p:attrNameLst>
                                      </p:cBhvr>
                                      <p:to>
                                        <p:strVal val="visible"/>
                                      </p:to>
                                    </p:set>
                                    <p:anim calcmode="discrete" valueType="clr">
                                      <p:cBhvr override="childStyle">
                                        <p:cTn id="45" dur="80"/>
                                        <p:tgtEl>
                                          <p:spTgt spid="307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3075">
                                            <p:txEl>
                                              <p:pRg st="7" end="7"/>
                                            </p:txEl>
                                          </p:spTgt>
                                        </p:tgtEl>
                                        <p:attrNameLst>
                                          <p:attrName>fillcolor</p:attrName>
                                        </p:attrNameLst>
                                      </p:cBhvr>
                                      <p:tavLst>
                                        <p:tav tm="0">
                                          <p:val>
                                            <p:clrVal>
                                              <a:schemeClr val="accent2"/>
                                            </p:clrVal>
                                          </p:val>
                                        </p:tav>
                                        <p:tav tm="50000">
                                          <p:val>
                                            <p:clrVal>
                                              <a:schemeClr val="hlink"/>
                                            </p:clrVal>
                                          </p:val>
                                        </p:tav>
                                      </p:tavLst>
                                    </p:anim>
                                    <p:set>
                                      <p:cBhvr>
                                        <p:cTn id="47" dur="80"/>
                                        <p:tgtEl>
                                          <p:spTgt spid="3075">
                                            <p:txEl>
                                              <p:pRg st="7" end="7"/>
                                            </p:txEl>
                                          </p:spTgt>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27" presetClass="entr" presetSubtype="0" fill="hold" grpId="0" nodeType="clickEffect">
                                  <p:stCondLst>
                                    <p:cond delay="0"/>
                                  </p:stCondLst>
                                  <p:iterate type="wd">
                                    <p:tmPct val="50000"/>
                                  </p:iterate>
                                  <p:childTnLst>
                                    <p:set>
                                      <p:cBhvr>
                                        <p:cTn id="51" dur="1" fill="hold">
                                          <p:stCondLst>
                                            <p:cond delay="0"/>
                                          </p:stCondLst>
                                        </p:cTn>
                                        <p:tgtEl>
                                          <p:spTgt spid="3075">
                                            <p:txEl>
                                              <p:pRg st="8" end="8"/>
                                            </p:txEl>
                                          </p:spTgt>
                                        </p:tgtEl>
                                        <p:attrNameLst>
                                          <p:attrName>style.visibility</p:attrName>
                                        </p:attrNameLst>
                                      </p:cBhvr>
                                      <p:to>
                                        <p:strVal val="visible"/>
                                      </p:to>
                                    </p:set>
                                    <p:anim calcmode="discrete" valueType="clr">
                                      <p:cBhvr override="childStyle">
                                        <p:cTn id="52" dur="80"/>
                                        <p:tgtEl>
                                          <p:spTgt spid="307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3075">
                                            <p:txEl>
                                              <p:pRg st="8" end="8"/>
                                            </p:txEl>
                                          </p:spTgt>
                                        </p:tgtEl>
                                        <p:attrNameLst>
                                          <p:attrName>fillcolor</p:attrName>
                                        </p:attrNameLst>
                                      </p:cBhvr>
                                      <p:tavLst>
                                        <p:tav tm="0">
                                          <p:val>
                                            <p:clrVal>
                                              <a:schemeClr val="accent2"/>
                                            </p:clrVal>
                                          </p:val>
                                        </p:tav>
                                        <p:tav tm="50000">
                                          <p:val>
                                            <p:clrVal>
                                              <a:schemeClr val="hlink"/>
                                            </p:clrVal>
                                          </p:val>
                                        </p:tav>
                                      </p:tavLst>
                                    </p:anim>
                                    <p:set>
                                      <p:cBhvr>
                                        <p:cTn id="54" dur="80"/>
                                        <p:tgtEl>
                                          <p:spTgt spid="3075">
                                            <p:txEl>
                                              <p:pRg st="8" end="8"/>
                                            </p:txEl>
                                          </p:spTgt>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27" presetClass="entr" presetSubtype="0" fill="hold" grpId="0" nodeType="clickEffect">
                                  <p:stCondLst>
                                    <p:cond delay="0"/>
                                  </p:stCondLst>
                                  <p:iterate type="wd">
                                    <p:tmPct val="50000"/>
                                  </p:iterate>
                                  <p:childTnLst>
                                    <p:set>
                                      <p:cBhvr>
                                        <p:cTn id="58" dur="1" fill="hold">
                                          <p:stCondLst>
                                            <p:cond delay="0"/>
                                          </p:stCondLst>
                                        </p:cTn>
                                        <p:tgtEl>
                                          <p:spTgt spid="3075">
                                            <p:txEl>
                                              <p:pRg st="10" end="10"/>
                                            </p:txEl>
                                          </p:spTgt>
                                        </p:tgtEl>
                                        <p:attrNameLst>
                                          <p:attrName>style.visibility</p:attrName>
                                        </p:attrNameLst>
                                      </p:cBhvr>
                                      <p:to>
                                        <p:strVal val="visible"/>
                                      </p:to>
                                    </p:set>
                                    <p:anim calcmode="discrete" valueType="clr">
                                      <p:cBhvr override="childStyle">
                                        <p:cTn id="59" dur="80"/>
                                        <p:tgtEl>
                                          <p:spTgt spid="3075">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0" dur="80"/>
                                        <p:tgtEl>
                                          <p:spTgt spid="3075">
                                            <p:txEl>
                                              <p:pRg st="10" end="10"/>
                                            </p:txEl>
                                          </p:spTgt>
                                        </p:tgtEl>
                                        <p:attrNameLst>
                                          <p:attrName>fillcolor</p:attrName>
                                        </p:attrNameLst>
                                      </p:cBhvr>
                                      <p:tavLst>
                                        <p:tav tm="0">
                                          <p:val>
                                            <p:clrVal>
                                              <a:schemeClr val="accent2"/>
                                            </p:clrVal>
                                          </p:val>
                                        </p:tav>
                                        <p:tav tm="50000">
                                          <p:val>
                                            <p:clrVal>
                                              <a:schemeClr val="hlink"/>
                                            </p:clrVal>
                                          </p:val>
                                        </p:tav>
                                      </p:tavLst>
                                    </p:anim>
                                    <p:set>
                                      <p:cBhvr>
                                        <p:cTn id="61" dur="80"/>
                                        <p:tgtEl>
                                          <p:spTgt spid="3075">
                                            <p:txEl>
                                              <p:pRg st="10" end="10"/>
                                            </p:txEl>
                                          </p:spTgt>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grpId="0" nodeType="clickEffect">
                                  <p:stCondLst>
                                    <p:cond delay="0"/>
                                  </p:stCondLst>
                                  <p:iterate type="wd">
                                    <p:tmPct val="50000"/>
                                  </p:iterate>
                                  <p:childTnLst>
                                    <p:set>
                                      <p:cBhvr>
                                        <p:cTn id="65" dur="1" fill="hold">
                                          <p:stCondLst>
                                            <p:cond delay="0"/>
                                          </p:stCondLst>
                                        </p:cTn>
                                        <p:tgtEl>
                                          <p:spTgt spid="3075">
                                            <p:txEl>
                                              <p:pRg st="11" end="11"/>
                                            </p:txEl>
                                          </p:spTgt>
                                        </p:tgtEl>
                                        <p:attrNameLst>
                                          <p:attrName>style.visibility</p:attrName>
                                        </p:attrNameLst>
                                      </p:cBhvr>
                                      <p:to>
                                        <p:strVal val="visible"/>
                                      </p:to>
                                    </p:set>
                                    <p:anim calcmode="discrete" valueType="clr">
                                      <p:cBhvr override="childStyle">
                                        <p:cTn id="66" dur="80"/>
                                        <p:tgtEl>
                                          <p:spTgt spid="3075">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3075">
                                            <p:txEl>
                                              <p:pRg st="11" end="11"/>
                                            </p:txEl>
                                          </p:spTgt>
                                        </p:tgtEl>
                                        <p:attrNameLst>
                                          <p:attrName>fillcolor</p:attrName>
                                        </p:attrNameLst>
                                      </p:cBhvr>
                                      <p:tavLst>
                                        <p:tav tm="0">
                                          <p:val>
                                            <p:clrVal>
                                              <a:schemeClr val="accent2"/>
                                            </p:clrVal>
                                          </p:val>
                                        </p:tav>
                                        <p:tav tm="50000">
                                          <p:val>
                                            <p:clrVal>
                                              <a:schemeClr val="hlink"/>
                                            </p:clrVal>
                                          </p:val>
                                        </p:tav>
                                      </p:tavLst>
                                    </p:anim>
                                    <p:set>
                                      <p:cBhvr>
                                        <p:cTn id="68" dur="80"/>
                                        <p:tgtEl>
                                          <p:spTgt spid="3075">
                                            <p:txEl>
                                              <p:pRg st="11" end="11"/>
                                            </p:txEl>
                                          </p:spTgt>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27" presetClass="entr" presetSubtype="0" fill="hold" grpId="0" nodeType="clickEffect">
                                  <p:stCondLst>
                                    <p:cond delay="0"/>
                                  </p:stCondLst>
                                  <p:iterate type="wd">
                                    <p:tmPct val="50000"/>
                                  </p:iterate>
                                  <p:childTnLst>
                                    <p:set>
                                      <p:cBhvr>
                                        <p:cTn id="72" dur="1" fill="hold">
                                          <p:stCondLst>
                                            <p:cond delay="0"/>
                                          </p:stCondLst>
                                        </p:cTn>
                                        <p:tgtEl>
                                          <p:spTgt spid="3075">
                                            <p:txEl>
                                              <p:pRg st="12" end="12"/>
                                            </p:txEl>
                                          </p:spTgt>
                                        </p:tgtEl>
                                        <p:attrNameLst>
                                          <p:attrName>style.visibility</p:attrName>
                                        </p:attrNameLst>
                                      </p:cBhvr>
                                      <p:to>
                                        <p:strVal val="visible"/>
                                      </p:to>
                                    </p:set>
                                    <p:anim calcmode="discrete" valueType="clr">
                                      <p:cBhvr override="childStyle">
                                        <p:cTn id="73" dur="80"/>
                                        <p:tgtEl>
                                          <p:spTgt spid="3075">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4" dur="80"/>
                                        <p:tgtEl>
                                          <p:spTgt spid="3075">
                                            <p:txEl>
                                              <p:pRg st="12" end="12"/>
                                            </p:txEl>
                                          </p:spTgt>
                                        </p:tgtEl>
                                        <p:attrNameLst>
                                          <p:attrName>fillcolor</p:attrName>
                                        </p:attrNameLst>
                                      </p:cBhvr>
                                      <p:tavLst>
                                        <p:tav tm="0">
                                          <p:val>
                                            <p:clrVal>
                                              <a:schemeClr val="accent2"/>
                                            </p:clrVal>
                                          </p:val>
                                        </p:tav>
                                        <p:tav tm="50000">
                                          <p:val>
                                            <p:clrVal>
                                              <a:schemeClr val="hlink"/>
                                            </p:clrVal>
                                          </p:val>
                                        </p:tav>
                                      </p:tavLst>
                                    </p:anim>
                                    <p:set>
                                      <p:cBhvr>
                                        <p:cTn id="75" dur="80"/>
                                        <p:tgtEl>
                                          <p:spTgt spid="3075">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CLUSTAL W</a:t>
            </a:r>
          </a:p>
        </p:txBody>
      </p:sp>
      <p:sp>
        <p:nvSpPr>
          <p:cNvPr id="8195" name="Rectangle 3"/>
          <p:cNvSpPr>
            <a:spLocks noChangeArrowheads="1"/>
          </p:cNvSpPr>
          <p:nvPr/>
        </p:nvSpPr>
        <p:spPr bwMode="auto">
          <a:xfrm>
            <a:off x="574334" y="2777472"/>
            <a:ext cx="7883866" cy="1324081"/>
          </a:xfrm>
          <a:prstGeom prst="rect">
            <a:avLst/>
          </a:prstGeom>
          <a:solidFill>
            <a:schemeClr val="bg1"/>
          </a:solidFill>
          <a:ln w="9525">
            <a:noFill/>
            <a:miter lim="800000"/>
            <a:headEnd/>
            <a:tailEnd/>
          </a:ln>
        </p:spPr>
        <p:txBody>
          <a:bodyPr wrap="square" lIns="92075" tIns="46038" rIns="92075" bIns="46038">
            <a:spAutoFit/>
          </a:bodyPr>
          <a:lstStyle/>
          <a:p>
            <a:pPr marL="342900" indent="-342900">
              <a:spcBef>
                <a:spcPct val="20000"/>
              </a:spcBef>
              <a:buClr>
                <a:schemeClr val="accent1"/>
              </a:buClr>
              <a:buSzPct val="80000"/>
              <a:buFont typeface="Wingdings" pitchFamily="2" charset="2"/>
              <a:buChar char="n"/>
            </a:pPr>
            <a:r>
              <a:rPr lang="en-US" sz="2000" dirty="0">
                <a:latin typeface="Calibri" pitchFamily="34" charset="0"/>
              </a:rPr>
              <a:t>Substitution matrix used to score an alignment chosen on the basis of similarity; closely related sequences aligned with ‘hard’ matrices (</a:t>
            </a:r>
            <a:r>
              <a:rPr lang="en-US" sz="2000" i="1" dirty="0">
                <a:latin typeface="Calibri" pitchFamily="34" charset="0"/>
              </a:rPr>
              <a:t>e.g.,</a:t>
            </a:r>
            <a:r>
              <a:rPr lang="en-US" sz="2000" dirty="0">
                <a:latin typeface="Calibri" pitchFamily="34" charset="0"/>
              </a:rPr>
              <a:t> BLOSUM80), while distant sequences aligned with ‘soft’ matrices (</a:t>
            </a:r>
            <a:r>
              <a:rPr lang="en-US" sz="2000" i="1" dirty="0">
                <a:latin typeface="Calibri" pitchFamily="34" charset="0"/>
              </a:rPr>
              <a:t>e.g.,</a:t>
            </a:r>
            <a:r>
              <a:rPr lang="en-US" sz="2000" dirty="0">
                <a:latin typeface="Calibri" pitchFamily="34" charset="0"/>
              </a:rPr>
              <a:t> BLOSUM30)</a:t>
            </a:r>
          </a:p>
        </p:txBody>
      </p:sp>
      <p:sp>
        <p:nvSpPr>
          <p:cNvPr id="8198" name="Rectangle 6"/>
          <p:cNvSpPr>
            <a:spLocks noChangeArrowheads="1"/>
          </p:cNvSpPr>
          <p:nvPr/>
        </p:nvSpPr>
        <p:spPr bwMode="auto">
          <a:xfrm>
            <a:off x="574334" y="4255264"/>
            <a:ext cx="7883866" cy="1447800"/>
          </a:xfrm>
          <a:prstGeom prst="rect">
            <a:avLst/>
          </a:prstGeom>
          <a:solidFill>
            <a:schemeClr val="bg1"/>
          </a:solidFill>
          <a:ln w="9525">
            <a:noFill/>
            <a:miter lim="800000"/>
            <a:headEnd/>
            <a:tailEnd/>
          </a:ln>
        </p:spPr>
        <p:txBody>
          <a:bodyPr wrap="square" lIns="92075" tIns="46038" rIns="92075" bIns="46038">
            <a:spAutoFit/>
          </a:bodyPr>
          <a:lstStyle/>
          <a:p>
            <a:pPr marL="342900" indent="-342900">
              <a:spcBef>
                <a:spcPct val="20000"/>
              </a:spcBef>
              <a:buClr>
                <a:schemeClr val="accent1"/>
              </a:buClr>
              <a:buSzPct val="80000"/>
              <a:buFont typeface="Wingdings" pitchFamily="2" charset="2"/>
              <a:buChar char="n"/>
            </a:pPr>
            <a:r>
              <a:rPr lang="en-US" sz="2000" dirty="0">
                <a:latin typeface="Calibri" pitchFamily="34" charset="0"/>
              </a:rPr>
              <a:t>Carefully crafted gap penalties</a:t>
            </a:r>
          </a:p>
          <a:p>
            <a:pPr marL="800100" lvl="1" indent="-342900">
              <a:spcBef>
                <a:spcPct val="20000"/>
              </a:spcBef>
              <a:buClr>
                <a:srgbClr val="92D050"/>
              </a:buClr>
              <a:buFont typeface="Wingdings" panose="05000000000000000000" pitchFamily="2" charset="2"/>
              <a:buChar char="Ø"/>
            </a:pPr>
            <a:r>
              <a:rPr lang="en-US" sz="2000" dirty="0">
                <a:latin typeface="Calibri" pitchFamily="34" charset="0"/>
              </a:rPr>
              <a:t>Dynamic calculation of gap penalties based on position, deviations in sequence lengths, and evolutionary divergence</a:t>
            </a:r>
          </a:p>
          <a:p>
            <a:pPr marL="800100" lvl="1" indent="-342900">
              <a:spcBef>
                <a:spcPct val="20000"/>
              </a:spcBef>
              <a:buClr>
                <a:srgbClr val="92D050"/>
              </a:buClr>
              <a:buFont typeface="Wingdings" panose="05000000000000000000" pitchFamily="2" charset="2"/>
              <a:buChar char="Ø"/>
            </a:pPr>
            <a:r>
              <a:rPr lang="en-US" sz="2000" dirty="0">
                <a:latin typeface="Calibri" pitchFamily="34" charset="0"/>
              </a:rPr>
              <a:t>Residue-specific gap penalties</a:t>
            </a:r>
          </a:p>
        </p:txBody>
      </p:sp>
      <p:sp>
        <p:nvSpPr>
          <p:cNvPr id="7" name="Rectangle 4"/>
          <p:cNvSpPr>
            <a:spLocks noChangeArrowheads="1"/>
          </p:cNvSpPr>
          <p:nvPr/>
        </p:nvSpPr>
        <p:spPr bwMode="auto">
          <a:xfrm>
            <a:off x="574334" y="1545901"/>
            <a:ext cx="7883866" cy="1077860"/>
          </a:xfrm>
          <a:prstGeom prst="rect">
            <a:avLst/>
          </a:prstGeom>
          <a:noFill/>
          <a:ln w="9525">
            <a:noFill/>
            <a:miter lim="800000"/>
            <a:headEnd/>
            <a:tailEnd/>
          </a:ln>
        </p:spPr>
        <p:txBody>
          <a:bodyPr wrap="square" lIns="92075" tIns="46038" rIns="92075" bIns="46038">
            <a:spAutoFit/>
          </a:bodyPr>
          <a:lstStyle/>
          <a:p>
            <a:pPr marL="342900" indent="-342900">
              <a:spcBef>
                <a:spcPct val="20000"/>
              </a:spcBef>
              <a:buClr>
                <a:schemeClr val="accent1"/>
              </a:buClr>
              <a:buSzPct val="80000"/>
              <a:buFont typeface="Wingdings" pitchFamily="2" charset="2"/>
              <a:buChar char="n"/>
            </a:pPr>
            <a:r>
              <a:rPr lang="en-US" sz="2000" dirty="0">
                <a:latin typeface="Calibri" pitchFamily="34" charset="0"/>
              </a:rPr>
              <a:t>Sequences weighted to compensate for biased representation in large sub-families</a:t>
            </a:r>
          </a:p>
          <a:p>
            <a:pPr marL="800100" lvl="1" indent="-342900">
              <a:spcBef>
                <a:spcPct val="20000"/>
              </a:spcBef>
              <a:buClr>
                <a:srgbClr val="92D050"/>
              </a:buClr>
              <a:buFont typeface="Wingdings" panose="05000000000000000000" pitchFamily="2" charset="2"/>
              <a:buChar char="Ø"/>
            </a:pPr>
            <a:r>
              <a:rPr lang="en-US" sz="2000" dirty="0">
                <a:latin typeface="Calibri" pitchFamily="34" charset="0"/>
              </a:rPr>
              <a:t>Weights calculated as the distance of each sequence from the root</a:t>
            </a:r>
          </a:p>
        </p:txBody>
      </p:sp>
      <p:sp>
        <p:nvSpPr>
          <p:cNvPr id="8" name="Text Box 5"/>
          <p:cNvSpPr txBox="1">
            <a:spLocks noChangeArrowheads="1"/>
          </p:cNvSpPr>
          <p:nvPr/>
        </p:nvSpPr>
        <p:spPr bwMode="auto">
          <a:xfrm>
            <a:off x="73025" y="1114425"/>
            <a:ext cx="2351221" cy="400110"/>
          </a:xfrm>
          <a:prstGeom prst="rect">
            <a:avLst/>
          </a:prstGeom>
          <a:noFill/>
          <a:ln w="12700" cap="sq">
            <a:noFill/>
            <a:miter lim="800000"/>
            <a:headEnd type="none" w="sm" len="sm"/>
            <a:tailEnd type="none" w="sm" len="sm"/>
          </a:ln>
        </p:spPr>
        <p:txBody>
          <a:bodyPr wrap="none">
            <a:spAutoFit/>
          </a:bodyPr>
          <a:lstStyle/>
          <a:p>
            <a:pPr eaLnBrk="0" hangingPunct="0"/>
            <a:r>
              <a:rPr lang="en-US" sz="2000" b="1" dirty="0">
                <a:solidFill>
                  <a:srgbClr val="0099CC"/>
                </a:solidFill>
                <a:latin typeface="Calibri" pitchFamily="34" charset="0"/>
              </a:rPr>
              <a:t>Innovative Features: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dissolv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dissolve">
                                      <p:cBhvr>
                                        <p:cTn id="12"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P spid="819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CLUSTAL 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954" y="1602316"/>
            <a:ext cx="6746091" cy="42846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CLUSTAL W may not yield meaningful results if …</a:t>
            </a:r>
          </a:p>
        </p:txBody>
      </p:sp>
      <p:sp>
        <p:nvSpPr>
          <p:cNvPr id="10243" name="Rectangle 4"/>
          <p:cNvSpPr>
            <a:spLocks noChangeArrowheads="1"/>
          </p:cNvSpPr>
          <p:nvPr/>
        </p:nvSpPr>
        <p:spPr bwMode="auto">
          <a:xfrm>
            <a:off x="458788" y="1549400"/>
            <a:ext cx="8226425" cy="3848100"/>
          </a:xfrm>
          <a:prstGeom prst="rect">
            <a:avLst/>
          </a:prstGeom>
          <a:noFill/>
          <a:ln w="9525">
            <a:noFill/>
            <a:miter lim="800000"/>
            <a:headEnd/>
            <a:tailEnd/>
          </a:ln>
        </p:spPr>
        <p:txBody>
          <a:bodyPr lIns="92075" tIns="46038" rIns="92075" bIns="46038">
            <a:spAutoFit/>
          </a:bodyPr>
          <a:lstStyle/>
          <a:p>
            <a:pPr marL="342900" indent="-342900">
              <a:spcBef>
                <a:spcPct val="20000"/>
              </a:spcBef>
              <a:buClr>
                <a:schemeClr val="accent1"/>
              </a:buClr>
              <a:buSzPct val="80000"/>
              <a:buFont typeface="Wingdings" pitchFamily="2" charset="2"/>
              <a:buChar char="n"/>
            </a:pPr>
            <a:r>
              <a:rPr lang="en-US" sz="2000" dirty="0">
                <a:latin typeface="Calibri" pitchFamily="34" charset="0"/>
              </a:rPr>
              <a:t>Sequences in the set are unrelated</a:t>
            </a:r>
          </a:p>
          <a:p>
            <a:pPr marL="342900" indent="-342900">
              <a:spcBef>
                <a:spcPct val="20000"/>
              </a:spcBef>
              <a:buClr>
                <a:schemeClr val="accent1"/>
              </a:buClr>
              <a:buSzPct val="80000"/>
              <a:buFont typeface="Wingdings" pitchFamily="2" charset="2"/>
              <a:buChar char="n"/>
            </a:pPr>
            <a:endParaRPr lang="en-US" sz="2000" dirty="0">
              <a:latin typeface="Calibri" pitchFamily="34" charset="0"/>
            </a:endParaRPr>
          </a:p>
          <a:p>
            <a:pPr marL="342900" indent="-342900">
              <a:spcBef>
                <a:spcPct val="20000"/>
              </a:spcBef>
              <a:buClr>
                <a:schemeClr val="accent1"/>
              </a:buClr>
              <a:buSzPct val="80000"/>
              <a:buFont typeface="Wingdings" pitchFamily="2" charset="2"/>
              <a:buChar char="n"/>
            </a:pPr>
            <a:r>
              <a:rPr lang="en-US" sz="2000" dirty="0">
                <a:latin typeface="Calibri" pitchFamily="34" charset="0"/>
              </a:rPr>
              <a:t>Some sequences in the set are of greatly varying lengths (have accumulated long insertions or deletions or both; remember </a:t>
            </a:r>
            <a:r>
              <a:rPr lang="en-US" sz="2000" i="1" dirty="0">
                <a:solidFill>
                  <a:srgbClr val="F333E1"/>
                </a:solidFill>
                <a:latin typeface="Calibri" pitchFamily="34" charset="0"/>
              </a:rPr>
              <a:t>MSAs are global alignments</a:t>
            </a:r>
            <a:r>
              <a:rPr lang="en-US" sz="2000" dirty="0">
                <a:latin typeface="Calibri" pitchFamily="34" charset="0"/>
              </a:rPr>
              <a:t>)</a:t>
            </a:r>
          </a:p>
          <a:p>
            <a:pPr marL="342900" indent="-342900">
              <a:spcBef>
                <a:spcPct val="20000"/>
              </a:spcBef>
              <a:buClr>
                <a:schemeClr val="accent1"/>
              </a:buClr>
              <a:buSzPct val="80000"/>
              <a:buFont typeface="Wingdings" pitchFamily="2" charset="2"/>
              <a:buChar char="n"/>
            </a:pPr>
            <a:endParaRPr lang="en-US" sz="2000" dirty="0">
              <a:latin typeface="Calibri" pitchFamily="34" charset="0"/>
            </a:endParaRPr>
          </a:p>
          <a:p>
            <a:pPr marL="342900" indent="-342900">
              <a:spcBef>
                <a:spcPct val="20000"/>
              </a:spcBef>
              <a:buClr>
                <a:schemeClr val="accent1"/>
              </a:buClr>
              <a:buSzPct val="80000"/>
              <a:buFont typeface="Wingdings" pitchFamily="2" charset="2"/>
              <a:buChar char="n"/>
            </a:pPr>
            <a:r>
              <a:rPr lang="en-US" sz="2000" dirty="0">
                <a:latin typeface="Calibri" pitchFamily="34" charset="0"/>
              </a:rPr>
              <a:t>Sequences have diverged considerably and evolutionary sampling of sequences in the set is poor (esp. when the dataset is small)</a:t>
            </a:r>
          </a:p>
          <a:p>
            <a:pPr marL="342900" indent="-342900">
              <a:spcBef>
                <a:spcPct val="20000"/>
              </a:spcBef>
              <a:buClr>
                <a:schemeClr val="accent1"/>
              </a:buClr>
              <a:buSzPct val="80000"/>
              <a:buFont typeface="Wingdings" pitchFamily="2" charset="2"/>
              <a:buChar char="n"/>
            </a:pPr>
            <a:endParaRPr lang="en-US" sz="2000" dirty="0">
              <a:latin typeface="Calibri" pitchFamily="34" charset="0"/>
            </a:endParaRPr>
          </a:p>
          <a:p>
            <a:pPr marL="342900" indent="-342900">
              <a:spcBef>
                <a:spcPct val="20000"/>
              </a:spcBef>
              <a:buClr>
                <a:schemeClr val="accent1"/>
              </a:buClr>
              <a:buSzPct val="80000"/>
              <a:buFont typeface="Wingdings" pitchFamily="2" charset="2"/>
              <a:buChar char="n"/>
            </a:pPr>
            <a:r>
              <a:rPr lang="en-US" sz="2000" dirty="0">
                <a:latin typeface="Calibri" pitchFamily="34" charset="0"/>
              </a:rPr>
              <a:t>Sequences are non-globular proteins (</a:t>
            </a:r>
            <a:r>
              <a:rPr lang="en-US" sz="2000" i="1" dirty="0">
                <a:latin typeface="Calibri" pitchFamily="34" charset="0"/>
              </a:rPr>
              <a:t>i.e.</a:t>
            </a:r>
            <a:r>
              <a:rPr lang="en-US" sz="2000" dirty="0">
                <a:latin typeface="Calibri" pitchFamily="34" charset="0"/>
              </a:rPr>
              <a:t>, intrinsically unstructured proteins) or harbor long stretches of intrinsically unstructured regions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10243">
                                            <p:txEl>
                                              <p:pRg st="0" end="0"/>
                                            </p:txEl>
                                          </p:spTgt>
                                        </p:tgtEl>
                                        <p:attrNameLst>
                                          <p:attrName>style.visibility</p:attrName>
                                        </p:attrNameLst>
                                      </p:cBhvr>
                                      <p:to>
                                        <p:strVal val="visible"/>
                                      </p:to>
                                    </p:set>
                                    <p:anim calcmode="discrete" valueType="clr">
                                      <p:cBhvr override="childStyle">
                                        <p:cTn id="7" dur="80"/>
                                        <p:tgtEl>
                                          <p:spTgt spid="1024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24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wd">
                                    <p:tmPct val="50000"/>
                                  </p:iterate>
                                  <p:childTnLst>
                                    <p:set>
                                      <p:cBhvr>
                                        <p:cTn id="13" dur="1" fill="hold">
                                          <p:stCondLst>
                                            <p:cond delay="0"/>
                                          </p:stCondLst>
                                        </p:cTn>
                                        <p:tgtEl>
                                          <p:spTgt spid="10243">
                                            <p:txEl>
                                              <p:pRg st="2" end="2"/>
                                            </p:txEl>
                                          </p:spTgt>
                                        </p:tgtEl>
                                        <p:attrNameLst>
                                          <p:attrName>style.visibility</p:attrName>
                                        </p:attrNameLst>
                                      </p:cBhvr>
                                      <p:to>
                                        <p:strVal val="visible"/>
                                      </p:to>
                                    </p:set>
                                    <p:anim calcmode="discrete" valueType="clr">
                                      <p:cBhvr override="childStyle">
                                        <p:cTn id="14" dur="80"/>
                                        <p:tgtEl>
                                          <p:spTgt spid="1024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24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024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wd">
                                    <p:tmPct val="50000"/>
                                  </p:iterate>
                                  <p:childTnLst>
                                    <p:set>
                                      <p:cBhvr>
                                        <p:cTn id="20" dur="1" fill="hold">
                                          <p:stCondLst>
                                            <p:cond delay="0"/>
                                          </p:stCondLst>
                                        </p:cTn>
                                        <p:tgtEl>
                                          <p:spTgt spid="10243">
                                            <p:txEl>
                                              <p:pRg st="4" end="4"/>
                                            </p:txEl>
                                          </p:spTgt>
                                        </p:tgtEl>
                                        <p:attrNameLst>
                                          <p:attrName>style.visibility</p:attrName>
                                        </p:attrNameLst>
                                      </p:cBhvr>
                                      <p:to>
                                        <p:strVal val="visible"/>
                                      </p:to>
                                    </p:set>
                                    <p:anim calcmode="discrete" valueType="clr">
                                      <p:cBhvr override="childStyle">
                                        <p:cTn id="21" dur="80"/>
                                        <p:tgtEl>
                                          <p:spTgt spid="1024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24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1024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wd">
                                    <p:tmPct val="50000"/>
                                  </p:iterate>
                                  <p:childTnLst>
                                    <p:set>
                                      <p:cBhvr>
                                        <p:cTn id="27" dur="1" fill="hold">
                                          <p:stCondLst>
                                            <p:cond delay="0"/>
                                          </p:stCondLst>
                                        </p:cTn>
                                        <p:tgtEl>
                                          <p:spTgt spid="10243">
                                            <p:txEl>
                                              <p:pRg st="6" end="6"/>
                                            </p:txEl>
                                          </p:spTgt>
                                        </p:tgtEl>
                                        <p:attrNameLst>
                                          <p:attrName>style.visibility</p:attrName>
                                        </p:attrNameLst>
                                      </p:cBhvr>
                                      <p:to>
                                        <p:strVal val="visible"/>
                                      </p:to>
                                    </p:set>
                                    <p:anim calcmode="discrete" valueType="clr">
                                      <p:cBhvr override="childStyle">
                                        <p:cTn id="28" dur="80"/>
                                        <p:tgtEl>
                                          <p:spTgt spid="1024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243">
                                            <p:txEl>
                                              <p:pRg st="6" end="6"/>
                                            </p:txEl>
                                          </p:spTgt>
                                        </p:tgtEl>
                                        <p:attrNameLst>
                                          <p:attrName>fillcolor</p:attrName>
                                        </p:attrNameLst>
                                      </p:cBhvr>
                                      <p:tavLst>
                                        <p:tav tm="0">
                                          <p:val>
                                            <p:clrVal>
                                              <a:schemeClr val="accent2"/>
                                            </p:clrVal>
                                          </p:val>
                                        </p:tav>
                                        <p:tav tm="50000">
                                          <p:val>
                                            <p:clrVal>
                                              <a:schemeClr val="hlink"/>
                                            </p:clrVal>
                                          </p:val>
                                        </p:tav>
                                      </p:tavLst>
                                    </p:anim>
                                    <p:set>
                                      <p:cBhvr>
                                        <p:cTn id="30" dur="80"/>
                                        <p:tgtEl>
                                          <p:spTgt spid="1024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MUSCLE</a:t>
            </a:r>
          </a:p>
        </p:txBody>
      </p:sp>
      <p:grpSp>
        <p:nvGrpSpPr>
          <p:cNvPr id="7" name="Group 6"/>
          <p:cNvGrpSpPr>
            <a:grpSpLocks noChangeAspect="1"/>
          </p:cNvGrpSpPr>
          <p:nvPr/>
        </p:nvGrpSpPr>
        <p:grpSpPr>
          <a:xfrm>
            <a:off x="1280160" y="1186180"/>
            <a:ext cx="7863840" cy="5671820"/>
            <a:chOff x="1750060" y="1186180"/>
            <a:chExt cx="7863840" cy="5671820"/>
          </a:xfrm>
        </p:grpSpPr>
        <p:pic>
          <p:nvPicPr>
            <p:cNvPr id="5" name="Picture 3"/>
            <p:cNvPicPr>
              <a:picLocks noChangeAspect="1" noChangeArrowheads="1"/>
            </p:cNvPicPr>
            <p:nvPr/>
          </p:nvPicPr>
          <p:blipFill>
            <a:blip r:embed="rId3" cstate="print"/>
            <a:srcRect/>
            <a:stretch>
              <a:fillRect/>
            </a:stretch>
          </p:blipFill>
          <p:spPr bwMode="auto">
            <a:xfrm>
              <a:off x="1750060" y="1186180"/>
              <a:ext cx="6583680" cy="5025200"/>
            </a:xfrm>
            <a:prstGeom prst="rect">
              <a:avLst/>
            </a:prstGeom>
            <a:noFill/>
            <a:ln w="9525">
              <a:noFill/>
              <a:round/>
              <a:headEnd/>
              <a:tailEnd/>
            </a:ln>
            <a:effectLst/>
          </p:spPr>
        </p:pic>
        <p:sp>
          <p:nvSpPr>
            <p:cNvPr id="6" name="Text Box 4"/>
            <p:cNvSpPr txBox="1">
              <a:spLocks noChangeArrowheads="1"/>
            </p:cNvSpPr>
            <p:nvPr/>
          </p:nvSpPr>
          <p:spPr bwMode="auto">
            <a:xfrm>
              <a:off x="5294312" y="6602413"/>
              <a:ext cx="4319588" cy="255587"/>
            </a:xfrm>
            <a:prstGeom prst="rect">
              <a:avLst/>
            </a:prstGeom>
            <a:noFill/>
            <a:ln w="9525">
              <a:noFill/>
              <a:round/>
              <a:headEnd/>
              <a:tailEnd/>
            </a:ln>
            <a:effectLst/>
          </p:spPr>
          <p:txBody>
            <a:bodyPr lIns="0" tIns="0" rIns="0" bIns="0"/>
            <a:lstStyle/>
            <a:p>
              <a:pPr algn="r">
                <a:tabLst>
                  <a:tab pos="723900" algn="l"/>
                  <a:tab pos="1447800" algn="l"/>
                  <a:tab pos="2171700" algn="l"/>
                  <a:tab pos="2895600" algn="l"/>
                  <a:tab pos="3619500" algn="l"/>
                </a:tabLst>
              </a:pPr>
              <a:r>
                <a:rPr lang="en-GB" sz="1200" b="1" dirty="0">
                  <a:solidFill>
                    <a:srgbClr val="000000"/>
                  </a:solidFill>
                  <a:latin typeface="Arial" charset="0"/>
                  <a:ea typeface="msgothic" charset="0"/>
                  <a:cs typeface="msgothic" charset="0"/>
                </a:rPr>
                <a:t>Edgar R C </a:t>
              </a:r>
              <a:r>
                <a:rPr lang="en-GB" sz="1200" b="1" dirty="0" err="1">
                  <a:solidFill>
                    <a:srgbClr val="000000"/>
                  </a:solidFill>
                  <a:latin typeface="Arial" charset="0"/>
                  <a:ea typeface="msgothic" charset="0"/>
                  <a:cs typeface="msgothic" charset="0"/>
                </a:rPr>
                <a:t>Nucl</a:t>
              </a:r>
              <a:r>
                <a:rPr lang="en-GB" sz="1200" b="1" dirty="0">
                  <a:solidFill>
                    <a:srgbClr val="000000"/>
                  </a:solidFill>
                  <a:latin typeface="Arial" charset="0"/>
                  <a:ea typeface="msgothic" charset="0"/>
                  <a:cs typeface="msgothic" charset="0"/>
                </a:rPr>
                <a:t>. Acids Res. 2004;32:1792-1797</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44488" y="485775"/>
            <a:ext cx="8456612"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Progressive Multiple Sequence Alignment (PMSA)</a:t>
            </a:r>
          </a:p>
        </p:txBody>
      </p:sp>
      <p:sp>
        <p:nvSpPr>
          <p:cNvPr id="4099" name="Rectangle 3"/>
          <p:cNvSpPr>
            <a:spLocks noChangeArrowheads="1"/>
          </p:cNvSpPr>
          <p:nvPr/>
        </p:nvSpPr>
        <p:spPr bwMode="auto">
          <a:xfrm>
            <a:off x="460375" y="1371600"/>
            <a:ext cx="8226425" cy="4709624"/>
          </a:xfrm>
          <a:prstGeom prst="rect">
            <a:avLst/>
          </a:prstGeom>
          <a:noFill/>
          <a:ln w="9525">
            <a:noFill/>
            <a:miter lim="800000"/>
            <a:headEnd/>
            <a:tailEnd/>
          </a:ln>
        </p:spPr>
        <p:txBody>
          <a:bodyPr lIns="92075" tIns="46038" rIns="92075" bIns="46038">
            <a:spAutoFit/>
          </a:bodyPr>
          <a:lstStyle/>
          <a:p>
            <a:pPr marL="342900" indent="-342900">
              <a:spcBef>
                <a:spcPct val="20000"/>
              </a:spcBef>
              <a:buClr>
                <a:schemeClr val="accent1"/>
              </a:buClr>
              <a:buSzPct val="80000"/>
              <a:buFont typeface="Wingdings" pitchFamily="2" charset="2"/>
              <a:buNone/>
            </a:pPr>
            <a:r>
              <a:rPr lang="en-US" sz="2000" b="1" dirty="0">
                <a:solidFill>
                  <a:srgbClr val="0099CC"/>
                </a:solidFill>
                <a:latin typeface="Calibri" pitchFamily="34" charset="0"/>
              </a:rPr>
              <a:t>Problem:</a:t>
            </a:r>
          </a:p>
          <a:p>
            <a:pPr marL="342900" indent="-342900">
              <a:spcBef>
                <a:spcPct val="20000"/>
              </a:spcBef>
              <a:buClr>
                <a:schemeClr val="accent1"/>
              </a:buClr>
              <a:buSzPct val="80000"/>
              <a:buFont typeface="Wingdings" pitchFamily="2" charset="2"/>
              <a:buNone/>
            </a:pPr>
            <a:r>
              <a:rPr lang="en-US" sz="2000" dirty="0">
                <a:latin typeface="Calibri" pitchFamily="34" charset="0"/>
              </a:rPr>
              <a:t>Given a set of </a:t>
            </a:r>
            <a:r>
              <a:rPr lang="en-US" sz="2000" i="1" dirty="0">
                <a:solidFill>
                  <a:srgbClr val="F333E1"/>
                </a:solidFill>
                <a:latin typeface="Calibri" pitchFamily="34" charset="0"/>
              </a:rPr>
              <a:t>related</a:t>
            </a:r>
            <a:r>
              <a:rPr lang="en-US" sz="2000" dirty="0">
                <a:latin typeface="Calibri" pitchFamily="34" charset="0"/>
              </a:rPr>
              <a:t> sequences, generate a </a:t>
            </a:r>
            <a:r>
              <a:rPr lang="en-US" sz="2000" i="1" dirty="0">
                <a:solidFill>
                  <a:srgbClr val="F333E1"/>
                </a:solidFill>
                <a:latin typeface="Calibri" pitchFamily="34" charset="0"/>
              </a:rPr>
              <a:t>global</a:t>
            </a:r>
            <a:r>
              <a:rPr lang="en-US" sz="2000" dirty="0">
                <a:latin typeface="Calibri" pitchFamily="34" charset="0"/>
              </a:rPr>
              <a:t> MSA</a:t>
            </a:r>
          </a:p>
          <a:p>
            <a:pPr marL="342900" indent="-342900">
              <a:spcBef>
                <a:spcPct val="20000"/>
              </a:spcBef>
              <a:buClr>
                <a:schemeClr val="accent1"/>
              </a:buClr>
              <a:buSzPct val="80000"/>
              <a:buFont typeface="Wingdings" pitchFamily="2" charset="2"/>
              <a:buNone/>
            </a:pPr>
            <a:endParaRPr lang="en-US" sz="2000" dirty="0">
              <a:latin typeface="Calibri" pitchFamily="34" charset="0"/>
            </a:endParaRPr>
          </a:p>
          <a:p>
            <a:pPr marL="342900" indent="-342900">
              <a:spcBef>
                <a:spcPct val="20000"/>
              </a:spcBef>
              <a:buClr>
                <a:schemeClr val="accent1"/>
              </a:buClr>
              <a:buSzPct val="80000"/>
              <a:buFont typeface="Wingdings" pitchFamily="2" charset="2"/>
              <a:buNone/>
            </a:pPr>
            <a:r>
              <a:rPr lang="en-US" sz="2000" b="1" dirty="0">
                <a:solidFill>
                  <a:srgbClr val="0099CC"/>
                </a:solidFill>
                <a:latin typeface="Calibri" pitchFamily="34" charset="0"/>
              </a:rPr>
              <a:t>Progressive Alignment – A Typical Heuristic for MSAs</a:t>
            </a:r>
          </a:p>
          <a:p>
            <a:pPr marL="342900" indent="-342900">
              <a:spcBef>
                <a:spcPct val="20000"/>
              </a:spcBef>
              <a:buClr>
                <a:schemeClr val="accent1"/>
              </a:buClr>
              <a:buSzPct val="80000"/>
              <a:buFont typeface="Wingdings" pitchFamily="2" charset="2"/>
              <a:buChar char="n"/>
            </a:pPr>
            <a:r>
              <a:rPr lang="en-US" sz="2000" dirty="0">
                <a:latin typeface="Calibri" pitchFamily="34" charset="0"/>
              </a:rPr>
              <a:t>Construct all possible pairwise alignments</a:t>
            </a:r>
          </a:p>
          <a:p>
            <a:pPr marL="800100" lvl="1" indent="-342900">
              <a:spcBef>
                <a:spcPct val="20000"/>
              </a:spcBef>
              <a:buClr>
                <a:srgbClr val="92D050"/>
              </a:buClr>
              <a:buFont typeface="Wingdings" panose="05000000000000000000" pitchFamily="2" charset="2"/>
              <a:buChar char="Ø"/>
            </a:pPr>
            <a:r>
              <a:rPr lang="en-US" sz="2000" dirty="0">
                <a:latin typeface="Calibri" pitchFamily="34" charset="0"/>
              </a:rPr>
              <a:t>Choose the most similar pair of sequences; align; fix alignment</a:t>
            </a:r>
          </a:p>
          <a:p>
            <a:pPr marL="800100" lvl="1" indent="-342900">
              <a:spcBef>
                <a:spcPct val="20000"/>
              </a:spcBef>
              <a:buClr>
                <a:srgbClr val="92D050"/>
              </a:buClr>
              <a:buFont typeface="Wingdings" panose="05000000000000000000" pitchFamily="2" charset="2"/>
              <a:buChar char="Ø"/>
            </a:pPr>
            <a:r>
              <a:rPr lang="en-US" sz="2000" dirty="0">
                <a:latin typeface="Calibri" pitchFamily="34" charset="0"/>
              </a:rPr>
              <a:t>Align the next closely related sequence to the first alignment; iterate</a:t>
            </a:r>
          </a:p>
          <a:p>
            <a:pPr marL="342900" indent="-342900">
              <a:spcBef>
                <a:spcPct val="20000"/>
              </a:spcBef>
              <a:buClr>
                <a:schemeClr val="accent1"/>
              </a:buClr>
              <a:buSzPct val="80000"/>
              <a:buFont typeface="Wingdings" pitchFamily="2" charset="2"/>
              <a:buChar char="n"/>
            </a:pPr>
            <a:endParaRPr lang="en-US" sz="2000" dirty="0">
              <a:latin typeface="Calibri" pitchFamily="34" charset="0"/>
            </a:endParaRPr>
          </a:p>
          <a:p>
            <a:pPr marL="342900" indent="-342900">
              <a:spcBef>
                <a:spcPct val="20000"/>
              </a:spcBef>
              <a:buClr>
                <a:schemeClr val="accent1"/>
              </a:buClr>
              <a:buSzPct val="80000"/>
              <a:buFont typeface="Wingdings" pitchFamily="2" charset="2"/>
              <a:buNone/>
            </a:pPr>
            <a:r>
              <a:rPr lang="en-US" sz="2000" b="1" dirty="0">
                <a:solidFill>
                  <a:srgbClr val="0099CC"/>
                </a:solidFill>
                <a:latin typeface="Calibri" pitchFamily="34" charset="0"/>
              </a:rPr>
              <a:t>Features:</a:t>
            </a:r>
          </a:p>
          <a:p>
            <a:pPr marL="342900" indent="-342900">
              <a:spcBef>
                <a:spcPct val="20000"/>
              </a:spcBef>
              <a:buClr>
                <a:schemeClr val="accent1"/>
              </a:buClr>
              <a:buSzPct val="80000"/>
              <a:buFont typeface="Wingdings" pitchFamily="2" charset="2"/>
              <a:buChar char="n"/>
            </a:pPr>
            <a:r>
              <a:rPr lang="en-US" sz="2000" dirty="0">
                <a:latin typeface="Calibri" pitchFamily="34" charset="0"/>
              </a:rPr>
              <a:t>Fast and efficient; results are generally reasonable</a:t>
            </a:r>
          </a:p>
          <a:p>
            <a:pPr marL="342900" indent="-342900">
              <a:spcBef>
                <a:spcPct val="20000"/>
              </a:spcBef>
              <a:buClr>
                <a:schemeClr val="accent1"/>
              </a:buClr>
              <a:buSzPct val="80000"/>
              <a:buFont typeface="Wingdings" pitchFamily="2" charset="2"/>
              <a:buChar char="n"/>
            </a:pPr>
            <a:r>
              <a:rPr lang="en-US" sz="2000" dirty="0">
                <a:latin typeface="Calibri" pitchFamily="34" charset="0"/>
              </a:rPr>
              <a:t>Does not directly optimize any </a:t>
            </a:r>
            <a:r>
              <a:rPr lang="en-US" sz="2000" i="1" dirty="0">
                <a:solidFill>
                  <a:srgbClr val="F333E1"/>
                </a:solidFill>
                <a:latin typeface="Calibri" pitchFamily="34" charset="0"/>
              </a:rPr>
              <a:t>global</a:t>
            </a:r>
            <a:r>
              <a:rPr lang="en-US" sz="2000" dirty="0">
                <a:latin typeface="Calibri" pitchFamily="34" charset="0"/>
              </a:rPr>
              <a:t> scoring function of alignment correctness; it does optimize the score for aligning a new sequence(s) with the emerging alignment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wd">
                                    <p:tmPct val="50000"/>
                                  </p:iterate>
                                  <p:childTnLst>
                                    <p:set>
                                      <p:cBhvr>
                                        <p:cTn id="6" dur="1" fill="hold">
                                          <p:stCondLst>
                                            <p:cond delay="0"/>
                                          </p:stCondLst>
                                        </p:cTn>
                                        <p:tgtEl>
                                          <p:spTgt spid="4099">
                                            <p:txEl>
                                              <p:pRg st="0" end="0"/>
                                            </p:txEl>
                                          </p:spTgt>
                                        </p:tgtEl>
                                        <p:attrNameLst>
                                          <p:attrName>style.visibility</p:attrName>
                                        </p:attrNameLst>
                                      </p:cBhvr>
                                      <p:to>
                                        <p:strVal val="visible"/>
                                      </p:to>
                                    </p:set>
                                    <p:anim calcmode="discrete" valueType="clr">
                                      <p:cBhvr override="childStyle">
                                        <p:cTn id="7" dur="80"/>
                                        <p:tgtEl>
                                          <p:spTgt spid="40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09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wd">
                                    <p:tmPct val="50000"/>
                                  </p:iterate>
                                  <p:childTnLst>
                                    <p:set>
                                      <p:cBhvr>
                                        <p:cTn id="13" dur="1" fill="hold">
                                          <p:stCondLst>
                                            <p:cond delay="0"/>
                                          </p:stCondLst>
                                        </p:cTn>
                                        <p:tgtEl>
                                          <p:spTgt spid="4099">
                                            <p:txEl>
                                              <p:pRg st="1" end="1"/>
                                            </p:txEl>
                                          </p:spTgt>
                                        </p:tgtEl>
                                        <p:attrNameLst>
                                          <p:attrName>style.visibility</p:attrName>
                                        </p:attrNameLst>
                                      </p:cBhvr>
                                      <p:to>
                                        <p:strVal val="visible"/>
                                      </p:to>
                                    </p:set>
                                    <p:anim calcmode="discrete" valueType="clr">
                                      <p:cBhvr override="childStyle">
                                        <p:cTn id="14" dur="80"/>
                                        <p:tgtEl>
                                          <p:spTgt spid="40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0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099">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wd">
                                    <p:tmPct val="50000"/>
                                  </p:iterate>
                                  <p:childTnLst>
                                    <p:set>
                                      <p:cBhvr>
                                        <p:cTn id="20" dur="1" fill="hold">
                                          <p:stCondLst>
                                            <p:cond delay="0"/>
                                          </p:stCondLst>
                                        </p:cTn>
                                        <p:tgtEl>
                                          <p:spTgt spid="4099">
                                            <p:txEl>
                                              <p:pRg st="3" end="3"/>
                                            </p:txEl>
                                          </p:spTgt>
                                        </p:tgtEl>
                                        <p:attrNameLst>
                                          <p:attrName>style.visibility</p:attrName>
                                        </p:attrNameLst>
                                      </p:cBhvr>
                                      <p:to>
                                        <p:strVal val="visible"/>
                                      </p:to>
                                    </p:set>
                                    <p:anim calcmode="discrete" valueType="clr">
                                      <p:cBhvr override="childStyle">
                                        <p:cTn id="21" dur="80"/>
                                        <p:tgtEl>
                                          <p:spTgt spid="409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4099">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4099">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wd">
                                    <p:tmPct val="50000"/>
                                  </p:iterate>
                                  <p:childTnLst>
                                    <p:set>
                                      <p:cBhvr>
                                        <p:cTn id="27" dur="1" fill="hold">
                                          <p:stCondLst>
                                            <p:cond delay="0"/>
                                          </p:stCondLst>
                                        </p:cTn>
                                        <p:tgtEl>
                                          <p:spTgt spid="4099">
                                            <p:txEl>
                                              <p:pRg st="4" end="4"/>
                                            </p:txEl>
                                          </p:spTgt>
                                        </p:tgtEl>
                                        <p:attrNameLst>
                                          <p:attrName>style.visibility</p:attrName>
                                        </p:attrNameLst>
                                      </p:cBhvr>
                                      <p:to>
                                        <p:strVal val="visible"/>
                                      </p:to>
                                    </p:set>
                                    <p:anim calcmode="discrete" valueType="clr">
                                      <p:cBhvr override="childStyle">
                                        <p:cTn id="28" dur="80"/>
                                        <p:tgtEl>
                                          <p:spTgt spid="409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4099">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4099">
                                            <p:txEl>
                                              <p:pRg st="4" end="4"/>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wd">
                                    <p:tmPct val="50000"/>
                                  </p:iterate>
                                  <p:childTnLst>
                                    <p:set>
                                      <p:cBhvr>
                                        <p:cTn id="34" dur="1" fill="hold">
                                          <p:stCondLst>
                                            <p:cond delay="0"/>
                                          </p:stCondLst>
                                        </p:cTn>
                                        <p:tgtEl>
                                          <p:spTgt spid="4099">
                                            <p:txEl>
                                              <p:pRg st="5" end="5"/>
                                            </p:txEl>
                                          </p:spTgt>
                                        </p:tgtEl>
                                        <p:attrNameLst>
                                          <p:attrName>style.visibility</p:attrName>
                                        </p:attrNameLst>
                                      </p:cBhvr>
                                      <p:to>
                                        <p:strVal val="visible"/>
                                      </p:to>
                                    </p:set>
                                    <p:anim calcmode="discrete" valueType="clr">
                                      <p:cBhvr override="childStyle">
                                        <p:cTn id="35" dur="80"/>
                                        <p:tgtEl>
                                          <p:spTgt spid="409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4099">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4099">
                                            <p:txEl>
                                              <p:pRg st="5" end="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wd">
                                    <p:tmPct val="50000"/>
                                  </p:iterate>
                                  <p:childTnLst>
                                    <p:set>
                                      <p:cBhvr>
                                        <p:cTn id="41" dur="1" fill="hold">
                                          <p:stCondLst>
                                            <p:cond delay="0"/>
                                          </p:stCondLst>
                                        </p:cTn>
                                        <p:tgtEl>
                                          <p:spTgt spid="4099">
                                            <p:txEl>
                                              <p:pRg st="6" end="6"/>
                                            </p:txEl>
                                          </p:spTgt>
                                        </p:tgtEl>
                                        <p:attrNameLst>
                                          <p:attrName>style.visibility</p:attrName>
                                        </p:attrNameLst>
                                      </p:cBhvr>
                                      <p:to>
                                        <p:strVal val="visible"/>
                                      </p:to>
                                    </p:set>
                                    <p:anim calcmode="discrete" valueType="clr">
                                      <p:cBhvr override="childStyle">
                                        <p:cTn id="42" dur="80"/>
                                        <p:tgtEl>
                                          <p:spTgt spid="409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099">
                                            <p:txEl>
                                              <p:pRg st="6" end="6"/>
                                            </p:txEl>
                                          </p:spTgt>
                                        </p:tgtEl>
                                        <p:attrNameLst>
                                          <p:attrName>fillcolor</p:attrName>
                                        </p:attrNameLst>
                                      </p:cBhvr>
                                      <p:tavLst>
                                        <p:tav tm="0">
                                          <p:val>
                                            <p:clrVal>
                                              <a:schemeClr val="accent2"/>
                                            </p:clrVal>
                                          </p:val>
                                        </p:tav>
                                        <p:tav tm="50000">
                                          <p:val>
                                            <p:clrVal>
                                              <a:schemeClr val="hlink"/>
                                            </p:clrVal>
                                          </p:val>
                                        </p:tav>
                                      </p:tavLst>
                                    </p:anim>
                                    <p:set>
                                      <p:cBhvr>
                                        <p:cTn id="44" dur="80"/>
                                        <p:tgtEl>
                                          <p:spTgt spid="4099">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wd">
                                    <p:tmPct val="50000"/>
                                  </p:iterate>
                                  <p:childTnLst>
                                    <p:set>
                                      <p:cBhvr>
                                        <p:cTn id="48" dur="1" fill="hold">
                                          <p:stCondLst>
                                            <p:cond delay="0"/>
                                          </p:stCondLst>
                                        </p:cTn>
                                        <p:tgtEl>
                                          <p:spTgt spid="4099">
                                            <p:txEl>
                                              <p:pRg st="8" end="8"/>
                                            </p:txEl>
                                          </p:spTgt>
                                        </p:tgtEl>
                                        <p:attrNameLst>
                                          <p:attrName>style.visibility</p:attrName>
                                        </p:attrNameLst>
                                      </p:cBhvr>
                                      <p:to>
                                        <p:strVal val="visible"/>
                                      </p:to>
                                    </p:set>
                                    <p:anim calcmode="discrete" valueType="clr">
                                      <p:cBhvr override="childStyle">
                                        <p:cTn id="49" dur="80"/>
                                        <p:tgtEl>
                                          <p:spTgt spid="4099">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4099">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4099">
                                            <p:txEl>
                                              <p:pRg st="8" end="8"/>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wd">
                                    <p:tmPct val="50000"/>
                                  </p:iterate>
                                  <p:childTnLst>
                                    <p:set>
                                      <p:cBhvr>
                                        <p:cTn id="55" dur="1" fill="hold">
                                          <p:stCondLst>
                                            <p:cond delay="0"/>
                                          </p:stCondLst>
                                        </p:cTn>
                                        <p:tgtEl>
                                          <p:spTgt spid="4099">
                                            <p:txEl>
                                              <p:pRg st="9" end="9"/>
                                            </p:txEl>
                                          </p:spTgt>
                                        </p:tgtEl>
                                        <p:attrNameLst>
                                          <p:attrName>style.visibility</p:attrName>
                                        </p:attrNameLst>
                                      </p:cBhvr>
                                      <p:to>
                                        <p:strVal val="visible"/>
                                      </p:to>
                                    </p:set>
                                    <p:anim calcmode="discrete" valueType="clr">
                                      <p:cBhvr override="childStyle">
                                        <p:cTn id="56" dur="80"/>
                                        <p:tgtEl>
                                          <p:spTgt spid="4099">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4099">
                                            <p:txEl>
                                              <p:pRg st="9" end="9"/>
                                            </p:txEl>
                                          </p:spTgt>
                                        </p:tgtEl>
                                        <p:attrNameLst>
                                          <p:attrName>fillcolor</p:attrName>
                                        </p:attrNameLst>
                                      </p:cBhvr>
                                      <p:tavLst>
                                        <p:tav tm="0">
                                          <p:val>
                                            <p:clrVal>
                                              <a:schemeClr val="accent2"/>
                                            </p:clrVal>
                                          </p:val>
                                        </p:tav>
                                        <p:tav tm="50000">
                                          <p:val>
                                            <p:clrVal>
                                              <a:schemeClr val="hlink"/>
                                            </p:clrVal>
                                          </p:val>
                                        </p:tav>
                                      </p:tavLst>
                                    </p:anim>
                                    <p:set>
                                      <p:cBhvr>
                                        <p:cTn id="58" dur="80"/>
                                        <p:tgtEl>
                                          <p:spTgt spid="4099">
                                            <p:txEl>
                                              <p:pRg st="9" end="9"/>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wd">
                                    <p:tmPct val="50000"/>
                                  </p:iterate>
                                  <p:childTnLst>
                                    <p:set>
                                      <p:cBhvr>
                                        <p:cTn id="62" dur="1" fill="hold">
                                          <p:stCondLst>
                                            <p:cond delay="0"/>
                                          </p:stCondLst>
                                        </p:cTn>
                                        <p:tgtEl>
                                          <p:spTgt spid="4099">
                                            <p:txEl>
                                              <p:pRg st="10" end="10"/>
                                            </p:txEl>
                                          </p:spTgt>
                                        </p:tgtEl>
                                        <p:attrNameLst>
                                          <p:attrName>style.visibility</p:attrName>
                                        </p:attrNameLst>
                                      </p:cBhvr>
                                      <p:to>
                                        <p:strVal val="visible"/>
                                      </p:to>
                                    </p:set>
                                    <p:anim calcmode="discrete" valueType="clr">
                                      <p:cBhvr override="childStyle">
                                        <p:cTn id="63" dur="80"/>
                                        <p:tgtEl>
                                          <p:spTgt spid="4099">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4099">
                                            <p:txEl>
                                              <p:pRg st="10" end="10"/>
                                            </p:txEl>
                                          </p:spTgt>
                                        </p:tgtEl>
                                        <p:attrNameLst>
                                          <p:attrName>fillcolor</p:attrName>
                                        </p:attrNameLst>
                                      </p:cBhvr>
                                      <p:tavLst>
                                        <p:tav tm="0">
                                          <p:val>
                                            <p:clrVal>
                                              <a:schemeClr val="accent2"/>
                                            </p:clrVal>
                                          </p:val>
                                        </p:tav>
                                        <p:tav tm="50000">
                                          <p:val>
                                            <p:clrVal>
                                              <a:schemeClr val="hlink"/>
                                            </p:clrVal>
                                          </p:val>
                                        </p:tav>
                                      </p:tavLst>
                                    </p:anim>
                                    <p:set>
                                      <p:cBhvr>
                                        <p:cTn id="65" dur="80"/>
                                        <p:tgtEl>
                                          <p:spTgt spid="4099">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CLUSTAL W* - Profile based PMSA</a:t>
            </a:r>
          </a:p>
        </p:txBody>
      </p:sp>
      <p:sp>
        <p:nvSpPr>
          <p:cNvPr id="5123" name="Rectangle 3"/>
          <p:cNvSpPr>
            <a:spLocks noChangeArrowheads="1"/>
          </p:cNvSpPr>
          <p:nvPr/>
        </p:nvSpPr>
        <p:spPr bwMode="auto">
          <a:xfrm>
            <a:off x="381000" y="2963166"/>
            <a:ext cx="8226425" cy="701675"/>
          </a:xfrm>
          <a:prstGeom prst="rect">
            <a:avLst/>
          </a:prstGeom>
          <a:noFill/>
          <a:ln w="9525">
            <a:noFill/>
            <a:miter lim="800000"/>
            <a:headEnd/>
            <a:tailEnd/>
          </a:ln>
        </p:spPr>
        <p:txBody>
          <a:bodyPr lIns="92075" tIns="46038" rIns="92075" bIns="46038"/>
          <a:lstStyle/>
          <a:p>
            <a:pPr marL="457200" indent="-457200">
              <a:spcBef>
                <a:spcPct val="20000"/>
              </a:spcBef>
              <a:buClr>
                <a:schemeClr val="accent1"/>
              </a:buClr>
              <a:buSzPct val="100000"/>
              <a:buFont typeface="+mj-lt"/>
              <a:buAutoNum type="arabicPeriod" startAt="2"/>
            </a:pPr>
            <a:r>
              <a:rPr lang="en-US" sz="2000" dirty="0">
                <a:latin typeface="Calibri" pitchFamily="34" charset="0"/>
              </a:rPr>
              <a:t>Convert similarity scores from pairwise alignments to evolutionary distances and construct </a:t>
            </a:r>
            <a:r>
              <a:rPr lang="en-US" sz="2000" i="1" dirty="0">
                <a:solidFill>
                  <a:srgbClr val="00B050"/>
                </a:solidFill>
                <a:latin typeface="Calibri" pitchFamily="34" charset="0"/>
              </a:rPr>
              <a:t>distance matrix</a:t>
            </a:r>
          </a:p>
        </p:txBody>
      </p:sp>
      <p:sp>
        <p:nvSpPr>
          <p:cNvPr id="5124" name="Rectangle 4"/>
          <p:cNvSpPr>
            <a:spLocks noChangeArrowheads="1"/>
          </p:cNvSpPr>
          <p:nvPr/>
        </p:nvSpPr>
        <p:spPr bwMode="auto">
          <a:xfrm>
            <a:off x="381000" y="3826069"/>
            <a:ext cx="8226425" cy="708528"/>
          </a:xfrm>
          <a:prstGeom prst="rect">
            <a:avLst/>
          </a:prstGeom>
          <a:noFill/>
          <a:ln w="9525">
            <a:noFill/>
            <a:miter lim="800000"/>
            <a:headEnd/>
            <a:tailEnd/>
          </a:ln>
        </p:spPr>
        <p:txBody>
          <a:bodyPr lIns="92075" tIns="46038" rIns="92075" bIns="46038">
            <a:spAutoFit/>
          </a:bodyPr>
          <a:lstStyle/>
          <a:p>
            <a:pPr marL="457200" indent="-457200">
              <a:spcBef>
                <a:spcPct val="20000"/>
              </a:spcBef>
              <a:buClr>
                <a:schemeClr val="accent1"/>
              </a:buClr>
              <a:buSzPct val="100000"/>
              <a:buFont typeface="+mj-lt"/>
              <a:buAutoNum type="arabicPeriod" startAt="3"/>
            </a:pPr>
            <a:r>
              <a:rPr lang="en-US" sz="2000" dirty="0">
                <a:latin typeface="Calibri" pitchFamily="34" charset="0"/>
              </a:rPr>
              <a:t>Use distance matrix to construct a </a:t>
            </a:r>
            <a:r>
              <a:rPr lang="en-US" sz="2000" i="1" dirty="0">
                <a:solidFill>
                  <a:srgbClr val="00B050"/>
                </a:solidFill>
                <a:latin typeface="Calibri" pitchFamily="34" charset="0"/>
              </a:rPr>
              <a:t>guide tree </a:t>
            </a:r>
            <a:r>
              <a:rPr lang="en-US" sz="2000" dirty="0">
                <a:latin typeface="Calibri" pitchFamily="34" charset="0"/>
              </a:rPr>
              <a:t>via neighbor-joining algorithm</a:t>
            </a:r>
          </a:p>
        </p:txBody>
      </p:sp>
      <p:sp>
        <p:nvSpPr>
          <p:cNvPr id="5125" name="Rectangle 5"/>
          <p:cNvSpPr>
            <a:spLocks noChangeArrowheads="1"/>
          </p:cNvSpPr>
          <p:nvPr/>
        </p:nvSpPr>
        <p:spPr bwMode="auto">
          <a:xfrm>
            <a:off x="381000" y="4695825"/>
            <a:ext cx="8226425" cy="1006475"/>
          </a:xfrm>
          <a:prstGeom prst="rect">
            <a:avLst/>
          </a:prstGeom>
          <a:noFill/>
          <a:ln w="9525">
            <a:noFill/>
            <a:miter lim="800000"/>
            <a:headEnd/>
            <a:tailEnd/>
          </a:ln>
        </p:spPr>
        <p:txBody>
          <a:bodyPr lIns="92075" tIns="46038" rIns="92075" bIns="46038"/>
          <a:lstStyle/>
          <a:p>
            <a:pPr marL="457200" indent="-457200">
              <a:spcBef>
                <a:spcPct val="20000"/>
              </a:spcBef>
              <a:buClr>
                <a:schemeClr val="accent1"/>
              </a:buClr>
              <a:buSzPct val="100000"/>
              <a:buFont typeface="+mj-lt"/>
              <a:buAutoNum type="arabicPeriod" startAt="4"/>
            </a:pPr>
            <a:r>
              <a:rPr lang="en-US" sz="2000" i="1" dirty="0">
                <a:solidFill>
                  <a:srgbClr val="00B050"/>
                </a:solidFill>
                <a:latin typeface="Calibri" pitchFamily="34" charset="0"/>
              </a:rPr>
              <a:t>Progressively align</a:t>
            </a:r>
            <a:r>
              <a:rPr lang="en-US" sz="2000" dirty="0">
                <a:latin typeface="Calibri" pitchFamily="34" charset="0"/>
              </a:rPr>
              <a:t> sequences following guide tree (</a:t>
            </a:r>
            <a:r>
              <a:rPr lang="en-US" sz="2000" i="1" dirty="0">
                <a:latin typeface="Calibri" pitchFamily="34" charset="0"/>
              </a:rPr>
              <a:t>i.e.,</a:t>
            </a:r>
            <a:r>
              <a:rPr lang="en-US" sz="2000" dirty="0">
                <a:latin typeface="Calibri" pitchFamily="34" charset="0"/>
              </a:rPr>
              <a:t> start with most closely related sequence pairs, realign with the addition of the next sequence and iterate)</a:t>
            </a:r>
          </a:p>
        </p:txBody>
      </p:sp>
      <p:sp>
        <p:nvSpPr>
          <p:cNvPr id="5126" name="Rectangle 6"/>
          <p:cNvSpPr>
            <a:spLocks noChangeArrowheads="1"/>
          </p:cNvSpPr>
          <p:nvPr/>
        </p:nvSpPr>
        <p:spPr bwMode="auto">
          <a:xfrm>
            <a:off x="381000" y="2100263"/>
            <a:ext cx="8226425" cy="701675"/>
          </a:xfrm>
          <a:prstGeom prst="rect">
            <a:avLst/>
          </a:prstGeom>
          <a:noFill/>
          <a:ln w="9525">
            <a:noFill/>
            <a:miter lim="800000"/>
            <a:headEnd/>
            <a:tailEnd/>
          </a:ln>
        </p:spPr>
        <p:txBody>
          <a:bodyPr lIns="92075" tIns="46038" rIns="92075" bIns="46038"/>
          <a:lstStyle/>
          <a:p>
            <a:pPr marL="457200" indent="-457200">
              <a:spcBef>
                <a:spcPct val="20000"/>
              </a:spcBef>
              <a:buClr>
                <a:schemeClr val="accent1"/>
              </a:buClr>
              <a:buSzPct val="100000"/>
              <a:buFont typeface="+mj-lt"/>
              <a:buAutoNum type="arabicPeriod"/>
            </a:pPr>
            <a:r>
              <a:rPr lang="en-US" sz="2000" dirty="0">
                <a:latin typeface="Calibri" pitchFamily="34" charset="0"/>
              </a:rPr>
              <a:t>Calculate </a:t>
            </a:r>
            <a:r>
              <a:rPr lang="en-US" sz="2000" i="1" dirty="0" err="1">
                <a:solidFill>
                  <a:srgbClr val="00B050"/>
                </a:solidFill>
                <a:latin typeface="Calibri" pitchFamily="34" charset="0"/>
              </a:rPr>
              <a:t>pairwise</a:t>
            </a:r>
            <a:r>
              <a:rPr lang="en-US" sz="2000" i="1" dirty="0">
                <a:solidFill>
                  <a:srgbClr val="00B050"/>
                </a:solidFill>
                <a:latin typeface="Calibri" pitchFamily="34" charset="0"/>
              </a:rPr>
              <a:t> alignments </a:t>
            </a:r>
            <a:r>
              <a:rPr lang="en-US" sz="2000" dirty="0">
                <a:latin typeface="Calibri" pitchFamily="34" charset="0"/>
              </a:rPr>
              <a:t>of all </a:t>
            </a:r>
            <a:r>
              <a:rPr lang="en-US" sz="2000" i="1" dirty="0">
                <a:latin typeface="Calibri" pitchFamily="34" charset="0"/>
              </a:rPr>
              <a:t>N</a:t>
            </a:r>
            <a:r>
              <a:rPr lang="en-US" sz="2000" dirty="0">
                <a:latin typeface="Calibri" pitchFamily="34" charset="0"/>
              </a:rPr>
              <a:t>(</a:t>
            </a:r>
            <a:r>
              <a:rPr lang="en-US" sz="2000" i="1" dirty="0">
                <a:latin typeface="Calibri" pitchFamily="34" charset="0"/>
              </a:rPr>
              <a:t>N </a:t>
            </a:r>
            <a:r>
              <a:rPr lang="en-US" sz="2000" dirty="0">
                <a:latin typeface="Calibri" pitchFamily="34" charset="0"/>
              </a:rPr>
              <a:t>- 1)/2 pairs through a dynamic programming approach</a:t>
            </a:r>
          </a:p>
        </p:txBody>
      </p:sp>
      <p:sp>
        <p:nvSpPr>
          <p:cNvPr id="5127" name="Text Box 7"/>
          <p:cNvSpPr txBox="1">
            <a:spLocks noChangeArrowheads="1"/>
          </p:cNvSpPr>
          <p:nvPr/>
        </p:nvSpPr>
        <p:spPr bwMode="auto">
          <a:xfrm>
            <a:off x="381000" y="1508125"/>
            <a:ext cx="1318694" cy="400110"/>
          </a:xfrm>
          <a:prstGeom prst="rect">
            <a:avLst/>
          </a:prstGeom>
          <a:noFill/>
          <a:ln w="12700" cap="sq">
            <a:noFill/>
            <a:miter lim="800000"/>
            <a:headEnd type="none" w="sm" len="sm"/>
            <a:tailEnd type="none" w="sm" len="sm"/>
          </a:ln>
        </p:spPr>
        <p:txBody>
          <a:bodyPr wrap="none">
            <a:spAutoFit/>
          </a:bodyPr>
          <a:lstStyle/>
          <a:p>
            <a:pPr eaLnBrk="0" hangingPunct="0"/>
            <a:r>
              <a:rPr lang="en-US" sz="2000" b="1" dirty="0">
                <a:solidFill>
                  <a:srgbClr val="0099CC"/>
                </a:solidFill>
                <a:latin typeface="Calibri" pitchFamily="34" charset="0"/>
              </a:rPr>
              <a:t>Algorithm:</a:t>
            </a:r>
          </a:p>
        </p:txBody>
      </p:sp>
      <p:sp>
        <p:nvSpPr>
          <p:cNvPr id="2" name="Rectangle 1"/>
          <p:cNvSpPr/>
          <p:nvPr/>
        </p:nvSpPr>
        <p:spPr>
          <a:xfrm>
            <a:off x="1914511" y="5970557"/>
            <a:ext cx="5159426" cy="338554"/>
          </a:xfrm>
          <a:prstGeom prst="rect">
            <a:avLst/>
          </a:prstGeom>
        </p:spPr>
        <p:txBody>
          <a:bodyPr wrap="none">
            <a:spAutoFit/>
          </a:bodyPr>
          <a:lstStyle/>
          <a:p>
            <a:pPr marL="0" lvl="1" algn="ctr">
              <a:spcBef>
                <a:spcPct val="20000"/>
              </a:spcBef>
            </a:pPr>
            <a:r>
              <a:rPr lang="en-US" sz="1600" dirty="0">
                <a:solidFill>
                  <a:srgbClr val="F333E1"/>
                </a:solidFill>
                <a:latin typeface="Calibri" pitchFamily="34" charset="0"/>
              </a:rPr>
              <a:t>See CLUSTAL W paper by Thompson et al., (1994) on Canvas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dissolve">
                                      <p:cBhvr>
                                        <p:cTn id="7" dur="500"/>
                                        <p:tgtEl>
                                          <p:spTgt spid="51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dissolve">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dissolve">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dissolve">
                                      <p:cBhvr>
                                        <p:cTn id="2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5125" grpId="0"/>
      <p:bldP spid="512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316672" y="366052"/>
            <a:ext cx="2060885" cy="369332"/>
          </a:xfrm>
          <a:prstGeom prst="rect">
            <a:avLst/>
          </a:prstGeom>
          <a:noFill/>
          <a:ln w="19050">
            <a:solidFill>
              <a:schemeClr val="accent2"/>
            </a:solidFill>
          </a:ln>
        </p:spPr>
        <p:txBody>
          <a:bodyPr wrap="none" rtlCol="0">
            <a:spAutoFit/>
          </a:bodyPr>
          <a:lstStyle/>
          <a:p>
            <a:pPr algn="ctr"/>
            <a:r>
              <a:rPr lang="en-US" dirty="0"/>
              <a:t>pairwise alignments</a:t>
            </a:r>
          </a:p>
        </p:txBody>
      </p:sp>
      <p:grpSp>
        <p:nvGrpSpPr>
          <p:cNvPr id="6207" name="Group 6206"/>
          <p:cNvGrpSpPr/>
          <p:nvPr/>
        </p:nvGrpSpPr>
        <p:grpSpPr>
          <a:xfrm>
            <a:off x="4589741" y="2289413"/>
            <a:ext cx="2451086" cy="1697488"/>
            <a:chOff x="4589741" y="2289413"/>
            <a:chExt cx="2451086" cy="1697488"/>
          </a:xfrm>
        </p:grpSpPr>
        <p:sp>
          <p:nvSpPr>
            <p:cNvPr id="6179" name="TextBox 6178"/>
            <p:cNvSpPr txBox="1"/>
            <p:nvPr/>
          </p:nvSpPr>
          <p:spPr>
            <a:xfrm>
              <a:off x="6189312" y="2291920"/>
              <a:ext cx="851515" cy="246221"/>
            </a:xfrm>
            <a:prstGeom prst="rect">
              <a:avLst/>
            </a:prstGeom>
            <a:noFill/>
          </p:spPr>
          <p:txBody>
            <a:bodyPr wrap="none" rtlCol="0">
              <a:spAutoFit/>
            </a:bodyPr>
            <a:lstStyle/>
            <a:p>
              <a:r>
                <a:rPr lang="en-US" sz="1000" b="1" dirty="0" err="1"/>
                <a:t>Hbb_Human</a:t>
              </a:r>
              <a:endParaRPr lang="en-US" sz="1000" b="1" dirty="0"/>
            </a:p>
          </p:txBody>
        </p:sp>
        <p:sp>
          <p:nvSpPr>
            <p:cNvPr id="68" name="TextBox 67"/>
            <p:cNvSpPr txBox="1"/>
            <p:nvPr/>
          </p:nvSpPr>
          <p:spPr>
            <a:xfrm>
              <a:off x="6189312" y="2518174"/>
              <a:ext cx="769763" cy="246221"/>
            </a:xfrm>
            <a:prstGeom prst="rect">
              <a:avLst/>
            </a:prstGeom>
            <a:noFill/>
          </p:spPr>
          <p:txBody>
            <a:bodyPr wrap="none" rtlCol="0">
              <a:spAutoFit/>
            </a:bodyPr>
            <a:lstStyle/>
            <a:p>
              <a:r>
                <a:rPr lang="en-US" sz="1000" b="1" dirty="0" err="1"/>
                <a:t>Hbb_Horse</a:t>
              </a:r>
              <a:endParaRPr lang="en-US" sz="1000" b="1" dirty="0"/>
            </a:p>
          </p:txBody>
        </p:sp>
        <p:sp>
          <p:nvSpPr>
            <p:cNvPr id="69" name="TextBox 68"/>
            <p:cNvSpPr txBox="1"/>
            <p:nvPr/>
          </p:nvSpPr>
          <p:spPr>
            <a:xfrm>
              <a:off x="6189312" y="2765144"/>
              <a:ext cx="841897" cy="246221"/>
            </a:xfrm>
            <a:prstGeom prst="rect">
              <a:avLst/>
            </a:prstGeom>
            <a:noFill/>
          </p:spPr>
          <p:txBody>
            <a:bodyPr wrap="none" rtlCol="0">
              <a:spAutoFit/>
            </a:bodyPr>
            <a:lstStyle/>
            <a:p>
              <a:r>
                <a:rPr lang="en-US" sz="1000" b="1" dirty="0" err="1"/>
                <a:t>Hba_Human</a:t>
              </a:r>
              <a:endParaRPr lang="en-US" sz="1000" b="1" dirty="0"/>
            </a:p>
          </p:txBody>
        </p:sp>
        <p:sp>
          <p:nvSpPr>
            <p:cNvPr id="70" name="TextBox 69"/>
            <p:cNvSpPr txBox="1"/>
            <p:nvPr/>
          </p:nvSpPr>
          <p:spPr>
            <a:xfrm>
              <a:off x="6189312" y="2996160"/>
              <a:ext cx="763351" cy="246221"/>
            </a:xfrm>
            <a:prstGeom prst="rect">
              <a:avLst/>
            </a:prstGeom>
            <a:noFill/>
          </p:spPr>
          <p:txBody>
            <a:bodyPr wrap="none" rtlCol="0">
              <a:spAutoFit/>
            </a:bodyPr>
            <a:lstStyle/>
            <a:p>
              <a:r>
                <a:rPr lang="en-US" sz="1000" b="1" dirty="0" err="1"/>
                <a:t>Hba_Horse</a:t>
              </a:r>
              <a:endParaRPr lang="en-US" sz="1000" b="1" dirty="0"/>
            </a:p>
          </p:txBody>
        </p:sp>
        <p:sp>
          <p:nvSpPr>
            <p:cNvPr id="71" name="TextBox 70"/>
            <p:cNvSpPr txBox="1"/>
            <p:nvPr/>
          </p:nvSpPr>
          <p:spPr>
            <a:xfrm>
              <a:off x="6189312" y="3206411"/>
              <a:ext cx="797013" cy="246221"/>
            </a:xfrm>
            <a:prstGeom prst="rect">
              <a:avLst/>
            </a:prstGeom>
            <a:noFill/>
          </p:spPr>
          <p:txBody>
            <a:bodyPr wrap="none" rtlCol="0">
              <a:spAutoFit/>
            </a:bodyPr>
            <a:lstStyle/>
            <a:p>
              <a:r>
                <a:rPr lang="en-US" sz="1000" b="1" dirty="0" err="1"/>
                <a:t>Myg_Phyca</a:t>
              </a:r>
              <a:endParaRPr lang="en-US" sz="1000" b="1" dirty="0"/>
            </a:p>
          </p:txBody>
        </p:sp>
        <p:sp>
          <p:nvSpPr>
            <p:cNvPr id="72" name="TextBox 71"/>
            <p:cNvSpPr txBox="1"/>
            <p:nvPr/>
          </p:nvSpPr>
          <p:spPr>
            <a:xfrm>
              <a:off x="6189312" y="3453467"/>
              <a:ext cx="841897" cy="246221"/>
            </a:xfrm>
            <a:prstGeom prst="rect">
              <a:avLst/>
            </a:prstGeom>
            <a:noFill/>
          </p:spPr>
          <p:txBody>
            <a:bodyPr wrap="none" rtlCol="0">
              <a:spAutoFit/>
            </a:bodyPr>
            <a:lstStyle/>
            <a:p>
              <a:r>
                <a:rPr lang="en-US" sz="1000" b="1" dirty="0"/>
                <a:t>Glb5_Petma</a:t>
              </a:r>
            </a:p>
          </p:txBody>
        </p:sp>
        <p:sp>
          <p:nvSpPr>
            <p:cNvPr id="73" name="TextBox 72"/>
            <p:cNvSpPr txBox="1"/>
            <p:nvPr/>
          </p:nvSpPr>
          <p:spPr>
            <a:xfrm>
              <a:off x="6189312" y="3740680"/>
              <a:ext cx="792205" cy="246221"/>
            </a:xfrm>
            <a:prstGeom prst="rect">
              <a:avLst/>
            </a:prstGeom>
            <a:noFill/>
          </p:spPr>
          <p:txBody>
            <a:bodyPr wrap="none" rtlCol="0">
              <a:spAutoFit/>
            </a:bodyPr>
            <a:lstStyle/>
            <a:p>
              <a:r>
                <a:rPr lang="en-US" sz="1000" b="1" dirty="0"/>
                <a:t>Lgb2_Luplu</a:t>
              </a:r>
            </a:p>
          </p:txBody>
        </p:sp>
        <p:grpSp>
          <p:nvGrpSpPr>
            <p:cNvPr id="6199" name="Group 6198"/>
            <p:cNvGrpSpPr/>
            <p:nvPr/>
          </p:nvGrpSpPr>
          <p:grpSpPr>
            <a:xfrm>
              <a:off x="4589741" y="2413397"/>
              <a:ext cx="1662113" cy="1464468"/>
              <a:chOff x="4589741" y="2413397"/>
              <a:chExt cx="1662113" cy="1464468"/>
            </a:xfrm>
          </p:grpSpPr>
          <p:cxnSp>
            <p:nvCxnSpPr>
              <p:cNvPr id="12" name="Straight Connector 11"/>
              <p:cNvCxnSpPr>
                <a:cxnSpLocks/>
              </p:cNvCxnSpPr>
              <p:nvPr/>
            </p:nvCxnSpPr>
            <p:spPr>
              <a:xfrm>
                <a:off x="5911335" y="2413397"/>
                <a:ext cx="0" cy="224814"/>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11335" y="2638211"/>
                <a:ext cx="252413"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5911335" y="2413397"/>
                <a:ext cx="24765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5225535" y="3005746"/>
                <a:ext cx="661988" cy="1797"/>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5225535" y="2537222"/>
                <a:ext cx="6858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25535" y="2537222"/>
                <a:ext cx="0" cy="470321"/>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47" name="Straight Connector 6146"/>
              <p:cNvCxnSpPr>
                <a:cxnSpLocks/>
              </p:cNvCxnSpPr>
              <p:nvPr/>
            </p:nvCxnSpPr>
            <p:spPr>
              <a:xfrm>
                <a:off x="5889904" y="2890635"/>
                <a:ext cx="0" cy="246662"/>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0" name="Straight Connector 6149"/>
              <p:cNvCxnSpPr/>
              <p:nvPr/>
            </p:nvCxnSpPr>
            <p:spPr>
              <a:xfrm>
                <a:off x="5887523" y="2895397"/>
                <a:ext cx="188118"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2" name="Straight Connector 6151"/>
              <p:cNvCxnSpPr/>
              <p:nvPr/>
            </p:nvCxnSpPr>
            <p:spPr>
              <a:xfrm>
                <a:off x="5887523" y="3132535"/>
                <a:ext cx="221456"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4" name="Straight Connector 6153"/>
              <p:cNvCxnSpPr>
                <a:cxnSpLocks/>
              </p:cNvCxnSpPr>
              <p:nvPr/>
            </p:nvCxnSpPr>
            <p:spPr>
              <a:xfrm>
                <a:off x="5033448" y="2766032"/>
                <a:ext cx="0" cy="564282"/>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p:cNvCxnSpPr/>
              <p:nvPr/>
            </p:nvCxnSpPr>
            <p:spPr>
              <a:xfrm>
                <a:off x="5035035" y="3330178"/>
                <a:ext cx="1216819"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p:cNvCxnSpPr>
                <a:cxnSpLocks/>
              </p:cNvCxnSpPr>
              <p:nvPr/>
            </p:nvCxnSpPr>
            <p:spPr>
              <a:xfrm>
                <a:off x="5030273" y="2772382"/>
                <a:ext cx="19526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p:cNvCxnSpPr/>
              <p:nvPr/>
            </p:nvCxnSpPr>
            <p:spPr>
              <a:xfrm flipH="1">
                <a:off x="4954073" y="3031041"/>
                <a:ext cx="762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p:cNvCxnSpPr/>
              <p:nvPr/>
            </p:nvCxnSpPr>
            <p:spPr>
              <a:xfrm>
                <a:off x="4954073" y="3027759"/>
                <a:ext cx="0" cy="545306"/>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p:cNvCxnSpPr/>
              <p:nvPr/>
            </p:nvCxnSpPr>
            <p:spPr>
              <a:xfrm>
                <a:off x="4950898" y="3576240"/>
                <a:ext cx="1226343"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p:cNvCxnSpPr>
                <a:cxnSpLocks/>
              </p:cNvCxnSpPr>
              <p:nvPr/>
            </p:nvCxnSpPr>
            <p:spPr>
              <a:xfrm>
                <a:off x="4780241" y="3323034"/>
                <a:ext cx="0" cy="554831"/>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p:cNvCxnSpPr>
                <a:cxnSpLocks/>
              </p:cNvCxnSpPr>
              <p:nvPr/>
            </p:nvCxnSpPr>
            <p:spPr>
              <a:xfrm>
                <a:off x="4780241" y="3870722"/>
                <a:ext cx="135493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p:cNvCxnSpPr/>
              <p:nvPr/>
            </p:nvCxnSpPr>
            <p:spPr>
              <a:xfrm>
                <a:off x="4780241" y="3330178"/>
                <a:ext cx="17383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p:cNvCxnSpPr/>
              <p:nvPr/>
            </p:nvCxnSpPr>
            <p:spPr>
              <a:xfrm>
                <a:off x="4589741" y="3582590"/>
                <a:ext cx="1905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grpSp>
        <p:grpSp>
          <p:nvGrpSpPr>
            <p:cNvPr id="6185" name="Group 6184"/>
            <p:cNvGrpSpPr/>
            <p:nvPr/>
          </p:nvGrpSpPr>
          <p:grpSpPr>
            <a:xfrm>
              <a:off x="4750475" y="2289413"/>
              <a:ext cx="1354369" cy="1581801"/>
              <a:chOff x="4773215" y="2443004"/>
              <a:chExt cx="1354369" cy="1581801"/>
            </a:xfrm>
          </p:grpSpPr>
          <p:sp>
            <p:nvSpPr>
              <p:cNvPr id="83" name="TextBox 82"/>
              <p:cNvSpPr txBox="1"/>
              <p:nvPr/>
            </p:nvSpPr>
            <p:spPr>
              <a:xfrm>
                <a:off x="5365832" y="3605647"/>
                <a:ext cx="179536" cy="123111"/>
              </a:xfrm>
              <a:prstGeom prst="rect">
                <a:avLst/>
              </a:prstGeom>
              <a:noFill/>
            </p:spPr>
            <p:txBody>
              <a:bodyPr wrap="none" lIns="0" tIns="0" rIns="0" bIns="0" rtlCol="0">
                <a:spAutoFit/>
              </a:bodyPr>
              <a:lstStyle/>
              <a:p>
                <a:r>
                  <a:rPr lang="en-US" sz="800" dirty="0"/>
                  <a:t>.389</a:t>
                </a:r>
              </a:p>
            </p:txBody>
          </p:sp>
          <p:grpSp>
            <p:nvGrpSpPr>
              <p:cNvPr id="6184" name="Group 6183"/>
              <p:cNvGrpSpPr/>
              <p:nvPr/>
            </p:nvGrpSpPr>
            <p:grpSpPr>
              <a:xfrm>
                <a:off x="4773215" y="2443004"/>
                <a:ext cx="1354369" cy="1581801"/>
                <a:chOff x="4773215" y="2443004"/>
                <a:chExt cx="1354369" cy="1581801"/>
              </a:xfrm>
            </p:grpSpPr>
            <p:sp>
              <p:nvSpPr>
                <p:cNvPr id="81" name="TextBox 80"/>
                <p:cNvSpPr txBox="1"/>
                <p:nvPr/>
              </p:nvSpPr>
              <p:spPr>
                <a:xfrm>
                  <a:off x="5365832" y="3901694"/>
                  <a:ext cx="179536" cy="123111"/>
                </a:xfrm>
                <a:prstGeom prst="rect">
                  <a:avLst/>
                </a:prstGeom>
                <a:noFill/>
              </p:spPr>
              <p:txBody>
                <a:bodyPr wrap="none" lIns="0" tIns="0" rIns="0" bIns="0" rtlCol="0">
                  <a:spAutoFit/>
                </a:bodyPr>
                <a:lstStyle/>
                <a:p>
                  <a:r>
                    <a:rPr lang="en-US" sz="800" dirty="0"/>
                    <a:t>.442</a:t>
                  </a:r>
                </a:p>
              </p:txBody>
            </p:sp>
            <p:sp>
              <p:nvSpPr>
                <p:cNvPr id="84" name="TextBox 83"/>
                <p:cNvSpPr txBox="1"/>
                <p:nvPr/>
              </p:nvSpPr>
              <p:spPr>
                <a:xfrm>
                  <a:off x="5377392" y="3361296"/>
                  <a:ext cx="179536" cy="123111"/>
                </a:xfrm>
                <a:prstGeom prst="rect">
                  <a:avLst/>
                </a:prstGeom>
                <a:noFill/>
              </p:spPr>
              <p:txBody>
                <a:bodyPr wrap="none" lIns="0" tIns="0" rIns="0" bIns="0" rtlCol="0">
                  <a:spAutoFit/>
                </a:bodyPr>
                <a:lstStyle/>
                <a:p>
                  <a:r>
                    <a:rPr lang="en-US" sz="800" dirty="0"/>
                    <a:t>.398</a:t>
                  </a:r>
                </a:p>
              </p:txBody>
            </p:sp>
            <p:sp>
              <p:nvSpPr>
                <p:cNvPr id="85" name="TextBox 84"/>
                <p:cNvSpPr txBox="1"/>
                <p:nvPr/>
              </p:nvSpPr>
              <p:spPr>
                <a:xfrm>
                  <a:off x="5377392" y="3038008"/>
                  <a:ext cx="179536" cy="123111"/>
                </a:xfrm>
                <a:prstGeom prst="rect">
                  <a:avLst/>
                </a:prstGeom>
                <a:noFill/>
              </p:spPr>
              <p:txBody>
                <a:bodyPr wrap="none" lIns="0" tIns="0" rIns="0" bIns="0" rtlCol="0">
                  <a:spAutoFit/>
                </a:bodyPr>
                <a:lstStyle/>
                <a:p>
                  <a:r>
                    <a:rPr lang="en-US" sz="800" dirty="0"/>
                    <a:t>.219</a:t>
                  </a:r>
                </a:p>
              </p:txBody>
            </p:sp>
            <p:sp>
              <p:nvSpPr>
                <p:cNvPr id="86" name="TextBox 85"/>
                <p:cNvSpPr txBox="1"/>
                <p:nvPr/>
              </p:nvSpPr>
              <p:spPr>
                <a:xfrm>
                  <a:off x="5379775" y="2568488"/>
                  <a:ext cx="179536" cy="123111"/>
                </a:xfrm>
                <a:prstGeom prst="rect">
                  <a:avLst/>
                </a:prstGeom>
                <a:noFill/>
              </p:spPr>
              <p:txBody>
                <a:bodyPr wrap="none" lIns="0" tIns="0" rIns="0" bIns="0" rtlCol="0">
                  <a:spAutoFit/>
                </a:bodyPr>
                <a:lstStyle/>
                <a:p>
                  <a:r>
                    <a:rPr lang="en-US" sz="800" dirty="0"/>
                    <a:t>.226</a:t>
                  </a:r>
                </a:p>
              </p:txBody>
            </p:sp>
            <p:sp>
              <p:nvSpPr>
                <p:cNvPr id="87" name="TextBox 86"/>
                <p:cNvSpPr txBox="1"/>
                <p:nvPr/>
              </p:nvSpPr>
              <p:spPr>
                <a:xfrm>
                  <a:off x="5049424" y="2802862"/>
                  <a:ext cx="179536" cy="123111"/>
                </a:xfrm>
                <a:prstGeom prst="rect">
                  <a:avLst/>
                </a:prstGeom>
                <a:noFill/>
              </p:spPr>
              <p:txBody>
                <a:bodyPr wrap="none" lIns="0" tIns="0" rIns="0" bIns="0" rtlCol="0">
                  <a:spAutoFit/>
                </a:bodyPr>
                <a:lstStyle/>
                <a:p>
                  <a:r>
                    <a:rPr lang="en-US" sz="800" dirty="0"/>
                    <a:t>.061</a:t>
                  </a:r>
                </a:p>
              </p:txBody>
            </p:sp>
            <p:sp>
              <p:nvSpPr>
                <p:cNvPr id="88" name="TextBox 87"/>
                <p:cNvSpPr txBox="1"/>
                <p:nvPr/>
              </p:nvSpPr>
              <p:spPr>
                <a:xfrm>
                  <a:off x="4852635" y="3061521"/>
                  <a:ext cx="179536" cy="123111"/>
                </a:xfrm>
                <a:prstGeom prst="rect">
                  <a:avLst/>
                </a:prstGeom>
                <a:noFill/>
              </p:spPr>
              <p:txBody>
                <a:bodyPr wrap="none" lIns="0" tIns="0" rIns="0" bIns="0" rtlCol="0">
                  <a:spAutoFit/>
                </a:bodyPr>
                <a:lstStyle/>
                <a:p>
                  <a:r>
                    <a:rPr lang="en-US" sz="800" dirty="0"/>
                    <a:t>.015</a:t>
                  </a:r>
                </a:p>
              </p:txBody>
            </p:sp>
            <p:sp>
              <p:nvSpPr>
                <p:cNvPr id="89" name="TextBox 88"/>
                <p:cNvSpPr txBox="1"/>
                <p:nvPr/>
              </p:nvSpPr>
              <p:spPr>
                <a:xfrm>
                  <a:off x="4773215" y="3361296"/>
                  <a:ext cx="179536" cy="123111"/>
                </a:xfrm>
                <a:prstGeom prst="rect">
                  <a:avLst/>
                </a:prstGeom>
                <a:noFill/>
              </p:spPr>
              <p:txBody>
                <a:bodyPr wrap="none" lIns="0" tIns="0" rIns="0" bIns="0" rtlCol="0">
                  <a:spAutoFit/>
                </a:bodyPr>
                <a:lstStyle/>
                <a:p>
                  <a:r>
                    <a:rPr lang="en-US" sz="800" dirty="0"/>
                    <a:t>.062</a:t>
                  </a:r>
                </a:p>
              </p:txBody>
            </p:sp>
            <p:sp>
              <p:nvSpPr>
                <p:cNvPr id="90" name="TextBox 89"/>
                <p:cNvSpPr txBox="1"/>
                <p:nvPr/>
              </p:nvSpPr>
              <p:spPr>
                <a:xfrm>
                  <a:off x="5919316" y="3161655"/>
                  <a:ext cx="179536" cy="123111"/>
                </a:xfrm>
                <a:prstGeom prst="rect">
                  <a:avLst/>
                </a:prstGeom>
                <a:noFill/>
              </p:spPr>
              <p:txBody>
                <a:bodyPr wrap="none" lIns="0" tIns="0" rIns="0" bIns="0" rtlCol="0">
                  <a:spAutoFit/>
                </a:bodyPr>
                <a:lstStyle/>
                <a:p>
                  <a:r>
                    <a:rPr lang="en-US" sz="800" dirty="0"/>
                    <a:t>.065</a:t>
                  </a:r>
                </a:p>
              </p:txBody>
            </p:sp>
            <p:sp>
              <p:nvSpPr>
                <p:cNvPr id="91" name="TextBox 90"/>
                <p:cNvSpPr txBox="1"/>
                <p:nvPr/>
              </p:nvSpPr>
              <p:spPr>
                <a:xfrm>
                  <a:off x="5924730" y="2923661"/>
                  <a:ext cx="179536" cy="123111"/>
                </a:xfrm>
                <a:prstGeom prst="rect">
                  <a:avLst/>
                </a:prstGeom>
                <a:noFill/>
              </p:spPr>
              <p:txBody>
                <a:bodyPr wrap="none" lIns="0" tIns="0" rIns="0" bIns="0" rtlCol="0">
                  <a:spAutoFit/>
                </a:bodyPr>
                <a:lstStyle/>
                <a:p>
                  <a:r>
                    <a:rPr lang="en-US" sz="800" dirty="0"/>
                    <a:t>.055</a:t>
                  </a:r>
                </a:p>
              </p:txBody>
            </p:sp>
            <p:sp>
              <p:nvSpPr>
                <p:cNvPr id="92" name="TextBox 91"/>
                <p:cNvSpPr txBox="1"/>
                <p:nvPr/>
              </p:nvSpPr>
              <p:spPr>
                <a:xfrm>
                  <a:off x="5948048" y="2668048"/>
                  <a:ext cx="179536" cy="123111"/>
                </a:xfrm>
                <a:prstGeom prst="rect">
                  <a:avLst/>
                </a:prstGeom>
                <a:noFill/>
              </p:spPr>
              <p:txBody>
                <a:bodyPr wrap="none" lIns="0" tIns="0" rIns="0" bIns="0" rtlCol="0">
                  <a:spAutoFit/>
                </a:bodyPr>
                <a:lstStyle/>
                <a:p>
                  <a:r>
                    <a:rPr lang="en-US" sz="800" dirty="0"/>
                    <a:t>.084</a:t>
                  </a:r>
                </a:p>
              </p:txBody>
            </p:sp>
            <p:sp>
              <p:nvSpPr>
                <p:cNvPr id="94" name="TextBox 93"/>
                <p:cNvSpPr txBox="1"/>
                <p:nvPr/>
              </p:nvSpPr>
              <p:spPr>
                <a:xfrm>
                  <a:off x="5948048" y="2443004"/>
                  <a:ext cx="179536" cy="123111"/>
                </a:xfrm>
                <a:prstGeom prst="rect">
                  <a:avLst/>
                </a:prstGeom>
                <a:noFill/>
              </p:spPr>
              <p:txBody>
                <a:bodyPr wrap="none" lIns="0" tIns="0" rIns="0" bIns="0" rtlCol="0">
                  <a:spAutoFit/>
                </a:bodyPr>
                <a:lstStyle/>
                <a:p>
                  <a:r>
                    <a:rPr lang="en-US" sz="800" dirty="0"/>
                    <a:t>.081</a:t>
                  </a:r>
                </a:p>
              </p:txBody>
            </p:sp>
          </p:grpSp>
        </p:grpSp>
      </p:grpSp>
      <p:grpSp>
        <p:nvGrpSpPr>
          <p:cNvPr id="6206" name="Group 6205"/>
          <p:cNvGrpSpPr/>
          <p:nvPr/>
        </p:nvGrpSpPr>
        <p:grpSpPr>
          <a:xfrm>
            <a:off x="6897359" y="2030861"/>
            <a:ext cx="644728" cy="1965563"/>
            <a:chOff x="6897359" y="2030861"/>
            <a:chExt cx="644728" cy="1965563"/>
          </a:xfrm>
        </p:grpSpPr>
        <p:sp>
          <p:nvSpPr>
            <p:cNvPr id="75" name="TextBox 74"/>
            <p:cNvSpPr txBox="1"/>
            <p:nvPr/>
          </p:nvSpPr>
          <p:spPr>
            <a:xfrm>
              <a:off x="6952663" y="2291920"/>
              <a:ext cx="479618" cy="246221"/>
            </a:xfrm>
            <a:prstGeom prst="rect">
              <a:avLst/>
            </a:prstGeom>
            <a:noFill/>
          </p:spPr>
          <p:txBody>
            <a:bodyPr wrap="none" rtlCol="0">
              <a:spAutoFit/>
            </a:bodyPr>
            <a:lstStyle/>
            <a:p>
              <a:r>
                <a:rPr lang="en-US" sz="1000" dirty="0"/>
                <a:t>0.221</a:t>
              </a:r>
            </a:p>
          </p:txBody>
        </p:sp>
        <p:sp>
          <p:nvSpPr>
            <p:cNvPr id="76" name="TextBox 75"/>
            <p:cNvSpPr txBox="1"/>
            <p:nvPr/>
          </p:nvSpPr>
          <p:spPr>
            <a:xfrm>
              <a:off x="6952663" y="2526161"/>
              <a:ext cx="479618" cy="246221"/>
            </a:xfrm>
            <a:prstGeom prst="rect">
              <a:avLst/>
            </a:prstGeom>
            <a:noFill/>
          </p:spPr>
          <p:txBody>
            <a:bodyPr wrap="none" rtlCol="0">
              <a:spAutoFit/>
            </a:bodyPr>
            <a:lstStyle/>
            <a:p>
              <a:r>
                <a:rPr lang="en-US" sz="1000" dirty="0"/>
                <a:t>0.225</a:t>
              </a:r>
            </a:p>
          </p:txBody>
        </p:sp>
        <p:sp>
          <p:nvSpPr>
            <p:cNvPr id="77" name="TextBox 76"/>
            <p:cNvSpPr txBox="1"/>
            <p:nvPr/>
          </p:nvSpPr>
          <p:spPr>
            <a:xfrm>
              <a:off x="6952663" y="2765893"/>
              <a:ext cx="479618" cy="246221"/>
            </a:xfrm>
            <a:prstGeom prst="rect">
              <a:avLst/>
            </a:prstGeom>
            <a:noFill/>
          </p:spPr>
          <p:txBody>
            <a:bodyPr wrap="none" rtlCol="0">
              <a:spAutoFit/>
            </a:bodyPr>
            <a:lstStyle/>
            <a:p>
              <a:r>
                <a:rPr lang="en-US" sz="1000" dirty="0"/>
                <a:t>0.194</a:t>
              </a:r>
            </a:p>
          </p:txBody>
        </p:sp>
        <p:sp>
          <p:nvSpPr>
            <p:cNvPr id="78" name="TextBox 77"/>
            <p:cNvSpPr txBox="1"/>
            <p:nvPr/>
          </p:nvSpPr>
          <p:spPr>
            <a:xfrm>
              <a:off x="6952663" y="2992147"/>
              <a:ext cx="479618" cy="246221"/>
            </a:xfrm>
            <a:prstGeom prst="rect">
              <a:avLst/>
            </a:prstGeom>
            <a:noFill/>
          </p:spPr>
          <p:txBody>
            <a:bodyPr wrap="none" rtlCol="0">
              <a:spAutoFit/>
            </a:bodyPr>
            <a:lstStyle/>
            <a:p>
              <a:r>
                <a:rPr lang="en-US" sz="1000" dirty="0"/>
                <a:t>0.203</a:t>
              </a:r>
            </a:p>
          </p:txBody>
        </p:sp>
        <p:sp>
          <p:nvSpPr>
            <p:cNvPr id="79" name="TextBox 78"/>
            <p:cNvSpPr txBox="1"/>
            <p:nvPr/>
          </p:nvSpPr>
          <p:spPr>
            <a:xfrm>
              <a:off x="6952663" y="3206411"/>
              <a:ext cx="479618" cy="246221"/>
            </a:xfrm>
            <a:prstGeom prst="rect">
              <a:avLst/>
            </a:prstGeom>
            <a:noFill/>
          </p:spPr>
          <p:txBody>
            <a:bodyPr wrap="none" rtlCol="0">
              <a:spAutoFit/>
            </a:bodyPr>
            <a:lstStyle/>
            <a:p>
              <a:r>
                <a:rPr lang="en-US" sz="1000" dirty="0"/>
                <a:t>0.411</a:t>
              </a:r>
            </a:p>
          </p:txBody>
        </p:sp>
        <p:sp>
          <p:nvSpPr>
            <p:cNvPr id="80" name="TextBox 79"/>
            <p:cNvSpPr txBox="1"/>
            <p:nvPr/>
          </p:nvSpPr>
          <p:spPr>
            <a:xfrm>
              <a:off x="6952663" y="3464622"/>
              <a:ext cx="479618" cy="246221"/>
            </a:xfrm>
            <a:prstGeom prst="rect">
              <a:avLst/>
            </a:prstGeom>
            <a:noFill/>
          </p:spPr>
          <p:txBody>
            <a:bodyPr wrap="none" rtlCol="0">
              <a:spAutoFit/>
            </a:bodyPr>
            <a:lstStyle/>
            <a:p>
              <a:r>
                <a:rPr lang="en-US" sz="1000" dirty="0"/>
                <a:t>0.398</a:t>
              </a:r>
            </a:p>
          </p:txBody>
        </p:sp>
        <p:sp>
          <p:nvSpPr>
            <p:cNvPr id="103" name="TextBox 102"/>
            <p:cNvSpPr txBox="1"/>
            <p:nvPr/>
          </p:nvSpPr>
          <p:spPr>
            <a:xfrm>
              <a:off x="6952663" y="3750203"/>
              <a:ext cx="479618" cy="246221"/>
            </a:xfrm>
            <a:prstGeom prst="rect">
              <a:avLst/>
            </a:prstGeom>
            <a:noFill/>
          </p:spPr>
          <p:txBody>
            <a:bodyPr wrap="none" rtlCol="0">
              <a:spAutoFit/>
            </a:bodyPr>
            <a:lstStyle/>
            <a:p>
              <a:r>
                <a:rPr lang="en-US" sz="1000" dirty="0"/>
                <a:t>0.442</a:t>
              </a:r>
            </a:p>
          </p:txBody>
        </p:sp>
        <p:sp>
          <p:nvSpPr>
            <p:cNvPr id="105" name="TextBox 104"/>
            <p:cNvSpPr txBox="1"/>
            <p:nvPr/>
          </p:nvSpPr>
          <p:spPr>
            <a:xfrm>
              <a:off x="6897359" y="2030861"/>
              <a:ext cx="644728" cy="261610"/>
            </a:xfrm>
            <a:prstGeom prst="rect">
              <a:avLst/>
            </a:prstGeom>
            <a:noFill/>
          </p:spPr>
          <p:txBody>
            <a:bodyPr wrap="none" rtlCol="0">
              <a:spAutoFit/>
            </a:bodyPr>
            <a:lstStyle/>
            <a:p>
              <a:r>
                <a:rPr lang="en-US" sz="1100" b="1" dirty="0">
                  <a:solidFill>
                    <a:srgbClr val="F66CE9"/>
                  </a:solidFill>
                </a:rPr>
                <a:t>weights</a:t>
              </a:r>
            </a:p>
          </p:txBody>
        </p:sp>
      </p:grpSp>
      <p:graphicFrame>
        <p:nvGraphicFramePr>
          <p:cNvPr id="6191" name="Table 6190"/>
          <p:cNvGraphicFramePr>
            <a:graphicFrameLocks noGrp="1"/>
          </p:cNvGraphicFramePr>
          <p:nvPr>
            <p:extLst>
              <p:ext uri="{D42A27DB-BD31-4B8C-83A1-F6EECF244321}">
                <p14:modId xmlns:p14="http://schemas.microsoft.com/office/powerpoint/2010/main" val="2728846660"/>
              </p:ext>
            </p:extLst>
          </p:nvPr>
        </p:nvGraphicFramePr>
        <p:xfrm>
          <a:off x="4620294" y="203634"/>
          <a:ext cx="2875210" cy="1741359"/>
        </p:xfrm>
        <a:graphic>
          <a:graphicData uri="http://schemas.openxmlformats.org/drawingml/2006/table">
            <a:tbl>
              <a:tblPr firstRow="1" bandRow="1">
                <a:tableStyleId>{5A111915-BE36-4E01-A7E5-04B1672EAD32}</a:tableStyleId>
              </a:tblPr>
              <a:tblGrid>
                <a:gridCol w="952161">
                  <a:extLst>
                    <a:ext uri="{9D8B030D-6E8A-4147-A177-3AD203B41FA5}">
                      <a16:colId xmlns:a16="http://schemas.microsoft.com/office/drawing/2014/main" val="1780401597"/>
                    </a:ext>
                  </a:extLst>
                </a:gridCol>
                <a:gridCol w="368779">
                  <a:extLst>
                    <a:ext uri="{9D8B030D-6E8A-4147-A177-3AD203B41FA5}">
                      <a16:colId xmlns:a16="http://schemas.microsoft.com/office/drawing/2014/main" val="3226819570"/>
                    </a:ext>
                  </a:extLst>
                </a:gridCol>
                <a:gridCol w="259045">
                  <a:extLst>
                    <a:ext uri="{9D8B030D-6E8A-4147-A177-3AD203B41FA5}">
                      <a16:colId xmlns:a16="http://schemas.microsoft.com/office/drawing/2014/main" val="2107594265"/>
                    </a:ext>
                  </a:extLst>
                </a:gridCol>
                <a:gridCol w="259045">
                  <a:extLst>
                    <a:ext uri="{9D8B030D-6E8A-4147-A177-3AD203B41FA5}">
                      <a16:colId xmlns:a16="http://schemas.microsoft.com/office/drawing/2014/main" val="4227514291"/>
                    </a:ext>
                  </a:extLst>
                </a:gridCol>
                <a:gridCol w="259045">
                  <a:extLst>
                    <a:ext uri="{9D8B030D-6E8A-4147-A177-3AD203B41FA5}">
                      <a16:colId xmlns:a16="http://schemas.microsoft.com/office/drawing/2014/main" val="37796072"/>
                    </a:ext>
                  </a:extLst>
                </a:gridCol>
                <a:gridCol w="259045">
                  <a:extLst>
                    <a:ext uri="{9D8B030D-6E8A-4147-A177-3AD203B41FA5}">
                      <a16:colId xmlns:a16="http://schemas.microsoft.com/office/drawing/2014/main" val="1122853882"/>
                    </a:ext>
                  </a:extLst>
                </a:gridCol>
                <a:gridCol w="259045">
                  <a:extLst>
                    <a:ext uri="{9D8B030D-6E8A-4147-A177-3AD203B41FA5}">
                      <a16:colId xmlns:a16="http://schemas.microsoft.com/office/drawing/2014/main" val="1013785695"/>
                    </a:ext>
                  </a:extLst>
                </a:gridCol>
                <a:gridCol w="259045">
                  <a:extLst>
                    <a:ext uri="{9D8B030D-6E8A-4147-A177-3AD203B41FA5}">
                      <a16:colId xmlns:a16="http://schemas.microsoft.com/office/drawing/2014/main" val="3285389819"/>
                    </a:ext>
                  </a:extLst>
                </a:gridCol>
              </a:tblGrid>
              <a:tr h="230262">
                <a:tc>
                  <a:txBody>
                    <a:bodyPr/>
                    <a:lstStyle/>
                    <a:p>
                      <a:pPr algn="ctr"/>
                      <a:endParaRPr lang="en-US" sz="900" dirty="0"/>
                    </a:p>
                  </a:txBody>
                  <a:tcPr marL="0" marR="0" marT="0" marB="0" anchor="ctr"/>
                </a:tc>
                <a:tc>
                  <a:txBody>
                    <a:bodyPr/>
                    <a:lstStyle/>
                    <a:p>
                      <a:pPr algn="ctr"/>
                      <a:endParaRPr lang="en-US" sz="900" dirty="0"/>
                    </a:p>
                  </a:txBody>
                  <a:tcPr marL="0" marR="0" marT="0" marB="0" anchor="ctr"/>
                </a:tc>
                <a:tc>
                  <a:txBody>
                    <a:bodyPr/>
                    <a:lstStyle/>
                    <a:p>
                      <a:pPr algn="ctr"/>
                      <a:r>
                        <a:rPr lang="en-US" sz="900" dirty="0"/>
                        <a:t>1</a:t>
                      </a:r>
                    </a:p>
                  </a:txBody>
                  <a:tcPr marL="0" marR="0" marT="0" marB="0" anchor="ctr"/>
                </a:tc>
                <a:tc>
                  <a:txBody>
                    <a:bodyPr/>
                    <a:lstStyle/>
                    <a:p>
                      <a:pPr algn="ctr"/>
                      <a:r>
                        <a:rPr lang="en-US" sz="900" dirty="0"/>
                        <a:t>2</a:t>
                      </a:r>
                    </a:p>
                  </a:txBody>
                  <a:tcPr marL="0" marR="0" marT="0" marB="0" anchor="ctr"/>
                </a:tc>
                <a:tc>
                  <a:txBody>
                    <a:bodyPr/>
                    <a:lstStyle/>
                    <a:p>
                      <a:pPr algn="ctr"/>
                      <a:r>
                        <a:rPr lang="en-US" sz="900" dirty="0"/>
                        <a:t>3</a:t>
                      </a:r>
                    </a:p>
                  </a:txBody>
                  <a:tcPr marL="0" marR="0" marT="0" marB="0" anchor="ctr"/>
                </a:tc>
                <a:tc>
                  <a:txBody>
                    <a:bodyPr/>
                    <a:lstStyle/>
                    <a:p>
                      <a:pPr algn="ctr"/>
                      <a:r>
                        <a:rPr lang="en-US" sz="900" dirty="0"/>
                        <a:t>4</a:t>
                      </a:r>
                    </a:p>
                  </a:txBody>
                  <a:tcPr marL="0" marR="0" marT="0" marB="0" anchor="ctr"/>
                </a:tc>
                <a:tc>
                  <a:txBody>
                    <a:bodyPr/>
                    <a:lstStyle/>
                    <a:p>
                      <a:pPr algn="ctr"/>
                      <a:r>
                        <a:rPr lang="en-US" sz="900" dirty="0"/>
                        <a:t>5</a:t>
                      </a:r>
                    </a:p>
                  </a:txBody>
                  <a:tcPr marL="0" marR="0" marT="0" marB="0" anchor="ctr"/>
                </a:tc>
                <a:tc>
                  <a:txBody>
                    <a:bodyPr/>
                    <a:lstStyle/>
                    <a:p>
                      <a:pPr algn="ctr"/>
                      <a:r>
                        <a:rPr lang="en-US" sz="900" dirty="0"/>
                        <a:t>6</a:t>
                      </a:r>
                    </a:p>
                  </a:txBody>
                  <a:tcPr marL="0" marR="0" marT="0" marB="0" anchor="ctr"/>
                </a:tc>
                <a:extLst>
                  <a:ext uri="{0D108BD9-81ED-4DB2-BD59-A6C34878D82A}">
                    <a16:rowId xmlns:a16="http://schemas.microsoft.com/office/drawing/2014/main" val="1152135442"/>
                  </a:ext>
                </a:extLst>
              </a:tr>
              <a:tr h="215871">
                <a:tc>
                  <a:txBody>
                    <a:bodyPr/>
                    <a:lstStyle/>
                    <a:p>
                      <a:pPr algn="ctr"/>
                      <a:r>
                        <a:rPr lang="en-US" sz="900" dirty="0" err="1"/>
                        <a:t>Hbb_Human</a:t>
                      </a:r>
                      <a:endParaRPr lang="en-US" sz="900" dirty="0"/>
                    </a:p>
                  </a:txBody>
                  <a:tcPr marL="0" marR="0" marT="0" marB="0" anchor="ctr"/>
                </a:tc>
                <a:tc>
                  <a:txBody>
                    <a:bodyPr/>
                    <a:lstStyle/>
                    <a:p>
                      <a:pPr algn="ctr"/>
                      <a:r>
                        <a:rPr lang="en-US" sz="900" b="1" dirty="0"/>
                        <a:t>1</a:t>
                      </a:r>
                    </a:p>
                  </a:txBody>
                  <a:tcPr marL="0" marR="0" marT="0" marB="0" anchor="ctr"/>
                </a:tc>
                <a:tc>
                  <a:txBody>
                    <a:bodyPr/>
                    <a:lstStyle/>
                    <a:p>
                      <a:pPr algn="ctr"/>
                      <a:r>
                        <a:rPr lang="en-US" sz="800" dirty="0"/>
                        <a:t>-</a:t>
                      </a:r>
                    </a:p>
                  </a:txBody>
                  <a:tcPr marL="0" marR="0" marT="0" marB="0" anchor="ctr"/>
                </a:tc>
                <a:tc>
                  <a:txBody>
                    <a:bodyPr/>
                    <a:lstStyle/>
                    <a:p>
                      <a:pPr algn="ctr"/>
                      <a:endParaRPr lang="en-US" sz="800" dirty="0"/>
                    </a:p>
                  </a:txBody>
                  <a:tcPr marL="0" marR="0" marT="0" marB="0" anchor="ctr"/>
                </a:tc>
                <a:tc>
                  <a:txBody>
                    <a:bodyPr/>
                    <a:lstStyle/>
                    <a:p>
                      <a:pPr algn="ctr"/>
                      <a:endParaRPr lang="en-US" sz="800"/>
                    </a:p>
                  </a:txBody>
                  <a:tcPr marL="0" marR="0" marT="0" marB="0" anchor="ctr"/>
                </a:tc>
                <a:tc>
                  <a:txBody>
                    <a:bodyPr/>
                    <a:lstStyle/>
                    <a:p>
                      <a:pPr algn="ctr"/>
                      <a:endParaRPr lang="en-US" sz="800"/>
                    </a:p>
                  </a:txBody>
                  <a:tcPr marL="0" marR="0" marT="0" marB="0" anchor="ctr"/>
                </a:tc>
                <a:tc>
                  <a:txBody>
                    <a:bodyPr/>
                    <a:lstStyle/>
                    <a:p>
                      <a:pPr algn="ctr"/>
                      <a:endParaRPr lang="en-US" sz="800"/>
                    </a:p>
                  </a:txBody>
                  <a:tcPr marL="0" marR="0" marT="0" marB="0" anchor="ctr"/>
                </a:tc>
                <a:tc>
                  <a:txBody>
                    <a:bodyPr/>
                    <a:lstStyle/>
                    <a:p>
                      <a:pPr algn="ctr"/>
                      <a:endParaRPr lang="en-US" sz="800"/>
                    </a:p>
                  </a:txBody>
                  <a:tcPr marL="0" marR="0" marT="0" marB="0" anchor="ctr"/>
                </a:tc>
                <a:extLst>
                  <a:ext uri="{0D108BD9-81ED-4DB2-BD59-A6C34878D82A}">
                    <a16:rowId xmlns:a16="http://schemas.microsoft.com/office/drawing/2014/main" val="257071505"/>
                  </a:ext>
                </a:extLst>
              </a:tr>
              <a:tr h="215871">
                <a:tc>
                  <a:txBody>
                    <a:bodyPr/>
                    <a:lstStyle/>
                    <a:p>
                      <a:pPr algn="ctr"/>
                      <a:r>
                        <a:rPr lang="en-US" sz="900" dirty="0" err="1"/>
                        <a:t>Hbb_Horse</a:t>
                      </a:r>
                      <a:endParaRPr lang="en-US" sz="900" dirty="0"/>
                    </a:p>
                  </a:txBody>
                  <a:tcPr marL="0" marR="0" marT="0" marB="0" anchor="ctr"/>
                </a:tc>
                <a:tc>
                  <a:txBody>
                    <a:bodyPr/>
                    <a:lstStyle/>
                    <a:p>
                      <a:pPr algn="ctr"/>
                      <a:r>
                        <a:rPr lang="en-US" sz="900" b="1" dirty="0"/>
                        <a:t>2</a:t>
                      </a:r>
                    </a:p>
                  </a:txBody>
                  <a:tcPr marL="0" marR="0" marT="0" marB="0" anchor="ctr"/>
                </a:tc>
                <a:tc>
                  <a:txBody>
                    <a:bodyPr/>
                    <a:lstStyle/>
                    <a:p>
                      <a:pPr algn="ctr"/>
                      <a:r>
                        <a:rPr lang="en-US" sz="800" dirty="0"/>
                        <a:t>.17</a:t>
                      </a:r>
                    </a:p>
                  </a:txBody>
                  <a:tcPr marL="0" marR="0" marT="0" marB="0" anchor="ctr"/>
                </a:tc>
                <a:tc>
                  <a:txBody>
                    <a:bodyPr/>
                    <a:lstStyle/>
                    <a:p>
                      <a:pPr algn="ctr"/>
                      <a:r>
                        <a:rPr lang="en-US" sz="800" dirty="0"/>
                        <a:t>-</a:t>
                      </a:r>
                    </a:p>
                  </a:txBody>
                  <a:tcPr marL="0" marR="0" marT="0" marB="0" anchor="ctr"/>
                </a:tc>
                <a:tc>
                  <a:txBody>
                    <a:bodyPr/>
                    <a:lstStyle/>
                    <a:p>
                      <a:pPr algn="ctr"/>
                      <a:endParaRPr lang="en-US" sz="800" dirty="0"/>
                    </a:p>
                  </a:txBody>
                  <a:tcPr marL="0" marR="0" marT="0" marB="0" anchor="ctr"/>
                </a:tc>
                <a:tc>
                  <a:txBody>
                    <a:bodyPr/>
                    <a:lstStyle/>
                    <a:p>
                      <a:pPr algn="ctr"/>
                      <a:endParaRPr lang="en-US" sz="800"/>
                    </a:p>
                  </a:txBody>
                  <a:tcPr marL="0" marR="0" marT="0" marB="0" anchor="ctr"/>
                </a:tc>
                <a:tc>
                  <a:txBody>
                    <a:bodyPr/>
                    <a:lstStyle/>
                    <a:p>
                      <a:pPr algn="ctr"/>
                      <a:endParaRPr lang="en-US" sz="800"/>
                    </a:p>
                  </a:txBody>
                  <a:tcPr marL="0" marR="0" marT="0" marB="0" anchor="ctr"/>
                </a:tc>
                <a:tc>
                  <a:txBody>
                    <a:bodyPr/>
                    <a:lstStyle/>
                    <a:p>
                      <a:pPr algn="ctr"/>
                      <a:endParaRPr lang="en-US" sz="800"/>
                    </a:p>
                  </a:txBody>
                  <a:tcPr marL="0" marR="0" marT="0" marB="0" anchor="ctr"/>
                </a:tc>
                <a:extLst>
                  <a:ext uri="{0D108BD9-81ED-4DB2-BD59-A6C34878D82A}">
                    <a16:rowId xmlns:a16="http://schemas.microsoft.com/office/drawing/2014/main" val="265270057"/>
                  </a:ext>
                </a:extLst>
              </a:tr>
              <a:tr h="215871">
                <a:tc>
                  <a:txBody>
                    <a:bodyPr/>
                    <a:lstStyle/>
                    <a:p>
                      <a:pPr algn="ctr"/>
                      <a:r>
                        <a:rPr lang="en-US" sz="900" dirty="0" err="1"/>
                        <a:t>Hba_Human</a:t>
                      </a:r>
                      <a:endParaRPr lang="en-US" sz="900" dirty="0"/>
                    </a:p>
                  </a:txBody>
                  <a:tcPr marL="0" marR="0" marT="0" marB="0" anchor="ctr"/>
                </a:tc>
                <a:tc>
                  <a:txBody>
                    <a:bodyPr/>
                    <a:lstStyle/>
                    <a:p>
                      <a:pPr algn="ctr"/>
                      <a:r>
                        <a:rPr lang="en-US" sz="900" b="1" dirty="0"/>
                        <a:t>3</a:t>
                      </a:r>
                    </a:p>
                  </a:txBody>
                  <a:tcPr marL="0" marR="0" marT="0" marB="0" anchor="ctr"/>
                </a:tc>
                <a:tc>
                  <a:txBody>
                    <a:bodyPr/>
                    <a:lstStyle/>
                    <a:p>
                      <a:pPr algn="ctr"/>
                      <a:r>
                        <a:rPr lang="en-US" sz="800" dirty="0"/>
                        <a:t>.59</a:t>
                      </a:r>
                    </a:p>
                  </a:txBody>
                  <a:tcPr marL="0" marR="0" marT="0" marB="0" anchor="ctr"/>
                </a:tc>
                <a:tc>
                  <a:txBody>
                    <a:bodyPr/>
                    <a:lstStyle/>
                    <a:p>
                      <a:pPr algn="ctr"/>
                      <a:r>
                        <a:rPr lang="en-US" sz="800" dirty="0"/>
                        <a:t>.60</a:t>
                      </a:r>
                    </a:p>
                  </a:txBody>
                  <a:tcPr marL="0" marR="0" marT="0" marB="0" anchor="ctr"/>
                </a:tc>
                <a:tc>
                  <a:txBody>
                    <a:bodyPr/>
                    <a:lstStyle/>
                    <a:p>
                      <a:pPr algn="ctr"/>
                      <a:r>
                        <a:rPr lang="en-US" sz="800" dirty="0"/>
                        <a:t>-</a:t>
                      </a:r>
                    </a:p>
                  </a:txBody>
                  <a:tcPr marL="0" marR="0" marT="0" marB="0" anchor="ctr"/>
                </a:tc>
                <a:tc>
                  <a:txBody>
                    <a:bodyPr/>
                    <a:lstStyle/>
                    <a:p>
                      <a:pPr algn="ctr"/>
                      <a:endParaRPr lang="en-US" sz="800" dirty="0"/>
                    </a:p>
                  </a:txBody>
                  <a:tcPr marL="0" marR="0" marT="0" marB="0" anchor="ctr"/>
                </a:tc>
                <a:tc>
                  <a:txBody>
                    <a:bodyPr/>
                    <a:lstStyle/>
                    <a:p>
                      <a:pPr algn="ctr"/>
                      <a:endParaRPr lang="en-US" sz="800"/>
                    </a:p>
                  </a:txBody>
                  <a:tcPr marL="0" marR="0" marT="0" marB="0" anchor="ctr"/>
                </a:tc>
                <a:tc>
                  <a:txBody>
                    <a:bodyPr/>
                    <a:lstStyle/>
                    <a:p>
                      <a:pPr algn="ctr"/>
                      <a:endParaRPr lang="en-US" sz="800" dirty="0"/>
                    </a:p>
                  </a:txBody>
                  <a:tcPr marL="0" marR="0" marT="0" marB="0" anchor="ctr"/>
                </a:tc>
                <a:extLst>
                  <a:ext uri="{0D108BD9-81ED-4DB2-BD59-A6C34878D82A}">
                    <a16:rowId xmlns:a16="http://schemas.microsoft.com/office/drawing/2014/main" val="820187988"/>
                  </a:ext>
                </a:extLst>
              </a:tr>
              <a:tr h="215871">
                <a:tc>
                  <a:txBody>
                    <a:bodyPr/>
                    <a:lstStyle/>
                    <a:p>
                      <a:pPr algn="ctr"/>
                      <a:r>
                        <a:rPr lang="en-US" sz="900" dirty="0" err="1"/>
                        <a:t>Hba_Horse</a:t>
                      </a:r>
                      <a:endParaRPr lang="en-US" sz="900" dirty="0"/>
                    </a:p>
                  </a:txBody>
                  <a:tcPr marL="0" marR="0" marT="0" marB="0" anchor="ctr"/>
                </a:tc>
                <a:tc>
                  <a:txBody>
                    <a:bodyPr/>
                    <a:lstStyle/>
                    <a:p>
                      <a:pPr algn="ctr"/>
                      <a:r>
                        <a:rPr lang="en-US" sz="900" b="1" dirty="0"/>
                        <a:t>4</a:t>
                      </a:r>
                    </a:p>
                  </a:txBody>
                  <a:tcPr marL="0" marR="0" marT="0" marB="0" anchor="ctr"/>
                </a:tc>
                <a:tc>
                  <a:txBody>
                    <a:bodyPr/>
                    <a:lstStyle/>
                    <a:p>
                      <a:pPr algn="ctr"/>
                      <a:r>
                        <a:rPr lang="en-US" sz="800" dirty="0"/>
                        <a:t>.59</a:t>
                      </a:r>
                    </a:p>
                  </a:txBody>
                  <a:tcPr marL="0" marR="0" marT="0" marB="0" anchor="ctr"/>
                </a:tc>
                <a:tc>
                  <a:txBody>
                    <a:bodyPr/>
                    <a:lstStyle/>
                    <a:p>
                      <a:pPr algn="ctr"/>
                      <a:r>
                        <a:rPr lang="en-US" sz="800" dirty="0"/>
                        <a:t>.59</a:t>
                      </a:r>
                    </a:p>
                  </a:txBody>
                  <a:tcPr marL="0" marR="0" marT="0" marB="0" anchor="ctr"/>
                </a:tc>
                <a:tc>
                  <a:txBody>
                    <a:bodyPr/>
                    <a:lstStyle/>
                    <a:p>
                      <a:pPr algn="ctr"/>
                      <a:r>
                        <a:rPr lang="en-US" sz="800" dirty="0"/>
                        <a:t>.13</a:t>
                      </a:r>
                    </a:p>
                  </a:txBody>
                  <a:tcPr marL="0" marR="0" marT="0" marB="0" anchor="ctr"/>
                </a:tc>
                <a:tc>
                  <a:txBody>
                    <a:bodyPr/>
                    <a:lstStyle/>
                    <a:p>
                      <a:pPr algn="ctr"/>
                      <a:r>
                        <a:rPr lang="en-US" sz="800" dirty="0"/>
                        <a:t>-</a:t>
                      </a:r>
                    </a:p>
                  </a:txBody>
                  <a:tcPr marL="0" marR="0" marT="0" marB="0" anchor="ctr"/>
                </a:tc>
                <a:tc>
                  <a:txBody>
                    <a:bodyPr/>
                    <a:lstStyle/>
                    <a:p>
                      <a:pPr algn="ctr"/>
                      <a:endParaRPr lang="en-US" sz="800" dirty="0"/>
                    </a:p>
                  </a:txBody>
                  <a:tcPr marL="0" marR="0" marT="0" marB="0" anchor="ctr"/>
                </a:tc>
                <a:tc>
                  <a:txBody>
                    <a:bodyPr/>
                    <a:lstStyle/>
                    <a:p>
                      <a:pPr algn="ctr"/>
                      <a:endParaRPr lang="en-US" sz="800"/>
                    </a:p>
                  </a:txBody>
                  <a:tcPr marL="0" marR="0" marT="0" marB="0" anchor="ctr"/>
                </a:tc>
                <a:extLst>
                  <a:ext uri="{0D108BD9-81ED-4DB2-BD59-A6C34878D82A}">
                    <a16:rowId xmlns:a16="http://schemas.microsoft.com/office/drawing/2014/main" val="1465511726"/>
                  </a:ext>
                </a:extLst>
              </a:tr>
              <a:tr h="215871">
                <a:tc>
                  <a:txBody>
                    <a:bodyPr/>
                    <a:lstStyle/>
                    <a:p>
                      <a:pPr algn="ctr"/>
                      <a:r>
                        <a:rPr lang="en-US" sz="900" dirty="0" err="1"/>
                        <a:t>Myg_Phyca</a:t>
                      </a:r>
                      <a:endParaRPr lang="en-US" sz="900" dirty="0"/>
                    </a:p>
                  </a:txBody>
                  <a:tcPr marL="0" marR="0" marT="0" marB="0" anchor="ctr"/>
                </a:tc>
                <a:tc>
                  <a:txBody>
                    <a:bodyPr/>
                    <a:lstStyle/>
                    <a:p>
                      <a:pPr algn="ctr"/>
                      <a:r>
                        <a:rPr lang="en-US" sz="900" b="1" dirty="0"/>
                        <a:t>5</a:t>
                      </a:r>
                    </a:p>
                  </a:txBody>
                  <a:tcPr marL="0" marR="0" marT="0" marB="0" anchor="ctr"/>
                </a:tc>
                <a:tc>
                  <a:txBody>
                    <a:bodyPr/>
                    <a:lstStyle/>
                    <a:p>
                      <a:pPr algn="ctr"/>
                      <a:r>
                        <a:rPr lang="en-US" sz="800" dirty="0"/>
                        <a:t>.77</a:t>
                      </a:r>
                    </a:p>
                  </a:txBody>
                  <a:tcPr marL="0" marR="0" marT="0" marB="0" anchor="ctr"/>
                </a:tc>
                <a:tc>
                  <a:txBody>
                    <a:bodyPr/>
                    <a:lstStyle/>
                    <a:p>
                      <a:pPr algn="ctr"/>
                      <a:r>
                        <a:rPr lang="en-US" sz="800" dirty="0"/>
                        <a:t>.77</a:t>
                      </a:r>
                    </a:p>
                  </a:txBody>
                  <a:tcPr marL="0" marR="0" marT="0" marB="0" anchor="ctr"/>
                </a:tc>
                <a:tc>
                  <a:txBody>
                    <a:bodyPr/>
                    <a:lstStyle/>
                    <a:p>
                      <a:pPr algn="ctr"/>
                      <a:r>
                        <a:rPr lang="en-US" sz="800" dirty="0"/>
                        <a:t>.75</a:t>
                      </a:r>
                    </a:p>
                  </a:txBody>
                  <a:tcPr marL="0" marR="0" marT="0" marB="0" anchor="ctr"/>
                </a:tc>
                <a:tc>
                  <a:txBody>
                    <a:bodyPr/>
                    <a:lstStyle/>
                    <a:p>
                      <a:pPr algn="ctr"/>
                      <a:r>
                        <a:rPr lang="en-US" sz="800" dirty="0"/>
                        <a:t>.75</a:t>
                      </a:r>
                    </a:p>
                  </a:txBody>
                  <a:tcPr marL="0" marR="0" marT="0" marB="0" anchor="ctr"/>
                </a:tc>
                <a:tc>
                  <a:txBody>
                    <a:bodyPr/>
                    <a:lstStyle/>
                    <a:p>
                      <a:pPr algn="ctr"/>
                      <a:r>
                        <a:rPr lang="en-US" sz="800" dirty="0"/>
                        <a:t>-</a:t>
                      </a:r>
                    </a:p>
                  </a:txBody>
                  <a:tcPr marL="0" marR="0" marT="0" marB="0" anchor="ctr"/>
                </a:tc>
                <a:tc>
                  <a:txBody>
                    <a:bodyPr/>
                    <a:lstStyle/>
                    <a:p>
                      <a:pPr algn="ctr"/>
                      <a:endParaRPr lang="en-US" sz="800" dirty="0"/>
                    </a:p>
                  </a:txBody>
                  <a:tcPr marL="0" marR="0" marT="0" marB="0" anchor="ctr"/>
                </a:tc>
                <a:extLst>
                  <a:ext uri="{0D108BD9-81ED-4DB2-BD59-A6C34878D82A}">
                    <a16:rowId xmlns:a16="http://schemas.microsoft.com/office/drawing/2014/main" val="2120970113"/>
                  </a:ext>
                </a:extLst>
              </a:tr>
              <a:tr h="215871">
                <a:tc>
                  <a:txBody>
                    <a:bodyPr/>
                    <a:lstStyle/>
                    <a:p>
                      <a:pPr algn="ctr"/>
                      <a:r>
                        <a:rPr lang="en-US" sz="900" dirty="0"/>
                        <a:t>Glb5_Petma</a:t>
                      </a:r>
                    </a:p>
                  </a:txBody>
                  <a:tcPr marL="0" marR="0" marT="0" marB="0" anchor="ctr"/>
                </a:tc>
                <a:tc>
                  <a:txBody>
                    <a:bodyPr/>
                    <a:lstStyle/>
                    <a:p>
                      <a:pPr algn="ctr"/>
                      <a:r>
                        <a:rPr lang="en-US" sz="900" b="1" dirty="0"/>
                        <a:t>6</a:t>
                      </a:r>
                    </a:p>
                  </a:txBody>
                  <a:tcPr marL="0" marR="0" marT="0" marB="0" anchor="ctr"/>
                </a:tc>
                <a:tc>
                  <a:txBody>
                    <a:bodyPr/>
                    <a:lstStyle/>
                    <a:p>
                      <a:pPr algn="ctr"/>
                      <a:r>
                        <a:rPr lang="en-US" sz="800" dirty="0"/>
                        <a:t>.81</a:t>
                      </a:r>
                    </a:p>
                  </a:txBody>
                  <a:tcPr marL="0" marR="0" marT="0" marB="0" anchor="ctr"/>
                </a:tc>
                <a:tc>
                  <a:txBody>
                    <a:bodyPr/>
                    <a:lstStyle/>
                    <a:p>
                      <a:pPr algn="ctr"/>
                      <a:r>
                        <a:rPr lang="en-US" sz="800" dirty="0"/>
                        <a:t>.82</a:t>
                      </a:r>
                    </a:p>
                  </a:txBody>
                  <a:tcPr marL="0" marR="0" marT="0" marB="0" anchor="ctr"/>
                </a:tc>
                <a:tc>
                  <a:txBody>
                    <a:bodyPr/>
                    <a:lstStyle/>
                    <a:p>
                      <a:pPr algn="ctr"/>
                      <a:r>
                        <a:rPr lang="en-US" sz="800" dirty="0"/>
                        <a:t>.73</a:t>
                      </a:r>
                    </a:p>
                  </a:txBody>
                  <a:tcPr marL="0" marR="0" marT="0" marB="0" anchor="ctr"/>
                </a:tc>
                <a:tc>
                  <a:txBody>
                    <a:bodyPr/>
                    <a:lstStyle/>
                    <a:p>
                      <a:pPr algn="ctr"/>
                      <a:r>
                        <a:rPr lang="en-US" sz="800" dirty="0"/>
                        <a:t>.74</a:t>
                      </a:r>
                    </a:p>
                  </a:txBody>
                  <a:tcPr marL="0" marR="0" marT="0" marB="0" anchor="ctr"/>
                </a:tc>
                <a:tc>
                  <a:txBody>
                    <a:bodyPr/>
                    <a:lstStyle/>
                    <a:p>
                      <a:pPr algn="ctr"/>
                      <a:r>
                        <a:rPr lang="en-US" sz="800" dirty="0"/>
                        <a:t>.80</a:t>
                      </a:r>
                    </a:p>
                  </a:txBody>
                  <a:tcPr marL="0" marR="0" marT="0" marB="0" anchor="ctr"/>
                </a:tc>
                <a:tc>
                  <a:txBody>
                    <a:bodyPr/>
                    <a:lstStyle/>
                    <a:p>
                      <a:pPr algn="ctr"/>
                      <a:r>
                        <a:rPr lang="en-US" sz="800" dirty="0"/>
                        <a:t>-</a:t>
                      </a:r>
                    </a:p>
                  </a:txBody>
                  <a:tcPr marL="0" marR="0" marT="0" marB="0" anchor="ctr"/>
                </a:tc>
                <a:extLst>
                  <a:ext uri="{0D108BD9-81ED-4DB2-BD59-A6C34878D82A}">
                    <a16:rowId xmlns:a16="http://schemas.microsoft.com/office/drawing/2014/main" val="3761301342"/>
                  </a:ext>
                </a:extLst>
              </a:tr>
              <a:tr h="215871">
                <a:tc>
                  <a:txBody>
                    <a:bodyPr/>
                    <a:lstStyle/>
                    <a:p>
                      <a:pPr algn="ctr"/>
                      <a:r>
                        <a:rPr lang="en-US" sz="900" dirty="0"/>
                        <a:t>Lgb2_Luplu</a:t>
                      </a:r>
                    </a:p>
                  </a:txBody>
                  <a:tcPr marL="0" marR="0" marT="0" marB="0" anchor="ctr"/>
                </a:tc>
                <a:tc>
                  <a:txBody>
                    <a:bodyPr/>
                    <a:lstStyle/>
                    <a:p>
                      <a:pPr algn="ctr"/>
                      <a:r>
                        <a:rPr lang="en-US" sz="900" b="1" dirty="0"/>
                        <a:t>7</a:t>
                      </a:r>
                    </a:p>
                  </a:txBody>
                  <a:tcPr marL="0" marR="0" marT="0" marB="0" anchor="ctr"/>
                </a:tc>
                <a:tc>
                  <a:txBody>
                    <a:bodyPr/>
                    <a:lstStyle/>
                    <a:p>
                      <a:pPr algn="ctr"/>
                      <a:r>
                        <a:rPr lang="en-US" sz="800" dirty="0"/>
                        <a:t>.87</a:t>
                      </a:r>
                    </a:p>
                  </a:txBody>
                  <a:tcPr marL="0" marR="0" marT="0" marB="0" anchor="ctr"/>
                </a:tc>
                <a:tc>
                  <a:txBody>
                    <a:bodyPr/>
                    <a:lstStyle/>
                    <a:p>
                      <a:pPr algn="ctr"/>
                      <a:r>
                        <a:rPr lang="en-US" sz="800" dirty="0"/>
                        <a:t>.86</a:t>
                      </a:r>
                    </a:p>
                  </a:txBody>
                  <a:tcPr marL="0" marR="0" marT="0" marB="0" anchor="ctr"/>
                </a:tc>
                <a:tc>
                  <a:txBody>
                    <a:bodyPr/>
                    <a:lstStyle/>
                    <a:p>
                      <a:pPr algn="ctr"/>
                      <a:r>
                        <a:rPr lang="en-US" sz="800" dirty="0"/>
                        <a:t>.86</a:t>
                      </a:r>
                    </a:p>
                  </a:txBody>
                  <a:tcPr marL="0" marR="0" marT="0" marB="0" anchor="ctr"/>
                </a:tc>
                <a:tc>
                  <a:txBody>
                    <a:bodyPr/>
                    <a:lstStyle/>
                    <a:p>
                      <a:pPr algn="ctr"/>
                      <a:r>
                        <a:rPr lang="en-US" sz="800" dirty="0"/>
                        <a:t>.88</a:t>
                      </a:r>
                    </a:p>
                  </a:txBody>
                  <a:tcPr marL="0" marR="0" marT="0" marB="0" anchor="ctr"/>
                </a:tc>
                <a:tc>
                  <a:txBody>
                    <a:bodyPr/>
                    <a:lstStyle/>
                    <a:p>
                      <a:pPr algn="ctr"/>
                      <a:r>
                        <a:rPr lang="en-US" sz="800" dirty="0"/>
                        <a:t>.93</a:t>
                      </a:r>
                    </a:p>
                  </a:txBody>
                  <a:tcPr marL="0" marR="0" marT="0" marB="0" anchor="ctr"/>
                </a:tc>
                <a:tc>
                  <a:txBody>
                    <a:bodyPr/>
                    <a:lstStyle/>
                    <a:p>
                      <a:pPr algn="ctr"/>
                      <a:r>
                        <a:rPr lang="en-US" sz="800" dirty="0"/>
                        <a:t>.90</a:t>
                      </a:r>
                    </a:p>
                  </a:txBody>
                  <a:tcPr marL="0" marR="0" marT="0" marB="0" anchor="ctr"/>
                </a:tc>
                <a:extLst>
                  <a:ext uri="{0D108BD9-81ED-4DB2-BD59-A6C34878D82A}">
                    <a16:rowId xmlns:a16="http://schemas.microsoft.com/office/drawing/2014/main" val="4167528153"/>
                  </a:ext>
                </a:extLst>
              </a:tr>
            </a:tbl>
          </a:graphicData>
        </a:graphic>
      </p:graphicFrame>
      <p:grpSp>
        <p:nvGrpSpPr>
          <p:cNvPr id="6201" name="Group 6200"/>
          <p:cNvGrpSpPr/>
          <p:nvPr/>
        </p:nvGrpSpPr>
        <p:grpSpPr>
          <a:xfrm>
            <a:off x="1525960" y="865914"/>
            <a:ext cx="1642309" cy="1128512"/>
            <a:chOff x="1525960" y="865914"/>
            <a:chExt cx="1642309" cy="1128512"/>
          </a:xfrm>
        </p:grpSpPr>
        <p:sp>
          <p:nvSpPr>
            <p:cNvPr id="7" name="TextBox 6"/>
            <p:cNvSpPr txBox="1"/>
            <p:nvPr/>
          </p:nvSpPr>
          <p:spPr>
            <a:xfrm>
              <a:off x="1525960" y="1625094"/>
              <a:ext cx="1642309" cy="369332"/>
            </a:xfrm>
            <a:prstGeom prst="rect">
              <a:avLst/>
            </a:prstGeom>
            <a:noFill/>
            <a:ln w="19050">
              <a:solidFill>
                <a:schemeClr val="accent2"/>
              </a:solidFill>
            </a:ln>
          </p:spPr>
          <p:txBody>
            <a:bodyPr wrap="none" rtlCol="0">
              <a:spAutoFit/>
            </a:bodyPr>
            <a:lstStyle/>
            <a:p>
              <a:pPr algn="ctr"/>
              <a:r>
                <a:rPr lang="en-US" dirty="0"/>
                <a:t>distance matrix</a:t>
              </a:r>
            </a:p>
          </p:txBody>
        </p:sp>
        <p:cxnSp>
          <p:nvCxnSpPr>
            <p:cNvPr id="6196" name="Straight Arrow Connector 6195"/>
            <p:cNvCxnSpPr/>
            <p:nvPr/>
          </p:nvCxnSpPr>
          <p:spPr>
            <a:xfrm>
              <a:off x="2347114" y="865914"/>
              <a:ext cx="0" cy="628650"/>
            </a:xfrm>
            <a:prstGeom prst="straightConnector1">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202" name="Group 6201"/>
          <p:cNvGrpSpPr/>
          <p:nvPr/>
        </p:nvGrpSpPr>
        <p:grpSpPr>
          <a:xfrm>
            <a:off x="966416" y="2124956"/>
            <a:ext cx="2761397" cy="1128512"/>
            <a:chOff x="966416" y="2124956"/>
            <a:chExt cx="2761397" cy="1128512"/>
          </a:xfrm>
        </p:grpSpPr>
        <p:sp>
          <p:nvSpPr>
            <p:cNvPr id="8" name="TextBox 7"/>
            <p:cNvSpPr txBox="1"/>
            <p:nvPr/>
          </p:nvSpPr>
          <p:spPr>
            <a:xfrm>
              <a:off x="966416" y="2884136"/>
              <a:ext cx="2761397" cy="369332"/>
            </a:xfrm>
            <a:prstGeom prst="rect">
              <a:avLst/>
            </a:prstGeom>
            <a:noFill/>
            <a:ln w="19050">
              <a:solidFill>
                <a:schemeClr val="accent2"/>
              </a:solidFill>
            </a:ln>
          </p:spPr>
          <p:txBody>
            <a:bodyPr wrap="none" rtlCol="0">
              <a:spAutoFit/>
            </a:bodyPr>
            <a:lstStyle/>
            <a:p>
              <a:pPr algn="ctr"/>
              <a:r>
                <a:rPr lang="en-US" dirty="0"/>
                <a:t>construct rooted guide tree</a:t>
              </a:r>
            </a:p>
          </p:txBody>
        </p:sp>
        <p:cxnSp>
          <p:nvCxnSpPr>
            <p:cNvPr id="112" name="Straight Arrow Connector 111"/>
            <p:cNvCxnSpPr/>
            <p:nvPr/>
          </p:nvCxnSpPr>
          <p:spPr>
            <a:xfrm>
              <a:off x="2347114" y="2124956"/>
              <a:ext cx="0" cy="628650"/>
            </a:xfrm>
            <a:prstGeom prst="straightConnector1">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203" name="Group 6202"/>
          <p:cNvGrpSpPr/>
          <p:nvPr/>
        </p:nvGrpSpPr>
        <p:grpSpPr>
          <a:xfrm>
            <a:off x="973725" y="3383998"/>
            <a:ext cx="2746778" cy="1128512"/>
            <a:chOff x="973725" y="3383998"/>
            <a:chExt cx="2746778" cy="1128512"/>
          </a:xfrm>
        </p:grpSpPr>
        <p:sp>
          <p:nvSpPr>
            <p:cNvPr id="10" name="TextBox 9"/>
            <p:cNvSpPr txBox="1"/>
            <p:nvPr/>
          </p:nvSpPr>
          <p:spPr>
            <a:xfrm>
              <a:off x="973725" y="4143178"/>
              <a:ext cx="2746778" cy="369332"/>
            </a:xfrm>
            <a:prstGeom prst="rect">
              <a:avLst/>
            </a:prstGeom>
            <a:noFill/>
            <a:ln w="19050">
              <a:solidFill>
                <a:schemeClr val="accent2"/>
              </a:solidFill>
            </a:ln>
          </p:spPr>
          <p:txBody>
            <a:bodyPr wrap="none" rtlCol="0">
              <a:spAutoFit/>
            </a:bodyPr>
            <a:lstStyle/>
            <a:p>
              <a:pPr algn="ctr"/>
              <a:r>
                <a:rPr lang="en-US" dirty="0"/>
                <a:t>calculate sequence weights</a:t>
              </a:r>
            </a:p>
          </p:txBody>
        </p:sp>
        <p:cxnSp>
          <p:nvCxnSpPr>
            <p:cNvPr id="113" name="Straight Arrow Connector 112"/>
            <p:cNvCxnSpPr/>
            <p:nvPr/>
          </p:nvCxnSpPr>
          <p:spPr>
            <a:xfrm>
              <a:off x="2347114" y="3383998"/>
              <a:ext cx="0" cy="628650"/>
            </a:xfrm>
            <a:prstGeom prst="straightConnector1">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204" name="Group 6203"/>
          <p:cNvGrpSpPr/>
          <p:nvPr/>
        </p:nvGrpSpPr>
        <p:grpSpPr>
          <a:xfrm>
            <a:off x="1215249" y="4643040"/>
            <a:ext cx="2263730" cy="1405509"/>
            <a:chOff x="1215249" y="4643040"/>
            <a:chExt cx="2263730" cy="1405509"/>
          </a:xfrm>
        </p:grpSpPr>
        <p:sp>
          <p:nvSpPr>
            <p:cNvPr id="11" name="TextBox 10"/>
            <p:cNvSpPr txBox="1"/>
            <p:nvPr/>
          </p:nvSpPr>
          <p:spPr>
            <a:xfrm>
              <a:off x="1215249" y="5402218"/>
              <a:ext cx="2263730" cy="646331"/>
            </a:xfrm>
            <a:prstGeom prst="rect">
              <a:avLst/>
            </a:prstGeom>
            <a:noFill/>
            <a:ln w="19050">
              <a:solidFill>
                <a:schemeClr val="accent2"/>
              </a:solidFill>
            </a:ln>
          </p:spPr>
          <p:txBody>
            <a:bodyPr wrap="square" rtlCol="0">
              <a:spAutoFit/>
            </a:bodyPr>
            <a:lstStyle/>
            <a:p>
              <a:pPr algn="ctr"/>
              <a:r>
                <a:rPr lang="en-US" dirty="0"/>
                <a:t>progressive alignment following guide tree</a:t>
              </a:r>
            </a:p>
          </p:txBody>
        </p:sp>
        <p:cxnSp>
          <p:nvCxnSpPr>
            <p:cNvPr id="114" name="Straight Arrow Connector 113"/>
            <p:cNvCxnSpPr/>
            <p:nvPr/>
          </p:nvCxnSpPr>
          <p:spPr>
            <a:xfrm>
              <a:off x="2347114" y="4643040"/>
              <a:ext cx="0" cy="628650"/>
            </a:xfrm>
            <a:prstGeom prst="straightConnector1">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197" name="Rectangle 6196"/>
          <p:cNvSpPr/>
          <p:nvPr/>
        </p:nvSpPr>
        <p:spPr>
          <a:xfrm>
            <a:off x="4189550" y="4134992"/>
            <a:ext cx="3736699" cy="2492990"/>
          </a:xfrm>
          <a:prstGeom prst="rect">
            <a:avLst/>
          </a:prstGeom>
        </p:spPr>
        <p:txBody>
          <a:bodyPr wrap="square">
            <a:spAutoFit/>
          </a:bodyPr>
          <a:lstStyle/>
          <a:p>
            <a:r>
              <a:rPr lang="en-US" sz="600" b="1" dirty="0">
                <a:latin typeface="Courier New" panose="02070309020205020404" pitchFamily="49" charset="0"/>
              </a:rPr>
              <a:t>HBB_HUMAN       </a:t>
            </a:r>
            <a:r>
              <a:rPr lang="en-US" sz="600" dirty="0">
                <a:latin typeface="Courier New" panose="02070309020205020404" pitchFamily="49" charset="0"/>
              </a:rPr>
              <a:t>--------VHLTPEEKSAVTALWGKVNV--DEVGGEALGRLLVVYPWTQRFFESFGDLST</a:t>
            </a:r>
          </a:p>
          <a:p>
            <a:r>
              <a:rPr lang="en-US" sz="600" b="1" dirty="0">
                <a:latin typeface="Courier New" panose="02070309020205020404" pitchFamily="49" charset="0"/>
              </a:rPr>
              <a:t>HBB_HORSE       </a:t>
            </a:r>
            <a:r>
              <a:rPr lang="en-US" sz="600" dirty="0">
                <a:latin typeface="Courier New" panose="02070309020205020404" pitchFamily="49" charset="0"/>
              </a:rPr>
              <a:t>--------VQLSGEEKAAVLALWDKVNE--EEVGGEALGRLLVVYPWTQRFFDSFGDLSN</a:t>
            </a:r>
          </a:p>
          <a:p>
            <a:r>
              <a:rPr lang="en-US" sz="600" b="1" dirty="0">
                <a:latin typeface="Courier New" panose="02070309020205020404" pitchFamily="49" charset="0"/>
              </a:rPr>
              <a:t>HBA_HUMAN       </a:t>
            </a:r>
            <a:r>
              <a:rPr lang="en-US" sz="600" dirty="0">
                <a:latin typeface="Courier New" panose="02070309020205020404" pitchFamily="49" charset="0"/>
              </a:rPr>
              <a:t>---------VLSPADKTNVKAAWGKVGAHAGEYGAEALERMFLSFPTTKTYFPHFDL---</a:t>
            </a:r>
          </a:p>
          <a:p>
            <a:r>
              <a:rPr lang="en-US" sz="600" b="1" dirty="0">
                <a:latin typeface="Courier New" panose="02070309020205020404" pitchFamily="49" charset="0"/>
              </a:rPr>
              <a:t>HBA_HORSE       </a:t>
            </a:r>
            <a:r>
              <a:rPr lang="en-US" sz="600" dirty="0">
                <a:latin typeface="Courier New" panose="02070309020205020404" pitchFamily="49" charset="0"/>
              </a:rPr>
              <a:t>---------VLSAADKTNVKAAWSKVGGHAGEYGAEALERMFLGFPTTKTYFPHFDL---</a:t>
            </a:r>
          </a:p>
          <a:p>
            <a:r>
              <a:rPr lang="en-US" sz="600" b="1" dirty="0">
                <a:latin typeface="Courier New" panose="02070309020205020404" pitchFamily="49" charset="0"/>
              </a:rPr>
              <a:t>MYG_PHYCA       </a:t>
            </a:r>
            <a:r>
              <a:rPr lang="en-US" sz="600" dirty="0">
                <a:latin typeface="Courier New" panose="02070309020205020404" pitchFamily="49" charset="0"/>
              </a:rPr>
              <a:t>---------VLSEGEWQLVLHVWAKVEADVAGHGQDILIRLFKSHPETLEKFDRFKHLKT</a:t>
            </a:r>
          </a:p>
          <a:p>
            <a:r>
              <a:rPr lang="en-US" sz="600" b="1" dirty="0">
                <a:latin typeface="Courier New" panose="02070309020205020404" pitchFamily="49" charset="0"/>
              </a:rPr>
              <a:t>GLB5_PETMA      </a:t>
            </a:r>
            <a:r>
              <a:rPr lang="en-US" sz="600" dirty="0">
                <a:latin typeface="Courier New" panose="02070309020205020404" pitchFamily="49" charset="0"/>
              </a:rPr>
              <a:t>PIVDTGSVAPLSAAEKTKIRSAWAPVYSTYETSGVDILVKFFTSTPAAQEFFPKFKGLTT</a:t>
            </a:r>
          </a:p>
          <a:p>
            <a:r>
              <a:rPr lang="en-US" sz="600" b="1" dirty="0">
                <a:latin typeface="Courier New" panose="02070309020205020404" pitchFamily="49" charset="0"/>
              </a:rPr>
              <a:t>LGB2_LUPLU      </a:t>
            </a:r>
            <a:r>
              <a:rPr lang="en-US" sz="600" dirty="0">
                <a:latin typeface="Courier New" panose="02070309020205020404" pitchFamily="49" charset="0"/>
              </a:rPr>
              <a:t>--------GALTESQAALVKSSWEEFNANIPKHTHRFFILVLEIAPAAKDLFSFLKGTSE</a:t>
            </a:r>
          </a:p>
          <a:p>
            <a:r>
              <a:rPr lang="en-US" sz="600" b="1" dirty="0">
                <a:latin typeface="Courier New" panose="02070309020205020404" pitchFamily="49" charset="0"/>
              </a:rPr>
              <a:t>                          *:  :   :   *  .           :  .:   * :   *  :     </a:t>
            </a:r>
          </a:p>
          <a:p>
            <a:endParaRPr lang="en-US" sz="600" dirty="0">
              <a:latin typeface="Courier New" panose="02070309020205020404" pitchFamily="49" charset="0"/>
            </a:endParaRPr>
          </a:p>
          <a:p>
            <a:r>
              <a:rPr lang="en-US" sz="600" b="1" dirty="0">
                <a:latin typeface="Courier New" panose="02070309020205020404" pitchFamily="49" charset="0"/>
              </a:rPr>
              <a:t>HBB_HUMAN       </a:t>
            </a:r>
            <a:r>
              <a:rPr lang="en-US" sz="600" dirty="0">
                <a:latin typeface="Courier New" panose="02070309020205020404" pitchFamily="49" charset="0"/>
              </a:rPr>
              <a:t>PDAVMGNPKVKAHGKKVLGAFSDGLAHLDNLKG-----TFATLSELHCDKLHVDPENFRL</a:t>
            </a:r>
          </a:p>
          <a:p>
            <a:r>
              <a:rPr lang="en-US" sz="600" b="1" dirty="0">
                <a:latin typeface="Courier New" panose="02070309020205020404" pitchFamily="49" charset="0"/>
              </a:rPr>
              <a:t>HBB_HORSE       </a:t>
            </a:r>
            <a:r>
              <a:rPr lang="en-US" sz="600" dirty="0">
                <a:latin typeface="Courier New" panose="02070309020205020404" pitchFamily="49" charset="0"/>
              </a:rPr>
              <a:t>PGAVMGNPKVKAHGKKVLHSFGEGVHHLDNLKG-----TFAALSELHCDKLHVDPENFRL</a:t>
            </a:r>
          </a:p>
          <a:p>
            <a:r>
              <a:rPr lang="en-US" sz="600" b="1" dirty="0">
                <a:latin typeface="Courier New" panose="02070309020205020404" pitchFamily="49" charset="0"/>
              </a:rPr>
              <a:t>HBA_HUMAN       </a:t>
            </a:r>
            <a:r>
              <a:rPr lang="en-US" sz="600" dirty="0">
                <a:latin typeface="Courier New" panose="02070309020205020404" pitchFamily="49" charset="0"/>
              </a:rPr>
              <a:t>---SHGSAQVKGHGKKVADALTNAVAHVDDMPN-----ALSALSDLHAHKLRVDPVNFKL</a:t>
            </a:r>
          </a:p>
          <a:p>
            <a:r>
              <a:rPr lang="en-US" sz="600" b="1" dirty="0">
                <a:latin typeface="Courier New" panose="02070309020205020404" pitchFamily="49" charset="0"/>
              </a:rPr>
              <a:t>HBA_HORSE       </a:t>
            </a:r>
            <a:r>
              <a:rPr lang="en-US" sz="600" dirty="0">
                <a:latin typeface="Courier New" panose="02070309020205020404" pitchFamily="49" charset="0"/>
              </a:rPr>
              <a:t>---SHGSAQVKAHGKKVGDALTLAVGHLDDLPG-----ALSNLSDLHAHKLRVDPVNFKL</a:t>
            </a:r>
          </a:p>
          <a:p>
            <a:r>
              <a:rPr lang="en-US" sz="600" b="1" dirty="0">
                <a:latin typeface="Courier New" panose="02070309020205020404" pitchFamily="49" charset="0"/>
              </a:rPr>
              <a:t>MYG_PHYCA       </a:t>
            </a:r>
            <a:r>
              <a:rPr lang="en-US" sz="600" dirty="0">
                <a:latin typeface="Courier New" panose="02070309020205020404" pitchFamily="49" charset="0"/>
              </a:rPr>
              <a:t>EAEMKASEDLKKHGVTVLTALGAILKKKGHHEA-----ELKPLAQSHATKHKIPIKYLEF</a:t>
            </a:r>
          </a:p>
          <a:p>
            <a:r>
              <a:rPr lang="en-US" sz="600" b="1" dirty="0">
                <a:latin typeface="Courier New" panose="02070309020205020404" pitchFamily="49" charset="0"/>
              </a:rPr>
              <a:t>GLB5_PETMA      </a:t>
            </a:r>
            <a:r>
              <a:rPr lang="en-US" sz="600" dirty="0">
                <a:latin typeface="Courier New" panose="02070309020205020404" pitchFamily="49" charset="0"/>
              </a:rPr>
              <a:t>ADQLKKSADVRWHAERIINAVNDAVASMDDTEK--MSMKLRDLSGKHAKSFQVDPQYFKV</a:t>
            </a:r>
          </a:p>
          <a:p>
            <a:r>
              <a:rPr lang="en-US" sz="600" b="1" dirty="0">
                <a:latin typeface="Courier New" panose="02070309020205020404" pitchFamily="49" charset="0"/>
              </a:rPr>
              <a:t>LGB2_LUPLU      </a:t>
            </a:r>
            <a:r>
              <a:rPr lang="en-US" sz="600" dirty="0">
                <a:latin typeface="Courier New" panose="02070309020205020404" pitchFamily="49" charset="0"/>
              </a:rPr>
              <a:t>--VPQNNPELQAHAGKVFKLVYEAAIQLEVTGVVVTDATLKNLGSVHVSKG-VADAHFPV</a:t>
            </a:r>
          </a:p>
          <a:p>
            <a:r>
              <a:rPr lang="en-US" sz="600" b="1" dirty="0">
                <a:latin typeface="Courier New" panose="02070309020205020404" pitchFamily="49" charset="0"/>
              </a:rPr>
              <a:t>                      . .:: *.  :   .                  :  *.  *  .  :    : .</a:t>
            </a:r>
          </a:p>
          <a:p>
            <a:endParaRPr lang="en-US" sz="600" dirty="0">
              <a:latin typeface="Courier New" panose="02070309020205020404" pitchFamily="49" charset="0"/>
            </a:endParaRPr>
          </a:p>
          <a:p>
            <a:r>
              <a:rPr lang="en-US" sz="600" b="1" dirty="0">
                <a:latin typeface="Courier New" panose="02070309020205020404" pitchFamily="49" charset="0"/>
              </a:rPr>
              <a:t>HBB_HUMAN</a:t>
            </a:r>
            <a:r>
              <a:rPr lang="en-US" sz="600" dirty="0">
                <a:latin typeface="Courier New" panose="02070309020205020404" pitchFamily="49" charset="0"/>
              </a:rPr>
              <a:t>       LGNVLVCVLAHHFGKEFTPPVQAAYQKVVAGVANALAHKYH------</a:t>
            </a:r>
          </a:p>
          <a:p>
            <a:r>
              <a:rPr lang="en-US" sz="600" b="1" dirty="0">
                <a:latin typeface="Courier New" panose="02070309020205020404" pitchFamily="49" charset="0"/>
              </a:rPr>
              <a:t>HBB_HORSE       </a:t>
            </a:r>
            <a:r>
              <a:rPr lang="en-US" sz="600" dirty="0">
                <a:latin typeface="Courier New" panose="02070309020205020404" pitchFamily="49" charset="0"/>
              </a:rPr>
              <a:t>LGNVLVVVLARHFGKDFTPELQASYQKVVAGVANALAHKYH------</a:t>
            </a:r>
          </a:p>
          <a:p>
            <a:r>
              <a:rPr lang="en-US" sz="600" b="1" dirty="0">
                <a:latin typeface="Courier New" panose="02070309020205020404" pitchFamily="49" charset="0"/>
              </a:rPr>
              <a:t>HBA_HUMAN       </a:t>
            </a:r>
            <a:r>
              <a:rPr lang="en-US" sz="600" dirty="0">
                <a:latin typeface="Courier New" panose="02070309020205020404" pitchFamily="49" charset="0"/>
              </a:rPr>
              <a:t>LSHCLLVTLAAHLPAEFTPAVHASLDKFLASVSTVLTSKYR------</a:t>
            </a:r>
          </a:p>
          <a:p>
            <a:r>
              <a:rPr lang="en-US" sz="600" b="1" dirty="0">
                <a:latin typeface="Courier New" panose="02070309020205020404" pitchFamily="49" charset="0"/>
              </a:rPr>
              <a:t>HBA_HORSE       </a:t>
            </a:r>
            <a:r>
              <a:rPr lang="en-US" sz="600" dirty="0">
                <a:latin typeface="Courier New" panose="02070309020205020404" pitchFamily="49" charset="0"/>
              </a:rPr>
              <a:t>LSHCLLSTLAVHLPNDFTPAVHASLDKFLSSVSTVLTSKYR------</a:t>
            </a:r>
          </a:p>
          <a:p>
            <a:r>
              <a:rPr lang="en-US" sz="600" b="1" dirty="0">
                <a:latin typeface="Courier New" panose="02070309020205020404" pitchFamily="49" charset="0"/>
              </a:rPr>
              <a:t>MYG_PHYCA       </a:t>
            </a:r>
            <a:r>
              <a:rPr lang="en-US" sz="600" dirty="0">
                <a:latin typeface="Courier New" panose="02070309020205020404" pitchFamily="49" charset="0"/>
              </a:rPr>
              <a:t>ISEAIIHVLHSRHPGDFGADAQGAMNKALELFRKDIAAKYKELGYQG</a:t>
            </a:r>
          </a:p>
          <a:p>
            <a:r>
              <a:rPr lang="en-US" sz="600" b="1" dirty="0">
                <a:latin typeface="Courier New" panose="02070309020205020404" pitchFamily="49" charset="0"/>
              </a:rPr>
              <a:t>GLB5_PETMA      </a:t>
            </a:r>
            <a:r>
              <a:rPr lang="en-US" sz="600" dirty="0">
                <a:latin typeface="Courier New" panose="02070309020205020404" pitchFamily="49" charset="0"/>
              </a:rPr>
              <a:t>LAAVIADTVAA---------GDAGFEKLMSMICILLRSAY-------</a:t>
            </a:r>
          </a:p>
          <a:p>
            <a:r>
              <a:rPr lang="en-US" sz="600" b="1" dirty="0">
                <a:latin typeface="Courier New" panose="02070309020205020404" pitchFamily="49" charset="0"/>
              </a:rPr>
              <a:t>LGB2_LUPLU      </a:t>
            </a:r>
            <a:r>
              <a:rPr lang="en-US" sz="600" dirty="0">
                <a:latin typeface="Courier New" panose="02070309020205020404" pitchFamily="49" charset="0"/>
              </a:rPr>
              <a:t>VKEAILKTIKEVVGAKWSEELNSAWTIAYDELAIVIKKEMNDAA---</a:t>
            </a:r>
          </a:p>
          <a:p>
            <a:r>
              <a:rPr lang="en-US" sz="600" b="1" dirty="0">
                <a:latin typeface="Courier New" panose="02070309020205020404" pitchFamily="49" charset="0"/>
              </a:rPr>
              <a:t>                :   :  .: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201"/>
                                        </p:tgtEl>
                                        <p:attrNameLst>
                                          <p:attrName>style.visibility</p:attrName>
                                        </p:attrNameLst>
                                      </p:cBhvr>
                                      <p:to>
                                        <p:strVal val="visible"/>
                                      </p:to>
                                    </p:set>
                                    <p:animEffect transition="in" filter="wipe(up)">
                                      <p:cBhvr>
                                        <p:cTn id="11" dur="500"/>
                                        <p:tgtEl>
                                          <p:spTgt spid="620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191"/>
                                        </p:tgtEl>
                                        <p:attrNameLst>
                                          <p:attrName>style.visibility</p:attrName>
                                        </p:attrNameLst>
                                      </p:cBhvr>
                                      <p:to>
                                        <p:strVal val="visible"/>
                                      </p:to>
                                    </p:set>
                                    <p:animEffect transition="in" filter="fade">
                                      <p:cBhvr>
                                        <p:cTn id="16" dur="500"/>
                                        <p:tgtEl>
                                          <p:spTgt spid="61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202"/>
                                        </p:tgtEl>
                                        <p:attrNameLst>
                                          <p:attrName>style.visibility</p:attrName>
                                        </p:attrNameLst>
                                      </p:cBhvr>
                                      <p:to>
                                        <p:strVal val="visible"/>
                                      </p:to>
                                    </p:set>
                                    <p:animEffect transition="in" filter="wipe(up)">
                                      <p:cBhvr>
                                        <p:cTn id="21" dur="500"/>
                                        <p:tgtEl>
                                          <p:spTgt spid="620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207"/>
                                        </p:tgtEl>
                                        <p:attrNameLst>
                                          <p:attrName>style.visibility</p:attrName>
                                        </p:attrNameLst>
                                      </p:cBhvr>
                                      <p:to>
                                        <p:strVal val="visible"/>
                                      </p:to>
                                    </p:set>
                                    <p:animEffect transition="in" filter="fade">
                                      <p:cBhvr>
                                        <p:cTn id="26" dur="500"/>
                                        <p:tgtEl>
                                          <p:spTgt spid="620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203"/>
                                        </p:tgtEl>
                                        <p:attrNameLst>
                                          <p:attrName>style.visibility</p:attrName>
                                        </p:attrNameLst>
                                      </p:cBhvr>
                                      <p:to>
                                        <p:strVal val="visible"/>
                                      </p:to>
                                    </p:set>
                                    <p:animEffect transition="in" filter="wipe(up)">
                                      <p:cBhvr>
                                        <p:cTn id="31" dur="500"/>
                                        <p:tgtEl>
                                          <p:spTgt spid="620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206"/>
                                        </p:tgtEl>
                                        <p:attrNameLst>
                                          <p:attrName>style.visibility</p:attrName>
                                        </p:attrNameLst>
                                      </p:cBhvr>
                                      <p:to>
                                        <p:strVal val="visible"/>
                                      </p:to>
                                    </p:set>
                                    <p:animEffect transition="in" filter="fade">
                                      <p:cBhvr>
                                        <p:cTn id="36" dur="500"/>
                                        <p:tgtEl>
                                          <p:spTgt spid="620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6204"/>
                                        </p:tgtEl>
                                        <p:attrNameLst>
                                          <p:attrName>style.visibility</p:attrName>
                                        </p:attrNameLst>
                                      </p:cBhvr>
                                      <p:to>
                                        <p:strVal val="visible"/>
                                      </p:to>
                                    </p:set>
                                    <p:animEffect transition="in" filter="wipe(up)">
                                      <p:cBhvr>
                                        <p:cTn id="41" dur="500"/>
                                        <p:tgtEl>
                                          <p:spTgt spid="620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97"/>
                                        </p:tgtEl>
                                        <p:attrNameLst>
                                          <p:attrName>style.visibility</p:attrName>
                                        </p:attrNameLst>
                                      </p:cBhvr>
                                      <p:to>
                                        <p:strVal val="visible"/>
                                      </p:to>
                                    </p:set>
                                    <p:animEffect transition="in" filter="fade">
                                      <p:cBhvr>
                                        <p:cTn id="46" dur="500"/>
                                        <p:tgtEl>
                                          <p:spTgt spid="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197"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200" name="Group 6199"/>
          <p:cNvGrpSpPr/>
          <p:nvPr/>
        </p:nvGrpSpPr>
        <p:grpSpPr>
          <a:xfrm>
            <a:off x="5357534" y="765413"/>
            <a:ext cx="2451086" cy="1697488"/>
            <a:chOff x="4589741" y="2289413"/>
            <a:chExt cx="2451082" cy="1697488"/>
          </a:xfrm>
        </p:grpSpPr>
        <p:sp>
          <p:nvSpPr>
            <p:cNvPr id="6179" name="TextBox 6178"/>
            <p:cNvSpPr txBox="1"/>
            <p:nvPr/>
          </p:nvSpPr>
          <p:spPr>
            <a:xfrm>
              <a:off x="6189308" y="2291920"/>
              <a:ext cx="851515" cy="246221"/>
            </a:xfrm>
            <a:prstGeom prst="rect">
              <a:avLst/>
            </a:prstGeom>
            <a:noFill/>
          </p:spPr>
          <p:txBody>
            <a:bodyPr wrap="none" rtlCol="0">
              <a:spAutoFit/>
            </a:bodyPr>
            <a:lstStyle/>
            <a:p>
              <a:r>
                <a:rPr lang="en-US" sz="1000" b="1" dirty="0" err="1"/>
                <a:t>Hbb_Human</a:t>
              </a:r>
              <a:endParaRPr lang="en-US" sz="1000" b="1" dirty="0"/>
            </a:p>
          </p:txBody>
        </p:sp>
        <p:sp>
          <p:nvSpPr>
            <p:cNvPr id="68" name="TextBox 67"/>
            <p:cNvSpPr txBox="1"/>
            <p:nvPr/>
          </p:nvSpPr>
          <p:spPr>
            <a:xfrm>
              <a:off x="6189308" y="2518174"/>
              <a:ext cx="769763" cy="246221"/>
            </a:xfrm>
            <a:prstGeom prst="rect">
              <a:avLst/>
            </a:prstGeom>
            <a:noFill/>
          </p:spPr>
          <p:txBody>
            <a:bodyPr wrap="none" rtlCol="0">
              <a:spAutoFit/>
            </a:bodyPr>
            <a:lstStyle/>
            <a:p>
              <a:r>
                <a:rPr lang="en-US" sz="1000" b="1" dirty="0" err="1"/>
                <a:t>Hbb_Horse</a:t>
              </a:r>
              <a:endParaRPr lang="en-US" sz="1000" b="1" dirty="0"/>
            </a:p>
          </p:txBody>
        </p:sp>
        <p:sp>
          <p:nvSpPr>
            <p:cNvPr id="69" name="TextBox 68"/>
            <p:cNvSpPr txBox="1"/>
            <p:nvPr/>
          </p:nvSpPr>
          <p:spPr>
            <a:xfrm>
              <a:off x="6189308" y="2765144"/>
              <a:ext cx="841897" cy="246221"/>
            </a:xfrm>
            <a:prstGeom prst="rect">
              <a:avLst/>
            </a:prstGeom>
            <a:noFill/>
          </p:spPr>
          <p:txBody>
            <a:bodyPr wrap="none" rtlCol="0">
              <a:spAutoFit/>
            </a:bodyPr>
            <a:lstStyle/>
            <a:p>
              <a:r>
                <a:rPr lang="en-US" sz="1000" b="1" dirty="0" err="1"/>
                <a:t>Hba_Human</a:t>
              </a:r>
              <a:endParaRPr lang="en-US" sz="1000" b="1" dirty="0"/>
            </a:p>
          </p:txBody>
        </p:sp>
        <p:sp>
          <p:nvSpPr>
            <p:cNvPr id="70" name="TextBox 69"/>
            <p:cNvSpPr txBox="1"/>
            <p:nvPr/>
          </p:nvSpPr>
          <p:spPr>
            <a:xfrm>
              <a:off x="6189308" y="2996160"/>
              <a:ext cx="763351" cy="246221"/>
            </a:xfrm>
            <a:prstGeom prst="rect">
              <a:avLst/>
            </a:prstGeom>
            <a:noFill/>
          </p:spPr>
          <p:txBody>
            <a:bodyPr wrap="none" rtlCol="0">
              <a:spAutoFit/>
            </a:bodyPr>
            <a:lstStyle/>
            <a:p>
              <a:r>
                <a:rPr lang="en-US" sz="1000" b="1" dirty="0" err="1"/>
                <a:t>Hba_Horse</a:t>
              </a:r>
              <a:endParaRPr lang="en-US" sz="1000" b="1" dirty="0"/>
            </a:p>
          </p:txBody>
        </p:sp>
        <p:sp>
          <p:nvSpPr>
            <p:cNvPr id="71" name="TextBox 70"/>
            <p:cNvSpPr txBox="1"/>
            <p:nvPr/>
          </p:nvSpPr>
          <p:spPr>
            <a:xfrm>
              <a:off x="6189308" y="3206411"/>
              <a:ext cx="797013" cy="246221"/>
            </a:xfrm>
            <a:prstGeom prst="rect">
              <a:avLst/>
            </a:prstGeom>
            <a:noFill/>
          </p:spPr>
          <p:txBody>
            <a:bodyPr wrap="none" rtlCol="0">
              <a:spAutoFit/>
            </a:bodyPr>
            <a:lstStyle/>
            <a:p>
              <a:r>
                <a:rPr lang="en-US" sz="1000" b="1" dirty="0" err="1"/>
                <a:t>Myg_Phyca</a:t>
              </a:r>
              <a:endParaRPr lang="en-US" sz="1000" b="1" dirty="0"/>
            </a:p>
          </p:txBody>
        </p:sp>
        <p:sp>
          <p:nvSpPr>
            <p:cNvPr id="72" name="TextBox 71"/>
            <p:cNvSpPr txBox="1"/>
            <p:nvPr/>
          </p:nvSpPr>
          <p:spPr>
            <a:xfrm>
              <a:off x="6189308" y="3453467"/>
              <a:ext cx="841897" cy="246221"/>
            </a:xfrm>
            <a:prstGeom prst="rect">
              <a:avLst/>
            </a:prstGeom>
            <a:noFill/>
          </p:spPr>
          <p:txBody>
            <a:bodyPr wrap="none" rtlCol="0">
              <a:spAutoFit/>
            </a:bodyPr>
            <a:lstStyle/>
            <a:p>
              <a:r>
                <a:rPr lang="en-US" sz="1000" b="1" dirty="0"/>
                <a:t>Glb5_Petma</a:t>
              </a:r>
            </a:p>
          </p:txBody>
        </p:sp>
        <p:sp>
          <p:nvSpPr>
            <p:cNvPr id="73" name="TextBox 72"/>
            <p:cNvSpPr txBox="1"/>
            <p:nvPr/>
          </p:nvSpPr>
          <p:spPr>
            <a:xfrm>
              <a:off x="6189308" y="3740680"/>
              <a:ext cx="792205" cy="246221"/>
            </a:xfrm>
            <a:prstGeom prst="rect">
              <a:avLst/>
            </a:prstGeom>
            <a:noFill/>
          </p:spPr>
          <p:txBody>
            <a:bodyPr wrap="none" rtlCol="0">
              <a:spAutoFit/>
            </a:bodyPr>
            <a:lstStyle/>
            <a:p>
              <a:r>
                <a:rPr lang="en-US" sz="1000" b="1" dirty="0"/>
                <a:t>Lgb2_Luplu</a:t>
              </a:r>
            </a:p>
          </p:txBody>
        </p:sp>
        <p:grpSp>
          <p:nvGrpSpPr>
            <p:cNvPr id="6199" name="Group 6198"/>
            <p:cNvGrpSpPr/>
            <p:nvPr/>
          </p:nvGrpSpPr>
          <p:grpSpPr>
            <a:xfrm>
              <a:off x="4589741" y="2413397"/>
              <a:ext cx="1662113" cy="1464468"/>
              <a:chOff x="4589741" y="2413397"/>
              <a:chExt cx="1662113" cy="1464468"/>
            </a:xfrm>
          </p:grpSpPr>
          <p:cxnSp>
            <p:nvCxnSpPr>
              <p:cNvPr id="12" name="Straight Connector 11"/>
              <p:cNvCxnSpPr>
                <a:cxnSpLocks/>
              </p:cNvCxnSpPr>
              <p:nvPr/>
            </p:nvCxnSpPr>
            <p:spPr>
              <a:xfrm>
                <a:off x="5911335" y="2413397"/>
                <a:ext cx="0" cy="224814"/>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11335" y="2638211"/>
                <a:ext cx="252413"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5911335" y="2413397"/>
                <a:ext cx="24765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5225535" y="3005746"/>
                <a:ext cx="661988" cy="1797"/>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5225535" y="2537222"/>
                <a:ext cx="6858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25535" y="2537222"/>
                <a:ext cx="0" cy="470321"/>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47" name="Straight Connector 6146"/>
              <p:cNvCxnSpPr>
                <a:cxnSpLocks/>
              </p:cNvCxnSpPr>
              <p:nvPr/>
            </p:nvCxnSpPr>
            <p:spPr>
              <a:xfrm>
                <a:off x="5889904" y="2890635"/>
                <a:ext cx="0" cy="246662"/>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0" name="Straight Connector 6149"/>
              <p:cNvCxnSpPr/>
              <p:nvPr/>
            </p:nvCxnSpPr>
            <p:spPr>
              <a:xfrm>
                <a:off x="5887523" y="2895397"/>
                <a:ext cx="188118"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2" name="Straight Connector 6151"/>
              <p:cNvCxnSpPr/>
              <p:nvPr/>
            </p:nvCxnSpPr>
            <p:spPr>
              <a:xfrm>
                <a:off x="5887523" y="3132535"/>
                <a:ext cx="221456"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4" name="Straight Connector 6153"/>
              <p:cNvCxnSpPr>
                <a:cxnSpLocks/>
              </p:cNvCxnSpPr>
              <p:nvPr/>
            </p:nvCxnSpPr>
            <p:spPr>
              <a:xfrm>
                <a:off x="5033448" y="2766032"/>
                <a:ext cx="0" cy="564282"/>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p:cNvCxnSpPr/>
              <p:nvPr/>
            </p:nvCxnSpPr>
            <p:spPr>
              <a:xfrm>
                <a:off x="5035035" y="3330178"/>
                <a:ext cx="1216819"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p:cNvCxnSpPr>
                <a:cxnSpLocks/>
              </p:cNvCxnSpPr>
              <p:nvPr/>
            </p:nvCxnSpPr>
            <p:spPr>
              <a:xfrm>
                <a:off x="5030273" y="2772382"/>
                <a:ext cx="19526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p:cNvCxnSpPr/>
              <p:nvPr/>
            </p:nvCxnSpPr>
            <p:spPr>
              <a:xfrm flipH="1">
                <a:off x="4954073" y="3031041"/>
                <a:ext cx="762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p:cNvCxnSpPr/>
              <p:nvPr/>
            </p:nvCxnSpPr>
            <p:spPr>
              <a:xfrm>
                <a:off x="4954073" y="3027759"/>
                <a:ext cx="0" cy="545306"/>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p:cNvCxnSpPr/>
              <p:nvPr/>
            </p:nvCxnSpPr>
            <p:spPr>
              <a:xfrm>
                <a:off x="4950898" y="3576240"/>
                <a:ext cx="1226343"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p:cNvCxnSpPr>
                <a:cxnSpLocks/>
              </p:cNvCxnSpPr>
              <p:nvPr/>
            </p:nvCxnSpPr>
            <p:spPr>
              <a:xfrm>
                <a:off x="4780241" y="3323034"/>
                <a:ext cx="0" cy="554831"/>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p:cNvCxnSpPr>
                <a:cxnSpLocks/>
              </p:cNvCxnSpPr>
              <p:nvPr/>
            </p:nvCxnSpPr>
            <p:spPr>
              <a:xfrm>
                <a:off x="4780241" y="3870722"/>
                <a:ext cx="135493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p:cNvCxnSpPr/>
              <p:nvPr/>
            </p:nvCxnSpPr>
            <p:spPr>
              <a:xfrm>
                <a:off x="4780241" y="3330178"/>
                <a:ext cx="17383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p:cNvCxnSpPr/>
              <p:nvPr/>
            </p:nvCxnSpPr>
            <p:spPr>
              <a:xfrm>
                <a:off x="4589741" y="3582590"/>
                <a:ext cx="1905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grpSp>
        <p:grpSp>
          <p:nvGrpSpPr>
            <p:cNvPr id="6185" name="Group 6184"/>
            <p:cNvGrpSpPr/>
            <p:nvPr/>
          </p:nvGrpSpPr>
          <p:grpSpPr>
            <a:xfrm>
              <a:off x="4750475" y="2289413"/>
              <a:ext cx="1354369" cy="1581801"/>
              <a:chOff x="4773215" y="2443004"/>
              <a:chExt cx="1354369" cy="1581801"/>
            </a:xfrm>
          </p:grpSpPr>
          <p:sp>
            <p:nvSpPr>
              <p:cNvPr id="83" name="TextBox 82"/>
              <p:cNvSpPr txBox="1"/>
              <p:nvPr/>
            </p:nvSpPr>
            <p:spPr>
              <a:xfrm>
                <a:off x="5365832" y="3605647"/>
                <a:ext cx="179536" cy="123111"/>
              </a:xfrm>
              <a:prstGeom prst="rect">
                <a:avLst/>
              </a:prstGeom>
              <a:noFill/>
            </p:spPr>
            <p:txBody>
              <a:bodyPr wrap="none" lIns="0" tIns="0" rIns="0" bIns="0" rtlCol="0">
                <a:spAutoFit/>
              </a:bodyPr>
              <a:lstStyle/>
              <a:p>
                <a:r>
                  <a:rPr lang="en-US" sz="800" dirty="0"/>
                  <a:t>.389</a:t>
                </a:r>
              </a:p>
            </p:txBody>
          </p:sp>
          <p:grpSp>
            <p:nvGrpSpPr>
              <p:cNvPr id="6184" name="Group 6183"/>
              <p:cNvGrpSpPr/>
              <p:nvPr/>
            </p:nvGrpSpPr>
            <p:grpSpPr>
              <a:xfrm>
                <a:off x="4773215" y="2443004"/>
                <a:ext cx="1354369" cy="1581801"/>
                <a:chOff x="4773215" y="2443004"/>
                <a:chExt cx="1354369" cy="1581801"/>
              </a:xfrm>
            </p:grpSpPr>
            <p:sp>
              <p:nvSpPr>
                <p:cNvPr id="81" name="TextBox 80"/>
                <p:cNvSpPr txBox="1"/>
                <p:nvPr/>
              </p:nvSpPr>
              <p:spPr>
                <a:xfrm>
                  <a:off x="5365832" y="3901694"/>
                  <a:ext cx="179536" cy="123111"/>
                </a:xfrm>
                <a:prstGeom prst="rect">
                  <a:avLst/>
                </a:prstGeom>
                <a:noFill/>
              </p:spPr>
              <p:txBody>
                <a:bodyPr wrap="none" lIns="0" tIns="0" rIns="0" bIns="0" rtlCol="0">
                  <a:spAutoFit/>
                </a:bodyPr>
                <a:lstStyle/>
                <a:p>
                  <a:r>
                    <a:rPr lang="en-US" sz="800" dirty="0"/>
                    <a:t>.442</a:t>
                  </a:r>
                </a:p>
              </p:txBody>
            </p:sp>
            <p:sp>
              <p:nvSpPr>
                <p:cNvPr id="84" name="TextBox 83"/>
                <p:cNvSpPr txBox="1"/>
                <p:nvPr/>
              </p:nvSpPr>
              <p:spPr>
                <a:xfrm>
                  <a:off x="5377392" y="3361296"/>
                  <a:ext cx="179536" cy="123111"/>
                </a:xfrm>
                <a:prstGeom prst="rect">
                  <a:avLst/>
                </a:prstGeom>
                <a:noFill/>
              </p:spPr>
              <p:txBody>
                <a:bodyPr wrap="none" lIns="0" tIns="0" rIns="0" bIns="0" rtlCol="0">
                  <a:spAutoFit/>
                </a:bodyPr>
                <a:lstStyle/>
                <a:p>
                  <a:r>
                    <a:rPr lang="en-US" sz="800" dirty="0"/>
                    <a:t>.398</a:t>
                  </a:r>
                </a:p>
              </p:txBody>
            </p:sp>
            <p:sp>
              <p:nvSpPr>
                <p:cNvPr id="85" name="TextBox 84"/>
                <p:cNvSpPr txBox="1"/>
                <p:nvPr/>
              </p:nvSpPr>
              <p:spPr>
                <a:xfrm>
                  <a:off x="5377392" y="3038008"/>
                  <a:ext cx="179536" cy="123111"/>
                </a:xfrm>
                <a:prstGeom prst="rect">
                  <a:avLst/>
                </a:prstGeom>
                <a:noFill/>
              </p:spPr>
              <p:txBody>
                <a:bodyPr wrap="none" lIns="0" tIns="0" rIns="0" bIns="0" rtlCol="0">
                  <a:spAutoFit/>
                </a:bodyPr>
                <a:lstStyle/>
                <a:p>
                  <a:r>
                    <a:rPr lang="en-US" sz="800" dirty="0"/>
                    <a:t>.219</a:t>
                  </a:r>
                </a:p>
              </p:txBody>
            </p:sp>
            <p:sp>
              <p:nvSpPr>
                <p:cNvPr id="86" name="TextBox 85"/>
                <p:cNvSpPr txBox="1"/>
                <p:nvPr/>
              </p:nvSpPr>
              <p:spPr>
                <a:xfrm>
                  <a:off x="5379775" y="2568488"/>
                  <a:ext cx="179536" cy="123111"/>
                </a:xfrm>
                <a:prstGeom prst="rect">
                  <a:avLst/>
                </a:prstGeom>
                <a:noFill/>
              </p:spPr>
              <p:txBody>
                <a:bodyPr wrap="none" lIns="0" tIns="0" rIns="0" bIns="0" rtlCol="0">
                  <a:spAutoFit/>
                </a:bodyPr>
                <a:lstStyle/>
                <a:p>
                  <a:r>
                    <a:rPr lang="en-US" sz="800" dirty="0"/>
                    <a:t>.226</a:t>
                  </a:r>
                </a:p>
              </p:txBody>
            </p:sp>
            <p:sp>
              <p:nvSpPr>
                <p:cNvPr id="87" name="TextBox 86"/>
                <p:cNvSpPr txBox="1"/>
                <p:nvPr/>
              </p:nvSpPr>
              <p:spPr>
                <a:xfrm>
                  <a:off x="5049424" y="2802862"/>
                  <a:ext cx="179536" cy="123111"/>
                </a:xfrm>
                <a:prstGeom prst="rect">
                  <a:avLst/>
                </a:prstGeom>
                <a:noFill/>
              </p:spPr>
              <p:txBody>
                <a:bodyPr wrap="none" lIns="0" tIns="0" rIns="0" bIns="0" rtlCol="0">
                  <a:spAutoFit/>
                </a:bodyPr>
                <a:lstStyle/>
                <a:p>
                  <a:r>
                    <a:rPr lang="en-US" sz="800" dirty="0"/>
                    <a:t>.061</a:t>
                  </a:r>
                </a:p>
              </p:txBody>
            </p:sp>
            <p:sp>
              <p:nvSpPr>
                <p:cNvPr id="88" name="TextBox 87"/>
                <p:cNvSpPr txBox="1"/>
                <p:nvPr/>
              </p:nvSpPr>
              <p:spPr>
                <a:xfrm>
                  <a:off x="4852635" y="3061521"/>
                  <a:ext cx="179536" cy="123111"/>
                </a:xfrm>
                <a:prstGeom prst="rect">
                  <a:avLst/>
                </a:prstGeom>
                <a:noFill/>
              </p:spPr>
              <p:txBody>
                <a:bodyPr wrap="none" lIns="0" tIns="0" rIns="0" bIns="0" rtlCol="0">
                  <a:spAutoFit/>
                </a:bodyPr>
                <a:lstStyle/>
                <a:p>
                  <a:r>
                    <a:rPr lang="en-US" sz="800" dirty="0"/>
                    <a:t>.015</a:t>
                  </a:r>
                </a:p>
              </p:txBody>
            </p:sp>
            <p:sp>
              <p:nvSpPr>
                <p:cNvPr id="89" name="TextBox 88"/>
                <p:cNvSpPr txBox="1"/>
                <p:nvPr/>
              </p:nvSpPr>
              <p:spPr>
                <a:xfrm>
                  <a:off x="4773215" y="3361296"/>
                  <a:ext cx="179536" cy="123111"/>
                </a:xfrm>
                <a:prstGeom prst="rect">
                  <a:avLst/>
                </a:prstGeom>
                <a:noFill/>
              </p:spPr>
              <p:txBody>
                <a:bodyPr wrap="none" lIns="0" tIns="0" rIns="0" bIns="0" rtlCol="0">
                  <a:spAutoFit/>
                </a:bodyPr>
                <a:lstStyle/>
                <a:p>
                  <a:r>
                    <a:rPr lang="en-US" sz="800" dirty="0"/>
                    <a:t>.062</a:t>
                  </a:r>
                </a:p>
              </p:txBody>
            </p:sp>
            <p:sp>
              <p:nvSpPr>
                <p:cNvPr id="90" name="TextBox 89"/>
                <p:cNvSpPr txBox="1"/>
                <p:nvPr/>
              </p:nvSpPr>
              <p:spPr>
                <a:xfrm>
                  <a:off x="5919316" y="3161655"/>
                  <a:ext cx="179536" cy="123111"/>
                </a:xfrm>
                <a:prstGeom prst="rect">
                  <a:avLst/>
                </a:prstGeom>
                <a:noFill/>
              </p:spPr>
              <p:txBody>
                <a:bodyPr wrap="none" lIns="0" tIns="0" rIns="0" bIns="0" rtlCol="0">
                  <a:spAutoFit/>
                </a:bodyPr>
                <a:lstStyle/>
                <a:p>
                  <a:r>
                    <a:rPr lang="en-US" sz="800" dirty="0"/>
                    <a:t>.065</a:t>
                  </a:r>
                </a:p>
              </p:txBody>
            </p:sp>
            <p:sp>
              <p:nvSpPr>
                <p:cNvPr id="91" name="TextBox 90"/>
                <p:cNvSpPr txBox="1"/>
                <p:nvPr/>
              </p:nvSpPr>
              <p:spPr>
                <a:xfrm>
                  <a:off x="5924730" y="2923661"/>
                  <a:ext cx="179536" cy="123111"/>
                </a:xfrm>
                <a:prstGeom prst="rect">
                  <a:avLst/>
                </a:prstGeom>
                <a:noFill/>
              </p:spPr>
              <p:txBody>
                <a:bodyPr wrap="none" lIns="0" tIns="0" rIns="0" bIns="0" rtlCol="0">
                  <a:spAutoFit/>
                </a:bodyPr>
                <a:lstStyle/>
                <a:p>
                  <a:r>
                    <a:rPr lang="en-US" sz="800" dirty="0"/>
                    <a:t>.055</a:t>
                  </a:r>
                </a:p>
              </p:txBody>
            </p:sp>
            <p:sp>
              <p:nvSpPr>
                <p:cNvPr id="92" name="TextBox 91"/>
                <p:cNvSpPr txBox="1"/>
                <p:nvPr/>
              </p:nvSpPr>
              <p:spPr>
                <a:xfrm>
                  <a:off x="5948048" y="2668048"/>
                  <a:ext cx="179536" cy="123111"/>
                </a:xfrm>
                <a:prstGeom prst="rect">
                  <a:avLst/>
                </a:prstGeom>
                <a:noFill/>
              </p:spPr>
              <p:txBody>
                <a:bodyPr wrap="none" lIns="0" tIns="0" rIns="0" bIns="0" rtlCol="0">
                  <a:spAutoFit/>
                </a:bodyPr>
                <a:lstStyle/>
                <a:p>
                  <a:r>
                    <a:rPr lang="en-US" sz="800" dirty="0"/>
                    <a:t>.084</a:t>
                  </a:r>
                </a:p>
              </p:txBody>
            </p:sp>
            <p:sp>
              <p:nvSpPr>
                <p:cNvPr id="94" name="TextBox 93"/>
                <p:cNvSpPr txBox="1"/>
                <p:nvPr/>
              </p:nvSpPr>
              <p:spPr>
                <a:xfrm>
                  <a:off x="5948048" y="2443004"/>
                  <a:ext cx="179536" cy="123111"/>
                </a:xfrm>
                <a:prstGeom prst="rect">
                  <a:avLst/>
                </a:prstGeom>
                <a:noFill/>
              </p:spPr>
              <p:txBody>
                <a:bodyPr wrap="none" lIns="0" tIns="0" rIns="0" bIns="0" rtlCol="0">
                  <a:spAutoFit/>
                </a:bodyPr>
                <a:lstStyle/>
                <a:p>
                  <a:r>
                    <a:rPr lang="en-US" sz="800" dirty="0"/>
                    <a:t>.081</a:t>
                  </a:r>
                </a:p>
              </p:txBody>
            </p:sp>
          </p:grpSp>
        </p:grpSp>
      </p:grpSp>
      <p:sp>
        <p:nvSpPr>
          <p:cNvPr id="67" name="Text Box 7"/>
          <p:cNvSpPr txBox="1">
            <a:spLocks noChangeArrowheads="1"/>
          </p:cNvSpPr>
          <p:nvPr/>
        </p:nvSpPr>
        <p:spPr bwMode="auto">
          <a:xfrm>
            <a:off x="850155" y="506861"/>
            <a:ext cx="3657220" cy="400110"/>
          </a:xfrm>
          <a:prstGeom prst="rect">
            <a:avLst/>
          </a:prstGeom>
          <a:noFill/>
          <a:ln w="12700" cap="sq">
            <a:noFill/>
            <a:miter lim="800000"/>
            <a:headEnd type="none" w="sm" len="sm"/>
            <a:tailEnd type="none" w="sm" len="sm"/>
          </a:ln>
        </p:spPr>
        <p:txBody>
          <a:bodyPr wrap="none">
            <a:spAutoFit/>
          </a:bodyPr>
          <a:lstStyle/>
          <a:p>
            <a:pPr eaLnBrk="0" hangingPunct="0"/>
            <a:r>
              <a:rPr lang="en-US" sz="2000" b="1" dirty="0">
                <a:solidFill>
                  <a:srgbClr val="0099CC"/>
                </a:solidFill>
                <a:latin typeface="Calibri" pitchFamily="34" charset="0"/>
              </a:rPr>
              <a:t>Progressive Alignment Schedule:</a:t>
            </a:r>
          </a:p>
        </p:txBody>
      </p:sp>
      <p:sp>
        <p:nvSpPr>
          <p:cNvPr id="3" name="TextBox 2"/>
          <p:cNvSpPr txBox="1"/>
          <p:nvPr/>
        </p:nvSpPr>
        <p:spPr>
          <a:xfrm>
            <a:off x="2736401" y="3544292"/>
            <a:ext cx="3671198" cy="1200329"/>
          </a:xfrm>
          <a:prstGeom prst="rect">
            <a:avLst/>
          </a:prstGeom>
          <a:solidFill>
            <a:schemeClr val="bg1"/>
          </a:solidFill>
        </p:spPr>
        <p:txBody>
          <a:bodyPr wrap="none" rtlCol="0">
            <a:spAutoFit/>
          </a:bodyPr>
          <a:lstStyle/>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VLSPADKTNVKAAWGKVGAHAGEYGAEALERMFLSFPTTKTYFPHFDLSHGSAQVKGHGK</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VLSAADKTNVKAAWSKVGGHAGEYGAEALERMFLGFPTTKTYFPHFDLSHGSAQVKAHGK</a:t>
            </a:r>
          </a:p>
          <a:p>
            <a:r>
              <a:rPr lang="en-US" sz="600" dirty="0">
                <a:latin typeface="Courier New" panose="02070309020205020404" pitchFamily="49" charset="0"/>
                <a:cs typeface="Courier New" panose="02070309020205020404" pitchFamily="49" charset="0"/>
              </a:rPr>
              <a:t>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KVADALTNAVAHVDDMPNALSALSDLHAHKLRVDPVNFKLLSHCLLVTLAAHLPAEFTPA</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KVGDALTLAVGHLDDLPGALSNLSDLHAHKLRVDPVNFKLLSHCLLSTLAVHLPNDFTPA</a:t>
            </a:r>
          </a:p>
          <a:p>
            <a:r>
              <a:rPr lang="en-US" sz="600" dirty="0">
                <a:latin typeface="Courier New" panose="02070309020205020404" pitchFamily="49" charset="0"/>
                <a:cs typeface="Courier New" panose="02070309020205020404" pitchFamily="49" charset="0"/>
              </a:rPr>
              <a:t>               **.****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VHASLDKFLASVSTVLTSKYR</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VHASLDKFLSSVSTVLTSKYR</a:t>
            </a:r>
          </a:p>
          <a:p>
            <a:r>
              <a:rPr lang="en-US" sz="600" dirty="0">
                <a:latin typeface="Courier New" panose="02070309020205020404" pitchFamily="49" charset="0"/>
                <a:cs typeface="Courier New" panose="02070309020205020404" pitchFamily="49" charset="0"/>
              </a:rPr>
              <a:t>               *********:***********</a:t>
            </a:r>
          </a:p>
        </p:txBody>
      </p:sp>
      <p:sp>
        <p:nvSpPr>
          <p:cNvPr id="15" name="TextBox 14"/>
          <p:cNvSpPr txBox="1"/>
          <p:nvPr/>
        </p:nvSpPr>
        <p:spPr>
          <a:xfrm>
            <a:off x="2736401" y="4933950"/>
            <a:ext cx="3671198" cy="1107996"/>
          </a:xfrm>
          <a:prstGeom prst="rect">
            <a:avLst/>
          </a:prstGeom>
          <a:solidFill>
            <a:schemeClr val="bg1"/>
          </a:solidFill>
        </p:spPr>
        <p:txBody>
          <a:bodyPr wrap="none" rtlCol="0">
            <a:spAutoFit/>
          </a:bodyPr>
          <a:lstStyle/>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VHLTPEEKSAVTALWGKVNVDEVGGEALGRLLVVYPWTQRFFESFGDLSTPDAVMGNPKV</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VQLSGEEKAAVLALWDKVNEEEVGGEALGRLLVVYPWTQRFFDSFGDLSNPGAVMGNPKV</a:t>
            </a:r>
          </a:p>
          <a:p>
            <a:r>
              <a:rPr lang="en-US" sz="600" dirty="0">
                <a:latin typeface="Courier New" panose="02070309020205020404" pitchFamily="49" charset="0"/>
                <a:cs typeface="Courier New" panose="02070309020205020404" pitchFamily="49" charset="0"/>
              </a:rPr>
              <a:t>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KAHGKKVLGAFSDGLAHLDNLKGTFATLSELHCDKLHVDPENFRLLGNVLVCVLAHHFGK</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KAHGKKVLHSFGEGVHHLDNLKGTFAALSELHCDKLHVDPENFRLLGNVLVVVLARHFGK</a:t>
            </a:r>
          </a:p>
          <a:p>
            <a:r>
              <a:rPr lang="en-US" sz="600" dirty="0">
                <a:latin typeface="Courier New" panose="02070309020205020404" pitchFamily="49" charset="0"/>
                <a:cs typeface="Courier New" panose="02070309020205020404" pitchFamily="49" charset="0"/>
              </a:rPr>
              <a:t>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EFTPPVQAAYQKVVAGVANALAHKYH</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DFTPELQASYQKVVAGVANALAHKYH</a:t>
            </a:r>
          </a:p>
          <a:p>
            <a:r>
              <a:rPr lang="en-US" sz="600" dirty="0">
                <a:latin typeface="Courier New" panose="02070309020205020404" pitchFamily="49" charset="0"/>
                <a:cs typeface="Courier New" panose="02070309020205020404" pitchFamily="49" charset="0"/>
              </a:rPr>
              <a:t>               :*** :**:*****************</a:t>
            </a:r>
          </a:p>
        </p:txBody>
      </p:sp>
      <p:sp>
        <p:nvSpPr>
          <p:cNvPr id="96" name="TextBox 95"/>
          <p:cNvSpPr txBox="1"/>
          <p:nvPr/>
        </p:nvSpPr>
        <p:spPr>
          <a:xfrm>
            <a:off x="652469" y="967819"/>
            <a:ext cx="3132717" cy="523220"/>
          </a:xfrm>
          <a:prstGeom prst="rect">
            <a:avLst/>
          </a:prstGeom>
          <a:noFill/>
        </p:spPr>
        <p:txBody>
          <a:bodyPr wrap="none" rtlCol="0">
            <a:spAutoFit/>
          </a:bodyPr>
          <a:lstStyle/>
          <a:p>
            <a:r>
              <a:rPr lang="en-US" sz="1400" b="1" dirty="0">
                <a:solidFill>
                  <a:schemeClr val="accent1"/>
                </a:solidFill>
              </a:rPr>
              <a:t>Iteration 1:</a:t>
            </a:r>
          </a:p>
          <a:p>
            <a:r>
              <a:rPr lang="en-US" sz="1400" dirty="0"/>
              <a:t>	Align </a:t>
            </a:r>
            <a:r>
              <a:rPr lang="en-US" sz="1400" dirty="0" err="1"/>
              <a:t>Hba_Human</a:t>
            </a:r>
            <a:r>
              <a:rPr lang="en-US" sz="1400" dirty="0"/>
              <a:t> and </a:t>
            </a:r>
            <a:r>
              <a:rPr lang="en-US" sz="1400" dirty="0" err="1"/>
              <a:t>Hba_Horse</a:t>
            </a:r>
            <a:endParaRPr lang="en-US" sz="1400" dirty="0"/>
          </a:p>
        </p:txBody>
      </p:sp>
      <p:sp>
        <p:nvSpPr>
          <p:cNvPr id="97" name="TextBox 96"/>
          <p:cNvSpPr txBox="1"/>
          <p:nvPr/>
        </p:nvSpPr>
        <p:spPr>
          <a:xfrm>
            <a:off x="652469" y="1426289"/>
            <a:ext cx="3148747" cy="523220"/>
          </a:xfrm>
          <a:prstGeom prst="rect">
            <a:avLst/>
          </a:prstGeom>
          <a:noFill/>
        </p:spPr>
        <p:txBody>
          <a:bodyPr wrap="none" rtlCol="0">
            <a:spAutoFit/>
          </a:bodyPr>
          <a:lstStyle/>
          <a:p>
            <a:r>
              <a:rPr lang="en-US" sz="1400" b="1" dirty="0">
                <a:solidFill>
                  <a:schemeClr val="accent1"/>
                </a:solidFill>
              </a:rPr>
              <a:t>Iteration 2:</a:t>
            </a:r>
          </a:p>
          <a:p>
            <a:r>
              <a:rPr lang="en-US" sz="1400" dirty="0"/>
              <a:t>	Align </a:t>
            </a:r>
            <a:r>
              <a:rPr lang="en-US" sz="1400" dirty="0" err="1"/>
              <a:t>Hbb_Human</a:t>
            </a:r>
            <a:r>
              <a:rPr lang="en-US" sz="1400" dirty="0"/>
              <a:t> and </a:t>
            </a:r>
            <a:r>
              <a:rPr lang="en-US" sz="1400" dirty="0" err="1"/>
              <a:t>Hbb_Horse</a:t>
            </a:r>
            <a:endParaRPr lang="en-US" sz="1400" dirty="0"/>
          </a:p>
        </p:txBody>
      </p:sp>
      <p:sp>
        <p:nvSpPr>
          <p:cNvPr id="98" name="TextBox 97"/>
          <p:cNvSpPr txBox="1"/>
          <p:nvPr/>
        </p:nvSpPr>
        <p:spPr>
          <a:xfrm>
            <a:off x="652469" y="1884759"/>
            <a:ext cx="2850396" cy="523220"/>
          </a:xfrm>
          <a:prstGeom prst="rect">
            <a:avLst/>
          </a:prstGeom>
          <a:noFill/>
        </p:spPr>
        <p:txBody>
          <a:bodyPr wrap="none" rtlCol="0">
            <a:spAutoFit/>
          </a:bodyPr>
          <a:lstStyle/>
          <a:p>
            <a:r>
              <a:rPr lang="en-US" sz="1400" b="1" dirty="0">
                <a:solidFill>
                  <a:schemeClr val="accent1"/>
                </a:solidFill>
              </a:rPr>
              <a:t>Iteration 3:</a:t>
            </a:r>
          </a:p>
          <a:p>
            <a:r>
              <a:rPr lang="en-US" sz="1400" dirty="0"/>
              <a:t>	Align </a:t>
            </a:r>
            <a:r>
              <a:rPr lang="en-US" sz="1400" dirty="0" err="1"/>
              <a:t>Hba</a:t>
            </a:r>
            <a:r>
              <a:rPr lang="en-US" sz="1400" dirty="0"/>
              <a:t> and </a:t>
            </a:r>
            <a:r>
              <a:rPr lang="en-US" sz="1400" dirty="0" err="1"/>
              <a:t>Hbb</a:t>
            </a:r>
            <a:r>
              <a:rPr lang="en-US" sz="1400" dirty="0"/>
              <a:t> alignments</a:t>
            </a:r>
          </a:p>
        </p:txBody>
      </p:sp>
    </p:spTree>
    <p:extLst>
      <p:ext uri="{BB962C8B-B14F-4D97-AF65-F5344CB8AC3E}">
        <p14:creationId xmlns:p14="http://schemas.microsoft.com/office/powerpoint/2010/main" val="80910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00"/>
                                        </p:tgtEl>
                                        <p:attrNameLst>
                                          <p:attrName>style.visibility</p:attrName>
                                        </p:attrNameLst>
                                      </p:cBhvr>
                                      <p:to>
                                        <p:strVal val="visible"/>
                                      </p:to>
                                    </p:set>
                                    <p:animEffect transition="in" filter="fade">
                                      <p:cBhvr>
                                        <p:cTn id="7" dur="500"/>
                                        <p:tgtEl>
                                          <p:spTgt spid="62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fade">
                                      <p:cBhvr>
                                        <p:cTn id="3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96" grpId="0"/>
      <p:bldP spid="97" grpId="0"/>
      <p:bldP spid="9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Box 18"/>
          <p:cNvSpPr txBox="1"/>
          <p:nvPr/>
        </p:nvSpPr>
        <p:spPr>
          <a:xfrm>
            <a:off x="2703651" y="3873380"/>
            <a:ext cx="3671198" cy="1661993"/>
          </a:xfrm>
          <a:prstGeom prst="rect">
            <a:avLst/>
          </a:prstGeom>
          <a:solidFill>
            <a:schemeClr val="bg1"/>
          </a:solidFill>
        </p:spPr>
        <p:txBody>
          <a:bodyPr wrap="none" rtlCol="0">
            <a:spAutoFit/>
          </a:bodyPr>
          <a:lstStyle/>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-VLSPADKTNVKAAWGKVGAHAGEYGAEALERMFLSFPTTKTYFPHFDL------SHGSA</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-VLSAADKTNVKAAWSKVGGHAGEYGAEALERMFLGFPTTKTYFPHFDL------SHGSA</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VHLTPEEKSAVTALWGKVNV--DEVGGEALGRLLVVYPWTQRFFESFGDLSTPDAVMGNP</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VQLSGEEKAAVLALWDKVNE--EEVGGEALGRLLVVYPWTQRFFDSFGDLSNPGAVMGNP</a:t>
            </a:r>
          </a:p>
          <a:p>
            <a:r>
              <a:rPr lang="en-US" sz="600" dirty="0">
                <a:latin typeface="Courier New" panose="02070309020205020404" pitchFamily="49" charset="0"/>
                <a:cs typeface="Courier New" panose="02070309020205020404" pitchFamily="49" charset="0"/>
              </a:rPr>
              <a:t>                 *:  :*: * * *.**.    * *.*** *::: :* *: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QVKGHGKKVADALTNAVAHVDDMPNALSALSDLHAHKLRVDPVNFKLLSHCLLVTLAAHL</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QVKAHGKKVGDALTLAVGHLDDLPGALSNLSDLHAHKLRVDPVNFKLLSHCLLSTLAVHL</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KVKAHGKKVLGAFSDGLAHLDNLKGTFATLSELHCDKLHVDPENFRLLGNVLVCVLAHHF</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KVKAHGKKVLHSFGEGVHHLDNLKGTFAALSELHCDKLHVDPENFRLLGNVLVVVLARHF</a:t>
            </a:r>
          </a:p>
          <a:p>
            <a:r>
              <a:rPr lang="en-US" sz="600" dirty="0">
                <a:latin typeface="Courier New" panose="02070309020205020404" pitchFamily="49" charset="0"/>
                <a:cs typeface="Courier New" panose="02070309020205020404" pitchFamily="49" charset="0"/>
              </a:rPr>
              <a:t>               :**.*****  ::  .: *:*:: .::: **:**..**:***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PAEFTPAVHASLDKFLASVSTVLTSKYR</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PNDFTPAVHASLDKFLSSVSTVLTSKYR</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GKEFTPPVQAAYQKVVAGVANALAHKYH</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GKDFTPELQASYQKVVAGVANALAHKYH</a:t>
            </a:r>
          </a:p>
          <a:p>
            <a:r>
              <a:rPr lang="en-US" sz="600" dirty="0">
                <a:latin typeface="Courier New" panose="02070309020205020404" pitchFamily="49" charset="0"/>
                <a:cs typeface="Courier New" panose="02070309020205020404" pitchFamily="49" charset="0"/>
              </a:rPr>
              <a:t>                 :*** ::*: :*.::.*:..*: **:</a:t>
            </a:r>
          </a:p>
        </p:txBody>
      </p:sp>
      <p:sp>
        <p:nvSpPr>
          <p:cNvPr id="2" name="TextBox 1"/>
          <p:cNvSpPr txBox="1"/>
          <p:nvPr/>
        </p:nvSpPr>
        <p:spPr>
          <a:xfrm>
            <a:off x="2703651" y="3873380"/>
            <a:ext cx="3671198" cy="1938992"/>
          </a:xfrm>
          <a:prstGeom prst="rect">
            <a:avLst/>
          </a:prstGeom>
          <a:solidFill>
            <a:schemeClr val="bg1"/>
          </a:solidFill>
        </p:spPr>
        <p:txBody>
          <a:bodyPr wrap="none" rtlCol="0">
            <a:spAutoFit/>
          </a:bodyPr>
          <a:lstStyle/>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-VLSPADKTNVKAAWGKVGAHAGEYGAEALERMFLSFPTTKTYFPHFDL------SHGSA</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-VLSAADKTNVKAAWSKVGGHAGEYGAEALERMFLGFPTTKTYFPHFDL------SHGSA</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VHLTPEEKSAVTALWGKVNV--DEVGGEALGRLLVVYPWTQRFFESFGDLSTPDAVMGNP</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VQLSGEEKAAVLALWDKVNE--EEVGGEALGRLLVVYPWTQRFFDSFGDLSNPGAVMGNP</a:t>
            </a:r>
          </a:p>
          <a:p>
            <a:r>
              <a:rPr lang="en-US" sz="600" b="1" dirty="0">
                <a:latin typeface="Courier New" panose="02070309020205020404" pitchFamily="49" charset="0"/>
                <a:cs typeface="Courier New" panose="02070309020205020404" pitchFamily="49" charset="0"/>
              </a:rPr>
              <a:t>MYG_PHYCA      </a:t>
            </a:r>
            <a:r>
              <a:rPr lang="en-US" sz="600" dirty="0">
                <a:latin typeface="Courier New" panose="02070309020205020404" pitchFamily="49" charset="0"/>
                <a:cs typeface="Courier New" panose="02070309020205020404" pitchFamily="49" charset="0"/>
              </a:rPr>
              <a:t>-VLSEGEWQLVLHVWAKVEADVAGHGQDILIRLFKSHPETLEKFDRFKHLKTEAEMKASE</a:t>
            </a:r>
          </a:p>
          <a:p>
            <a:r>
              <a:rPr lang="en-US" sz="600" dirty="0">
                <a:latin typeface="Courier New" panose="02070309020205020404" pitchFamily="49" charset="0"/>
                <a:cs typeface="Courier New" panose="02070309020205020404" pitchFamily="49" charset="0"/>
              </a:rPr>
              <a:t>                 *:  :   *   * **       * : * *::  .* *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QVKGHGKKVADALTNAVAHVDDMPNALSALSDLHAHKLRVDPVNFKLLSHCLLVTLAAHL</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QVKAHGKKVGDALTLAVGHLDDLPGALSNLSDLHAHKLRVDPVNFKLLSHCLLSTLAVHL</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KVKAHGKKVLGAFSDGLAHLDNLKGTFATLSELHCDKLHVDPENFRLLGNVLVCVLAHHF</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KVKAHGKKVLHSFGEGVHHLDNLKGTFAALSELHCDKLHVDPENFRLLGNVLVVVLARHF</a:t>
            </a:r>
          </a:p>
          <a:p>
            <a:r>
              <a:rPr lang="en-US" sz="600" b="1" dirty="0">
                <a:latin typeface="Courier New" panose="02070309020205020404" pitchFamily="49" charset="0"/>
                <a:cs typeface="Courier New" panose="02070309020205020404" pitchFamily="49" charset="0"/>
              </a:rPr>
              <a:t>MYG_PHYCA      </a:t>
            </a:r>
            <a:r>
              <a:rPr lang="en-US" sz="600" dirty="0">
                <a:latin typeface="Courier New" panose="02070309020205020404" pitchFamily="49" charset="0"/>
                <a:cs typeface="Courier New" panose="02070309020205020404" pitchFamily="49" charset="0"/>
              </a:rPr>
              <a:t>DLKKHGVTVLTALGAILKKKGHHEAELKPLAQSHATKHKIPIKYLEFISEAIIHVLHSRH</a:t>
            </a:r>
          </a:p>
          <a:p>
            <a:r>
              <a:rPr lang="en-US" sz="600" dirty="0">
                <a:latin typeface="Courier New" panose="02070309020205020404" pitchFamily="49" charset="0"/>
                <a:cs typeface="Courier New" panose="02070309020205020404" pitchFamily="49" charset="0"/>
              </a:rPr>
              <a:t>               .:* ** .*  ::   : : ..    :  *:: *. * ::    :.::..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PAEFTPAVHASLDKFLASVSTVLTSKYR------</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PNDFTPAVHASLDKFLSSVSTVLTSKYR------</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GKEFTPPVQAAYQKVVAGVANALAHKYH------</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GKDFTPELQASYQKVVAGVANALAHKYH------</a:t>
            </a:r>
          </a:p>
          <a:p>
            <a:r>
              <a:rPr lang="en-US" sz="600" b="1" dirty="0">
                <a:latin typeface="Courier New" panose="02070309020205020404" pitchFamily="49" charset="0"/>
                <a:cs typeface="Courier New" panose="02070309020205020404" pitchFamily="49" charset="0"/>
              </a:rPr>
              <a:t>MYG_PHYCA      </a:t>
            </a:r>
            <a:r>
              <a:rPr lang="en-US" sz="600" dirty="0">
                <a:latin typeface="Courier New" panose="02070309020205020404" pitchFamily="49" charset="0"/>
                <a:cs typeface="Courier New" panose="02070309020205020404" pitchFamily="49" charset="0"/>
              </a:rPr>
              <a:t>PGDFGADAQGAMNKALELFRKDIAAKYKELGYQG</a:t>
            </a:r>
          </a:p>
          <a:p>
            <a:r>
              <a:rPr lang="en-US" sz="600" dirty="0">
                <a:latin typeface="Courier New" panose="02070309020205020404" pitchFamily="49" charset="0"/>
                <a:cs typeface="Courier New" panose="02070309020205020404" pitchFamily="49" charset="0"/>
              </a:rPr>
              <a:t>                 :*    :.: :* :  . . :: **: </a:t>
            </a:r>
          </a:p>
        </p:txBody>
      </p:sp>
      <p:sp>
        <p:nvSpPr>
          <p:cNvPr id="4" name="TextBox 3"/>
          <p:cNvSpPr txBox="1"/>
          <p:nvPr/>
        </p:nvSpPr>
        <p:spPr>
          <a:xfrm>
            <a:off x="2703651" y="3873380"/>
            <a:ext cx="3717684" cy="2215991"/>
          </a:xfrm>
          <a:prstGeom prst="rect">
            <a:avLst/>
          </a:prstGeom>
          <a:solidFill>
            <a:schemeClr val="bg1"/>
          </a:solidFill>
        </p:spPr>
        <p:txBody>
          <a:bodyPr wrap="none" rtlCol="0">
            <a:spAutoFit/>
          </a:bodyPr>
          <a:lstStyle/>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---------VLSPADKTNVKAAWGKVGAHAGEYGAEALERMFLSFPTTKTYFPHFDL---</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---------VLSAADKTNVKAAWSKVGGHAGEYGAEALERMFLGFPTTKTYFPHFDL---</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--------VHLTPEEKSAVTALWGKVNV--DEVGGEALGRLLVVYPWTQRFFESFGDLST</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--------VQLSGEEKAAVLALWDKVNE--EEVGGEALGRLLVVYPWTQRFFDSFGDLSN</a:t>
            </a:r>
          </a:p>
          <a:p>
            <a:r>
              <a:rPr lang="en-US" sz="600" b="1" dirty="0">
                <a:latin typeface="Courier New" panose="02070309020205020404" pitchFamily="49" charset="0"/>
                <a:cs typeface="Courier New" panose="02070309020205020404" pitchFamily="49" charset="0"/>
              </a:rPr>
              <a:t>MYG_PHYCA       </a:t>
            </a:r>
            <a:r>
              <a:rPr lang="en-US" sz="600" dirty="0">
                <a:latin typeface="Courier New" panose="02070309020205020404" pitchFamily="49" charset="0"/>
                <a:cs typeface="Courier New" panose="02070309020205020404" pitchFamily="49" charset="0"/>
              </a:rPr>
              <a:t>---------VLSEGEWQLVLHVWAKVEADVAGHGQDILIRLFKSHPETLEKFDRFKHLKT</a:t>
            </a:r>
          </a:p>
          <a:p>
            <a:r>
              <a:rPr lang="en-US" sz="600" b="1" dirty="0">
                <a:latin typeface="Courier New" panose="02070309020205020404" pitchFamily="49" charset="0"/>
                <a:cs typeface="Courier New" panose="02070309020205020404" pitchFamily="49" charset="0"/>
              </a:rPr>
              <a:t>GLB5_PETMA      </a:t>
            </a:r>
            <a:r>
              <a:rPr lang="en-US" sz="600" dirty="0">
                <a:latin typeface="Courier New" panose="02070309020205020404" pitchFamily="49" charset="0"/>
                <a:cs typeface="Courier New" panose="02070309020205020404" pitchFamily="49" charset="0"/>
              </a:rPr>
              <a:t>PIVDTGSVAPLSAAEKTKIRSAWAPVYSTYETSGVDILVKFFTSTPAAQEFFPKFKGLTT</a:t>
            </a:r>
          </a:p>
          <a:p>
            <a:r>
              <a:rPr lang="en-US" sz="600" dirty="0">
                <a:latin typeface="Courier New" panose="02070309020205020404" pitchFamily="49" charset="0"/>
                <a:cs typeface="Courier New" panose="02070309020205020404" pitchFamily="49" charset="0"/>
              </a:rPr>
              <a:t>                          *:  :   :   *  *       * : * :::   *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---SHGSAQVKGHGKKVADALTNAVAHVDDMPN---ALSALSDLHAHKLRVDPVNFKLLS</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---SHGSAQVKAHGKKVGDALTLAVGHLDDLPG---ALSNLSDLHAHKLRVDPVNFKLLS</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PDAVMGNPKVKAHGKKVLGAFSDGLAHLDNLKG---TFATLSELHCDKLHVDPENFRLLG</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PGAVMGNPKVKAHGKKVLHSFGEGVHHLDNLKG---TFAALSELHCDKLHVDPENFRLLG</a:t>
            </a:r>
          </a:p>
          <a:p>
            <a:r>
              <a:rPr lang="en-US" sz="600" b="1" dirty="0">
                <a:latin typeface="Courier New" panose="02070309020205020404" pitchFamily="49" charset="0"/>
                <a:cs typeface="Courier New" panose="02070309020205020404" pitchFamily="49" charset="0"/>
              </a:rPr>
              <a:t>MYG_PHYCA       </a:t>
            </a:r>
            <a:r>
              <a:rPr lang="en-US" sz="600" dirty="0">
                <a:latin typeface="Courier New" panose="02070309020205020404" pitchFamily="49" charset="0"/>
                <a:cs typeface="Courier New" panose="02070309020205020404" pitchFamily="49" charset="0"/>
              </a:rPr>
              <a:t>EAEMKASEDLKKHGVTVLTALGAILKKKGHHEA---ELKPLAQSHATKHKIPIKYLEFIS</a:t>
            </a:r>
          </a:p>
          <a:p>
            <a:r>
              <a:rPr lang="en-US" sz="600" b="1" dirty="0">
                <a:latin typeface="Courier New" panose="02070309020205020404" pitchFamily="49" charset="0"/>
                <a:cs typeface="Courier New" panose="02070309020205020404" pitchFamily="49" charset="0"/>
              </a:rPr>
              <a:t>GLB5_PETMA      </a:t>
            </a:r>
            <a:r>
              <a:rPr lang="en-US" sz="600" dirty="0">
                <a:latin typeface="Courier New" panose="02070309020205020404" pitchFamily="49" charset="0"/>
                <a:cs typeface="Courier New" panose="02070309020205020404" pitchFamily="49" charset="0"/>
              </a:rPr>
              <a:t>ADQLKKSADVRWHAERIINAVNDAVASMDDTEKMSMKLRDLSGKHAKSFQVDPQYFKVLA</a:t>
            </a:r>
          </a:p>
          <a:p>
            <a:r>
              <a:rPr lang="en-US" sz="600" dirty="0">
                <a:latin typeface="Courier New" panose="02070309020205020404" pitchFamily="49" charset="0"/>
                <a:cs typeface="Courier New" panose="02070309020205020404" pitchFamily="49" charset="0"/>
              </a:rPr>
              <a:t>                      . .:: *.  :  :.   :   ..       :  *:  *. . ::    :..:.</a:t>
            </a:r>
          </a:p>
          <a:p>
            <a:endParaRPr lang="en-US" sz="600" dirty="0">
              <a:latin typeface="Courier New" panose="02070309020205020404" pitchFamily="49" charset="0"/>
              <a:cs typeface="Courier New" panose="02070309020205020404" pitchFamily="49" charset="0"/>
            </a:endParaRPr>
          </a:p>
          <a:p>
            <a:r>
              <a:rPr lang="en-US" sz="600" b="1" dirty="0">
                <a:latin typeface="Courier New" panose="02070309020205020404" pitchFamily="49" charset="0"/>
                <a:cs typeface="Courier New" panose="02070309020205020404" pitchFamily="49" charset="0"/>
              </a:rPr>
              <a:t>HBA_HUMAN       </a:t>
            </a:r>
            <a:r>
              <a:rPr lang="en-US" sz="600" dirty="0">
                <a:latin typeface="Courier New" panose="02070309020205020404" pitchFamily="49" charset="0"/>
                <a:cs typeface="Courier New" panose="02070309020205020404" pitchFamily="49" charset="0"/>
              </a:rPr>
              <a:t>HCLLVTLAAHLPAEFTPAVHASLDKFLASVSTVLTSKYR------</a:t>
            </a:r>
          </a:p>
          <a:p>
            <a:r>
              <a:rPr lang="en-US" sz="600" b="1" dirty="0">
                <a:latin typeface="Courier New" panose="02070309020205020404" pitchFamily="49" charset="0"/>
                <a:cs typeface="Courier New" panose="02070309020205020404" pitchFamily="49" charset="0"/>
              </a:rPr>
              <a:t>HBA_HORSE       </a:t>
            </a:r>
            <a:r>
              <a:rPr lang="en-US" sz="600" dirty="0">
                <a:latin typeface="Courier New" panose="02070309020205020404" pitchFamily="49" charset="0"/>
                <a:cs typeface="Courier New" panose="02070309020205020404" pitchFamily="49" charset="0"/>
              </a:rPr>
              <a:t>HCLLSTLAVHLPNDFTPAVHASLDKFLSSVSTVLTSKYR------</a:t>
            </a:r>
          </a:p>
          <a:p>
            <a:r>
              <a:rPr lang="en-US" sz="600" b="1" dirty="0">
                <a:latin typeface="Courier New" panose="02070309020205020404" pitchFamily="49" charset="0"/>
                <a:cs typeface="Courier New" panose="02070309020205020404" pitchFamily="49" charset="0"/>
              </a:rPr>
              <a:t>HBB_HUMAN       </a:t>
            </a:r>
            <a:r>
              <a:rPr lang="en-US" sz="600" dirty="0">
                <a:latin typeface="Courier New" panose="02070309020205020404" pitchFamily="49" charset="0"/>
                <a:cs typeface="Courier New" panose="02070309020205020404" pitchFamily="49" charset="0"/>
              </a:rPr>
              <a:t>NVLVCVLAHHFGKEFTPPVQAAYQKVVAGVANALAHKYH------</a:t>
            </a:r>
          </a:p>
          <a:p>
            <a:r>
              <a:rPr lang="en-US" sz="600" b="1" dirty="0">
                <a:latin typeface="Courier New" panose="02070309020205020404" pitchFamily="49" charset="0"/>
                <a:cs typeface="Courier New" panose="02070309020205020404" pitchFamily="49" charset="0"/>
              </a:rPr>
              <a:t>HBB_HORSE       </a:t>
            </a:r>
            <a:r>
              <a:rPr lang="en-US" sz="600" dirty="0">
                <a:latin typeface="Courier New" panose="02070309020205020404" pitchFamily="49" charset="0"/>
                <a:cs typeface="Courier New" panose="02070309020205020404" pitchFamily="49" charset="0"/>
              </a:rPr>
              <a:t>NVLVVVLARHFGKDFTPELQASYQKVVAGVANALAHKYH------</a:t>
            </a:r>
          </a:p>
          <a:p>
            <a:r>
              <a:rPr lang="en-US" sz="600" b="1" dirty="0">
                <a:latin typeface="Courier New" panose="02070309020205020404" pitchFamily="49" charset="0"/>
                <a:cs typeface="Courier New" panose="02070309020205020404" pitchFamily="49" charset="0"/>
              </a:rPr>
              <a:t>MYG_PHYCA       </a:t>
            </a:r>
            <a:r>
              <a:rPr lang="en-US" sz="600" dirty="0">
                <a:latin typeface="Courier New" panose="02070309020205020404" pitchFamily="49" charset="0"/>
                <a:cs typeface="Courier New" panose="02070309020205020404" pitchFamily="49" charset="0"/>
              </a:rPr>
              <a:t>EAIIHVLHSRHPGDFGADAQGAMNKALELFRKDIAAKYKELGYQG</a:t>
            </a:r>
          </a:p>
          <a:p>
            <a:r>
              <a:rPr lang="en-US" sz="600" b="1" dirty="0">
                <a:latin typeface="Courier New" panose="02070309020205020404" pitchFamily="49" charset="0"/>
                <a:cs typeface="Courier New" panose="02070309020205020404" pitchFamily="49" charset="0"/>
              </a:rPr>
              <a:t>GLB5_PETMA      </a:t>
            </a:r>
            <a:r>
              <a:rPr lang="en-US" sz="600" dirty="0">
                <a:latin typeface="Courier New" panose="02070309020205020404" pitchFamily="49" charset="0"/>
                <a:cs typeface="Courier New" panose="02070309020205020404" pitchFamily="49" charset="0"/>
              </a:rPr>
              <a:t>AVIADTVAA---------GDAGFEKLMSMICILLRSAY-------</a:t>
            </a:r>
          </a:p>
          <a:p>
            <a:r>
              <a:rPr lang="en-US" sz="600" dirty="0">
                <a:latin typeface="Courier New" panose="02070309020205020404" pitchFamily="49" charset="0"/>
                <a:cs typeface="Courier New" panose="02070309020205020404" pitchFamily="49" charset="0"/>
              </a:rPr>
              <a:t>                  :  .:            ... :* :  .   :   * </a:t>
            </a:r>
          </a:p>
        </p:txBody>
      </p:sp>
      <p:sp>
        <p:nvSpPr>
          <p:cNvPr id="65" name="Rectangle 64"/>
          <p:cNvSpPr/>
          <p:nvPr/>
        </p:nvSpPr>
        <p:spPr>
          <a:xfrm>
            <a:off x="2703651" y="3873380"/>
            <a:ext cx="3736699" cy="2492990"/>
          </a:xfrm>
          <a:prstGeom prst="rect">
            <a:avLst/>
          </a:prstGeom>
          <a:solidFill>
            <a:schemeClr val="bg1"/>
          </a:solidFill>
        </p:spPr>
        <p:txBody>
          <a:bodyPr wrap="square">
            <a:spAutoFit/>
          </a:bodyPr>
          <a:lstStyle/>
          <a:p>
            <a:r>
              <a:rPr lang="en-US" sz="600" b="1" dirty="0">
                <a:latin typeface="Courier New" panose="02070309020205020404" pitchFamily="49" charset="0"/>
              </a:rPr>
              <a:t>HBA_HUMAN       </a:t>
            </a:r>
            <a:r>
              <a:rPr lang="en-US" sz="600" dirty="0">
                <a:latin typeface="Courier New" panose="02070309020205020404" pitchFamily="49" charset="0"/>
              </a:rPr>
              <a:t>---------VLSPADKTNVKAAWGKVGAHAGEYGAEALERMFLSFPTTKTYFPHFDL---</a:t>
            </a:r>
          </a:p>
          <a:p>
            <a:r>
              <a:rPr lang="en-US" sz="600" b="1" dirty="0">
                <a:latin typeface="Courier New" panose="02070309020205020404" pitchFamily="49" charset="0"/>
              </a:rPr>
              <a:t>HBA_HORSE       </a:t>
            </a:r>
            <a:r>
              <a:rPr lang="en-US" sz="600" dirty="0">
                <a:latin typeface="Courier New" panose="02070309020205020404" pitchFamily="49" charset="0"/>
              </a:rPr>
              <a:t>---------VLSAADKTNVKAAWSKVGGHAGEYGAEALERMFLGFPTTKTYFPHFDL---</a:t>
            </a:r>
          </a:p>
          <a:p>
            <a:r>
              <a:rPr lang="en-US" sz="600" b="1" dirty="0">
                <a:latin typeface="Courier New" panose="02070309020205020404" pitchFamily="49" charset="0"/>
              </a:rPr>
              <a:t>HBB_HUMAN       </a:t>
            </a:r>
            <a:r>
              <a:rPr lang="en-US" sz="600" dirty="0">
                <a:latin typeface="Courier New" panose="02070309020205020404" pitchFamily="49" charset="0"/>
              </a:rPr>
              <a:t>--------VHLTPEEKSAVTALWGKVNV--DEVGGEALGRLLVVYPWTQRFFESFGDLST</a:t>
            </a:r>
          </a:p>
          <a:p>
            <a:r>
              <a:rPr lang="en-US" sz="600" b="1" dirty="0">
                <a:latin typeface="Courier New" panose="02070309020205020404" pitchFamily="49" charset="0"/>
              </a:rPr>
              <a:t>HBB_HORSE       </a:t>
            </a:r>
            <a:r>
              <a:rPr lang="en-US" sz="600" dirty="0">
                <a:latin typeface="Courier New" panose="02070309020205020404" pitchFamily="49" charset="0"/>
              </a:rPr>
              <a:t>--------VQLSGEEKAAVLALWDKVNE--EEVGGEALGRLLVVYPWTQRFFDSFGDLSN</a:t>
            </a:r>
          </a:p>
          <a:p>
            <a:r>
              <a:rPr lang="en-US" sz="600" b="1" dirty="0">
                <a:latin typeface="Courier New" panose="02070309020205020404" pitchFamily="49" charset="0"/>
              </a:rPr>
              <a:t>MYG_PHYCA       </a:t>
            </a:r>
            <a:r>
              <a:rPr lang="en-US" sz="600" dirty="0">
                <a:latin typeface="Courier New" panose="02070309020205020404" pitchFamily="49" charset="0"/>
              </a:rPr>
              <a:t>---------VLSEGEWQLVLHVWAKVEADVAGHGQDILIRLFKSHPETLEKFDRFKHLKT</a:t>
            </a:r>
          </a:p>
          <a:p>
            <a:r>
              <a:rPr lang="en-US" sz="600" b="1" dirty="0">
                <a:latin typeface="Courier New" panose="02070309020205020404" pitchFamily="49" charset="0"/>
              </a:rPr>
              <a:t>GLB5_PETMA      </a:t>
            </a:r>
            <a:r>
              <a:rPr lang="en-US" sz="600" dirty="0">
                <a:latin typeface="Courier New" panose="02070309020205020404" pitchFamily="49" charset="0"/>
              </a:rPr>
              <a:t>PIVDTGSVAPLSAAEKTKIRSAWAPVYSTYETSGVDILVKFFTSTPAAQEFFPKFKGLTT</a:t>
            </a:r>
          </a:p>
          <a:p>
            <a:r>
              <a:rPr lang="en-US" sz="600" b="1" dirty="0">
                <a:latin typeface="Courier New" panose="02070309020205020404" pitchFamily="49" charset="0"/>
              </a:rPr>
              <a:t>LGB2_LUPLU      </a:t>
            </a:r>
            <a:r>
              <a:rPr lang="en-US" sz="600" dirty="0">
                <a:latin typeface="Courier New" panose="02070309020205020404" pitchFamily="49" charset="0"/>
              </a:rPr>
              <a:t>--------GALTESQAALVKSSWEEFNANIPKHTHRFFILVLEIAPAAKDLFSFLKGTSE</a:t>
            </a:r>
          </a:p>
          <a:p>
            <a:r>
              <a:rPr lang="en-US" sz="600" b="1" dirty="0">
                <a:latin typeface="Courier New" panose="02070309020205020404" pitchFamily="49" charset="0"/>
              </a:rPr>
              <a:t>                          *:  :   :   *  .           :  .:   * :   *  :     </a:t>
            </a:r>
          </a:p>
          <a:p>
            <a:endParaRPr lang="en-US" sz="600" dirty="0">
              <a:latin typeface="Courier New" panose="02070309020205020404" pitchFamily="49" charset="0"/>
            </a:endParaRPr>
          </a:p>
          <a:p>
            <a:r>
              <a:rPr lang="en-US" sz="600" b="1" dirty="0">
                <a:latin typeface="Courier New" panose="02070309020205020404" pitchFamily="49" charset="0"/>
              </a:rPr>
              <a:t>HBA_HUMAN       </a:t>
            </a:r>
            <a:r>
              <a:rPr lang="en-US" sz="600" dirty="0">
                <a:latin typeface="Courier New" panose="02070309020205020404" pitchFamily="49" charset="0"/>
              </a:rPr>
              <a:t>---SHGSAQVKGHGKKVADALTNAVAHVDDMPN-----ALSALSDLHAHKLRVDPVNFKL</a:t>
            </a:r>
          </a:p>
          <a:p>
            <a:r>
              <a:rPr lang="en-US" sz="600" b="1" dirty="0">
                <a:latin typeface="Courier New" panose="02070309020205020404" pitchFamily="49" charset="0"/>
              </a:rPr>
              <a:t>HBA_HORSE       </a:t>
            </a:r>
            <a:r>
              <a:rPr lang="en-US" sz="600" dirty="0">
                <a:latin typeface="Courier New" panose="02070309020205020404" pitchFamily="49" charset="0"/>
              </a:rPr>
              <a:t>---SHGSAQVKAHGKKVGDALTLAVGHLDDLPG-----ALSNLSDLHAHKLRVDPVNFKL</a:t>
            </a:r>
          </a:p>
          <a:p>
            <a:r>
              <a:rPr lang="en-US" sz="600" b="1" dirty="0">
                <a:latin typeface="Courier New" panose="02070309020205020404" pitchFamily="49" charset="0"/>
              </a:rPr>
              <a:t>HBB_HUMAN       </a:t>
            </a:r>
            <a:r>
              <a:rPr lang="en-US" sz="600" dirty="0">
                <a:latin typeface="Courier New" panose="02070309020205020404" pitchFamily="49" charset="0"/>
              </a:rPr>
              <a:t>PDAVMGNPKVKAHGKKVLGAFSDGLAHLDNLKG-----TFATLSELHCDKLHVDPENFRL</a:t>
            </a:r>
          </a:p>
          <a:p>
            <a:r>
              <a:rPr lang="en-US" sz="600" b="1" dirty="0">
                <a:latin typeface="Courier New" panose="02070309020205020404" pitchFamily="49" charset="0"/>
              </a:rPr>
              <a:t>HBB_HORSE       </a:t>
            </a:r>
            <a:r>
              <a:rPr lang="en-US" sz="600" dirty="0">
                <a:latin typeface="Courier New" panose="02070309020205020404" pitchFamily="49" charset="0"/>
              </a:rPr>
              <a:t>PGAVMGNPKVKAHGKKVLHSFGEGVHHLDNLKG-----TFAALSELHCDKLHVDPENFRL</a:t>
            </a:r>
          </a:p>
          <a:p>
            <a:r>
              <a:rPr lang="en-US" sz="600" b="1" dirty="0">
                <a:latin typeface="Courier New" panose="02070309020205020404" pitchFamily="49" charset="0"/>
              </a:rPr>
              <a:t>MYG_PHYCA       </a:t>
            </a:r>
            <a:r>
              <a:rPr lang="en-US" sz="600" dirty="0">
                <a:latin typeface="Courier New" panose="02070309020205020404" pitchFamily="49" charset="0"/>
              </a:rPr>
              <a:t>EAEMKASEDLKKHGVTVLTALGAILKKKGHHEA-----ELKPLAQSHATKHKIPIKYLEF</a:t>
            </a:r>
          </a:p>
          <a:p>
            <a:r>
              <a:rPr lang="en-US" sz="600" b="1" dirty="0">
                <a:latin typeface="Courier New" panose="02070309020205020404" pitchFamily="49" charset="0"/>
              </a:rPr>
              <a:t>GLB5_PETMA      </a:t>
            </a:r>
            <a:r>
              <a:rPr lang="en-US" sz="600" dirty="0">
                <a:latin typeface="Courier New" panose="02070309020205020404" pitchFamily="49" charset="0"/>
              </a:rPr>
              <a:t>ADQLKKSADVRWHAERIINAVNDAVASMDDTEK--MSMKLRDLSGKHAKSFQVDPQYFKV</a:t>
            </a:r>
          </a:p>
          <a:p>
            <a:r>
              <a:rPr lang="en-US" sz="600" b="1" dirty="0">
                <a:latin typeface="Courier New" panose="02070309020205020404" pitchFamily="49" charset="0"/>
              </a:rPr>
              <a:t>LGB2_LUPLU      </a:t>
            </a:r>
            <a:r>
              <a:rPr lang="en-US" sz="600" dirty="0">
                <a:latin typeface="Courier New" panose="02070309020205020404" pitchFamily="49" charset="0"/>
              </a:rPr>
              <a:t>--VPQNNPELQAHAGKVFKLVYEAAIQLEVTGVVVTDATLKNLGSVHVSKG-VADAHFPV</a:t>
            </a:r>
          </a:p>
          <a:p>
            <a:r>
              <a:rPr lang="en-US" sz="600" b="1" dirty="0">
                <a:latin typeface="Courier New" panose="02070309020205020404" pitchFamily="49" charset="0"/>
              </a:rPr>
              <a:t>                      . .:: *.  :   .                  :  *.  *  .  :    : .</a:t>
            </a:r>
          </a:p>
          <a:p>
            <a:endParaRPr lang="en-US" sz="600" dirty="0">
              <a:latin typeface="Courier New" panose="02070309020205020404" pitchFamily="49" charset="0"/>
            </a:endParaRPr>
          </a:p>
          <a:p>
            <a:r>
              <a:rPr lang="en-US" sz="600" b="1" dirty="0">
                <a:latin typeface="Courier New" panose="02070309020205020404" pitchFamily="49" charset="0"/>
              </a:rPr>
              <a:t>HBA_HUMAN       </a:t>
            </a:r>
            <a:r>
              <a:rPr lang="en-US" sz="600" dirty="0">
                <a:latin typeface="Courier New" panose="02070309020205020404" pitchFamily="49" charset="0"/>
              </a:rPr>
              <a:t>LSHCLLVTLAAHLPAEFTPAVHASLDKFLASVSTVLTSKYR------</a:t>
            </a:r>
          </a:p>
          <a:p>
            <a:r>
              <a:rPr lang="en-US" sz="600" b="1" dirty="0">
                <a:latin typeface="Courier New" panose="02070309020205020404" pitchFamily="49" charset="0"/>
              </a:rPr>
              <a:t>HBA_HORSE       </a:t>
            </a:r>
            <a:r>
              <a:rPr lang="en-US" sz="600" dirty="0">
                <a:latin typeface="Courier New" panose="02070309020205020404" pitchFamily="49" charset="0"/>
              </a:rPr>
              <a:t>LSHCLLSTLAVHLPNDFTPAVHASLDKFLSSVSTVLTSKYR------</a:t>
            </a:r>
          </a:p>
          <a:p>
            <a:r>
              <a:rPr lang="en-US" sz="600" b="1" dirty="0">
                <a:latin typeface="Courier New" panose="02070309020205020404" pitchFamily="49" charset="0"/>
              </a:rPr>
              <a:t>HBB_HUMAN</a:t>
            </a:r>
            <a:r>
              <a:rPr lang="en-US" sz="600" dirty="0">
                <a:latin typeface="Courier New" panose="02070309020205020404" pitchFamily="49" charset="0"/>
              </a:rPr>
              <a:t>       LGNVLVCVLAHHFGKEFTPPVQAAYQKVVAGVANALAHKYH------</a:t>
            </a:r>
          </a:p>
          <a:p>
            <a:r>
              <a:rPr lang="en-US" sz="600" b="1" dirty="0">
                <a:latin typeface="Courier New" panose="02070309020205020404" pitchFamily="49" charset="0"/>
              </a:rPr>
              <a:t>HBB_HORSE       </a:t>
            </a:r>
            <a:r>
              <a:rPr lang="en-US" sz="600" dirty="0">
                <a:latin typeface="Courier New" panose="02070309020205020404" pitchFamily="49" charset="0"/>
              </a:rPr>
              <a:t>LGNVLVVVLARHFGKDFTPELQASYQKVVAGVANALAHKYH------</a:t>
            </a:r>
          </a:p>
          <a:p>
            <a:r>
              <a:rPr lang="en-US" sz="600" b="1" dirty="0">
                <a:latin typeface="Courier New" panose="02070309020205020404" pitchFamily="49" charset="0"/>
              </a:rPr>
              <a:t>MYG_PHYCA       </a:t>
            </a:r>
            <a:r>
              <a:rPr lang="en-US" sz="600" dirty="0">
                <a:latin typeface="Courier New" panose="02070309020205020404" pitchFamily="49" charset="0"/>
              </a:rPr>
              <a:t>ISEAIIHVLHSRHPGDFGADAQGAMNKALELFRKDIAAKYKELGYQG</a:t>
            </a:r>
          </a:p>
          <a:p>
            <a:r>
              <a:rPr lang="en-US" sz="600" b="1" dirty="0">
                <a:latin typeface="Courier New" panose="02070309020205020404" pitchFamily="49" charset="0"/>
              </a:rPr>
              <a:t>GLB5_PETMA      </a:t>
            </a:r>
            <a:r>
              <a:rPr lang="en-US" sz="600" dirty="0">
                <a:latin typeface="Courier New" panose="02070309020205020404" pitchFamily="49" charset="0"/>
              </a:rPr>
              <a:t>LAAVIADTVAA---------GDAGFEKLMSMICILLRSAY-------</a:t>
            </a:r>
          </a:p>
          <a:p>
            <a:r>
              <a:rPr lang="en-US" sz="600" b="1" dirty="0">
                <a:latin typeface="Courier New" panose="02070309020205020404" pitchFamily="49" charset="0"/>
              </a:rPr>
              <a:t>LGB2_LUPLU      </a:t>
            </a:r>
            <a:r>
              <a:rPr lang="en-US" sz="600" dirty="0">
                <a:latin typeface="Courier New" panose="02070309020205020404" pitchFamily="49" charset="0"/>
              </a:rPr>
              <a:t>VKEAILKTIKEVVGAKWSEELNSAWTIAYDELAIVIKKEMNDAA---</a:t>
            </a:r>
          </a:p>
          <a:p>
            <a:r>
              <a:rPr lang="en-US" sz="600" b="1" dirty="0">
                <a:latin typeface="Courier New" panose="02070309020205020404" pitchFamily="49" charset="0"/>
              </a:rPr>
              <a:t>                :   :  .:            ...       .   :           </a:t>
            </a:r>
          </a:p>
        </p:txBody>
      </p:sp>
      <p:grpSp>
        <p:nvGrpSpPr>
          <p:cNvPr id="6200" name="Group 6199"/>
          <p:cNvGrpSpPr/>
          <p:nvPr/>
        </p:nvGrpSpPr>
        <p:grpSpPr>
          <a:xfrm>
            <a:off x="5357530" y="765413"/>
            <a:ext cx="2451086" cy="1697488"/>
            <a:chOff x="4589741" y="2289413"/>
            <a:chExt cx="2451086" cy="1697488"/>
          </a:xfrm>
        </p:grpSpPr>
        <p:sp>
          <p:nvSpPr>
            <p:cNvPr id="6179" name="TextBox 6178"/>
            <p:cNvSpPr txBox="1"/>
            <p:nvPr/>
          </p:nvSpPr>
          <p:spPr>
            <a:xfrm>
              <a:off x="6189312" y="2291920"/>
              <a:ext cx="851515" cy="246221"/>
            </a:xfrm>
            <a:prstGeom prst="rect">
              <a:avLst/>
            </a:prstGeom>
            <a:noFill/>
          </p:spPr>
          <p:txBody>
            <a:bodyPr wrap="none" rtlCol="0">
              <a:spAutoFit/>
            </a:bodyPr>
            <a:lstStyle/>
            <a:p>
              <a:r>
                <a:rPr lang="en-US" sz="1000" b="1" dirty="0" err="1"/>
                <a:t>Hbb_Human</a:t>
              </a:r>
              <a:endParaRPr lang="en-US" sz="1000" b="1" dirty="0"/>
            </a:p>
          </p:txBody>
        </p:sp>
        <p:sp>
          <p:nvSpPr>
            <p:cNvPr id="68" name="TextBox 67"/>
            <p:cNvSpPr txBox="1"/>
            <p:nvPr/>
          </p:nvSpPr>
          <p:spPr>
            <a:xfrm>
              <a:off x="6189312" y="2518174"/>
              <a:ext cx="769763" cy="246221"/>
            </a:xfrm>
            <a:prstGeom prst="rect">
              <a:avLst/>
            </a:prstGeom>
            <a:noFill/>
          </p:spPr>
          <p:txBody>
            <a:bodyPr wrap="none" rtlCol="0">
              <a:spAutoFit/>
            </a:bodyPr>
            <a:lstStyle/>
            <a:p>
              <a:r>
                <a:rPr lang="en-US" sz="1000" b="1" dirty="0" err="1"/>
                <a:t>Hbb_Horse</a:t>
              </a:r>
              <a:endParaRPr lang="en-US" sz="1000" b="1" dirty="0"/>
            </a:p>
          </p:txBody>
        </p:sp>
        <p:sp>
          <p:nvSpPr>
            <p:cNvPr id="69" name="TextBox 68"/>
            <p:cNvSpPr txBox="1"/>
            <p:nvPr/>
          </p:nvSpPr>
          <p:spPr>
            <a:xfrm>
              <a:off x="6189312" y="2765144"/>
              <a:ext cx="841897" cy="246221"/>
            </a:xfrm>
            <a:prstGeom prst="rect">
              <a:avLst/>
            </a:prstGeom>
            <a:noFill/>
          </p:spPr>
          <p:txBody>
            <a:bodyPr wrap="none" rtlCol="0">
              <a:spAutoFit/>
            </a:bodyPr>
            <a:lstStyle/>
            <a:p>
              <a:r>
                <a:rPr lang="en-US" sz="1000" b="1" dirty="0" err="1"/>
                <a:t>Hba_Human</a:t>
              </a:r>
              <a:endParaRPr lang="en-US" sz="1000" b="1" dirty="0"/>
            </a:p>
          </p:txBody>
        </p:sp>
        <p:sp>
          <p:nvSpPr>
            <p:cNvPr id="70" name="TextBox 69"/>
            <p:cNvSpPr txBox="1"/>
            <p:nvPr/>
          </p:nvSpPr>
          <p:spPr>
            <a:xfrm>
              <a:off x="6189312" y="2996160"/>
              <a:ext cx="763351" cy="246221"/>
            </a:xfrm>
            <a:prstGeom prst="rect">
              <a:avLst/>
            </a:prstGeom>
            <a:noFill/>
          </p:spPr>
          <p:txBody>
            <a:bodyPr wrap="none" rtlCol="0">
              <a:spAutoFit/>
            </a:bodyPr>
            <a:lstStyle/>
            <a:p>
              <a:r>
                <a:rPr lang="en-US" sz="1000" b="1" dirty="0" err="1"/>
                <a:t>Hba_Horse</a:t>
              </a:r>
              <a:endParaRPr lang="en-US" sz="1000" b="1" dirty="0"/>
            </a:p>
          </p:txBody>
        </p:sp>
        <p:sp>
          <p:nvSpPr>
            <p:cNvPr id="71" name="TextBox 70"/>
            <p:cNvSpPr txBox="1"/>
            <p:nvPr/>
          </p:nvSpPr>
          <p:spPr>
            <a:xfrm>
              <a:off x="6189312" y="3206411"/>
              <a:ext cx="797013" cy="246221"/>
            </a:xfrm>
            <a:prstGeom prst="rect">
              <a:avLst/>
            </a:prstGeom>
            <a:noFill/>
          </p:spPr>
          <p:txBody>
            <a:bodyPr wrap="none" rtlCol="0">
              <a:spAutoFit/>
            </a:bodyPr>
            <a:lstStyle/>
            <a:p>
              <a:r>
                <a:rPr lang="en-US" sz="1000" b="1" dirty="0" err="1"/>
                <a:t>Myg_Phyca</a:t>
              </a:r>
              <a:endParaRPr lang="en-US" sz="1000" b="1" dirty="0"/>
            </a:p>
          </p:txBody>
        </p:sp>
        <p:sp>
          <p:nvSpPr>
            <p:cNvPr id="72" name="TextBox 71"/>
            <p:cNvSpPr txBox="1"/>
            <p:nvPr/>
          </p:nvSpPr>
          <p:spPr>
            <a:xfrm>
              <a:off x="6189312" y="3453467"/>
              <a:ext cx="841897" cy="246221"/>
            </a:xfrm>
            <a:prstGeom prst="rect">
              <a:avLst/>
            </a:prstGeom>
            <a:noFill/>
          </p:spPr>
          <p:txBody>
            <a:bodyPr wrap="none" rtlCol="0">
              <a:spAutoFit/>
            </a:bodyPr>
            <a:lstStyle/>
            <a:p>
              <a:r>
                <a:rPr lang="en-US" sz="1000" b="1" dirty="0"/>
                <a:t>Glb5_Petma</a:t>
              </a:r>
            </a:p>
          </p:txBody>
        </p:sp>
        <p:sp>
          <p:nvSpPr>
            <p:cNvPr id="73" name="TextBox 72"/>
            <p:cNvSpPr txBox="1"/>
            <p:nvPr/>
          </p:nvSpPr>
          <p:spPr>
            <a:xfrm>
              <a:off x="6189312" y="3740680"/>
              <a:ext cx="792205" cy="246221"/>
            </a:xfrm>
            <a:prstGeom prst="rect">
              <a:avLst/>
            </a:prstGeom>
            <a:noFill/>
          </p:spPr>
          <p:txBody>
            <a:bodyPr wrap="none" rtlCol="0">
              <a:spAutoFit/>
            </a:bodyPr>
            <a:lstStyle/>
            <a:p>
              <a:r>
                <a:rPr lang="en-US" sz="1000" b="1" dirty="0"/>
                <a:t>Lgb2_Luplu</a:t>
              </a:r>
            </a:p>
          </p:txBody>
        </p:sp>
        <p:grpSp>
          <p:nvGrpSpPr>
            <p:cNvPr id="6199" name="Group 6198"/>
            <p:cNvGrpSpPr/>
            <p:nvPr/>
          </p:nvGrpSpPr>
          <p:grpSpPr>
            <a:xfrm>
              <a:off x="4589741" y="2413397"/>
              <a:ext cx="1662113" cy="1464468"/>
              <a:chOff x="4589741" y="2413397"/>
              <a:chExt cx="1662113" cy="1464468"/>
            </a:xfrm>
          </p:grpSpPr>
          <p:cxnSp>
            <p:nvCxnSpPr>
              <p:cNvPr id="12" name="Straight Connector 11"/>
              <p:cNvCxnSpPr>
                <a:cxnSpLocks/>
              </p:cNvCxnSpPr>
              <p:nvPr/>
            </p:nvCxnSpPr>
            <p:spPr>
              <a:xfrm>
                <a:off x="5911335" y="2413397"/>
                <a:ext cx="0" cy="224814"/>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11335" y="2638211"/>
                <a:ext cx="252413"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5911335" y="2413397"/>
                <a:ext cx="24765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5225535" y="3005746"/>
                <a:ext cx="661988" cy="1797"/>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5225535" y="2537222"/>
                <a:ext cx="6858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25535" y="2537222"/>
                <a:ext cx="0" cy="470321"/>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47" name="Straight Connector 6146"/>
              <p:cNvCxnSpPr>
                <a:cxnSpLocks/>
              </p:cNvCxnSpPr>
              <p:nvPr/>
            </p:nvCxnSpPr>
            <p:spPr>
              <a:xfrm>
                <a:off x="5889904" y="2890635"/>
                <a:ext cx="0" cy="246662"/>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0" name="Straight Connector 6149"/>
              <p:cNvCxnSpPr/>
              <p:nvPr/>
            </p:nvCxnSpPr>
            <p:spPr>
              <a:xfrm>
                <a:off x="5887523" y="2895397"/>
                <a:ext cx="188118"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2" name="Straight Connector 6151"/>
              <p:cNvCxnSpPr/>
              <p:nvPr/>
            </p:nvCxnSpPr>
            <p:spPr>
              <a:xfrm>
                <a:off x="5887523" y="3132535"/>
                <a:ext cx="221456"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4" name="Straight Connector 6153"/>
              <p:cNvCxnSpPr>
                <a:cxnSpLocks/>
              </p:cNvCxnSpPr>
              <p:nvPr/>
            </p:nvCxnSpPr>
            <p:spPr>
              <a:xfrm>
                <a:off x="5033448" y="2766032"/>
                <a:ext cx="0" cy="564282"/>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6" name="Straight Connector 6155"/>
              <p:cNvCxnSpPr/>
              <p:nvPr/>
            </p:nvCxnSpPr>
            <p:spPr>
              <a:xfrm>
                <a:off x="5035035" y="3330178"/>
                <a:ext cx="1216819"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58" name="Straight Connector 6157"/>
              <p:cNvCxnSpPr>
                <a:cxnSpLocks/>
              </p:cNvCxnSpPr>
              <p:nvPr/>
            </p:nvCxnSpPr>
            <p:spPr>
              <a:xfrm>
                <a:off x="5030273" y="2772382"/>
                <a:ext cx="19526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3" name="Straight Connector 6162"/>
              <p:cNvCxnSpPr/>
              <p:nvPr/>
            </p:nvCxnSpPr>
            <p:spPr>
              <a:xfrm flipH="1">
                <a:off x="4954073" y="3031041"/>
                <a:ext cx="762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5" name="Straight Connector 6164"/>
              <p:cNvCxnSpPr/>
              <p:nvPr/>
            </p:nvCxnSpPr>
            <p:spPr>
              <a:xfrm>
                <a:off x="4954073" y="3027759"/>
                <a:ext cx="0" cy="545306"/>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7" name="Straight Connector 6166"/>
              <p:cNvCxnSpPr/>
              <p:nvPr/>
            </p:nvCxnSpPr>
            <p:spPr>
              <a:xfrm>
                <a:off x="4950898" y="3576240"/>
                <a:ext cx="1226343"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69" name="Straight Connector 6168"/>
              <p:cNvCxnSpPr>
                <a:cxnSpLocks/>
              </p:cNvCxnSpPr>
              <p:nvPr/>
            </p:nvCxnSpPr>
            <p:spPr>
              <a:xfrm>
                <a:off x="4780241" y="3323034"/>
                <a:ext cx="0" cy="554831"/>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1" name="Straight Connector 6170"/>
              <p:cNvCxnSpPr>
                <a:cxnSpLocks/>
              </p:cNvCxnSpPr>
              <p:nvPr/>
            </p:nvCxnSpPr>
            <p:spPr>
              <a:xfrm>
                <a:off x="4780241" y="3870722"/>
                <a:ext cx="135493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3" name="Straight Connector 6172"/>
              <p:cNvCxnSpPr/>
              <p:nvPr/>
            </p:nvCxnSpPr>
            <p:spPr>
              <a:xfrm>
                <a:off x="4780241" y="3330178"/>
                <a:ext cx="17383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75" name="Straight Connector 6174"/>
              <p:cNvCxnSpPr/>
              <p:nvPr/>
            </p:nvCxnSpPr>
            <p:spPr>
              <a:xfrm>
                <a:off x="4589741" y="3582590"/>
                <a:ext cx="1905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grpSp>
        <p:grpSp>
          <p:nvGrpSpPr>
            <p:cNvPr id="6185" name="Group 6184"/>
            <p:cNvGrpSpPr/>
            <p:nvPr/>
          </p:nvGrpSpPr>
          <p:grpSpPr>
            <a:xfrm>
              <a:off x="4750475" y="2289413"/>
              <a:ext cx="1354369" cy="1581801"/>
              <a:chOff x="4773215" y="2443004"/>
              <a:chExt cx="1354369" cy="1581801"/>
            </a:xfrm>
          </p:grpSpPr>
          <p:sp>
            <p:nvSpPr>
              <p:cNvPr id="83" name="TextBox 82"/>
              <p:cNvSpPr txBox="1"/>
              <p:nvPr/>
            </p:nvSpPr>
            <p:spPr>
              <a:xfrm>
                <a:off x="5365832" y="3605647"/>
                <a:ext cx="179536" cy="123111"/>
              </a:xfrm>
              <a:prstGeom prst="rect">
                <a:avLst/>
              </a:prstGeom>
              <a:noFill/>
            </p:spPr>
            <p:txBody>
              <a:bodyPr wrap="none" lIns="0" tIns="0" rIns="0" bIns="0" rtlCol="0">
                <a:spAutoFit/>
              </a:bodyPr>
              <a:lstStyle/>
              <a:p>
                <a:r>
                  <a:rPr lang="en-US" sz="800" dirty="0"/>
                  <a:t>.389</a:t>
                </a:r>
              </a:p>
            </p:txBody>
          </p:sp>
          <p:grpSp>
            <p:nvGrpSpPr>
              <p:cNvPr id="6184" name="Group 6183"/>
              <p:cNvGrpSpPr/>
              <p:nvPr/>
            </p:nvGrpSpPr>
            <p:grpSpPr>
              <a:xfrm>
                <a:off x="4773215" y="2443004"/>
                <a:ext cx="1354369" cy="1581801"/>
                <a:chOff x="4773215" y="2443004"/>
                <a:chExt cx="1354369" cy="1581801"/>
              </a:xfrm>
            </p:grpSpPr>
            <p:sp>
              <p:nvSpPr>
                <p:cNvPr id="81" name="TextBox 80"/>
                <p:cNvSpPr txBox="1"/>
                <p:nvPr/>
              </p:nvSpPr>
              <p:spPr>
                <a:xfrm>
                  <a:off x="5365832" y="3901694"/>
                  <a:ext cx="179536" cy="123111"/>
                </a:xfrm>
                <a:prstGeom prst="rect">
                  <a:avLst/>
                </a:prstGeom>
                <a:noFill/>
              </p:spPr>
              <p:txBody>
                <a:bodyPr wrap="none" lIns="0" tIns="0" rIns="0" bIns="0" rtlCol="0">
                  <a:spAutoFit/>
                </a:bodyPr>
                <a:lstStyle/>
                <a:p>
                  <a:r>
                    <a:rPr lang="en-US" sz="800" dirty="0"/>
                    <a:t>.442</a:t>
                  </a:r>
                </a:p>
              </p:txBody>
            </p:sp>
            <p:sp>
              <p:nvSpPr>
                <p:cNvPr id="84" name="TextBox 83"/>
                <p:cNvSpPr txBox="1"/>
                <p:nvPr/>
              </p:nvSpPr>
              <p:spPr>
                <a:xfrm>
                  <a:off x="5377392" y="3361296"/>
                  <a:ext cx="179536" cy="123111"/>
                </a:xfrm>
                <a:prstGeom prst="rect">
                  <a:avLst/>
                </a:prstGeom>
                <a:noFill/>
              </p:spPr>
              <p:txBody>
                <a:bodyPr wrap="none" lIns="0" tIns="0" rIns="0" bIns="0" rtlCol="0">
                  <a:spAutoFit/>
                </a:bodyPr>
                <a:lstStyle/>
                <a:p>
                  <a:r>
                    <a:rPr lang="en-US" sz="800" dirty="0"/>
                    <a:t>.398</a:t>
                  </a:r>
                </a:p>
              </p:txBody>
            </p:sp>
            <p:sp>
              <p:nvSpPr>
                <p:cNvPr id="85" name="TextBox 84"/>
                <p:cNvSpPr txBox="1"/>
                <p:nvPr/>
              </p:nvSpPr>
              <p:spPr>
                <a:xfrm>
                  <a:off x="5377392" y="3038008"/>
                  <a:ext cx="179536" cy="123111"/>
                </a:xfrm>
                <a:prstGeom prst="rect">
                  <a:avLst/>
                </a:prstGeom>
                <a:noFill/>
              </p:spPr>
              <p:txBody>
                <a:bodyPr wrap="none" lIns="0" tIns="0" rIns="0" bIns="0" rtlCol="0">
                  <a:spAutoFit/>
                </a:bodyPr>
                <a:lstStyle/>
                <a:p>
                  <a:r>
                    <a:rPr lang="en-US" sz="800" dirty="0"/>
                    <a:t>.219</a:t>
                  </a:r>
                </a:p>
              </p:txBody>
            </p:sp>
            <p:sp>
              <p:nvSpPr>
                <p:cNvPr id="86" name="TextBox 85"/>
                <p:cNvSpPr txBox="1"/>
                <p:nvPr/>
              </p:nvSpPr>
              <p:spPr>
                <a:xfrm>
                  <a:off x="5379775" y="2568488"/>
                  <a:ext cx="179536" cy="123111"/>
                </a:xfrm>
                <a:prstGeom prst="rect">
                  <a:avLst/>
                </a:prstGeom>
                <a:noFill/>
              </p:spPr>
              <p:txBody>
                <a:bodyPr wrap="none" lIns="0" tIns="0" rIns="0" bIns="0" rtlCol="0">
                  <a:spAutoFit/>
                </a:bodyPr>
                <a:lstStyle/>
                <a:p>
                  <a:r>
                    <a:rPr lang="en-US" sz="800" dirty="0"/>
                    <a:t>.226</a:t>
                  </a:r>
                </a:p>
              </p:txBody>
            </p:sp>
            <p:sp>
              <p:nvSpPr>
                <p:cNvPr id="87" name="TextBox 86"/>
                <p:cNvSpPr txBox="1"/>
                <p:nvPr/>
              </p:nvSpPr>
              <p:spPr>
                <a:xfrm>
                  <a:off x="5049424" y="2802862"/>
                  <a:ext cx="179536" cy="123111"/>
                </a:xfrm>
                <a:prstGeom prst="rect">
                  <a:avLst/>
                </a:prstGeom>
                <a:noFill/>
              </p:spPr>
              <p:txBody>
                <a:bodyPr wrap="none" lIns="0" tIns="0" rIns="0" bIns="0" rtlCol="0">
                  <a:spAutoFit/>
                </a:bodyPr>
                <a:lstStyle/>
                <a:p>
                  <a:r>
                    <a:rPr lang="en-US" sz="800" dirty="0"/>
                    <a:t>.061</a:t>
                  </a:r>
                </a:p>
              </p:txBody>
            </p:sp>
            <p:sp>
              <p:nvSpPr>
                <p:cNvPr id="88" name="TextBox 87"/>
                <p:cNvSpPr txBox="1"/>
                <p:nvPr/>
              </p:nvSpPr>
              <p:spPr>
                <a:xfrm>
                  <a:off x="4852635" y="3061521"/>
                  <a:ext cx="179536" cy="123111"/>
                </a:xfrm>
                <a:prstGeom prst="rect">
                  <a:avLst/>
                </a:prstGeom>
                <a:noFill/>
              </p:spPr>
              <p:txBody>
                <a:bodyPr wrap="none" lIns="0" tIns="0" rIns="0" bIns="0" rtlCol="0">
                  <a:spAutoFit/>
                </a:bodyPr>
                <a:lstStyle/>
                <a:p>
                  <a:r>
                    <a:rPr lang="en-US" sz="800" dirty="0"/>
                    <a:t>.015</a:t>
                  </a:r>
                </a:p>
              </p:txBody>
            </p:sp>
            <p:sp>
              <p:nvSpPr>
                <p:cNvPr id="89" name="TextBox 88"/>
                <p:cNvSpPr txBox="1"/>
                <p:nvPr/>
              </p:nvSpPr>
              <p:spPr>
                <a:xfrm>
                  <a:off x="4773215" y="3361296"/>
                  <a:ext cx="179536" cy="123111"/>
                </a:xfrm>
                <a:prstGeom prst="rect">
                  <a:avLst/>
                </a:prstGeom>
                <a:noFill/>
              </p:spPr>
              <p:txBody>
                <a:bodyPr wrap="none" lIns="0" tIns="0" rIns="0" bIns="0" rtlCol="0">
                  <a:spAutoFit/>
                </a:bodyPr>
                <a:lstStyle/>
                <a:p>
                  <a:r>
                    <a:rPr lang="en-US" sz="800" dirty="0"/>
                    <a:t>.062</a:t>
                  </a:r>
                </a:p>
              </p:txBody>
            </p:sp>
            <p:sp>
              <p:nvSpPr>
                <p:cNvPr id="90" name="TextBox 89"/>
                <p:cNvSpPr txBox="1"/>
                <p:nvPr/>
              </p:nvSpPr>
              <p:spPr>
                <a:xfrm>
                  <a:off x="5919316" y="3161655"/>
                  <a:ext cx="179536" cy="123111"/>
                </a:xfrm>
                <a:prstGeom prst="rect">
                  <a:avLst/>
                </a:prstGeom>
                <a:noFill/>
              </p:spPr>
              <p:txBody>
                <a:bodyPr wrap="none" lIns="0" tIns="0" rIns="0" bIns="0" rtlCol="0">
                  <a:spAutoFit/>
                </a:bodyPr>
                <a:lstStyle/>
                <a:p>
                  <a:r>
                    <a:rPr lang="en-US" sz="800" dirty="0"/>
                    <a:t>.065</a:t>
                  </a:r>
                </a:p>
              </p:txBody>
            </p:sp>
            <p:sp>
              <p:nvSpPr>
                <p:cNvPr id="91" name="TextBox 90"/>
                <p:cNvSpPr txBox="1"/>
                <p:nvPr/>
              </p:nvSpPr>
              <p:spPr>
                <a:xfrm>
                  <a:off x="5924730" y="2923661"/>
                  <a:ext cx="179536" cy="123111"/>
                </a:xfrm>
                <a:prstGeom prst="rect">
                  <a:avLst/>
                </a:prstGeom>
                <a:noFill/>
              </p:spPr>
              <p:txBody>
                <a:bodyPr wrap="none" lIns="0" tIns="0" rIns="0" bIns="0" rtlCol="0">
                  <a:spAutoFit/>
                </a:bodyPr>
                <a:lstStyle/>
                <a:p>
                  <a:r>
                    <a:rPr lang="en-US" sz="800" dirty="0"/>
                    <a:t>.055</a:t>
                  </a:r>
                </a:p>
              </p:txBody>
            </p:sp>
            <p:sp>
              <p:nvSpPr>
                <p:cNvPr id="92" name="TextBox 91"/>
                <p:cNvSpPr txBox="1"/>
                <p:nvPr/>
              </p:nvSpPr>
              <p:spPr>
                <a:xfrm>
                  <a:off x="5948048" y="2668048"/>
                  <a:ext cx="179536" cy="123111"/>
                </a:xfrm>
                <a:prstGeom prst="rect">
                  <a:avLst/>
                </a:prstGeom>
                <a:noFill/>
              </p:spPr>
              <p:txBody>
                <a:bodyPr wrap="none" lIns="0" tIns="0" rIns="0" bIns="0" rtlCol="0">
                  <a:spAutoFit/>
                </a:bodyPr>
                <a:lstStyle/>
                <a:p>
                  <a:r>
                    <a:rPr lang="en-US" sz="800" dirty="0"/>
                    <a:t>.084</a:t>
                  </a:r>
                </a:p>
              </p:txBody>
            </p:sp>
            <p:sp>
              <p:nvSpPr>
                <p:cNvPr id="94" name="TextBox 93"/>
                <p:cNvSpPr txBox="1"/>
                <p:nvPr/>
              </p:nvSpPr>
              <p:spPr>
                <a:xfrm>
                  <a:off x="5948048" y="2443004"/>
                  <a:ext cx="179536" cy="123111"/>
                </a:xfrm>
                <a:prstGeom prst="rect">
                  <a:avLst/>
                </a:prstGeom>
                <a:noFill/>
              </p:spPr>
              <p:txBody>
                <a:bodyPr wrap="none" lIns="0" tIns="0" rIns="0" bIns="0" rtlCol="0">
                  <a:spAutoFit/>
                </a:bodyPr>
                <a:lstStyle/>
                <a:p>
                  <a:r>
                    <a:rPr lang="en-US" sz="800" dirty="0"/>
                    <a:t>.081</a:t>
                  </a:r>
                </a:p>
              </p:txBody>
            </p:sp>
          </p:grpSp>
        </p:grpSp>
      </p:grpSp>
      <p:sp>
        <p:nvSpPr>
          <p:cNvPr id="67" name="Text Box 7"/>
          <p:cNvSpPr txBox="1">
            <a:spLocks noChangeArrowheads="1"/>
          </p:cNvSpPr>
          <p:nvPr/>
        </p:nvSpPr>
        <p:spPr bwMode="auto">
          <a:xfrm>
            <a:off x="850155" y="506861"/>
            <a:ext cx="3657220" cy="400110"/>
          </a:xfrm>
          <a:prstGeom prst="rect">
            <a:avLst/>
          </a:prstGeom>
          <a:noFill/>
          <a:ln w="12700" cap="sq">
            <a:noFill/>
            <a:miter lim="800000"/>
            <a:headEnd type="none" w="sm" len="sm"/>
            <a:tailEnd type="none" w="sm" len="sm"/>
          </a:ln>
        </p:spPr>
        <p:txBody>
          <a:bodyPr wrap="none">
            <a:spAutoFit/>
          </a:bodyPr>
          <a:lstStyle/>
          <a:p>
            <a:pPr eaLnBrk="0" hangingPunct="0"/>
            <a:r>
              <a:rPr lang="en-US" sz="2000" b="1" dirty="0">
                <a:solidFill>
                  <a:srgbClr val="0099CC"/>
                </a:solidFill>
                <a:latin typeface="Calibri" pitchFamily="34" charset="0"/>
              </a:rPr>
              <a:t>Progressive Alignment Schedule:</a:t>
            </a:r>
          </a:p>
        </p:txBody>
      </p:sp>
      <p:sp>
        <p:nvSpPr>
          <p:cNvPr id="74" name="TextBox 73"/>
          <p:cNvSpPr txBox="1"/>
          <p:nvPr/>
        </p:nvSpPr>
        <p:spPr>
          <a:xfrm>
            <a:off x="652469" y="967819"/>
            <a:ext cx="3132717" cy="523220"/>
          </a:xfrm>
          <a:prstGeom prst="rect">
            <a:avLst/>
          </a:prstGeom>
          <a:noFill/>
        </p:spPr>
        <p:txBody>
          <a:bodyPr wrap="none" rtlCol="0">
            <a:spAutoFit/>
          </a:bodyPr>
          <a:lstStyle/>
          <a:p>
            <a:r>
              <a:rPr lang="en-US" sz="1400" b="1" dirty="0">
                <a:solidFill>
                  <a:schemeClr val="accent1"/>
                </a:solidFill>
              </a:rPr>
              <a:t>Iteration 1:</a:t>
            </a:r>
          </a:p>
          <a:p>
            <a:r>
              <a:rPr lang="en-US" sz="1400" dirty="0"/>
              <a:t>	Align </a:t>
            </a:r>
            <a:r>
              <a:rPr lang="en-US" sz="1400" dirty="0" err="1"/>
              <a:t>Hba_Human</a:t>
            </a:r>
            <a:r>
              <a:rPr lang="en-US" sz="1400" dirty="0"/>
              <a:t> and </a:t>
            </a:r>
            <a:r>
              <a:rPr lang="en-US" sz="1400" dirty="0" err="1"/>
              <a:t>Hba_Horse</a:t>
            </a:r>
            <a:endParaRPr lang="en-US" sz="1400" dirty="0"/>
          </a:p>
        </p:txBody>
      </p:sp>
      <p:sp>
        <p:nvSpPr>
          <p:cNvPr id="93" name="TextBox 92"/>
          <p:cNvSpPr txBox="1"/>
          <p:nvPr/>
        </p:nvSpPr>
        <p:spPr>
          <a:xfrm>
            <a:off x="652469" y="1426289"/>
            <a:ext cx="3148747" cy="523220"/>
          </a:xfrm>
          <a:prstGeom prst="rect">
            <a:avLst/>
          </a:prstGeom>
          <a:noFill/>
        </p:spPr>
        <p:txBody>
          <a:bodyPr wrap="none" rtlCol="0">
            <a:spAutoFit/>
          </a:bodyPr>
          <a:lstStyle/>
          <a:p>
            <a:r>
              <a:rPr lang="en-US" sz="1400" b="1" dirty="0">
                <a:solidFill>
                  <a:schemeClr val="accent1"/>
                </a:solidFill>
              </a:rPr>
              <a:t>Iteration 2:</a:t>
            </a:r>
          </a:p>
          <a:p>
            <a:r>
              <a:rPr lang="en-US" sz="1400" dirty="0"/>
              <a:t>	Align </a:t>
            </a:r>
            <a:r>
              <a:rPr lang="en-US" sz="1400" dirty="0" err="1"/>
              <a:t>Hbb_Human</a:t>
            </a:r>
            <a:r>
              <a:rPr lang="en-US" sz="1400" dirty="0"/>
              <a:t> and </a:t>
            </a:r>
            <a:r>
              <a:rPr lang="en-US" sz="1400" dirty="0" err="1"/>
              <a:t>Hbb_Horse</a:t>
            </a:r>
            <a:endParaRPr lang="en-US" sz="1400" dirty="0"/>
          </a:p>
        </p:txBody>
      </p:sp>
      <p:sp>
        <p:nvSpPr>
          <p:cNvPr id="95" name="TextBox 94"/>
          <p:cNvSpPr txBox="1"/>
          <p:nvPr/>
        </p:nvSpPr>
        <p:spPr>
          <a:xfrm>
            <a:off x="652469" y="1884759"/>
            <a:ext cx="2850396" cy="523220"/>
          </a:xfrm>
          <a:prstGeom prst="rect">
            <a:avLst/>
          </a:prstGeom>
          <a:noFill/>
        </p:spPr>
        <p:txBody>
          <a:bodyPr wrap="none" rtlCol="0">
            <a:spAutoFit/>
          </a:bodyPr>
          <a:lstStyle/>
          <a:p>
            <a:r>
              <a:rPr lang="en-US" sz="1400" b="1" dirty="0">
                <a:solidFill>
                  <a:schemeClr val="accent1"/>
                </a:solidFill>
              </a:rPr>
              <a:t>Iteration 3:</a:t>
            </a:r>
          </a:p>
          <a:p>
            <a:r>
              <a:rPr lang="en-US" sz="1400" dirty="0"/>
              <a:t>	Align </a:t>
            </a:r>
            <a:r>
              <a:rPr lang="en-US" sz="1400" dirty="0" err="1"/>
              <a:t>Hba</a:t>
            </a:r>
            <a:r>
              <a:rPr lang="en-US" sz="1400" dirty="0"/>
              <a:t> and </a:t>
            </a:r>
            <a:r>
              <a:rPr lang="en-US" sz="1400" dirty="0" err="1"/>
              <a:t>Hbb</a:t>
            </a:r>
            <a:r>
              <a:rPr lang="en-US" sz="1400" dirty="0"/>
              <a:t> alignments</a:t>
            </a:r>
          </a:p>
        </p:txBody>
      </p:sp>
      <p:sp>
        <p:nvSpPr>
          <p:cNvPr id="59" name="TextBox 58"/>
          <p:cNvSpPr txBox="1"/>
          <p:nvPr/>
        </p:nvSpPr>
        <p:spPr>
          <a:xfrm>
            <a:off x="652469" y="2343229"/>
            <a:ext cx="3066865" cy="523220"/>
          </a:xfrm>
          <a:prstGeom prst="rect">
            <a:avLst/>
          </a:prstGeom>
          <a:noFill/>
        </p:spPr>
        <p:txBody>
          <a:bodyPr wrap="none" rtlCol="0">
            <a:spAutoFit/>
          </a:bodyPr>
          <a:lstStyle/>
          <a:p>
            <a:r>
              <a:rPr lang="en-US" sz="1400" b="1" dirty="0">
                <a:solidFill>
                  <a:schemeClr val="accent1"/>
                </a:solidFill>
              </a:rPr>
              <a:t>Iteration 4:</a:t>
            </a:r>
          </a:p>
          <a:p>
            <a:r>
              <a:rPr lang="en-US" sz="1400" dirty="0"/>
              <a:t>	Add </a:t>
            </a:r>
            <a:r>
              <a:rPr lang="en-US" sz="1400" dirty="0" err="1"/>
              <a:t>Myg_Phyca</a:t>
            </a:r>
            <a:r>
              <a:rPr lang="en-US" sz="1400" dirty="0"/>
              <a:t> to the alignment</a:t>
            </a:r>
          </a:p>
        </p:txBody>
      </p:sp>
      <p:sp>
        <p:nvSpPr>
          <p:cNvPr id="61" name="TextBox 60"/>
          <p:cNvSpPr txBox="1"/>
          <p:nvPr/>
        </p:nvSpPr>
        <p:spPr>
          <a:xfrm>
            <a:off x="652469" y="2801699"/>
            <a:ext cx="3134256" cy="523220"/>
          </a:xfrm>
          <a:prstGeom prst="rect">
            <a:avLst/>
          </a:prstGeom>
          <a:noFill/>
        </p:spPr>
        <p:txBody>
          <a:bodyPr wrap="none" rtlCol="0">
            <a:spAutoFit/>
          </a:bodyPr>
          <a:lstStyle/>
          <a:p>
            <a:r>
              <a:rPr lang="en-US" sz="1400" b="1" dirty="0">
                <a:solidFill>
                  <a:schemeClr val="accent1"/>
                </a:solidFill>
              </a:rPr>
              <a:t>Iteration 5:</a:t>
            </a:r>
          </a:p>
          <a:p>
            <a:r>
              <a:rPr lang="en-US" sz="1400" dirty="0"/>
              <a:t>	Add Glb5_Petma to the alignment</a:t>
            </a:r>
          </a:p>
        </p:txBody>
      </p:sp>
      <p:sp>
        <p:nvSpPr>
          <p:cNvPr id="62" name="TextBox 61"/>
          <p:cNvSpPr txBox="1"/>
          <p:nvPr/>
        </p:nvSpPr>
        <p:spPr>
          <a:xfrm>
            <a:off x="652469" y="3260170"/>
            <a:ext cx="3071482" cy="523220"/>
          </a:xfrm>
          <a:prstGeom prst="rect">
            <a:avLst/>
          </a:prstGeom>
          <a:noFill/>
        </p:spPr>
        <p:txBody>
          <a:bodyPr wrap="none" rtlCol="0">
            <a:spAutoFit/>
          </a:bodyPr>
          <a:lstStyle/>
          <a:p>
            <a:r>
              <a:rPr lang="en-US" sz="1400" b="1" dirty="0">
                <a:solidFill>
                  <a:schemeClr val="accent1"/>
                </a:solidFill>
              </a:rPr>
              <a:t>Iteration 6:</a:t>
            </a:r>
          </a:p>
          <a:p>
            <a:r>
              <a:rPr lang="en-US" sz="1400" dirty="0"/>
              <a:t>	Add Lgb2_Luplu to the alignment</a:t>
            </a:r>
          </a:p>
        </p:txBody>
      </p:sp>
    </p:spTree>
    <p:extLst>
      <p:ext uri="{BB962C8B-B14F-4D97-AF65-F5344CB8AC3E}">
        <p14:creationId xmlns:p14="http://schemas.microsoft.com/office/powerpoint/2010/main" val="241366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5" grpId="0" animBg="1"/>
      <p:bldP spid="59"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30067" y="1721614"/>
            <a:ext cx="7883866" cy="1077860"/>
          </a:xfrm>
          <a:prstGeom prst="rect">
            <a:avLst/>
          </a:prstGeom>
          <a:noFill/>
          <a:ln w="9525">
            <a:noFill/>
            <a:miter lim="800000"/>
            <a:headEnd/>
            <a:tailEnd/>
          </a:ln>
        </p:spPr>
        <p:txBody>
          <a:bodyPr wrap="square" lIns="92075" tIns="46038" rIns="92075" bIns="46038">
            <a:spAutoFit/>
          </a:bodyPr>
          <a:lstStyle/>
          <a:p>
            <a:pPr marL="342900" indent="-342900">
              <a:spcBef>
                <a:spcPct val="20000"/>
              </a:spcBef>
              <a:buClr>
                <a:srgbClr val="9933FF"/>
              </a:buClr>
              <a:buSzPct val="80000"/>
              <a:buFont typeface="Wingdings" panose="05000000000000000000" pitchFamily="2" charset="2"/>
              <a:buChar char="v"/>
            </a:pPr>
            <a:r>
              <a:rPr lang="en-US" sz="2000" dirty="0">
                <a:latin typeface="Calibri" pitchFamily="34" charset="0"/>
              </a:rPr>
              <a:t>Local minimum problem due to ‘greedy’ nature of algorithm</a:t>
            </a:r>
          </a:p>
          <a:p>
            <a:pPr marL="800100" lvl="1" indent="-342900">
              <a:spcBef>
                <a:spcPct val="20000"/>
              </a:spcBef>
              <a:buClr>
                <a:schemeClr val="accent1"/>
              </a:buClr>
              <a:buSzPct val="80000"/>
              <a:buFont typeface="Wingdings" pitchFamily="2" charset="2"/>
              <a:buChar char="n"/>
            </a:pPr>
            <a:r>
              <a:rPr lang="en-US" sz="2000" dirty="0">
                <a:latin typeface="Calibri" pitchFamily="34" charset="0"/>
              </a:rPr>
              <a:t>Any alignment mistakes are propagated as more sequences are added to the alignment</a:t>
            </a:r>
          </a:p>
        </p:txBody>
      </p:sp>
      <p:sp>
        <p:nvSpPr>
          <p:cNvPr id="3" name="Rectangle 3"/>
          <p:cNvSpPr>
            <a:spLocks noChangeArrowheads="1"/>
          </p:cNvSpPr>
          <p:nvPr/>
        </p:nvSpPr>
        <p:spPr bwMode="auto">
          <a:xfrm>
            <a:off x="685800" y="3117937"/>
            <a:ext cx="7883866" cy="1816524"/>
          </a:xfrm>
          <a:prstGeom prst="rect">
            <a:avLst/>
          </a:prstGeom>
          <a:noFill/>
          <a:ln w="9525">
            <a:noFill/>
            <a:miter lim="800000"/>
            <a:headEnd/>
            <a:tailEnd/>
          </a:ln>
        </p:spPr>
        <p:txBody>
          <a:bodyPr wrap="square" lIns="92075" tIns="46038" rIns="92075" bIns="46038">
            <a:spAutoFit/>
          </a:bodyPr>
          <a:lstStyle/>
          <a:p>
            <a:pPr marL="342900" indent="-342900">
              <a:spcBef>
                <a:spcPct val="20000"/>
              </a:spcBef>
              <a:buClr>
                <a:srgbClr val="9933FF"/>
              </a:buClr>
              <a:buSzPct val="80000"/>
              <a:buFont typeface="Wingdings" panose="05000000000000000000" pitchFamily="2" charset="2"/>
              <a:buChar char="v"/>
            </a:pPr>
            <a:r>
              <a:rPr lang="en-US" sz="2000" dirty="0">
                <a:latin typeface="Calibri" pitchFamily="34" charset="0"/>
              </a:rPr>
              <a:t>Alignment parameter choice problem</a:t>
            </a:r>
          </a:p>
          <a:p>
            <a:pPr marL="800100" lvl="1" indent="-342900">
              <a:spcBef>
                <a:spcPct val="20000"/>
              </a:spcBef>
              <a:buClr>
                <a:schemeClr val="accent1"/>
              </a:buClr>
              <a:buSzPct val="80000"/>
              <a:buFont typeface="Wingdings" pitchFamily="2" charset="2"/>
              <a:buChar char="n"/>
            </a:pPr>
            <a:r>
              <a:rPr lang="en-US" sz="2000" dirty="0">
                <a:latin typeface="Calibri" pitchFamily="34" charset="0"/>
              </a:rPr>
              <a:t>Substitution matrices</a:t>
            </a:r>
          </a:p>
          <a:p>
            <a:pPr marL="800100" lvl="1" indent="-342900">
              <a:spcBef>
                <a:spcPct val="20000"/>
              </a:spcBef>
              <a:buClr>
                <a:schemeClr val="accent1"/>
              </a:buClr>
              <a:buSzPct val="80000"/>
              <a:buFont typeface="Wingdings" pitchFamily="2" charset="2"/>
              <a:buChar char="n"/>
            </a:pPr>
            <a:r>
              <a:rPr lang="en-US" sz="2000" dirty="0">
                <a:latin typeface="Calibri" pitchFamily="34" charset="0"/>
              </a:rPr>
              <a:t>Gap penalties</a:t>
            </a:r>
          </a:p>
          <a:p>
            <a:pPr marL="800100" lvl="1" indent="-342900">
              <a:spcBef>
                <a:spcPct val="20000"/>
              </a:spcBef>
              <a:buClr>
                <a:schemeClr val="accent1"/>
              </a:buClr>
              <a:buSzPct val="80000"/>
              <a:buFont typeface="Wingdings" pitchFamily="2" charset="2"/>
              <a:buChar char="n"/>
            </a:pPr>
            <a:r>
              <a:rPr lang="en-US" sz="2000" dirty="0">
                <a:latin typeface="Calibri" pitchFamily="34" charset="0"/>
              </a:rPr>
              <a:t>Weighting of contributions from closely-related sequences to the alignment score ('W' in CLUSTAL W)</a:t>
            </a:r>
          </a:p>
        </p:txBody>
      </p:sp>
      <p:sp>
        <p:nvSpPr>
          <p:cNvPr id="4"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Challenges with Progressive MSAs:</a:t>
            </a:r>
          </a:p>
          <a:p>
            <a:pPr algn="ctr"/>
            <a:r>
              <a:rPr lang="en-US" sz="2000" b="1" i="1" dirty="0">
                <a:solidFill>
                  <a:srgbClr val="CCCC00"/>
                </a:solidFill>
                <a:latin typeface="Calibri" pitchFamily="34" charset="0"/>
              </a:rPr>
              <a:t>How CLUSTAL W Addresses Them</a:t>
            </a:r>
          </a:p>
        </p:txBody>
      </p:sp>
    </p:spTree>
    <p:extLst>
      <p:ext uri="{BB962C8B-B14F-4D97-AF65-F5344CB8AC3E}">
        <p14:creationId xmlns:p14="http://schemas.microsoft.com/office/powerpoint/2010/main" val="82236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CLUSTAL W</a:t>
            </a:r>
          </a:p>
        </p:txBody>
      </p:sp>
      <p:sp>
        <p:nvSpPr>
          <p:cNvPr id="7171" name="Rectangle 4"/>
          <p:cNvSpPr>
            <a:spLocks noChangeArrowheads="1"/>
          </p:cNvSpPr>
          <p:nvPr/>
        </p:nvSpPr>
        <p:spPr bwMode="auto">
          <a:xfrm>
            <a:off x="574334" y="1549400"/>
            <a:ext cx="7883866" cy="1346200"/>
          </a:xfrm>
          <a:prstGeom prst="rect">
            <a:avLst/>
          </a:prstGeom>
          <a:noFill/>
          <a:ln w="9525">
            <a:noFill/>
            <a:miter lim="800000"/>
            <a:headEnd/>
            <a:tailEnd/>
          </a:ln>
        </p:spPr>
        <p:txBody>
          <a:bodyPr lIns="92075" tIns="46038" rIns="92075" bIns="46038"/>
          <a:lstStyle/>
          <a:p>
            <a:pPr marL="342900" indent="-342900">
              <a:spcBef>
                <a:spcPct val="20000"/>
              </a:spcBef>
              <a:buClr>
                <a:schemeClr val="accent1"/>
              </a:buClr>
              <a:buSzPct val="80000"/>
              <a:buFont typeface="Wingdings" pitchFamily="2" charset="2"/>
              <a:buChar char="n"/>
            </a:pPr>
            <a:r>
              <a:rPr lang="en-US" sz="2000" dirty="0">
                <a:latin typeface="Calibri" pitchFamily="34" charset="0"/>
              </a:rPr>
              <a:t>Sequences weighted to compensate for biased representation in large sub-families</a:t>
            </a:r>
          </a:p>
          <a:p>
            <a:pPr marL="800100" lvl="1" indent="-342900">
              <a:spcBef>
                <a:spcPct val="20000"/>
              </a:spcBef>
              <a:buClr>
                <a:srgbClr val="92D050"/>
              </a:buClr>
              <a:buFont typeface="Wingdings" panose="05000000000000000000" pitchFamily="2" charset="2"/>
              <a:buChar char="Ø"/>
            </a:pPr>
            <a:r>
              <a:rPr lang="en-US" sz="2000" dirty="0">
                <a:latin typeface="Calibri" pitchFamily="34" charset="0"/>
              </a:rPr>
              <a:t>Weights calculated as the distance of each sequence from the root</a:t>
            </a:r>
          </a:p>
        </p:txBody>
      </p:sp>
      <p:sp>
        <p:nvSpPr>
          <p:cNvPr id="7172" name="Text Box 5"/>
          <p:cNvSpPr txBox="1">
            <a:spLocks noChangeArrowheads="1"/>
          </p:cNvSpPr>
          <p:nvPr/>
        </p:nvSpPr>
        <p:spPr bwMode="auto">
          <a:xfrm>
            <a:off x="73025" y="1114425"/>
            <a:ext cx="1999843" cy="400110"/>
          </a:xfrm>
          <a:prstGeom prst="rect">
            <a:avLst/>
          </a:prstGeom>
          <a:noFill/>
          <a:ln w="12700" cap="sq">
            <a:noFill/>
            <a:miter lim="800000"/>
            <a:headEnd type="none" w="sm" len="sm"/>
            <a:tailEnd type="none" w="sm" len="sm"/>
          </a:ln>
        </p:spPr>
        <p:txBody>
          <a:bodyPr wrap="none">
            <a:spAutoFit/>
          </a:bodyPr>
          <a:lstStyle/>
          <a:p>
            <a:pPr eaLnBrk="0" hangingPunct="0"/>
            <a:r>
              <a:rPr lang="en-US" sz="2000" b="1" dirty="0">
                <a:solidFill>
                  <a:srgbClr val="0099CC"/>
                </a:solidFill>
                <a:latin typeface="Calibri" pitchFamily="34" charset="0"/>
              </a:rPr>
              <a:t>Unique Features:</a:t>
            </a:r>
          </a:p>
        </p:txBody>
      </p:sp>
      <p:grpSp>
        <p:nvGrpSpPr>
          <p:cNvPr id="17" name="Group 16"/>
          <p:cNvGrpSpPr/>
          <p:nvPr/>
        </p:nvGrpSpPr>
        <p:grpSpPr>
          <a:xfrm>
            <a:off x="2945091" y="3135761"/>
            <a:ext cx="2936316" cy="1965563"/>
            <a:chOff x="4589741" y="2030861"/>
            <a:chExt cx="2936316" cy="1965563"/>
          </a:xfrm>
        </p:grpSpPr>
        <p:grpSp>
          <p:nvGrpSpPr>
            <p:cNvPr id="22" name="Group 21"/>
            <p:cNvGrpSpPr/>
            <p:nvPr/>
          </p:nvGrpSpPr>
          <p:grpSpPr>
            <a:xfrm>
              <a:off x="4589741" y="2289413"/>
              <a:ext cx="2451086" cy="1697488"/>
              <a:chOff x="4589741" y="2289413"/>
              <a:chExt cx="2451086" cy="1697488"/>
            </a:xfrm>
          </p:grpSpPr>
          <p:sp>
            <p:nvSpPr>
              <p:cNvPr id="23" name="TextBox 22"/>
              <p:cNvSpPr txBox="1"/>
              <p:nvPr/>
            </p:nvSpPr>
            <p:spPr>
              <a:xfrm>
                <a:off x="6189312" y="2291920"/>
                <a:ext cx="851515" cy="246221"/>
              </a:xfrm>
              <a:prstGeom prst="rect">
                <a:avLst/>
              </a:prstGeom>
              <a:noFill/>
            </p:spPr>
            <p:txBody>
              <a:bodyPr wrap="none" rtlCol="0">
                <a:spAutoFit/>
              </a:bodyPr>
              <a:lstStyle/>
              <a:p>
                <a:r>
                  <a:rPr lang="en-US" sz="1000" b="1" dirty="0" err="1"/>
                  <a:t>Hbb_Human</a:t>
                </a:r>
                <a:endParaRPr lang="en-US" sz="1000" b="1" dirty="0"/>
              </a:p>
            </p:txBody>
          </p:sp>
          <p:sp>
            <p:nvSpPr>
              <p:cNvPr id="24" name="TextBox 23"/>
              <p:cNvSpPr txBox="1"/>
              <p:nvPr/>
            </p:nvSpPr>
            <p:spPr>
              <a:xfrm>
                <a:off x="6189312" y="2518174"/>
                <a:ext cx="769763" cy="246221"/>
              </a:xfrm>
              <a:prstGeom prst="rect">
                <a:avLst/>
              </a:prstGeom>
              <a:noFill/>
            </p:spPr>
            <p:txBody>
              <a:bodyPr wrap="none" rtlCol="0">
                <a:spAutoFit/>
              </a:bodyPr>
              <a:lstStyle/>
              <a:p>
                <a:r>
                  <a:rPr lang="en-US" sz="1000" b="1" dirty="0" err="1"/>
                  <a:t>Hbb_Horse</a:t>
                </a:r>
                <a:endParaRPr lang="en-US" sz="1000" b="1" dirty="0"/>
              </a:p>
            </p:txBody>
          </p:sp>
          <p:sp>
            <p:nvSpPr>
              <p:cNvPr id="25" name="TextBox 24"/>
              <p:cNvSpPr txBox="1"/>
              <p:nvPr/>
            </p:nvSpPr>
            <p:spPr>
              <a:xfrm>
                <a:off x="6189312" y="2765144"/>
                <a:ext cx="841897" cy="246221"/>
              </a:xfrm>
              <a:prstGeom prst="rect">
                <a:avLst/>
              </a:prstGeom>
              <a:noFill/>
            </p:spPr>
            <p:txBody>
              <a:bodyPr wrap="none" rtlCol="0">
                <a:spAutoFit/>
              </a:bodyPr>
              <a:lstStyle/>
              <a:p>
                <a:r>
                  <a:rPr lang="en-US" sz="1000" b="1" dirty="0" err="1"/>
                  <a:t>Hba_Human</a:t>
                </a:r>
                <a:endParaRPr lang="en-US" sz="1000" b="1" dirty="0"/>
              </a:p>
            </p:txBody>
          </p:sp>
          <p:sp>
            <p:nvSpPr>
              <p:cNvPr id="26" name="TextBox 25"/>
              <p:cNvSpPr txBox="1"/>
              <p:nvPr/>
            </p:nvSpPr>
            <p:spPr>
              <a:xfrm>
                <a:off x="6189312" y="2996160"/>
                <a:ext cx="763351" cy="246221"/>
              </a:xfrm>
              <a:prstGeom prst="rect">
                <a:avLst/>
              </a:prstGeom>
              <a:noFill/>
            </p:spPr>
            <p:txBody>
              <a:bodyPr wrap="none" rtlCol="0">
                <a:spAutoFit/>
              </a:bodyPr>
              <a:lstStyle/>
              <a:p>
                <a:r>
                  <a:rPr lang="en-US" sz="1000" b="1" dirty="0" err="1"/>
                  <a:t>Hba_Horse</a:t>
                </a:r>
                <a:endParaRPr lang="en-US" sz="1000" b="1" dirty="0"/>
              </a:p>
            </p:txBody>
          </p:sp>
          <p:sp>
            <p:nvSpPr>
              <p:cNvPr id="27" name="TextBox 26"/>
              <p:cNvSpPr txBox="1"/>
              <p:nvPr/>
            </p:nvSpPr>
            <p:spPr>
              <a:xfrm>
                <a:off x="6189312" y="3206411"/>
                <a:ext cx="797013" cy="246221"/>
              </a:xfrm>
              <a:prstGeom prst="rect">
                <a:avLst/>
              </a:prstGeom>
              <a:noFill/>
            </p:spPr>
            <p:txBody>
              <a:bodyPr wrap="none" rtlCol="0">
                <a:spAutoFit/>
              </a:bodyPr>
              <a:lstStyle/>
              <a:p>
                <a:r>
                  <a:rPr lang="en-US" sz="1000" b="1" dirty="0" err="1"/>
                  <a:t>Myg_Phyca</a:t>
                </a:r>
                <a:endParaRPr lang="en-US" sz="1000" b="1" dirty="0"/>
              </a:p>
            </p:txBody>
          </p:sp>
          <p:sp>
            <p:nvSpPr>
              <p:cNvPr id="28" name="TextBox 27"/>
              <p:cNvSpPr txBox="1"/>
              <p:nvPr/>
            </p:nvSpPr>
            <p:spPr>
              <a:xfrm>
                <a:off x="6189312" y="3453467"/>
                <a:ext cx="841897" cy="246221"/>
              </a:xfrm>
              <a:prstGeom prst="rect">
                <a:avLst/>
              </a:prstGeom>
              <a:noFill/>
            </p:spPr>
            <p:txBody>
              <a:bodyPr wrap="none" rtlCol="0">
                <a:spAutoFit/>
              </a:bodyPr>
              <a:lstStyle/>
              <a:p>
                <a:r>
                  <a:rPr lang="en-US" sz="1000" b="1" dirty="0"/>
                  <a:t>Glb5_Petma</a:t>
                </a:r>
              </a:p>
            </p:txBody>
          </p:sp>
          <p:sp>
            <p:nvSpPr>
              <p:cNvPr id="29" name="TextBox 28"/>
              <p:cNvSpPr txBox="1"/>
              <p:nvPr/>
            </p:nvSpPr>
            <p:spPr>
              <a:xfrm>
                <a:off x="6189312" y="3740680"/>
                <a:ext cx="792205" cy="246221"/>
              </a:xfrm>
              <a:prstGeom prst="rect">
                <a:avLst/>
              </a:prstGeom>
              <a:noFill/>
            </p:spPr>
            <p:txBody>
              <a:bodyPr wrap="none" rtlCol="0">
                <a:spAutoFit/>
              </a:bodyPr>
              <a:lstStyle/>
              <a:p>
                <a:r>
                  <a:rPr lang="en-US" sz="1000" b="1" dirty="0"/>
                  <a:t>Lgb2_Luplu</a:t>
                </a:r>
              </a:p>
            </p:txBody>
          </p:sp>
          <p:grpSp>
            <p:nvGrpSpPr>
              <p:cNvPr id="30" name="Group 29"/>
              <p:cNvGrpSpPr/>
              <p:nvPr/>
            </p:nvGrpSpPr>
            <p:grpSpPr>
              <a:xfrm>
                <a:off x="4589741" y="2413397"/>
                <a:ext cx="1662113" cy="1464468"/>
                <a:chOff x="4589741" y="2413397"/>
                <a:chExt cx="1662113" cy="1464468"/>
              </a:xfrm>
            </p:grpSpPr>
            <p:cxnSp>
              <p:nvCxnSpPr>
                <p:cNvPr id="45" name="Straight Connector 44"/>
                <p:cNvCxnSpPr>
                  <a:cxnSpLocks/>
                </p:cNvCxnSpPr>
                <p:nvPr/>
              </p:nvCxnSpPr>
              <p:spPr>
                <a:xfrm>
                  <a:off x="5911335" y="2413397"/>
                  <a:ext cx="0" cy="224814"/>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11335" y="2638211"/>
                  <a:ext cx="252413"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5911335" y="2413397"/>
                  <a:ext cx="24765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V="1">
                  <a:off x="5225535" y="3005746"/>
                  <a:ext cx="661988" cy="1797"/>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a:off x="5225535" y="2537222"/>
                  <a:ext cx="6858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225535" y="2537222"/>
                  <a:ext cx="0" cy="470321"/>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a:off x="5889904" y="2890635"/>
                  <a:ext cx="0" cy="246662"/>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887523" y="2895397"/>
                  <a:ext cx="188118"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887523" y="3132535"/>
                  <a:ext cx="221456"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a:off x="5033448" y="2766032"/>
                  <a:ext cx="0" cy="564282"/>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35035" y="3330178"/>
                  <a:ext cx="1216819"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5030273" y="2772382"/>
                  <a:ext cx="19526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954073" y="3031041"/>
                  <a:ext cx="762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54073" y="3027759"/>
                  <a:ext cx="0" cy="545306"/>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950898" y="3576240"/>
                  <a:ext cx="1226343"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a:off x="4780241" y="3323034"/>
                  <a:ext cx="0" cy="554831"/>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p:nvCxnSpPr>
              <p:spPr>
                <a:xfrm>
                  <a:off x="4780241" y="3870722"/>
                  <a:ext cx="135493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780241" y="3330178"/>
                  <a:ext cx="173832"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589741" y="3582590"/>
                  <a:ext cx="190500" cy="0"/>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750475" y="2289413"/>
                <a:ext cx="1354369" cy="1581801"/>
                <a:chOff x="4773215" y="2443004"/>
                <a:chExt cx="1354369" cy="1581801"/>
              </a:xfrm>
            </p:grpSpPr>
            <p:sp>
              <p:nvSpPr>
                <p:cNvPr id="32" name="TextBox 31"/>
                <p:cNvSpPr txBox="1"/>
                <p:nvPr/>
              </p:nvSpPr>
              <p:spPr>
                <a:xfrm>
                  <a:off x="5365832" y="3605647"/>
                  <a:ext cx="179536" cy="123111"/>
                </a:xfrm>
                <a:prstGeom prst="rect">
                  <a:avLst/>
                </a:prstGeom>
                <a:noFill/>
              </p:spPr>
              <p:txBody>
                <a:bodyPr wrap="none" lIns="0" tIns="0" rIns="0" bIns="0" rtlCol="0">
                  <a:spAutoFit/>
                </a:bodyPr>
                <a:lstStyle/>
                <a:p>
                  <a:r>
                    <a:rPr lang="en-US" sz="800" dirty="0"/>
                    <a:t>.389</a:t>
                  </a:r>
                </a:p>
              </p:txBody>
            </p:sp>
            <p:grpSp>
              <p:nvGrpSpPr>
                <p:cNvPr id="33" name="Group 32"/>
                <p:cNvGrpSpPr/>
                <p:nvPr/>
              </p:nvGrpSpPr>
              <p:grpSpPr>
                <a:xfrm>
                  <a:off x="4773215" y="2443004"/>
                  <a:ext cx="1354369" cy="1581801"/>
                  <a:chOff x="4773215" y="2443004"/>
                  <a:chExt cx="1354369" cy="1581801"/>
                </a:xfrm>
              </p:grpSpPr>
              <p:sp>
                <p:nvSpPr>
                  <p:cNvPr id="34" name="TextBox 33"/>
                  <p:cNvSpPr txBox="1"/>
                  <p:nvPr/>
                </p:nvSpPr>
                <p:spPr>
                  <a:xfrm>
                    <a:off x="5365832" y="3901694"/>
                    <a:ext cx="179536" cy="123111"/>
                  </a:xfrm>
                  <a:prstGeom prst="rect">
                    <a:avLst/>
                  </a:prstGeom>
                  <a:noFill/>
                </p:spPr>
                <p:txBody>
                  <a:bodyPr wrap="none" lIns="0" tIns="0" rIns="0" bIns="0" rtlCol="0">
                    <a:spAutoFit/>
                  </a:bodyPr>
                  <a:lstStyle/>
                  <a:p>
                    <a:r>
                      <a:rPr lang="en-US" sz="800" dirty="0"/>
                      <a:t>.442</a:t>
                    </a:r>
                  </a:p>
                </p:txBody>
              </p:sp>
              <p:sp>
                <p:nvSpPr>
                  <p:cNvPr id="35" name="TextBox 34"/>
                  <p:cNvSpPr txBox="1"/>
                  <p:nvPr/>
                </p:nvSpPr>
                <p:spPr>
                  <a:xfrm>
                    <a:off x="5377392" y="3361296"/>
                    <a:ext cx="179536" cy="123111"/>
                  </a:xfrm>
                  <a:prstGeom prst="rect">
                    <a:avLst/>
                  </a:prstGeom>
                  <a:noFill/>
                </p:spPr>
                <p:txBody>
                  <a:bodyPr wrap="none" lIns="0" tIns="0" rIns="0" bIns="0" rtlCol="0">
                    <a:spAutoFit/>
                  </a:bodyPr>
                  <a:lstStyle/>
                  <a:p>
                    <a:r>
                      <a:rPr lang="en-US" sz="800" dirty="0"/>
                      <a:t>.398</a:t>
                    </a:r>
                  </a:p>
                </p:txBody>
              </p:sp>
              <p:sp>
                <p:nvSpPr>
                  <p:cNvPr id="36" name="TextBox 35"/>
                  <p:cNvSpPr txBox="1"/>
                  <p:nvPr/>
                </p:nvSpPr>
                <p:spPr>
                  <a:xfrm>
                    <a:off x="5377392" y="3038008"/>
                    <a:ext cx="179536" cy="123111"/>
                  </a:xfrm>
                  <a:prstGeom prst="rect">
                    <a:avLst/>
                  </a:prstGeom>
                  <a:noFill/>
                </p:spPr>
                <p:txBody>
                  <a:bodyPr wrap="none" lIns="0" tIns="0" rIns="0" bIns="0" rtlCol="0">
                    <a:spAutoFit/>
                  </a:bodyPr>
                  <a:lstStyle/>
                  <a:p>
                    <a:r>
                      <a:rPr lang="en-US" sz="800" dirty="0"/>
                      <a:t>.219</a:t>
                    </a:r>
                  </a:p>
                </p:txBody>
              </p:sp>
              <p:sp>
                <p:nvSpPr>
                  <p:cNvPr id="37" name="TextBox 36"/>
                  <p:cNvSpPr txBox="1"/>
                  <p:nvPr/>
                </p:nvSpPr>
                <p:spPr>
                  <a:xfrm>
                    <a:off x="5379775" y="2568488"/>
                    <a:ext cx="179536" cy="123111"/>
                  </a:xfrm>
                  <a:prstGeom prst="rect">
                    <a:avLst/>
                  </a:prstGeom>
                  <a:noFill/>
                </p:spPr>
                <p:txBody>
                  <a:bodyPr wrap="none" lIns="0" tIns="0" rIns="0" bIns="0" rtlCol="0">
                    <a:spAutoFit/>
                  </a:bodyPr>
                  <a:lstStyle/>
                  <a:p>
                    <a:r>
                      <a:rPr lang="en-US" sz="800" dirty="0"/>
                      <a:t>.226</a:t>
                    </a:r>
                  </a:p>
                </p:txBody>
              </p:sp>
              <p:sp>
                <p:nvSpPr>
                  <p:cNvPr id="38" name="TextBox 37"/>
                  <p:cNvSpPr txBox="1"/>
                  <p:nvPr/>
                </p:nvSpPr>
                <p:spPr>
                  <a:xfrm>
                    <a:off x="5049424" y="2802862"/>
                    <a:ext cx="179536" cy="123111"/>
                  </a:xfrm>
                  <a:prstGeom prst="rect">
                    <a:avLst/>
                  </a:prstGeom>
                  <a:noFill/>
                </p:spPr>
                <p:txBody>
                  <a:bodyPr wrap="none" lIns="0" tIns="0" rIns="0" bIns="0" rtlCol="0">
                    <a:spAutoFit/>
                  </a:bodyPr>
                  <a:lstStyle/>
                  <a:p>
                    <a:r>
                      <a:rPr lang="en-US" sz="800" dirty="0"/>
                      <a:t>.061</a:t>
                    </a:r>
                  </a:p>
                </p:txBody>
              </p:sp>
              <p:sp>
                <p:nvSpPr>
                  <p:cNvPr id="39" name="TextBox 38"/>
                  <p:cNvSpPr txBox="1"/>
                  <p:nvPr/>
                </p:nvSpPr>
                <p:spPr>
                  <a:xfrm>
                    <a:off x="4852635" y="3061521"/>
                    <a:ext cx="179536" cy="123111"/>
                  </a:xfrm>
                  <a:prstGeom prst="rect">
                    <a:avLst/>
                  </a:prstGeom>
                  <a:noFill/>
                </p:spPr>
                <p:txBody>
                  <a:bodyPr wrap="none" lIns="0" tIns="0" rIns="0" bIns="0" rtlCol="0">
                    <a:spAutoFit/>
                  </a:bodyPr>
                  <a:lstStyle/>
                  <a:p>
                    <a:r>
                      <a:rPr lang="en-US" sz="800" dirty="0"/>
                      <a:t>.015</a:t>
                    </a:r>
                  </a:p>
                </p:txBody>
              </p:sp>
              <p:sp>
                <p:nvSpPr>
                  <p:cNvPr id="40" name="TextBox 39"/>
                  <p:cNvSpPr txBox="1"/>
                  <p:nvPr/>
                </p:nvSpPr>
                <p:spPr>
                  <a:xfrm>
                    <a:off x="4773215" y="3361296"/>
                    <a:ext cx="179536" cy="123111"/>
                  </a:xfrm>
                  <a:prstGeom prst="rect">
                    <a:avLst/>
                  </a:prstGeom>
                  <a:noFill/>
                </p:spPr>
                <p:txBody>
                  <a:bodyPr wrap="none" lIns="0" tIns="0" rIns="0" bIns="0" rtlCol="0">
                    <a:spAutoFit/>
                  </a:bodyPr>
                  <a:lstStyle/>
                  <a:p>
                    <a:r>
                      <a:rPr lang="en-US" sz="800" dirty="0"/>
                      <a:t>.062</a:t>
                    </a:r>
                  </a:p>
                </p:txBody>
              </p:sp>
              <p:sp>
                <p:nvSpPr>
                  <p:cNvPr id="41" name="TextBox 40"/>
                  <p:cNvSpPr txBox="1"/>
                  <p:nvPr/>
                </p:nvSpPr>
                <p:spPr>
                  <a:xfrm>
                    <a:off x="5919316" y="3161655"/>
                    <a:ext cx="179536" cy="123111"/>
                  </a:xfrm>
                  <a:prstGeom prst="rect">
                    <a:avLst/>
                  </a:prstGeom>
                  <a:noFill/>
                </p:spPr>
                <p:txBody>
                  <a:bodyPr wrap="none" lIns="0" tIns="0" rIns="0" bIns="0" rtlCol="0">
                    <a:spAutoFit/>
                  </a:bodyPr>
                  <a:lstStyle/>
                  <a:p>
                    <a:r>
                      <a:rPr lang="en-US" sz="800" dirty="0"/>
                      <a:t>.065</a:t>
                    </a:r>
                  </a:p>
                </p:txBody>
              </p:sp>
              <p:sp>
                <p:nvSpPr>
                  <p:cNvPr id="42" name="TextBox 41"/>
                  <p:cNvSpPr txBox="1"/>
                  <p:nvPr/>
                </p:nvSpPr>
                <p:spPr>
                  <a:xfrm>
                    <a:off x="5924730" y="2923661"/>
                    <a:ext cx="179536" cy="123111"/>
                  </a:xfrm>
                  <a:prstGeom prst="rect">
                    <a:avLst/>
                  </a:prstGeom>
                  <a:noFill/>
                </p:spPr>
                <p:txBody>
                  <a:bodyPr wrap="none" lIns="0" tIns="0" rIns="0" bIns="0" rtlCol="0">
                    <a:spAutoFit/>
                  </a:bodyPr>
                  <a:lstStyle/>
                  <a:p>
                    <a:r>
                      <a:rPr lang="en-US" sz="800" dirty="0"/>
                      <a:t>.055</a:t>
                    </a:r>
                  </a:p>
                </p:txBody>
              </p:sp>
              <p:sp>
                <p:nvSpPr>
                  <p:cNvPr id="43" name="TextBox 42"/>
                  <p:cNvSpPr txBox="1"/>
                  <p:nvPr/>
                </p:nvSpPr>
                <p:spPr>
                  <a:xfrm>
                    <a:off x="5948048" y="2668048"/>
                    <a:ext cx="179536" cy="123111"/>
                  </a:xfrm>
                  <a:prstGeom prst="rect">
                    <a:avLst/>
                  </a:prstGeom>
                  <a:noFill/>
                </p:spPr>
                <p:txBody>
                  <a:bodyPr wrap="none" lIns="0" tIns="0" rIns="0" bIns="0" rtlCol="0">
                    <a:spAutoFit/>
                  </a:bodyPr>
                  <a:lstStyle/>
                  <a:p>
                    <a:r>
                      <a:rPr lang="en-US" sz="800" dirty="0"/>
                      <a:t>.084</a:t>
                    </a:r>
                  </a:p>
                </p:txBody>
              </p:sp>
              <p:sp>
                <p:nvSpPr>
                  <p:cNvPr id="44" name="TextBox 43"/>
                  <p:cNvSpPr txBox="1"/>
                  <p:nvPr/>
                </p:nvSpPr>
                <p:spPr>
                  <a:xfrm>
                    <a:off x="5948048" y="2443004"/>
                    <a:ext cx="179536" cy="123111"/>
                  </a:xfrm>
                  <a:prstGeom prst="rect">
                    <a:avLst/>
                  </a:prstGeom>
                  <a:noFill/>
                </p:spPr>
                <p:txBody>
                  <a:bodyPr wrap="none" lIns="0" tIns="0" rIns="0" bIns="0" rtlCol="0">
                    <a:spAutoFit/>
                  </a:bodyPr>
                  <a:lstStyle/>
                  <a:p>
                    <a:r>
                      <a:rPr lang="en-US" sz="800" dirty="0"/>
                      <a:t>.081</a:t>
                    </a:r>
                  </a:p>
                </p:txBody>
              </p:sp>
            </p:grpSp>
          </p:grpSp>
        </p:grpSp>
        <p:grpSp>
          <p:nvGrpSpPr>
            <p:cNvPr id="64" name="Group 63"/>
            <p:cNvGrpSpPr/>
            <p:nvPr/>
          </p:nvGrpSpPr>
          <p:grpSpPr>
            <a:xfrm>
              <a:off x="6897359" y="2030861"/>
              <a:ext cx="628698" cy="1965563"/>
              <a:chOff x="6897359" y="2030861"/>
              <a:chExt cx="628698" cy="1965563"/>
            </a:xfrm>
          </p:grpSpPr>
          <p:sp>
            <p:nvSpPr>
              <p:cNvPr id="65" name="TextBox 64"/>
              <p:cNvSpPr txBox="1"/>
              <p:nvPr/>
            </p:nvSpPr>
            <p:spPr>
              <a:xfrm>
                <a:off x="6952663" y="2291920"/>
                <a:ext cx="479618" cy="246221"/>
              </a:xfrm>
              <a:prstGeom prst="rect">
                <a:avLst/>
              </a:prstGeom>
              <a:noFill/>
            </p:spPr>
            <p:txBody>
              <a:bodyPr wrap="none" rtlCol="0">
                <a:spAutoFit/>
              </a:bodyPr>
              <a:lstStyle/>
              <a:p>
                <a:r>
                  <a:rPr lang="en-US" sz="1000" dirty="0"/>
                  <a:t>0.221</a:t>
                </a:r>
              </a:p>
            </p:txBody>
          </p:sp>
          <p:sp>
            <p:nvSpPr>
              <p:cNvPr id="66" name="TextBox 65"/>
              <p:cNvSpPr txBox="1"/>
              <p:nvPr/>
            </p:nvSpPr>
            <p:spPr>
              <a:xfrm>
                <a:off x="6952663" y="2526161"/>
                <a:ext cx="479618" cy="246221"/>
              </a:xfrm>
              <a:prstGeom prst="rect">
                <a:avLst/>
              </a:prstGeom>
              <a:noFill/>
            </p:spPr>
            <p:txBody>
              <a:bodyPr wrap="none" rtlCol="0">
                <a:spAutoFit/>
              </a:bodyPr>
              <a:lstStyle/>
              <a:p>
                <a:r>
                  <a:rPr lang="en-US" sz="1000" dirty="0"/>
                  <a:t>0.225</a:t>
                </a:r>
              </a:p>
            </p:txBody>
          </p:sp>
          <p:sp>
            <p:nvSpPr>
              <p:cNvPr id="67" name="TextBox 66"/>
              <p:cNvSpPr txBox="1"/>
              <p:nvPr/>
            </p:nvSpPr>
            <p:spPr>
              <a:xfrm>
                <a:off x="6952663" y="2765893"/>
                <a:ext cx="479618" cy="246221"/>
              </a:xfrm>
              <a:prstGeom prst="rect">
                <a:avLst/>
              </a:prstGeom>
              <a:noFill/>
            </p:spPr>
            <p:txBody>
              <a:bodyPr wrap="none" rtlCol="0">
                <a:spAutoFit/>
              </a:bodyPr>
              <a:lstStyle/>
              <a:p>
                <a:r>
                  <a:rPr lang="en-US" sz="1000" dirty="0"/>
                  <a:t>0.194</a:t>
                </a:r>
              </a:p>
            </p:txBody>
          </p:sp>
          <p:sp>
            <p:nvSpPr>
              <p:cNvPr id="68" name="TextBox 67"/>
              <p:cNvSpPr txBox="1"/>
              <p:nvPr/>
            </p:nvSpPr>
            <p:spPr>
              <a:xfrm>
                <a:off x="6952663" y="2992147"/>
                <a:ext cx="479618" cy="246221"/>
              </a:xfrm>
              <a:prstGeom prst="rect">
                <a:avLst/>
              </a:prstGeom>
              <a:noFill/>
            </p:spPr>
            <p:txBody>
              <a:bodyPr wrap="none" rtlCol="0">
                <a:spAutoFit/>
              </a:bodyPr>
              <a:lstStyle/>
              <a:p>
                <a:r>
                  <a:rPr lang="en-US" sz="1000" dirty="0"/>
                  <a:t>0.203</a:t>
                </a:r>
              </a:p>
            </p:txBody>
          </p:sp>
          <p:sp>
            <p:nvSpPr>
              <p:cNvPr id="69" name="TextBox 68"/>
              <p:cNvSpPr txBox="1"/>
              <p:nvPr/>
            </p:nvSpPr>
            <p:spPr>
              <a:xfrm>
                <a:off x="6952663" y="3206411"/>
                <a:ext cx="479618" cy="246221"/>
              </a:xfrm>
              <a:prstGeom prst="rect">
                <a:avLst/>
              </a:prstGeom>
              <a:noFill/>
            </p:spPr>
            <p:txBody>
              <a:bodyPr wrap="none" rtlCol="0">
                <a:spAutoFit/>
              </a:bodyPr>
              <a:lstStyle/>
              <a:p>
                <a:r>
                  <a:rPr lang="en-US" sz="1000" dirty="0"/>
                  <a:t>0.411</a:t>
                </a:r>
              </a:p>
            </p:txBody>
          </p:sp>
          <p:sp>
            <p:nvSpPr>
              <p:cNvPr id="70" name="TextBox 69"/>
              <p:cNvSpPr txBox="1"/>
              <p:nvPr/>
            </p:nvSpPr>
            <p:spPr>
              <a:xfrm>
                <a:off x="6952663" y="3464622"/>
                <a:ext cx="479618" cy="246221"/>
              </a:xfrm>
              <a:prstGeom prst="rect">
                <a:avLst/>
              </a:prstGeom>
              <a:noFill/>
            </p:spPr>
            <p:txBody>
              <a:bodyPr wrap="none" rtlCol="0">
                <a:spAutoFit/>
              </a:bodyPr>
              <a:lstStyle/>
              <a:p>
                <a:r>
                  <a:rPr lang="en-US" sz="1000" dirty="0"/>
                  <a:t>0.398</a:t>
                </a:r>
              </a:p>
            </p:txBody>
          </p:sp>
          <p:sp>
            <p:nvSpPr>
              <p:cNvPr id="71" name="TextBox 70"/>
              <p:cNvSpPr txBox="1"/>
              <p:nvPr/>
            </p:nvSpPr>
            <p:spPr>
              <a:xfrm>
                <a:off x="6952663" y="3750203"/>
                <a:ext cx="479618" cy="246221"/>
              </a:xfrm>
              <a:prstGeom prst="rect">
                <a:avLst/>
              </a:prstGeom>
              <a:noFill/>
            </p:spPr>
            <p:txBody>
              <a:bodyPr wrap="none" rtlCol="0">
                <a:spAutoFit/>
              </a:bodyPr>
              <a:lstStyle/>
              <a:p>
                <a:r>
                  <a:rPr lang="en-US" sz="1000" dirty="0"/>
                  <a:t>0.442</a:t>
                </a:r>
              </a:p>
            </p:txBody>
          </p:sp>
          <p:sp>
            <p:nvSpPr>
              <p:cNvPr id="72" name="TextBox 71"/>
              <p:cNvSpPr txBox="1"/>
              <p:nvPr/>
            </p:nvSpPr>
            <p:spPr>
              <a:xfrm>
                <a:off x="6897359" y="2030861"/>
                <a:ext cx="628698" cy="261610"/>
              </a:xfrm>
              <a:prstGeom prst="rect">
                <a:avLst/>
              </a:prstGeom>
              <a:noFill/>
            </p:spPr>
            <p:txBody>
              <a:bodyPr wrap="none" rtlCol="0">
                <a:spAutoFit/>
              </a:bodyPr>
              <a:lstStyle/>
              <a:p>
                <a:r>
                  <a:rPr lang="en-US" sz="1100" dirty="0">
                    <a:solidFill>
                      <a:srgbClr val="F66CE9"/>
                    </a:solidFill>
                  </a:rPr>
                  <a:t>weights</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485775"/>
            <a:ext cx="7772400" cy="609600"/>
          </a:xfrm>
          <a:prstGeom prst="rect">
            <a:avLst/>
          </a:prstGeom>
          <a:noFill/>
          <a:ln w="12700" cap="sq">
            <a:noFill/>
            <a:miter lim="800000"/>
            <a:headEnd type="none" w="sm" len="sm"/>
            <a:tailEnd type="none" w="sm" len="sm"/>
          </a:ln>
        </p:spPr>
        <p:txBody>
          <a:bodyPr anchor="ctr"/>
          <a:lstStyle/>
          <a:p>
            <a:pPr algn="ctr"/>
            <a:r>
              <a:rPr lang="en-US" sz="2800" b="1" dirty="0">
                <a:solidFill>
                  <a:srgbClr val="CCCC00"/>
                </a:solidFill>
                <a:latin typeface="Calibri" pitchFamily="34" charset="0"/>
              </a:rPr>
              <a:t>CLUSTAL W</a:t>
            </a:r>
          </a:p>
        </p:txBody>
      </p:sp>
      <p:sp>
        <p:nvSpPr>
          <p:cNvPr id="7171" name="Rectangle 4"/>
          <p:cNvSpPr>
            <a:spLocks noChangeArrowheads="1"/>
          </p:cNvSpPr>
          <p:nvPr/>
        </p:nvSpPr>
        <p:spPr bwMode="auto">
          <a:xfrm>
            <a:off x="574334" y="1549400"/>
            <a:ext cx="7883866" cy="1346200"/>
          </a:xfrm>
          <a:prstGeom prst="rect">
            <a:avLst/>
          </a:prstGeom>
          <a:noFill/>
          <a:ln w="9525">
            <a:noFill/>
            <a:miter lim="800000"/>
            <a:headEnd/>
            <a:tailEnd/>
          </a:ln>
        </p:spPr>
        <p:txBody>
          <a:bodyPr lIns="92075" tIns="46038" rIns="92075" bIns="46038"/>
          <a:lstStyle/>
          <a:p>
            <a:pPr marL="342900" indent="-342900">
              <a:spcBef>
                <a:spcPct val="20000"/>
              </a:spcBef>
              <a:buClr>
                <a:schemeClr val="accent1"/>
              </a:buClr>
              <a:buSzPct val="80000"/>
              <a:buFont typeface="Wingdings" pitchFamily="2" charset="2"/>
              <a:buChar char="n"/>
            </a:pPr>
            <a:r>
              <a:rPr lang="en-US" sz="2000" dirty="0">
                <a:latin typeface="Calibri" pitchFamily="34" charset="0"/>
              </a:rPr>
              <a:t>Sequences weighted to compensate for biased representation in large sub-families</a:t>
            </a:r>
          </a:p>
          <a:p>
            <a:pPr marL="800100" lvl="1" indent="-342900">
              <a:spcBef>
                <a:spcPct val="20000"/>
              </a:spcBef>
              <a:buClr>
                <a:srgbClr val="92D050"/>
              </a:buClr>
              <a:buFont typeface="Wingdings" panose="05000000000000000000" pitchFamily="2" charset="2"/>
              <a:buChar char="Ø"/>
            </a:pPr>
            <a:r>
              <a:rPr lang="en-US" sz="2000" dirty="0">
                <a:latin typeface="Calibri" pitchFamily="34" charset="0"/>
              </a:rPr>
              <a:t>Weights calculated as the distance of each sequence from the root</a:t>
            </a:r>
          </a:p>
        </p:txBody>
      </p:sp>
      <p:sp>
        <p:nvSpPr>
          <p:cNvPr id="7172" name="Text Box 5"/>
          <p:cNvSpPr txBox="1">
            <a:spLocks noChangeArrowheads="1"/>
          </p:cNvSpPr>
          <p:nvPr/>
        </p:nvSpPr>
        <p:spPr bwMode="auto">
          <a:xfrm>
            <a:off x="73025" y="1114425"/>
            <a:ext cx="1999843" cy="400110"/>
          </a:xfrm>
          <a:prstGeom prst="rect">
            <a:avLst/>
          </a:prstGeom>
          <a:noFill/>
          <a:ln w="12700" cap="sq">
            <a:noFill/>
            <a:miter lim="800000"/>
            <a:headEnd type="none" w="sm" len="sm"/>
            <a:tailEnd type="none" w="sm" len="sm"/>
          </a:ln>
        </p:spPr>
        <p:txBody>
          <a:bodyPr wrap="none">
            <a:spAutoFit/>
          </a:bodyPr>
          <a:lstStyle/>
          <a:p>
            <a:pPr eaLnBrk="0" hangingPunct="0"/>
            <a:r>
              <a:rPr lang="en-US" sz="2000" b="1" dirty="0">
                <a:solidFill>
                  <a:srgbClr val="0099CC"/>
                </a:solidFill>
                <a:latin typeface="Calibri" pitchFamily="34" charset="0"/>
              </a:rPr>
              <a:t>Unique Features:</a:t>
            </a:r>
          </a:p>
        </p:txBody>
      </p:sp>
      <p:grpSp>
        <p:nvGrpSpPr>
          <p:cNvPr id="13" name="Group 12"/>
          <p:cNvGrpSpPr/>
          <p:nvPr/>
        </p:nvGrpSpPr>
        <p:grpSpPr>
          <a:xfrm>
            <a:off x="1121683" y="3147060"/>
            <a:ext cx="1976823" cy="2308324"/>
            <a:chOff x="1593398" y="3009900"/>
            <a:chExt cx="1976823" cy="2308324"/>
          </a:xfrm>
        </p:grpSpPr>
        <p:sp>
          <p:nvSpPr>
            <p:cNvPr id="8" name="Rectangle 7"/>
            <p:cNvSpPr/>
            <p:nvPr/>
          </p:nvSpPr>
          <p:spPr>
            <a:xfrm>
              <a:off x="3036789" y="4709765"/>
              <a:ext cx="151141" cy="54284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36790" y="3069097"/>
              <a:ext cx="151141" cy="108065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93398" y="3009900"/>
              <a:ext cx="1976823"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1  </a:t>
              </a:r>
              <a:r>
                <a:rPr lang="en-US" b="1" dirty="0" err="1">
                  <a:latin typeface="Courier New" panose="02070309020205020404" pitchFamily="49" charset="0"/>
                  <a:cs typeface="Courier New" panose="02070309020205020404" pitchFamily="49" charset="0"/>
                </a:rPr>
                <a:t>peeksavtal</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2  </a:t>
              </a:r>
              <a:r>
                <a:rPr lang="en-US" b="1" dirty="0" err="1">
                  <a:latin typeface="Courier New" panose="02070309020205020404" pitchFamily="49" charset="0"/>
                  <a:cs typeface="Courier New" panose="02070309020205020404" pitchFamily="49" charset="0"/>
                </a:rPr>
                <a:t>geekaavlal</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  </a:t>
              </a:r>
              <a:r>
                <a:rPr lang="en-US" b="1" dirty="0" err="1">
                  <a:latin typeface="Courier New" panose="02070309020205020404" pitchFamily="49" charset="0"/>
                  <a:cs typeface="Courier New" panose="02070309020205020404" pitchFamily="49" charset="0"/>
                </a:rPr>
                <a:t>padktnvkaa</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4  </a:t>
              </a:r>
              <a:r>
                <a:rPr lang="en-US" b="1" dirty="0" err="1">
                  <a:latin typeface="Courier New" panose="02070309020205020404" pitchFamily="49" charset="0"/>
                  <a:cs typeface="Courier New" panose="02070309020205020404" pitchFamily="49" charset="0"/>
                </a:rPr>
                <a:t>aadktnvkaa</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5  </a:t>
              </a:r>
              <a:r>
                <a:rPr lang="en-US" b="1" dirty="0" err="1">
                  <a:latin typeface="Courier New" panose="02070309020205020404" pitchFamily="49" charset="0"/>
                  <a:cs typeface="Courier New" panose="02070309020205020404" pitchFamily="49" charset="0"/>
                </a:rPr>
                <a:t>egewqlvlhv</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6  </a:t>
              </a:r>
              <a:r>
                <a:rPr lang="en-US" b="1" dirty="0" err="1">
                  <a:latin typeface="Courier New" panose="02070309020205020404" pitchFamily="49" charset="0"/>
                  <a:cs typeface="Courier New" panose="02070309020205020404" pitchFamily="49" charset="0"/>
                </a:rPr>
                <a:t>aaektkirsa</a:t>
              </a:r>
              <a:endParaRPr lang="en-US" b="1" dirty="0">
                <a:latin typeface="Courier New" panose="02070309020205020404" pitchFamily="49" charset="0"/>
                <a:cs typeface="Courier New" panose="02070309020205020404" pitchFamily="49" charset="0"/>
              </a:endParaRPr>
            </a:p>
          </p:txBody>
        </p:sp>
        <p:cxnSp>
          <p:nvCxnSpPr>
            <p:cNvPr id="5" name="Straight Arrow Connector 4"/>
            <p:cNvCxnSpPr>
              <a:cxnSpLocks/>
            </p:cNvCxnSpPr>
            <p:nvPr/>
          </p:nvCxnSpPr>
          <p:spPr>
            <a:xfrm>
              <a:off x="3112424" y="4149751"/>
              <a:ext cx="1" cy="560014"/>
            </a:xfrm>
            <a:prstGeom prst="straightConnector1">
              <a:avLst/>
            </a:prstGeom>
            <a:ln>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432495" y="2810254"/>
            <a:ext cx="5082788" cy="1815882"/>
            <a:chOff x="3432495" y="2810254"/>
            <a:chExt cx="5082788" cy="1815882"/>
          </a:xfrm>
        </p:grpSpPr>
        <p:sp>
          <p:nvSpPr>
            <p:cNvPr id="11" name="TextBox 10"/>
            <p:cNvSpPr txBox="1"/>
            <p:nvPr/>
          </p:nvSpPr>
          <p:spPr>
            <a:xfrm>
              <a:off x="3432495" y="2810254"/>
              <a:ext cx="3738524" cy="1815882"/>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SP score = … + {S(</a:t>
              </a:r>
              <a:r>
                <a:rPr lang="en-US" sz="1400" b="1" dirty="0" err="1">
                  <a:latin typeface="Courier New" panose="02070309020205020404" pitchFamily="49" charset="0"/>
                  <a:cs typeface="Courier New" panose="02070309020205020404" pitchFamily="49" charset="0"/>
                </a:rPr>
                <a:t>t,l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t,r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l,l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l,r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k,l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k,r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k,l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k,r</a:t>
              </a:r>
              <a:r>
                <a:rPr lang="en-US" sz="1400" b="1" dirty="0">
                  <a:latin typeface="Courier New" panose="02070309020205020404" pitchFamily="49" charset="0"/>
                  <a:cs typeface="Courier New" panose="02070309020205020404" pitchFamily="49" charset="0"/>
                </a:rPr>
                <a:t>)}/8	+ …</a:t>
              </a:r>
            </a:p>
          </p:txBody>
        </p:sp>
        <p:sp>
          <p:nvSpPr>
            <p:cNvPr id="12" name="TextBox 11"/>
            <p:cNvSpPr txBox="1"/>
            <p:nvPr/>
          </p:nvSpPr>
          <p:spPr>
            <a:xfrm>
              <a:off x="6773460" y="3533529"/>
              <a:ext cx="1741823" cy="369332"/>
            </a:xfrm>
            <a:prstGeom prst="rect">
              <a:avLst/>
            </a:prstGeom>
            <a:noFill/>
          </p:spPr>
          <p:txBody>
            <a:bodyPr wrap="none" rtlCol="0">
              <a:spAutoFit/>
            </a:bodyPr>
            <a:lstStyle/>
            <a:p>
              <a:r>
                <a:rPr lang="en-US" dirty="0">
                  <a:solidFill>
                    <a:srgbClr val="F66CE9"/>
                  </a:solidFill>
                </a:rPr>
                <a:t>Without weights</a:t>
              </a:r>
            </a:p>
          </p:txBody>
        </p:sp>
      </p:grpSp>
      <p:grpSp>
        <p:nvGrpSpPr>
          <p:cNvPr id="15" name="Group 14"/>
          <p:cNvGrpSpPr/>
          <p:nvPr/>
        </p:nvGrpSpPr>
        <p:grpSpPr>
          <a:xfrm>
            <a:off x="3432495" y="4686905"/>
            <a:ext cx="5714372" cy="1815882"/>
            <a:chOff x="3432495" y="4686905"/>
            <a:chExt cx="5714372" cy="1815882"/>
          </a:xfrm>
        </p:grpSpPr>
        <p:sp>
          <p:nvSpPr>
            <p:cNvPr id="16" name="TextBox 15"/>
            <p:cNvSpPr txBox="1"/>
            <p:nvPr/>
          </p:nvSpPr>
          <p:spPr>
            <a:xfrm>
              <a:off x="3432495" y="4686905"/>
              <a:ext cx="4450080" cy="1815882"/>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SP score = … + {S(</a:t>
              </a:r>
              <a:r>
                <a:rPr lang="en-US" sz="1400" b="1" dirty="0" err="1">
                  <a:latin typeface="Courier New" panose="02070309020205020404" pitchFamily="49" charset="0"/>
                  <a:cs typeface="Courier New" panose="02070309020205020404" pitchFamily="49" charset="0"/>
                </a:rPr>
                <a:t>t,l</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1</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5</a:t>
              </a: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t,r</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1</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6</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l,l</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2</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5</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l,r</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2</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6</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k,l</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3</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5</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k,r</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3</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6</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k,l</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4</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5</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S(</a:t>
              </a:r>
              <a:r>
                <a:rPr lang="en-US" sz="1400" b="1" dirty="0" err="1">
                  <a:latin typeface="Courier New" panose="02070309020205020404" pitchFamily="49" charset="0"/>
                  <a:cs typeface="Courier New" panose="02070309020205020404" pitchFamily="49" charset="0"/>
                </a:rPr>
                <a:t>k,r</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4</a:t>
              </a:r>
              <a:r>
                <a:rPr lang="en-US" sz="1400" b="1" dirty="0">
                  <a:latin typeface="Courier New" panose="02070309020205020404" pitchFamily="49" charset="0"/>
                  <a:cs typeface="Courier New" panose="02070309020205020404" pitchFamily="49" charset="0"/>
                </a:rPr>
                <a:t>*w</a:t>
              </a:r>
              <a:r>
                <a:rPr lang="en-US" sz="1400" b="1" baseline="-25000" dirty="0">
                  <a:latin typeface="Courier New" panose="02070309020205020404" pitchFamily="49" charset="0"/>
                  <a:cs typeface="Courier New" panose="02070309020205020404" pitchFamily="49" charset="0"/>
                </a:rPr>
                <a:t>6</a:t>
              </a:r>
              <a:r>
                <a:rPr lang="en-US" sz="1400" b="1" dirty="0">
                  <a:latin typeface="Courier New" panose="02070309020205020404" pitchFamily="49" charset="0"/>
                  <a:cs typeface="Courier New" panose="02070309020205020404" pitchFamily="49" charset="0"/>
                </a:rPr>
                <a:t>}/8	+ …</a:t>
              </a:r>
            </a:p>
          </p:txBody>
        </p:sp>
        <p:sp>
          <p:nvSpPr>
            <p:cNvPr id="19" name="TextBox 18"/>
            <p:cNvSpPr txBox="1"/>
            <p:nvPr/>
          </p:nvSpPr>
          <p:spPr>
            <a:xfrm>
              <a:off x="6773460" y="5384801"/>
              <a:ext cx="2373407" cy="369332"/>
            </a:xfrm>
            <a:prstGeom prst="rect">
              <a:avLst/>
            </a:prstGeom>
            <a:noFill/>
          </p:spPr>
          <p:txBody>
            <a:bodyPr wrap="none" rtlCol="0">
              <a:spAutoFit/>
            </a:bodyPr>
            <a:lstStyle/>
            <a:p>
              <a:r>
                <a:rPr lang="en-US" dirty="0">
                  <a:solidFill>
                    <a:srgbClr val="F66CE9"/>
                  </a:solidFill>
                </a:rPr>
                <a:t>With sequence weights</a:t>
              </a:r>
            </a:p>
          </p:txBody>
        </p:sp>
      </p:grpSp>
    </p:spTree>
    <p:extLst>
      <p:ext uri="{BB962C8B-B14F-4D97-AF65-F5344CB8AC3E}">
        <p14:creationId xmlns:p14="http://schemas.microsoft.com/office/powerpoint/2010/main" val="20884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16848</TotalTime>
  <Words>3253</Words>
  <Application>Microsoft Office PowerPoint</Application>
  <PresentationFormat>On-screen Show (4:3)</PresentationFormat>
  <Paragraphs>451</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Northwestern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Ishwar Radhakrishnan</dc:creator>
  <cp:lastModifiedBy>Ishwar Radhakrishnan</cp:lastModifiedBy>
  <cp:revision>114</cp:revision>
  <cp:lastPrinted>2000-02-03T20:12:22Z</cp:lastPrinted>
  <dcterms:created xsi:type="dcterms:W3CDTF">2002-01-31T17:34:35Z</dcterms:created>
  <dcterms:modified xsi:type="dcterms:W3CDTF">2021-02-17T16:55:03Z</dcterms:modified>
</cp:coreProperties>
</file>