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7" r:id="rId1"/>
  </p:sldMasterIdLst>
  <p:notesMasterIdLst>
    <p:notesMasterId r:id="rId22"/>
  </p:notesMasterIdLst>
  <p:handoutMasterIdLst>
    <p:handoutMasterId r:id="rId23"/>
  </p:handoutMasterIdLst>
  <p:sldIdLst>
    <p:sldId id="318" r:id="rId2"/>
    <p:sldId id="303" r:id="rId3"/>
    <p:sldId id="316" r:id="rId4"/>
    <p:sldId id="282" r:id="rId5"/>
    <p:sldId id="292" r:id="rId6"/>
    <p:sldId id="288" r:id="rId7"/>
    <p:sldId id="319" r:id="rId8"/>
    <p:sldId id="320" r:id="rId9"/>
    <p:sldId id="266" r:id="rId10"/>
    <p:sldId id="317" r:id="rId11"/>
    <p:sldId id="284" r:id="rId12"/>
    <p:sldId id="285" r:id="rId13"/>
    <p:sldId id="314" r:id="rId14"/>
    <p:sldId id="286" r:id="rId15"/>
    <p:sldId id="287" r:id="rId16"/>
    <p:sldId id="293" r:id="rId17"/>
    <p:sldId id="280" r:id="rId18"/>
    <p:sldId id="298" r:id="rId19"/>
    <p:sldId id="294" r:id="rId20"/>
    <p:sldId id="295"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512BB1"/>
    <a:srgbClr val="CC0000"/>
    <a:srgbClr val="F333E1"/>
    <a:srgbClr val="5D31CB"/>
    <a:srgbClr val="006699"/>
    <a:srgbClr val="F55DE7"/>
    <a:srgbClr val="F66CE9"/>
    <a:srgbClr val="D5D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D3E81A-4E92-40C0-990E-204FA6EA9E2D}" v="75" dt="2021-01-24T19:35:44.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83" autoAdjust="0"/>
    <p:restoredTop sz="71296" autoAdjust="0"/>
  </p:normalViewPr>
  <p:slideViewPr>
    <p:cSldViewPr snapToGrid="0">
      <p:cViewPr varScale="1">
        <p:scale>
          <a:sx n="78" d="100"/>
          <a:sy n="78" d="100"/>
        </p:scale>
        <p:origin x="289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98" d="100"/>
          <a:sy n="98" d="100"/>
        </p:scale>
        <p:origin x="17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war Radhakrishnan" userId="827bb7a6-88cf-4619-a8c3-c36f390766cd" providerId="ADAL" clId="{28D3E81A-4E92-40C0-990E-204FA6EA9E2D}"/>
    <pc:docChg chg="undo custSel addSld modSld">
      <pc:chgData name="Ishwar Radhakrishnan" userId="827bb7a6-88cf-4619-a8c3-c36f390766cd" providerId="ADAL" clId="{28D3E81A-4E92-40C0-990E-204FA6EA9E2D}" dt="2021-01-25T16:38:53.264" v="509" actId="478"/>
      <pc:docMkLst>
        <pc:docMk/>
      </pc:docMkLst>
      <pc:sldChg chg="modSp mod modNotesTx">
        <pc:chgData name="Ishwar Radhakrishnan" userId="827bb7a6-88cf-4619-a8c3-c36f390766cd" providerId="ADAL" clId="{28D3E81A-4E92-40C0-990E-204FA6EA9E2D}" dt="2021-01-24T17:17:09.477" v="362" actId="20577"/>
        <pc:sldMkLst>
          <pc:docMk/>
          <pc:sldMk cId="0" sldId="284"/>
        </pc:sldMkLst>
        <pc:graphicFrameChg chg="mod modGraphic">
          <ac:chgData name="Ishwar Radhakrishnan" userId="827bb7a6-88cf-4619-a8c3-c36f390766cd" providerId="ADAL" clId="{28D3E81A-4E92-40C0-990E-204FA6EA9E2D}" dt="2021-01-24T17:15:49.461" v="274" actId="207"/>
          <ac:graphicFrameMkLst>
            <pc:docMk/>
            <pc:sldMk cId="0" sldId="284"/>
            <ac:graphicFrameMk id="48017" creationId="{00000000-0000-0000-0000-000000000000}"/>
          </ac:graphicFrameMkLst>
        </pc:graphicFrameChg>
      </pc:sldChg>
      <pc:sldChg chg="modSp mod modNotesTx">
        <pc:chgData name="Ishwar Radhakrishnan" userId="827bb7a6-88cf-4619-a8c3-c36f390766cd" providerId="ADAL" clId="{28D3E81A-4E92-40C0-990E-204FA6EA9E2D}" dt="2021-01-24T17:20:12.695" v="440" actId="33524"/>
        <pc:sldMkLst>
          <pc:docMk/>
          <pc:sldMk cId="0" sldId="285"/>
        </pc:sldMkLst>
        <pc:graphicFrameChg chg="modGraphic">
          <ac:chgData name="Ishwar Radhakrishnan" userId="827bb7a6-88cf-4619-a8c3-c36f390766cd" providerId="ADAL" clId="{28D3E81A-4E92-40C0-990E-204FA6EA9E2D}" dt="2021-01-24T17:18:44.822" v="418" actId="207"/>
          <ac:graphicFrameMkLst>
            <pc:docMk/>
            <pc:sldMk cId="0" sldId="285"/>
            <ac:graphicFrameMk id="48276" creationId="{00000000-0000-0000-0000-000000000000}"/>
          </ac:graphicFrameMkLst>
        </pc:graphicFrameChg>
      </pc:sldChg>
      <pc:sldChg chg="mod modShow">
        <pc:chgData name="Ishwar Radhakrishnan" userId="827bb7a6-88cf-4619-a8c3-c36f390766cd" providerId="ADAL" clId="{28D3E81A-4E92-40C0-990E-204FA6EA9E2D}" dt="2021-01-24T16:31:11.374" v="0" actId="729"/>
        <pc:sldMkLst>
          <pc:docMk/>
          <pc:sldMk cId="0" sldId="286"/>
        </pc:sldMkLst>
      </pc:sldChg>
      <pc:sldChg chg="mod modShow">
        <pc:chgData name="Ishwar Radhakrishnan" userId="827bb7a6-88cf-4619-a8c3-c36f390766cd" providerId="ADAL" clId="{28D3E81A-4E92-40C0-990E-204FA6EA9E2D}" dt="2021-01-24T16:31:28.418" v="1" actId="729"/>
        <pc:sldMkLst>
          <pc:docMk/>
          <pc:sldMk cId="0" sldId="287"/>
        </pc:sldMkLst>
      </pc:sldChg>
      <pc:sldChg chg="delSp mod delAnim">
        <pc:chgData name="Ishwar Radhakrishnan" userId="827bb7a6-88cf-4619-a8c3-c36f390766cd" providerId="ADAL" clId="{28D3E81A-4E92-40C0-990E-204FA6EA9E2D}" dt="2021-01-25T16:38:53.264" v="509" actId="478"/>
        <pc:sldMkLst>
          <pc:docMk/>
          <pc:sldMk cId="0" sldId="288"/>
        </pc:sldMkLst>
        <pc:spChg chg="del">
          <ac:chgData name="Ishwar Radhakrishnan" userId="827bb7a6-88cf-4619-a8c3-c36f390766cd" providerId="ADAL" clId="{28D3E81A-4E92-40C0-990E-204FA6EA9E2D}" dt="2021-01-25T16:38:53.264" v="509" actId="478"/>
          <ac:spMkLst>
            <pc:docMk/>
            <pc:sldMk cId="0" sldId="288"/>
            <ac:spMk id="9" creationId="{00000000-0000-0000-0000-000000000000}"/>
          </ac:spMkLst>
        </pc:spChg>
      </pc:sldChg>
      <pc:sldChg chg="modSp mod">
        <pc:chgData name="Ishwar Radhakrishnan" userId="827bb7a6-88cf-4619-a8c3-c36f390766cd" providerId="ADAL" clId="{28D3E81A-4E92-40C0-990E-204FA6EA9E2D}" dt="2021-01-24T19:36:28.185" v="508" actId="20577"/>
        <pc:sldMkLst>
          <pc:docMk/>
          <pc:sldMk cId="0" sldId="292"/>
        </pc:sldMkLst>
        <pc:spChg chg="mod">
          <ac:chgData name="Ishwar Radhakrishnan" userId="827bb7a6-88cf-4619-a8c3-c36f390766cd" providerId="ADAL" clId="{28D3E81A-4E92-40C0-990E-204FA6EA9E2D}" dt="2021-01-24T19:36:28.185" v="508" actId="20577"/>
          <ac:spMkLst>
            <pc:docMk/>
            <pc:sldMk cId="0" sldId="292"/>
            <ac:spMk id="6" creationId="{02E26CF9-D1A8-45E8-BF96-6AF98DC65D6B}"/>
          </ac:spMkLst>
        </pc:spChg>
      </pc:sldChg>
      <pc:sldChg chg="modSp mod">
        <pc:chgData name="Ishwar Radhakrishnan" userId="827bb7a6-88cf-4619-a8c3-c36f390766cd" providerId="ADAL" clId="{28D3E81A-4E92-40C0-990E-204FA6EA9E2D}" dt="2021-01-24T17:41:47.996" v="500" actId="1076"/>
        <pc:sldMkLst>
          <pc:docMk/>
          <pc:sldMk cId="0" sldId="293"/>
        </pc:sldMkLst>
        <pc:spChg chg="mod">
          <ac:chgData name="Ishwar Radhakrishnan" userId="827bb7a6-88cf-4619-a8c3-c36f390766cd" providerId="ADAL" clId="{28D3E81A-4E92-40C0-990E-204FA6EA9E2D}" dt="2021-01-24T17:41:36.669" v="499" actId="1076"/>
          <ac:spMkLst>
            <pc:docMk/>
            <pc:sldMk cId="0" sldId="293"/>
            <ac:spMk id="3" creationId="{60707BF0-4D1D-4FF1-8A8C-50CB3C9555F2}"/>
          </ac:spMkLst>
        </pc:spChg>
        <pc:spChg chg="mod">
          <ac:chgData name="Ishwar Radhakrishnan" userId="827bb7a6-88cf-4619-a8c3-c36f390766cd" providerId="ADAL" clId="{28D3E81A-4E92-40C0-990E-204FA6EA9E2D}" dt="2021-01-24T17:41:31.760" v="498" actId="1076"/>
          <ac:spMkLst>
            <pc:docMk/>
            <pc:sldMk cId="0" sldId="293"/>
            <ac:spMk id="49" creationId="{497112A9-AAAE-40B5-A44D-A15FBC1E9ABD}"/>
          </ac:spMkLst>
        </pc:spChg>
        <pc:grpChg chg="mod">
          <ac:chgData name="Ishwar Radhakrishnan" userId="827bb7a6-88cf-4619-a8c3-c36f390766cd" providerId="ADAL" clId="{28D3E81A-4E92-40C0-990E-204FA6EA9E2D}" dt="2021-01-24T17:41:47.996" v="500" actId="1076"/>
          <ac:grpSpMkLst>
            <pc:docMk/>
            <pc:sldMk cId="0" sldId="293"/>
            <ac:grpSpMk id="2" creationId="{00000000-0000-0000-0000-000000000000}"/>
          </ac:grpSpMkLst>
        </pc:grpChg>
        <pc:grpChg chg="mod">
          <ac:chgData name="Ishwar Radhakrishnan" userId="827bb7a6-88cf-4619-a8c3-c36f390766cd" providerId="ADAL" clId="{28D3E81A-4E92-40C0-990E-204FA6EA9E2D}" dt="2021-01-24T17:41:47.996" v="500" actId="1076"/>
          <ac:grpSpMkLst>
            <pc:docMk/>
            <pc:sldMk cId="0" sldId="293"/>
            <ac:grpSpMk id="7" creationId="{00000000-0000-0000-0000-000000000000}"/>
          </ac:grpSpMkLst>
        </pc:grpChg>
        <pc:grpChg chg="mod">
          <ac:chgData name="Ishwar Radhakrishnan" userId="827bb7a6-88cf-4619-a8c3-c36f390766cd" providerId="ADAL" clId="{28D3E81A-4E92-40C0-990E-204FA6EA9E2D}" dt="2021-01-24T17:41:47.996" v="500" actId="1076"/>
          <ac:grpSpMkLst>
            <pc:docMk/>
            <pc:sldMk cId="0" sldId="293"/>
            <ac:grpSpMk id="50" creationId="{D57F7F6C-9ADE-46E7-8182-D7933FB76945}"/>
          </ac:grpSpMkLst>
        </pc:grpChg>
      </pc:sldChg>
      <pc:sldChg chg="modSp mod">
        <pc:chgData name="Ishwar Radhakrishnan" userId="827bb7a6-88cf-4619-a8c3-c36f390766cd" providerId="ADAL" clId="{28D3E81A-4E92-40C0-990E-204FA6EA9E2D}" dt="2021-01-24T19:18:08.591" v="504" actId="12788"/>
        <pc:sldMkLst>
          <pc:docMk/>
          <pc:sldMk cId="0" sldId="294"/>
        </pc:sldMkLst>
        <pc:spChg chg="mod">
          <ac:chgData name="Ishwar Radhakrishnan" userId="827bb7a6-88cf-4619-a8c3-c36f390766cd" providerId="ADAL" clId="{28D3E81A-4E92-40C0-990E-204FA6EA9E2D}" dt="2021-01-24T19:18:08.591" v="504" actId="12788"/>
          <ac:spMkLst>
            <pc:docMk/>
            <pc:sldMk cId="0" sldId="294"/>
            <ac:spMk id="65583" creationId="{00000000-0000-0000-0000-000000000000}"/>
          </ac:spMkLst>
        </pc:spChg>
      </pc:sldChg>
      <pc:sldChg chg="modSp mod modNotesTx">
        <pc:chgData name="Ishwar Radhakrishnan" userId="827bb7a6-88cf-4619-a8c3-c36f390766cd" providerId="ADAL" clId="{28D3E81A-4E92-40C0-990E-204FA6EA9E2D}" dt="2021-01-24T19:18:02.238" v="503" actId="12788"/>
        <pc:sldMkLst>
          <pc:docMk/>
          <pc:sldMk cId="0" sldId="295"/>
        </pc:sldMkLst>
        <pc:spChg chg="mod">
          <ac:chgData name="Ishwar Radhakrishnan" userId="827bb7a6-88cf-4619-a8c3-c36f390766cd" providerId="ADAL" clId="{28D3E81A-4E92-40C0-990E-204FA6EA9E2D}" dt="2021-01-24T19:18:02.238" v="503" actId="12788"/>
          <ac:spMkLst>
            <pc:docMk/>
            <pc:sldMk cId="0" sldId="295"/>
            <ac:spMk id="18439" creationId="{00000000-0000-0000-0000-000000000000}"/>
          </ac:spMkLst>
        </pc:spChg>
      </pc:sldChg>
      <pc:sldChg chg="addSp modSp modAnim">
        <pc:chgData name="Ishwar Radhakrishnan" userId="827bb7a6-88cf-4619-a8c3-c36f390766cd" providerId="ADAL" clId="{28D3E81A-4E92-40C0-990E-204FA6EA9E2D}" dt="2021-01-24T16:55:52.506" v="55"/>
        <pc:sldMkLst>
          <pc:docMk/>
          <pc:sldMk cId="0" sldId="303"/>
        </pc:sldMkLst>
        <pc:spChg chg="mod">
          <ac:chgData name="Ishwar Radhakrishnan" userId="827bb7a6-88cf-4619-a8c3-c36f390766cd" providerId="ADAL" clId="{28D3E81A-4E92-40C0-990E-204FA6EA9E2D}" dt="2021-01-24T16:55:46.344" v="53" actId="164"/>
          <ac:spMkLst>
            <pc:docMk/>
            <pc:sldMk cId="0" sldId="303"/>
            <ac:spMk id="14" creationId="{27E95194-EC9D-496E-BE91-89DEC92279AA}"/>
          </ac:spMkLst>
        </pc:spChg>
        <pc:grpChg chg="add mod">
          <ac:chgData name="Ishwar Radhakrishnan" userId="827bb7a6-88cf-4619-a8c3-c36f390766cd" providerId="ADAL" clId="{28D3E81A-4E92-40C0-990E-204FA6EA9E2D}" dt="2021-01-24T16:55:46.344" v="53" actId="164"/>
          <ac:grpSpMkLst>
            <pc:docMk/>
            <pc:sldMk cId="0" sldId="303"/>
            <ac:grpSpMk id="2" creationId="{FE0553AB-E319-4A48-A726-E2AFE6C929E8}"/>
          </ac:grpSpMkLst>
        </pc:grpChg>
        <pc:grpChg chg="mod">
          <ac:chgData name="Ishwar Radhakrishnan" userId="827bb7a6-88cf-4619-a8c3-c36f390766cd" providerId="ADAL" clId="{28D3E81A-4E92-40C0-990E-204FA6EA9E2D}" dt="2021-01-24T16:55:46.344" v="53" actId="164"/>
          <ac:grpSpMkLst>
            <pc:docMk/>
            <pc:sldMk cId="0" sldId="303"/>
            <ac:grpSpMk id="18" creationId="{F2A7EEE3-173F-48A1-92E3-A62E5F240F3A}"/>
          </ac:grpSpMkLst>
        </pc:grpChg>
      </pc:sldChg>
      <pc:sldChg chg="mod modShow">
        <pc:chgData name="Ishwar Radhakrishnan" userId="827bb7a6-88cf-4619-a8c3-c36f390766cd" providerId="ADAL" clId="{28D3E81A-4E92-40C0-990E-204FA6EA9E2D}" dt="2021-01-24T16:58:52.352" v="56" actId="729"/>
        <pc:sldMkLst>
          <pc:docMk/>
          <pc:sldMk cId="3054173670" sldId="314"/>
        </pc:sldMkLst>
      </pc:sldChg>
      <pc:sldChg chg="modNotesTx">
        <pc:chgData name="Ishwar Radhakrishnan" userId="827bb7a6-88cf-4619-a8c3-c36f390766cd" providerId="ADAL" clId="{28D3E81A-4E92-40C0-990E-204FA6EA9E2D}" dt="2021-01-24T19:35:13.077" v="506" actId="20577"/>
        <pc:sldMkLst>
          <pc:docMk/>
          <pc:sldMk cId="2831425803" sldId="316"/>
        </pc:sldMkLst>
      </pc:sldChg>
      <pc:sldChg chg="modNotesTx">
        <pc:chgData name="Ishwar Radhakrishnan" userId="827bb7a6-88cf-4619-a8c3-c36f390766cd" providerId="ADAL" clId="{28D3E81A-4E92-40C0-990E-204FA6EA9E2D}" dt="2021-01-24T16:49:58.577" v="52" actId="20577"/>
        <pc:sldMkLst>
          <pc:docMk/>
          <pc:sldMk cId="3849406113" sldId="318"/>
        </pc:sldMkLst>
      </pc:sldChg>
      <pc:sldChg chg="addSp delSp modSp add mod delAnim modAnim">
        <pc:chgData name="Ishwar Radhakrishnan" userId="827bb7a6-88cf-4619-a8c3-c36f390766cd" providerId="ADAL" clId="{28D3E81A-4E92-40C0-990E-204FA6EA9E2D}" dt="2021-01-24T17:08:37.725" v="199" actId="12788"/>
        <pc:sldMkLst>
          <pc:docMk/>
          <pc:sldMk cId="4236545868" sldId="319"/>
        </pc:sldMkLst>
        <pc:spChg chg="mod">
          <ac:chgData name="Ishwar Radhakrishnan" userId="827bb7a6-88cf-4619-a8c3-c36f390766cd" providerId="ADAL" clId="{28D3E81A-4E92-40C0-990E-204FA6EA9E2D}" dt="2021-01-24T17:08:37.725" v="199" actId="12788"/>
          <ac:spMkLst>
            <pc:docMk/>
            <pc:sldMk cId="4236545868" sldId="319"/>
            <ac:spMk id="9" creationId="{00000000-0000-0000-0000-000000000000}"/>
          </ac:spMkLst>
        </pc:spChg>
        <pc:spChg chg="mod">
          <ac:chgData name="Ishwar Radhakrishnan" userId="827bb7a6-88cf-4619-a8c3-c36f390766cd" providerId="ADAL" clId="{28D3E81A-4E92-40C0-990E-204FA6EA9E2D}" dt="2021-01-24T17:02:40.091" v="90"/>
          <ac:spMkLst>
            <pc:docMk/>
            <pc:sldMk cId="4236545868" sldId="319"/>
            <ac:spMk id="12" creationId="{0A3127A6-93FF-4ACF-8A29-BACCD38F1246}"/>
          </ac:spMkLst>
        </pc:spChg>
        <pc:spChg chg="mod">
          <ac:chgData name="Ishwar Radhakrishnan" userId="827bb7a6-88cf-4619-a8c3-c36f390766cd" providerId="ADAL" clId="{28D3E81A-4E92-40C0-990E-204FA6EA9E2D}" dt="2021-01-24T17:02:40.091" v="90"/>
          <ac:spMkLst>
            <pc:docMk/>
            <pc:sldMk cId="4236545868" sldId="319"/>
            <ac:spMk id="13" creationId="{63C6DCEE-D713-4630-B21F-376E81EF8050}"/>
          </ac:spMkLst>
        </pc:spChg>
        <pc:spChg chg="mod">
          <ac:chgData name="Ishwar Radhakrishnan" userId="827bb7a6-88cf-4619-a8c3-c36f390766cd" providerId="ADAL" clId="{28D3E81A-4E92-40C0-990E-204FA6EA9E2D}" dt="2021-01-24T17:02:40.091" v="90"/>
          <ac:spMkLst>
            <pc:docMk/>
            <pc:sldMk cId="4236545868" sldId="319"/>
            <ac:spMk id="16" creationId="{4103992C-B8E1-44C8-9D05-A2AF425ABD28}"/>
          </ac:spMkLst>
        </pc:spChg>
        <pc:spChg chg="mod">
          <ac:chgData name="Ishwar Radhakrishnan" userId="827bb7a6-88cf-4619-a8c3-c36f390766cd" providerId="ADAL" clId="{28D3E81A-4E92-40C0-990E-204FA6EA9E2D}" dt="2021-01-24T17:02:40.091" v="90"/>
          <ac:spMkLst>
            <pc:docMk/>
            <pc:sldMk cId="4236545868" sldId="319"/>
            <ac:spMk id="17" creationId="{CE278073-2BEF-4462-A627-71E824166320}"/>
          </ac:spMkLst>
        </pc:spChg>
        <pc:spChg chg="mod">
          <ac:chgData name="Ishwar Radhakrishnan" userId="827bb7a6-88cf-4619-a8c3-c36f390766cd" providerId="ADAL" clId="{28D3E81A-4E92-40C0-990E-204FA6EA9E2D}" dt="2021-01-24T17:02:40.091" v="90"/>
          <ac:spMkLst>
            <pc:docMk/>
            <pc:sldMk cId="4236545868" sldId="319"/>
            <ac:spMk id="18" creationId="{E585F17C-D228-4D5A-A7DF-7A117FB97FF1}"/>
          </ac:spMkLst>
        </pc:spChg>
        <pc:spChg chg="mod">
          <ac:chgData name="Ishwar Radhakrishnan" userId="827bb7a6-88cf-4619-a8c3-c36f390766cd" providerId="ADAL" clId="{28D3E81A-4E92-40C0-990E-204FA6EA9E2D}" dt="2021-01-24T17:02:40.091" v="90"/>
          <ac:spMkLst>
            <pc:docMk/>
            <pc:sldMk cId="4236545868" sldId="319"/>
            <ac:spMk id="19" creationId="{E634454B-A481-4871-A44E-50530FB7ED8B}"/>
          </ac:spMkLst>
        </pc:spChg>
        <pc:spChg chg="mod">
          <ac:chgData name="Ishwar Radhakrishnan" userId="827bb7a6-88cf-4619-a8c3-c36f390766cd" providerId="ADAL" clId="{28D3E81A-4E92-40C0-990E-204FA6EA9E2D}" dt="2021-01-24T17:02:40.091" v="90"/>
          <ac:spMkLst>
            <pc:docMk/>
            <pc:sldMk cId="4236545868" sldId="319"/>
            <ac:spMk id="20" creationId="{6D987A27-F9D9-4BAF-8318-A630806BFE0E}"/>
          </ac:spMkLst>
        </pc:spChg>
        <pc:spChg chg="mod">
          <ac:chgData name="Ishwar Radhakrishnan" userId="827bb7a6-88cf-4619-a8c3-c36f390766cd" providerId="ADAL" clId="{28D3E81A-4E92-40C0-990E-204FA6EA9E2D}" dt="2021-01-24T17:02:40.091" v="90"/>
          <ac:spMkLst>
            <pc:docMk/>
            <pc:sldMk cId="4236545868" sldId="319"/>
            <ac:spMk id="23" creationId="{804658EC-5C91-4BEB-B34B-8E43C62845B2}"/>
          </ac:spMkLst>
        </pc:spChg>
        <pc:spChg chg="mod">
          <ac:chgData name="Ishwar Radhakrishnan" userId="827bb7a6-88cf-4619-a8c3-c36f390766cd" providerId="ADAL" clId="{28D3E81A-4E92-40C0-990E-204FA6EA9E2D}" dt="2021-01-24T17:02:40.091" v="90"/>
          <ac:spMkLst>
            <pc:docMk/>
            <pc:sldMk cId="4236545868" sldId="319"/>
            <ac:spMk id="24" creationId="{3F95979B-89A1-4D91-A70F-EC22101CC607}"/>
          </ac:spMkLst>
        </pc:spChg>
        <pc:spChg chg="mod">
          <ac:chgData name="Ishwar Radhakrishnan" userId="827bb7a6-88cf-4619-a8c3-c36f390766cd" providerId="ADAL" clId="{28D3E81A-4E92-40C0-990E-204FA6EA9E2D}" dt="2021-01-24T17:02:40.091" v="90"/>
          <ac:spMkLst>
            <pc:docMk/>
            <pc:sldMk cId="4236545868" sldId="319"/>
            <ac:spMk id="27" creationId="{11B9D5B6-8650-4279-B6F0-67746D884FC6}"/>
          </ac:spMkLst>
        </pc:spChg>
        <pc:spChg chg="mod">
          <ac:chgData name="Ishwar Radhakrishnan" userId="827bb7a6-88cf-4619-a8c3-c36f390766cd" providerId="ADAL" clId="{28D3E81A-4E92-40C0-990E-204FA6EA9E2D}" dt="2021-01-24T17:02:40.091" v="90"/>
          <ac:spMkLst>
            <pc:docMk/>
            <pc:sldMk cId="4236545868" sldId="319"/>
            <ac:spMk id="28" creationId="{C95AB0C2-3409-4098-874B-C2E8111CAB67}"/>
          </ac:spMkLst>
        </pc:spChg>
        <pc:spChg chg="mod">
          <ac:chgData name="Ishwar Radhakrishnan" userId="827bb7a6-88cf-4619-a8c3-c36f390766cd" providerId="ADAL" clId="{28D3E81A-4E92-40C0-990E-204FA6EA9E2D}" dt="2021-01-24T17:02:40.091" v="90"/>
          <ac:spMkLst>
            <pc:docMk/>
            <pc:sldMk cId="4236545868" sldId="319"/>
            <ac:spMk id="29" creationId="{2378B07B-CE06-4142-A70C-BCB6DF8260CA}"/>
          </ac:spMkLst>
        </pc:spChg>
        <pc:spChg chg="mod">
          <ac:chgData name="Ishwar Radhakrishnan" userId="827bb7a6-88cf-4619-a8c3-c36f390766cd" providerId="ADAL" clId="{28D3E81A-4E92-40C0-990E-204FA6EA9E2D}" dt="2021-01-24T17:02:40.091" v="90"/>
          <ac:spMkLst>
            <pc:docMk/>
            <pc:sldMk cId="4236545868" sldId="319"/>
            <ac:spMk id="30" creationId="{37D05920-5A41-43E9-BA4C-1B9C341A5D7E}"/>
          </ac:spMkLst>
        </pc:spChg>
        <pc:spChg chg="mod">
          <ac:chgData name="Ishwar Radhakrishnan" userId="827bb7a6-88cf-4619-a8c3-c36f390766cd" providerId="ADAL" clId="{28D3E81A-4E92-40C0-990E-204FA6EA9E2D}" dt="2021-01-24T17:02:40.091" v="90"/>
          <ac:spMkLst>
            <pc:docMk/>
            <pc:sldMk cId="4236545868" sldId="319"/>
            <ac:spMk id="31" creationId="{2DBD6A4B-EFF8-45EF-B2D0-377FF302E33B}"/>
          </ac:spMkLst>
        </pc:spChg>
        <pc:spChg chg="mod">
          <ac:chgData name="Ishwar Radhakrishnan" userId="827bb7a6-88cf-4619-a8c3-c36f390766cd" providerId="ADAL" clId="{28D3E81A-4E92-40C0-990E-204FA6EA9E2D}" dt="2021-01-24T17:02:40.091" v="90"/>
          <ac:spMkLst>
            <pc:docMk/>
            <pc:sldMk cId="4236545868" sldId="319"/>
            <ac:spMk id="34" creationId="{CE2E7E5D-34DB-4EC0-996A-8392173FF2C9}"/>
          </ac:spMkLst>
        </pc:spChg>
        <pc:spChg chg="mod">
          <ac:chgData name="Ishwar Radhakrishnan" userId="827bb7a6-88cf-4619-a8c3-c36f390766cd" providerId="ADAL" clId="{28D3E81A-4E92-40C0-990E-204FA6EA9E2D}" dt="2021-01-24T17:02:40.091" v="90"/>
          <ac:spMkLst>
            <pc:docMk/>
            <pc:sldMk cId="4236545868" sldId="319"/>
            <ac:spMk id="35" creationId="{F104308C-D4A2-4ECF-B1C5-3988469C9A0A}"/>
          </ac:spMkLst>
        </pc:spChg>
        <pc:spChg chg="mod">
          <ac:chgData name="Ishwar Radhakrishnan" userId="827bb7a6-88cf-4619-a8c3-c36f390766cd" providerId="ADAL" clId="{28D3E81A-4E92-40C0-990E-204FA6EA9E2D}" dt="2021-01-24T17:02:40.091" v="90"/>
          <ac:spMkLst>
            <pc:docMk/>
            <pc:sldMk cId="4236545868" sldId="319"/>
            <ac:spMk id="38" creationId="{EF224C1D-730E-47D0-9C7D-2EE86609CF5F}"/>
          </ac:spMkLst>
        </pc:spChg>
        <pc:spChg chg="mod">
          <ac:chgData name="Ishwar Radhakrishnan" userId="827bb7a6-88cf-4619-a8c3-c36f390766cd" providerId="ADAL" clId="{28D3E81A-4E92-40C0-990E-204FA6EA9E2D}" dt="2021-01-24T17:02:40.091" v="90"/>
          <ac:spMkLst>
            <pc:docMk/>
            <pc:sldMk cId="4236545868" sldId="319"/>
            <ac:spMk id="39" creationId="{2E20483E-9B9E-4CF1-B7A3-402A3803E533}"/>
          </ac:spMkLst>
        </pc:spChg>
        <pc:spChg chg="mod">
          <ac:chgData name="Ishwar Radhakrishnan" userId="827bb7a6-88cf-4619-a8c3-c36f390766cd" providerId="ADAL" clId="{28D3E81A-4E92-40C0-990E-204FA6EA9E2D}" dt="2021-01-24T17:02:40.091" v="90"/>
          <ac:spMkLst>
            <pc:docMk/>
            <pc:sldMk cId="4236545868" sldId="319"/>
            <ac:spMk id="40" creationId="{018A3519-92FB-4C6A-998D-C08BA8ABDB96}"/>
          </ac:spMkLst>
        </pc:spChg>
        <pc:spChg chg="mod">
          <ac:chgData name="Ishwar Radhakrishnan" userId="827bb7a6-88cf-4619-a8c3-c36f390766cd" providerId="ADAL" clId="{28D3E81A-4E92-40C0-990E-204FA6EA9E2D}" dt="2021-01-24T17:02:40.091" v="90"/>
          <ac:spMkLst>
            <pc:docMk/>
            <pc:sldMk cId="4236545868" sldId="319"/>
            <ac:spMk id="41" creationId="{7F6F67D1-1398-4ADB-9D2B-53B8D283574B}"/>
          </ac:spMkLst>
        </pc:spChg>
        <pc:spChg chg="mod">
          <ac:chgData name="Ishwar Radhakrishnan" userId="827bb7a6-88cf-4619-a8c3-c36f390766cd" providerId="ADAL" clId="{28D3E81A-4E92-40C0-990E-204FA6EA9E2D}" dt="2021-01-24T17:02:40.091" v="90"/>
          <ac:spMkLst>
            <pc:docMk/>
            <pc:sldMk cId="4236545868" sldId="319"/>
            <ac:spMk id="42" creationId="{94D942DF-4F8B-42DB-948A-4B395CC91C5F}"/>
          </ac:spMkLst>
        </pc:spChg>
        <pc:spChg chg="add mod">
          <ac:chgData name="Ishwar Radhakrishnan" userId="827bb7a6-88cf-4619-a8c3-c36f390766cd" providerId="ADAL" clId="{28D3E81A-4E92-40C0-990E-204FA6EA9E2D}" dt="2021-01-24T17:06:36.352" v="166" actId="12788"/>
          <ac:spMkLst>
            <pc:docMk/>
            <pc:sldMk cId="4236545868" sldId="319"/>
            <ac:spMk id="43" creationId="{63FCFB13-B386-4C03-B403-BA9FFB7D1F56}"/>
          </ac:spMkLst>
        </pc:spChg>
        <pc:spChg chg="add mod">
          <ac:chgData name="Ishwar Radhakrishnan" userId="827bb7a6-88cf-4619-a8c3-c36f390766cd" providerId="ADAL" clId="{28D3E81A-4E92-40C0-990E-204FA6EA9E2D}" dt="2021-01-24T17:08:37.725" v="199" actId="12788"/>
          <ac:spMkLst>
            <pc:docMk/>
            <pc:sldMk cId="4236545868" sldId="319"/>
            <ac:spMk id="44" creationId="{F826D0B9-A9FD-45FF-BCC8-9F3A5CC5854F}"/>
          </ac:spMkLst>
        </pc:spChg>
        <pc:spChg chg="del mod">
          <ac:chgData name="Ishwar Radhakrishnan" userId="827bb7a6-88cf-4619-a8c3-c36f390766cd" providerId="ADAL" clId="{28D3E81A-4E92-40C0-990E-204FA6EA9E2D}" dt="2021-01-24T17:00:58.707" v="84" actId="478"/>
          <ac:spMkLst>
            <pc:docMk/>
            <pc:sldMk cId="4236545868" sldId="319"/>
            <ac:spMk id="1028" creationId="{00000000-0000-0000-0000-000000000000}"/>
          </ac:spMkLst>
        </pc:spChg>
        <pc:spChg chg="mod">
          <ac:chgData name="Ishwar Radhakrishnan" userId="827bb7a6-88cf-4619-a8c3-c36f390766cd" providerId="ADAL" clId="{28D3E81A-4E92-40C0-990E-204FA6EA9E2D}" dt="2021-01-24T17:08:37.725" v="199" actId="12788"/>
          <ac:spMkLst>
            <pc:docMk/>
            <pc:sldMk cId="4236545868" sldId="319"/>
            <ac:spMk id="58370" creationId="{00000000-0000-0000-0000-000000000000}"/>
          </ac:spMkLst>
        </pc:spChg>
        <pc:spChg chg="del">
          <ac:chgData name="Ishwar Radhakrishnan" userId="827bb7a6-88cf-4619-a8c3-c36f390766cd" providerId="ADAL" clId="{28D3E81A-4E92-40C0-990E-204FA6EA9E2D}" dt="2021-01-24T17:01:01.929" v="85" actId="478"/>
          <ac:spMkLst>
            <pc:docMk/>
            <pc:sldMk cId="4236545868" sldId="319"/>
            <ac:spMk id="58376" creationId="{00000000-0000-0000-0000-000000000000}"/>
          </ac:spMkLst>
        </pc:spChg>
        <pc:grpChg chg="del">
          <ac:chgData name="Ishwar Radhakrishnan" userId="827bb7a6-88cf-4619-a8c3-c36f390766cd" providerId="ADAL" clId="{28D3E81A-4E92-40C0-990E-204FA6EA9E2D}" dt="2021-01-24T17:00:55.571" v="82" actId="478"/>
          <ac:grpSpMkLst>
            <pc:docMk/>
            <pc:sldMk cId="4236545868" sldId="319"/>
            <ac:grpSpMk id="2" creationId="{00000000-0000-0000-0000-000000000000}"/>
          </ac:grpSpMkLst>
        </pc:grpChg>
        <pc:grpChg chg="add mod">
          <ac:chgData name="Ishwar Radhakrishnan" userId="827bb7a6-88cf-4619-a8c3-c36f390766cd" providerId="ADAL" clId="{28D3E81A-4E92-40C0-990E-204FA6EA9E2D}" dt="2021-01-24T17:06:26.308" v="165" actId="12788"/>
          <ac:grpSpMkLst>
            <pc:docMk/>
            <pc:sldMk cId="4236545868" sldId="319"/>
            <ac:grpSpMk id="10" creationId="{4EE7BE3E-114E-443B-B87F-15E8CCE3F982}"/>
          </ac:grpSpMkLst>
        </pc:grpChg>
        <pc:grpChg chg="mod">
          <ac:chgData name="Ishwar Radhakrishnan" userId="827bb7a6-88cf-4619-a8c3-c36f390766cd" providerId="ADAL" clId="{28D3E81A-4E92-40C0-990E-204FA6EA9E2D}" dt="2021-01-24T17:02:40.091" v="90"/>
          <ac:grpSpMkLst>
            <pc:docMk/>
            <pc:sldMk cId="4236545868" sldId="319"/>
            <ac:grpSpMk id="11" creationId="{B361D297-9114-4A96-AF7A-9BD2F200E50E}"/>
          </ac:grpSpMkLst>
        </pc:grpChg>
        <pc:grpChg chg="mod">
          <ac:chgData name="Ishwar Radhakrishnan" userId="827bb7a6-88cf-4619-a8c3-c36f390766cd" providerId="ADAL" clId="{28D3E81A-4E92-40C0-990E-204FA6EA9E2D}" dt="2021-01-24T17:02:40.091" v="90"/>
          <ac:grpSpMkLst>
            <pc:docMk/>
            <pc:sldMk cId="4236545868" sldId="319"/>
            <ac:grpSpMk id="14" creationId="{4B4FC8BF-8F14-41CE-8666-EEDFA7B1EE9A}"/>
          </ac:grpSpMkLst>
        </pc:grpChg>
        <pc:grpChg chg="mod">
          <ac:chgData name="Ishwar Radhakrishnan" userId="827bb7a6-88cf-4619-a8c3-c36f390766cd" providerId="ADAL" clId="{28D3E81A-4E92-40C0-990E-204FA6EA9E2D}" dt="2021-01-24T17:02:40.091" v="90"/>
          <ac:grpSpMkLst>
            <pc:docMk/>
            <pc:sldMk cId="4236545868" sldId="319"/>
            <ac:grpSpMk id="15" creationId="{1F4A7EEF-D26C-4E22-8C0B-0089833C77B0}"/>
          </ac:grpSpMkLst>
        </pc:grpChg>
        <pc:grpChg chg="add mod">
          <ac:chgData name="Ishwar Radhakrishnan" userId="827bb7a6-88cf-4619-a8c3-c36f390766cd" providerId="ADAL" clId="{28D3E81A-4E92-40C0-990E-204FA6EA9E2D}" dt="2021-01-24T17:06:26.308" v="165" actId="12788"/>
          <ac:grpSpMkLst>
            <pc:docMk/>
            <pc:sldMk cId="4236545868" sldId="319"/>
            <ac:grpSpMk id="21" creationId="{866FFC12-81DF-4D49-A067-BE24704F0F06}"/>
          </ac:grpSpMkLst>
        </pc:grpChg>
        <pc:grpChg chg="mod">
          <ac:chgData name="Ishwar Radhakrishnan" userId="827bb7a6-88cf-4619-a8c3-c36f390766cd" providerId="ADAL" clId="{28D3E81A-4E92-40C0-990E-204FA6EA9E2D}" dt="2021-01-24T17:02:40.091" v="90"/>
          <ac:grpSpMkLst>
            <pc:docMk/>
            <pc:sldMk cId="4236545868" sldId="319"/>
            <ac:grpSpMk id="22" creationId="{BEA50AAF-438A-4056-9A5D-94C8734FEBD4}"/>
          </ac:grpSpMkLst>
        </pc:grpChg>
        <pc:grpChg chg="mod">
          <ac:chgData name="Ishwar Radhakrishnan" userId="827bb7a6-88cf-4619-a8c3-c36f390766cd" providerId="ADAL" clId="{28D3E81A-4E92-40C0-990E-204FA6EA9E2D}" dt="2021-01-24T17:02:40.091" v="90"/>
          <ac:grpSpMkLst>
            <pc:docMk/>
            <pc:sldMk cId="4236545868" sldId="319"/>
            <ac:grpSpMk id="25" creationId="{6D4F2840-A9DA-4203-82ED-BDCEE47A1A14}"/>
          </ac:grpSpMkLst>
        </pc:grpChg>
        <pc:grpChg chg="mod">
          <ac:chgData name="Ishwar Radhakrishnan" userId="827bb7a6-88cf-4619-a8c3-c36f390766cd" providerId="ADAL" clId="{28D3E81A-4E92-40C0-990E-204FA6EA9E2D}" dt="2021-01-24T17:02:40.091" v="90"/>
          <ac:grpSpMkLst>
            <pc:docMk/>
            <pc:sldMk cId="4236545868" sldId="319"/>
            <ac:grpSpMk id="26" creationId="{377604B4-F8CF-4EE5-A6D0-998EF108ACAA}"/>
          </ac:grpSpMkLst>
        </pc:grpChg>
        <pc:grpChg chg="add mod">
          <ac:chgData name="Ishwar Radhakrishnan" userId="827bb7a6-88cf-4619-a8c3-c36f390766cd" providerId="ADAL" clId="{28D3E81A-4E92-40C0-990E-204FA6EA9E2D}" dt="2021-01-24T17:06:26.308" v="165" actId="12788"/>
          <ac:grpSpMkLst>
            <pc:docMk/>
            <pc:sldMk cId="4236545868" sldId="319"/>
            <ac:grpSpMk id="32" creationId="{70D13946-624C-4188-A3C9-85AC06532666}"/>
          </ac:grpSpMkLst>
        </pc:grpChg>
        <pc:grpChg chg="mod">
          <ac:chgData name="Ishwar Radhakrishnan" userId="827bb7a6-88cf-4619-a8c3-c36f390766cd" providerId="ADAL" clId="{28D3E81A-4E92-40C0-990E-204FA6EA9E2D}" dt="2021-01-24T17:02:40.091" v="90"/>
          <ac:grpSpMkLst>
            <pc:docMk/>
            <pc:sldMk cId="4236545868" sldId="319"/>
            <ac:grpSpMk id="33" creationId="{DB9B6B5A-225D-4C4E-B224-93C7F4F92F90}"/>
          </ac:grpSpMkLst>
        </pc:grpChg>
        <pc:grpChg chg="mod">
          <ac:chgData name="Ishwar Radhakrishnan" userId="827bb7a6-88cf-4619-a8c3-c36f390766cd" providerId="ADAL" clId="{28D3E81A-4E92-40C0-990E-204FA6EA9E2D}" dt="2021-01-24T17:02:40.091" v="90"/>
          <ac:grpSpMkLst>
            <pc:docMk/>
            <pc:sldMk cId="4236545868" sldId="319"/>
            <ac:grpSpMk id="36" creationId="{5A71C83A-7487-43CC-B8A1-074F5FCDD062}"/>
          </ac:grpSpMkLst>
        </pc:grpChg>
        <pc:grpChg chg="mod">
          <ac:chgData name="Ishwar Radhakrishnan" userId="827bb7a6-88cf-4619-a8c3-c36f390766cd" providerId="ADAL" clId="{28D3E81A-4E92-40C0-990E-204FA6EA9E2D}" dt="2021-01-24T17:02:40.091" v="90"/>
          <ac:grpSpMkLst>
            <pc:docMk/>
            <pc:sldMk cId="4236545868" sldId="319"/>
            <ac:grpSpMk id="37" creationId="{B46BB058-3056-4F34-B482-C26899CEC19D}"/>
          </ac:grpSpMkLst>
        </pc:grpChg>
      </pc:sldChg>
      <pc:sldChg chg="addSp delSp modSp new mod modAnim modNotesTx">
        <pc:chgData name="Ishwar Radhakrishnan" userId="827bb7a6-88cf-4619-a8c3-c36f390766cd" providerId="ADAL" clId="{28D3E81A-4E92-40C0-990E-204FA6EA9E2D}" dt="2021-01-24T17:11:58.328" v="257" actId="478"/>
        <pc:sldMkLst>
          <pc:docMk/>
          <pc:sldMk cId="1300799443" sldId="320"/>
        </pc:sldMkLst>
        <pc:spChg chg="add mod">
          <ac:chgData name="Ishwar Radhakrishnan" userId="827bb7a6-88cf-4619-a8c3-c36f390766cd" providerId="ADAL" clId="{28D3E81A-4E92-40C0-990E-204FA6EA9E2D}" dt="2021-01-24T17:08:20.911" v="197" actId="12788"/>
          <ac:spMkLst>
            <pc:docMk/>
            <pc:sldMk cId="1300799443" sldId="320"/>
            <ac:spMk id="2" creationId="{3CBE89A4-22A2-48E8-8F90-5C61809D423C}"/>
          </ac:spMkLst>
        </pc:spChg>
        <pc:spChg chg="add mod">
          <ac:chgData name="Ishwar Radhakrishnan" userId="827bb7a6-88cf-4619-a8c3-c36f390766cd" providerId="ADAL" clId="{28D3E81A-4E92-40C0-990E-204FA6EA9E2D}" dt="2021-01-24T17:08:20.911" v="197" actId="12788"/>
          <ac:spMkLst>
            <pc:docMk/>
            <pc:sldMk cId="1300799443" sldId="320"/>
            <ac:spMk id="3" creationId="{F5D9E9AD-D950-4682-B234-6FEF57C65B96}"/>
          </ac:spMkLst>
        </pc:spChg>
        <pc:spChg chg="add mod">
          <ac:chgData name="Ishwar Radhakrishnan" userId="827bb7a6-88cf-4619-a8c3-c36f390766cd" providerId="ADAL" clId="{28D3E81A-4E92-40C0-990E-204FA6EA9E2D}" dt="2021-01-24T17:08:20.911" v="197" actId="12788"/>
          <ac:spMkLst>
            <pc:docMk/>
            <pc:sldMk cId="1300799443" sldId="320"/>
            <ac:spMk id="4" creationId="{7F132F13-CF2F-41BD-ACD6-A0F18CF19569}"/>
          </ac:spMkLst>
        </pc:spChg>
        <pc:spChg chg="add mod">
          <ac:chgData name="Ishwar Radhakrishnan" userId="827bb7a6-88cf-4619-a8c3-c36f390766cd" providerId="ADAL" clId="{28D3E81A-4E92-40C0-990E-204FA6EA9E2D}" dt="2021-01-24T17:09:45.616" v="235" actId="113"/>
          <ac:spMkLst>
            <pc:docMk/>
            <pc:sldMk cId="1300799443" sldId="320"/>
            <ac:spMk id="5" creationId="{4A4F2F2D-9B95-421C-8F0A-E61A5139AE3C}"/>
          </ac:spMkLst>
        </pc:spChg>
        <pc:spChg chg="add del mod">
          <ac:chgData name="Ishwar Radhakrishnan" userId="827bb7a6-88cf-4619-a8c3-c36f390766cd" providerId="ADAL" clId="{28D3E81A-4E92-40C0-990E-204FA6EA9E2D}" dt="2021-01-24T17:10:12.245" v="240" actId="478"/>
          <ac:spMkLst>
            <pc:docMk/>
            <pc:sldMk cId="1300799443" sldId="320"/>
            <ac:spMk id="6" creationId="{372AB2FF-6139-442E-9815-44082222141A}"/>
          </ac:spMkLst>
        </pc:spChg>
        <pc:spChg chg="add del mod">
          <ac:chgData name="Ishwar Radhakrishnan" userId="827bb7a6-88cf-4619-a8c3-c36f390766cd" providerId="ADAL" clId="{28D3E81A-4E92-40C0-990E-204FA6EA9E2D}" dt="2021-01-24T17:11:58.328" v="257" actId="478"/>
          <ac:spMkLst>
            <pc:docMk/>
            <pc:sldMk cId="1300799443" sldId="320"/>
            <ac:spMk id="7" creationId="{B067741D-8AE7-4E29-B26C-5891D2B3B8FB}"/>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768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768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768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C827B38C-69BD-4D82-B478-9B9AB8C506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6C7E3-13B8-4790-A0C8-DFB1F5FE042A}" type="datetimeFigureOut">
              <a:rPr lang="en-US" smtClean="0"/>
              <a:t>1/25/21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516CB-1A96-441D-9BA6-303214E53EC8}" type="slidenum">
              <a:rPr lang="en-US" smtClean="0"/>
              <a:t>‹#›</a:t>
            </a:fld>
            <a:endParaRPr lang="en-US"/>
          </a:p>
        </p:txBody>
      </p:sp>
    </p:spTree>
    <p:extLst>
      <p:ext uri="{BB962C8B-B14F-4D97-AF65-F5344CB8AC3E}">
        <p14:creationId xmlns:p14="http://schemas.microsoft.com/office/powerpoint/2010/main" val="827298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Comparing sequences by aligning them against each other is one of the most common tasks in bioinformatics.  </a:t>
            </a:r>
          </a:p>
        </p:txBody>
      </p:sp>
      <p:sp>
        <p:nvSpPr>
          <p:cNvPr id="4" name="Slide Number Placeholder 3"/>
          <p:cNvSpPr>
            <a:spLocks noGrp="1"/>
          </p:cNvSpPr>
          <p:nvPr>
            <p:ph type="sldNum" sz="quarter" idx="5"/>
          </p:nvPr>
        </p:nvSpPr>
        <p:spPr/>
        <p:txBody>
          <a:bodyPr/>
          <a:lstStyle/>
          <a:p>
            <a:fld id="{5BB516CB-1A96-441D-9BA6-303214E53EC8}" type="slidenum">
              <a:rPr lang="en-US" smtClean="0"/>
              <a:t>1</a:t>
            </a:fld>
            <a:endParaRPr lang="en-US"/>
          </a:p>
        </p:txBody>
      </p:sp>
    </p:spTree>
    <p:extLst>
      <p:ext uri="{BB962C8B-B14F-4D97-AF65-F5344CB8AC3E}">
        <p14:creationId xmlns:p14="http://schemas.microsoft.com/office/powerpoint/2010/main" val="3805363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go back to our original example for aligning two sequences.  Recall that they are identical except for residues at the 5’- and 3’-ends of the two sequences.  </a:t>
            </a:r>
          </a:p>
          <a:p>
            <a:r>
              <a:rPr lang="en-US" dirty="0"/>
              <a:t> </a:t>
            </a:r>
          </a:p>
        </p:txBody>
      </p:sp>
      <p:sp>
        <p:nvSpPr>
          <p:cNvPr id="4" name="Slide Number Placeholder 3"/>
          <p:cNvSpPr>
            <a:spLocks noGrp="1"/>
          </p:cNvSpPr>
          <p:nvPr>
            <p:ph type="sldNum" sz="quarter" idx="5"/>
          </p:nvPr>
        </p:nvSpPr>
        <p:spPr/>
        <p:txBody>
          <a:bodyPr/>
          <a:lstStyle/>
          <a:p>
            <a:fld id="{5BB516CB-1A96-441D-9BA6-303214E53EC8}" type="slidenum">
              <a:rPr lang="en-US" smtClean="0"/>
              <a:t>10</a:t>
            </a:fld>
            <a:endParaRPr lang="en-US"/>
          </a:p>
        </p:txBody>
      </p:sp>
    </p:spTree>
    <p:extLst>
      <p:ext uri="{BB962C8B-B14F-4D97-AF65-F5344CB8AC3E}">
        <p14:creationId xmlns:p14="http://schemas.microsoft.com/office/powerpoint/2010/main" val="2101978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do this on a computer is to set-up a 2-dimensional matrix with residues for sequence 1 in different columns of the matrix, and those of sequence 2 occupying different rows of the matrix and shade those cells where the residues match.</a:t>
            </a:r>
          </a:p>
        </p:txBody>
      </p:sp>
      <p:sp>
        <p:nvSpPr>
          <p:cNvPr id="4" name="Slide Number Placeholder 3"/>
          <p:cNvSpPr>
            <a:spLocks noGrp="1"/>
          </p:cNvSpPr>
          <p:nvPr>
            <p:ph type="sldNum" sz="quarter" idx="5"/>
          </p:nvPr>
        </p:nvSpPr>
        <p:spPr/>
        <p:txBody>
          <a:bodyPr/>
          <a:lstStyle/>
          <a:p>
            <a:fld id="{5BB516CB-1A96-441D-9BA6-303214E53EC8}" type="slidenum">
              <a:rPr lang="en-US" smtClean="0"/>
              <a:t>11</a:t>
            </a:fld>
            <a:endParaRPr lang="en-US"/>
          </a:p>
        </p:txBody>
      </p:sp>
    </p:spTree>
    <p:extLst>
      <p:ext uri="{BB962C8B-B14F-4D97-AF65-F5344CB8AC3E}">
        <p14:creationId xmlns:p14="http://schemas.microsoft.com/office/powerpoint/2010/main" val="1913753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look for diagonals where the cells are shaded.  Long, shaded diagonals imply identical or somewhat identical segments</a:t>
            </a:r>
          </a:p>
        </p:txBody>
      </p:sp>
      <p:sp>
        <p:nvSpPr>
          <p:cNvPr id="4" name="Slide Number Placeholder 3"/>
          <p:cNvSpPr>
            <a:spLocks noGrp="1"/>
          </p:cNvSpPr>
          <p:nvPr>
            <p:ph type="sldNum" sz="quarter" idx="5"/>
          </p:nvPr>
        </p:nvSpPr>
        <p:spPr/>
        <p:txBody>
          <a:bodyPr/>
          <a:lstStyle/>
          <a:p>
            <a:fld id="{5BB516CB-1A96-441D-9BA6-303214E53EC8}" type="slidenum">
              <a:rPr lang="en-US" smtClean="0"/>
              <a:t>12</a:t>
            </a:fld>
            <a:endParaRPr lang="en-US"/>
          </a:p>
        </p:txBody>
      </p:sp>
    </p:spTree>
    <p:extLst>
      <p:ext uri="{BB962C8B-B14F-4D97-AF65-F5344CB8AC3E}">
        <p14:creationId xmlns:p14="http://schemas.microsoft.com/office/powerpoint/2010/main" val="110215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let’s try aligning slightly longer sequences.</a:t>
            </a:r>
          </a:p>
        </p:txBody>
      </p:sp>
      <p:sp>
        <p:nvSpPr>
          <p:cNvPr id="4" name="Slide Number Placeholder 3"/>
          <p:cNvSpPr>
            <a:spLocks noGrp="1"/>
          </p:cNvSpPr>
          <p:nvPr>
            <p:ph type="sldNum" sz="quarter" idx="5"/>
          </p:nvPr>
        </p:nvSpPr>
        <p:spPr/>
        <p:txBody>
          <a:bodyPr/>
          <a:lstStyle/>
          <a:p>
            <a:fld id="{5BB516CB-1A96-441D-9BA6-303214E53EC8}" type="slidenum">
              <a:rPr lang="en-US" smtClean="0"/>
              <a:t>13</a:t>
            </a:fld>
            <a:endParaRPr lang="en-US"/>
          </a:p>
        </p:txBody>
      </p:sp>
    </p:spTree>
    <p:extLst>
      <p:ext uri="{BB962C8B-B14F-4D97-AF65-F5344CB8AC3E}">
        <p14:creationId xmlns:p14="http://schemas.microsoft.com/office/powerpoint/2010/main" val="973704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516CB-1A96-441D-9BA6-303214E53EC8}" type="slidenum">
              <a:rPr lang="en-US" smtClean="0"/>
              <a:t>14</a:t>
            </a:fld>
            <a:endParaRPr lang="en-US"/>
          </a:p>
        </p:txBody>
      </p:sp>
    </p:spTree>
    <p:extLst>
      <p:ext uri="{BB962C8B-B14F-4D97-AF65-F5344CB8AC3E}">
        <p14:creationId xmlns:p14="http://schemas.microsoft.com/office/powerpoint/2010/main" val="2694954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statistical filters are applied for all the diagonals in the 2-dimenstional matrix, since this is where we are looking for signals.  </a:t>
            </a:r>
          </a:p>
          <a:p>
            <a:endParaRPr lang="en-US" dirty="0"/>
          </a:p>
          <a:p>
            <a:r>
              <a:rPr lang="en-US" dirty="0"/>
              <a:t>Signals along the diagonal identify the corresponding segments in the two sequences being compared that are identical or highly similar.</a:t>
            </a:r>
          </a:p>
        </p:txBody>
      </p:sp>
      <p:sp>
        <p:nvSpPr>
          <p:cNvPr id="4" name="Slide Number Placeholder 3"/>
          <p:cNvSpPr>
            <a:spLocks noGrp="1"/>
          </p:cNvSpPr>
          <p:nvPr>
            <p:ph type="sldNum" sz="quarter" idx="5"/>
          </p:nvPr>
        </p:nvSpPr>
        <p:spPr/>
        <p:txBody>
          <a:bodyPr/>
          <a:lstStyle/>
          <a:p>
            <a:fld id="{5BB516CB-1A96-441D-9BA6-303214E53EC8}" type="slidenum">
              <a:rPr lang="en-US" smtClean="0"/>
              <a:t>15</a:t>
            </a:fld>
            <a:endParaRPr lang="en-US"/>
          </a:p>
        </p:txBody>
      </p:sp>
    </p:spTree>
    <p:extLst>
      <p:ext uri="{BB962C8B-B14F-4D97-AF65-F5344CB8AC3E}">
        <p14:creationId xmlns:p14="http://schemas.microsoft.com/office/powerpoint/2010/main" val="2972295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516CB-1A96-441D-9BA6-303214E53EC8}" type="slidenum">
              <a:rPr lang="en-US" smtClean="0"/>
              <a:t>16</a:t>
            </a:fld>
            <a:endParaRPr lang="en-US"/>
          </a:p>
        </p:txBody>
      </p:sp>
    </p:spTree>
    <p:extLst>
      <p:ext uri="{BB962C8B-B14F-4D97-AF65-F5344CB8AC3E}">
        <p14:creationId xmlns:p14="http://schemas.microsoft.com/office/powerpoint/2010/main" val="3487288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scientists had developed algorithms to align strings (or words in the English language).</a:t>
            </a:r>
          </a:p>
          <a:p>
            <a:endParaRPr lang="en-US" dirty="0"/>
          </a:p>
          <a:p>
            <a:r>
              <a:rPr lang="en-US" dirty="0"/>
              <a:t>Bioinformaticians to adapt these algorithms for aligning protein and nucleotide sequences since they were not that different from text strings (a key difference is that text strings have punctuations whereas biological sequences do not). </a:t>
            </a:r>
          </a:p>
          <a:p>
            <a:endParaRPr lang="en-US" dirty="0"/>
          </a:p>
          <a:p>
            <a:r>
              <a:rPr lang="en-US" dirty="0"/>
              <a:t>Sequence alignments need to conform to a biological model.  Although there is no 21</a:t>
            </a:r>
            <a:r>
              <a:rPr lang="en-US" baseline="30000" dirty="0"/>
              <a:t>st</a:t>
            </a:r>
            <a:r>
              <a:rPr lang="en-US" dirty="0"/>
              <a:t> amino acid called ‘gap’ or ‘-’, sequence alignments often contain one or </a:t>
            </a:r>
            <a:r>
              <a:rPr lang="en-US"/>
              <a:t>more gaps </a:t>
            </a:r>
            <a:r>
              <a:rPr lang="en-US" dirty="0"/>
              <a:t>to denote a deletion, or from the point of the other sequence in the alignment, an insertion.</a:t>
            </a:r>
          </a:p>
        </p:txBody>
      </p:sp>
      <p:sp>
        <p:nvSpPr>
          <p:cNvPr id="4" name="Slide Number Placeholder 3"/>
          <p:cNvSpPr>
            <a:spLocks noGrp="1"/>
          </p:cNvSpPr>
          <p:nvPr>
            <p:ph type="sldNum" sz="quarter" idx="5"/>
          </p:nvPr>
        </p:nvSpPr>
        <p:spPr/>
        <p:txBody>
          <a:bodyPr/>
          <a:lstStyle/>
          <a:p>
            <a:fld id="{5BB516CB-1A96-441D-9BA6-303214E53EC8}" type="slidenum">
              <a:rPr lang="en-US" smtClean="0"/>
              <a:t>18</a:t>
            </a:fld>
            <a:endParaRPr lang="en-US"/>
          </a:p>
        </p:txBody>
      </p:sp>
    </p:spTree>
    <p:extLst>
      <p:ext uri="{BB962C8B-B14F-4D97-AF65-F5344CB8AC3E}">
        <p14:creationId xmlns:p14="http://schemas.microsoft.com/office/powerpoint/2010/main" val="849881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discusses the approach used to come up with a system for scoring alignments.  The alignments that are favored over alternative alignments are boxed in green – this leads to the inequalities on the right side of the slide.  One could use a similar approach to come up with an alternative scoring system (if alternative alignments than the one that are boxed are favored).</a:t>
            </a:r>
          </a:p>
        </p:txBody>
      </p:sp>
      <p:sp>
        <p:nvSpPr>
          <p:cNvPr id="4" name="Slide Number Placeholder 3"/>
          <p:cNvSpPr>
            <a:spLocks noGrp="1"/>
          </p:cNvSpPr>
          <p:nvPr>
            <p:ph type="sldNum" sz="quarter" idx="5"/>
          </p:nvPr>
        </p:nvSpPr>
        <p:spPr/>
        <p:txBody>
          <a:bodyPr/>
          <a:lstStyle/>
          <a:p>
            <a:fld id="{5BB516CB-1A96-441D-9BA6-303214E53EC8}" type="slidenum">
              <a:rPr lang="en-US" smtClean="0"/>
              <a:t>19</a:t>
            </a:fld>
            <a:endParaRPr lang="en-US"/>
          </a:p>
        </p:txBody>
      </p:sp>
    </p:spTree>
    <p:extLst>
      <p:ext uri="{BB962C8B-B14F-4D97-AF65-F5344CB8AC3E}">
        <p14:creationId xmlns:p14="http://schemas.microsoft.com/office/powerpoint/2010/main" val="4186831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seeks to justify the scoring system developed in the previous slide for the sequences introduced in Slide #7.</a:t>
            </a:r>
          </a:p>
        </p:txBody>
      </p:sp>
      <p:sp>
        <p:nvSpPr>
          <p:cNvPr id="4" name="Slide Number Placeholder 3"/>
          <p:cNvSpPr>
            <a:spLocks noGrp="1"/>
          </p:cNvSpPr>
          <p:nvPr>
            <p:ph type="sldNum" sz="quarter" idx="5"/>
          </p:nvPr>
        </p:nvSpPr>
        <p:spPr/>
        <p:txBody>
          <a:bodyPr/>
          <a:lstStyle/>
          <a:p>
            <a:fld id="{5BB516CB-1A96-441D-9BA6-303214E53EC8}" type="slidenum">
              <a:rPr lang="en-US" smtClean="0"/>
              <a:t>20</a:t>
            </a:fld>
            <a:endParaRPr lang="en-US"/>
          </a:p>
        </p:txBody>
      </p:sp>
    </p:spTree>
    <p:extLst>
      <p:ext uri="{BB962C8B-B14F-4D97-AF65-F5344CB8AC3E}">
        <p14:creationId xmlns:p14="http://schemas.microsoft.com/office/powerpoint/2010/main" val="229350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word about structural dissimilarity at the individual residue level – the grey bars on top of the alignment correspond to the root-mean-square deviation (RMSD) metric for backbone atoms for the aligned residues in the two structures (large the bars in the histogram, the poorer the overlay between the residues).  Chimera also reports the overall RMSD for the two molecules.  If RMSD is small (i.e., 0 or less than ~2 Angstroms), then the structures are very similar implying that they share a common evolutionary history and are structural homologues.  The higher the overall RMSD, the more the two proteins have structurally diverged from each other.</a:t>
            </a:r>
          </a:p>
        </p:txBody>
      </p:sp>
      <p:sp>
        <p:nvSpPr>
          <p:cNvPr id="4" name="Slide Number Placeholder 3"/>
          <p:cNvSpPr>
            <a:spLocks noGrp="1"/>
          </p:cNvSpPr>
          <p:nvPr>
            <p:ph type="sldNum" sz="quarter" idx="5"/>
          </p:nvPr>
        </p:nvSpPr>
        <p:spPr/>
        <p:txBody>
          <a:bodyPr/>
          <a:lstStyle/>
          <a:p>
            <a:fld id="{5BB516CB-1A96-441D-9BA6-303214E53EC8}" type="slidenum">
              <a:rPr lang="en-US" smtClean="0"/>
              <a:t>2</a:t>
            </a:fld>
            <a:endParaRPr lang="en-US"/>
          </a:p>
        </p:txBody>
      </p:sp>
    </p:spTree>
    <p:extLst>
      <p:ext uri="{BB962C8B-B14F-4D97-AF65-F5344CB8AC3E}">
        <p14:creationId xmlns:p14="http://schemas.microsoft.com/office/powerpoint/2010/main" val="2332506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goal of sequence alignment is to establish how the sequences are related to each other residue by residue.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example here, just looking at the sequences, we can readily tell that the two sequences only differ at the 5’ and 3’ terminal residues. </a:t>
            </a:r>
          </a:p>
        </p:txBody>
      </p:sp>
      <p:sp>
        <p:nvSpPr>
          <p:cNvPr id="4" name="Slide Number Placeholder 3"/>
          <p:cNvSpPr>
            <a:spLocks noGrp="1"/>
          </p:cNvSpPr>
          <p:nvPr>
            <p:ph type="sldNum" sz="quarter" idx="5"/>
          </p:nvPr>
        </p:nvSpPr>
        <p:spPr/>
        <p:txBody>
          <a:bodyPr/>
          <a:lstStyle/>
          <a:p>
            <a:fld id="{5BB516CB-1A96-441D-9BA6-303214E53EC8}" type="slidenum">
              <a:rPr lang="en-US" smtClean="0"/>
              <a:t>3</a:t>
            </a:fld>
            <a:endParaRPr lang="en-US"/>
          </a:p>
        </p:txBody>
      </p:sp>
    </p:spTree>
    <p:extLst>
      <p:ext uri="{BB962C8B-B14F-4D97-AF65-F5344CB8AC3E}">
        <p14:creationId xmlns:p14="http://schemas.microsoft.com/office/powerpoint/2010/main" val="1298034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get a little tricky when longer sequences need to be compared.  Best to use computers which are ideally suited for these types of tasks.</a:t>
            </a:r>
          </a:p>
        </p:txBody>
      </p:sp>
      <p:sp>
        <p:nvSpPr>
          <p:cNvPr id="4" name="Slide Number Placeholder 3"/>
          <p:cNvSpPr>
            <a:spLocks noGrp="1"/>
          </p:cNvSpPr>
          <p:nvPr>
            <p:ph type="sldNum" sz="quarter" idx="5"/>
          </p:nvPr>
        </p:nvSpPr>
        <p:spPr/>
        <p:txBody>
          <a:bodyPr/>
          <a:lstStyle/>
          <a:p>
            <a:fld id="{5BB516CB-1A96-441D-9BA6-303214E53EC8}" type="slidenum">
              <a:rPr lang="en-US" smtClean="0"/>
              <a:t>4</a:t>
            </a:fld>
            <a:endParaRPr lang="en-US"/>
          </a:p>
        </p:txBody>
      </p:sp>
    </p:spTree>
    <p:extLst>
      <p:ext uri="{BB962C8B-B14F-4D97-AF65-F5344CB8AC3E}">
        <p14:creationId xmlns:p14="http://schemas.microsoft.com/office/powerpoint/2010/main" val="45595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simple naïve algorithm for deducing optimal pairwise alignments.</a:t>
            </a:r>
          </a:p>
        </p:txBody>
      </p:sp>
      <p:sp>
        <p:nvSpPr>
          <p:cNvPr id="4" name="Slide Number Placeholder 3"/>
          <p:cNvSpPr>
            <a:spLocks noGrp="1"/>
          </p:cNvSpPr>
          <p:nvPr>
            <p:ph type="sldNum" sz="quarter" idx="5"/>
          </p:nvPr>
        </p:nvSpPr>
        <p:spPr/>
        <p:txBody>
          <a:bodyPr/>
          <a:lstStyle/>
          <a:p>
            <a:fld id="{5BB516CB-1A96-441D-9BA6-303214E53EC8}" type="slidenum">
              <a:rPr lang="en-US" smtClean="0"/>
              <a:t>5</a:t>
            </a:fld>
            <a:endParaRPr lang="en-US"/>
          </a:p>
        </p:txBody>
      </p:sp>
    </p:spTree>
    <p:extLst>
      <p:ext uri="{BB962C8B-B14F-4D97-AF65-F5344CB8AC3E}">
        <p14:creationId xmlns:p14="http://schemas.microsoft.com/office/powerpoint/2010/main" val="2406214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to note here is that the overwhelming majority of alignments in the realm of possible alignments are not meaningful at all and this is a point we will revisit later.</a:t>
            </a:r>
          </a:p>
        </p:txBody>
      </p:sp>
      <p:sp>
        <p:nvSpPr>
          <p:cNvPr id="4" name="Slide Number Placeholder 3"/>
          <p:cNvSpPr>
            <a:spLocks noGrp="1"/>
          </p:cNvSpPr>
          <p:nvPr>
            <p:ph type="sldNum" sz="quarter" idx="5"/>
          </p:nvPr>
        </p:nvSpPr>
        <p:spPr/>
        <p:txBody>
          <a:bodyPr/>
          <a:lstStyle/>
          <a:p>
            <a:fld id="{5BB516CB-1A96-441D-9BA6-303214E53EC8}" type="slidenum">
              <a:rPr lang="en-US" smtClean="0"/>
              <a:t>6</a:t>
            </a:fld>
            <a:endParaRPr lang="en-US"/>
          </a:p>
        </p:txBody>
      </p:sp>
    </p:spTree>
    <p:extLst>
      <p:ext uri="{BB962C8B-B14F-4D97-AF65-F5344CB8AC3E}">
        <p14:creationId xmlns:p14="http://schemas.microsoft.com/office/powerpoint/2010/main" val="3295942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516CB-1A96-441D-9BA6-303214E53EC8}" type="slidenum">
              <a:rPr lang="en-US" smtClean="0"/>
              <a:t>7</a:t>
            </a:fld>
            <a:endParaRPr lang="en-US"/>
          </a:p>
        </p:txBody>
      </p:sp>
    </p:spTree>
    <p:extLst>
      <p:ext uri="{BB962C8B-B14F-4D97-AF65-F5344CB8AC3E}">
        <p14:creationId xmlns:p14="http://schemas.microsoft.com/office/powerpoint/2010/main" val="43116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the overwhelming majority of alignments in the realm of possible alignments are not meaningful at 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BB516CB-1A96-441D-9BA6-303214E53EC8}" type="slidenum">
              <a:rPr lang="en-US" smtClean="0"/>
              <a:t>8</a:t>
            </a:fld>
            <a:endParaRPr lang="en-US"/>
          </a:p>
        </p:txBody>
      </p:sp>
    </p:spTree>
    <p:extLst>
      <p:ext uri="{BB962C8B-B14F-4D97-AF65-F5344CB8AC3E}">
        <p14:creationId xmlns:p14="http://schemas.microsoft.com/office/powerpoint/2010/main" val="4038978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programming is an algorithm that can quickly and efficiently generate a pairwise alignment.  </a:t>
            </a:r>
          </a:p>
          <a:p>
            <a:endParaRPr lang="en-US" dirty="0"/>
          </a:p>
          <a:p>
            <a:r>
              <a:rPr lang="en-US" dirty="0"/>
              <a:t>The principle of the Needleman-Wunsch pairwise alignment is simple – </a:t>
            </a:r>
          </a:p>
          <a:p>
            <a:pPr marL="228600" indent="-228600">
              <a:buAutoNum type="arabicPeriod"/>
            </a:pPr>
            <a:r>
              <a:rPr lang="en-US" dirty="0"/>
              <a:t>Start with an optimal alignment between sub-sequences (meaning shorter segments of the actual sequences)</a:t>
            </a:r>
          </a:p>
          <a:p>
            <a:pPr marL="228600" indent="-228600">
              <a:buAutoNum type="arabicPeriod"/>
            </a:pPr>
            <a:r>
              <a:rPr lang="en-US" dirty="0"/>
              <a:t>Progressively 'build-up' the optimal alignment for the actual sequences </a:t>
            </a:r>
          </a:p>
        </p:txBody>
      </p:sp>
      <p:sp>
        <p:nvSpPr>
          <p:cNvPr id="4" name="Slide Number Placeholder 3"/>
          <p:cNvSpPr>
            <a:spLocks noGrp="1"/>
          </p:cNvSpPr>
          <p:nvPr>
            <p:ph type="sldNum" sz="quarter" idx="5"/>
          </p:nvPr>
        </p:nvSpPr>
        <p:spPr/>
        <p:txBody>
          <a:bodyPr/>
          <a:lstStyle/>
          <a:p>
            <a:fld id="{5BB516CB-1A96-441D-9BA6-303214E53EC8}" type="slidenum">
              <a:rPr lang="en-US" smtClean="0"/>
              <a:t>9</a:t>
            </a:fld>
            <a:endParaRPr lang="en-US"/>
          </a:p>
        </p:txBody>
      </p:sp>
    </p:spTree>
    <p:extLst>
      <p:ext uri="{BB962C8B-B14F-4D97-AF65-F5344CB8AC3E}">
        <p14:creationId xmlns:p14="http://schemas.microsoft.com/office/powerpoint/2010/main" val="264445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vl1pPr>
            <a:extLst/>
          </a:lstStyle>
          <a:p>
            <a:pPr>
              <a:defRPr/>
            </a:pPr>
            <a:fld id="{C8F9C71B-563E-4B8E-A7D6-09CA208AC2D1}" type="datetimeFigureOut">
              <a:rPr lang="en-US"/>
              <a:pPr>
                <a:defRPr/>
              </a:pPr>
              <a:t>1/25/21</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2C985250-7FC5-474A-B031-3377C3DD8307}" type="slidenum">
              <a:rPr lang="en-US" smtClean="0"/>
              <a:pPr>
                <a:defRPr/>
              </a:pPr>
              <a:t>‹#›</a:t>
            </a:fld>
            <a:endParaRPr lang="en-US"/>
          </a:p>
        </p:txBody>
      </p:sp>
    </p:spTree>
    <p:extLst>
      <p:ext uri="{BB962C8B-B14F-4D97-AF65-F5344CB8AC3E}">
        <p14:creationId xmlns:p14="http://schemas.microsoft.com/office/powerpoint/2010/main" val="1812932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2F8F3CB7-D2C3-4255-901C-AC5C80CE034C}" type="datetimeFigureOut">
              <a:rPr lang="en-US"/>
              <a:pPr>
                <a:defRPr/>
              </a:pPr>
              <a:t>1/25/21</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CE09D6F7-37C1-4FFA-89CE-19710DF242BA}" type="slidenum">
              <a:rPr lang="en-US" smtClean="0"/>
              <a:pPr>
                <a:defRPr/>
              </a:pPr>
              <a:t>‹#›</a:t>
            </a:fld>
            <a:endParaRPr lang="en-US"/>
          </a:p>
        </p:txBody>
      </p:sp>
    </p:spTree>
    <p:extLst>
      <p:ext uri="{BB962C8B-B14F-4D97-AF65-F5344CB8AC3E}">
        <p14:creationId xmlns:p14="http://schemas.microsoft.com/office/powerpoint/2010/main" val="272071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2B2EF54F-83C3-44C5-9D4F-4887C6B83950}" type="datetimeFigureOut">
              <a:rPr lang="en-US"/>
              <a:pPr>
                <a:defRPr/>
              </a:pPr>
              <a:t>1/25/21</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F6A913C0-64BB-4E8B-9720-78770D46F3A2}" type="slidenum">
              <a:rPr lang="en-US" smtClean="0"/>
              <a:pPr>
                <a:defRPr/>
              </a:pPr>
              <a:t>‹#›</a:t>
            </a:fld>
            <a:endParaRPr lang="en-US"/>
          </a:p>
        </p:txBody>
      </p:sp>
    </p:spTree>
    <p:extLst>
      <p:ext uri="{BB962C8B-B14F-4D97-AF65-F5344CB8AC3E}">
        <p14:creationId xmlns:p14="http://schemas.microsoft.com/office/powerpoint/2010/main" val="196391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7620D910-716A-4253-BA1C-B39CD11AC380}" type="datetimeFigureOut">
              <a:rPr lang="en-US"/>
              <a:pPr>
                <a:defRPr/>
              </a:pPr>
              <a:t>1/25/21</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9D4D201-EC97-4845-AAC2-18C99485E07E}" type="slidenum">
              <a:rPr lang="en-US" smtClean="0"/>
              <a:pPr>
                <a:defRPr/>
              </a:pPr>
              <a:t>‹#›</a:t>
            </a:fld>
            <a:endParaRPr lang="en-US"/>
          </a:p>
        </p:txBody>
      </p:sp>
    </p:spTree>
    <p:extLst>
      <p:ext uri="{BB962C8B-B14F-4D97-AF65-F5344CB8AC3E}">
        <p14:creationId xmlns:p14="http://schemas.microsoft.com/office/powerpoint/2010/main" val="177219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8" name="Date Placeholder 3"/>
          <p:cNvSpPr>
            <a:spLocks noGrp="1"/>
          </p:cNvSpPr>
          <p:nvPr>
            <p:ph type="dt" sz="half" idx="10"/>
          </p:nvPr>
        </p:nvSpPr>
        <p:spPr/>
        <p:txBody>
          <a:bodyPr/>
          <a:lstStyle>
            <a:lvl1pPr>
              <a:defRPr/>
            </a:lvl1pPr>
            <a:extLst/>
          </a:lstStyle>
          <a:p>
            <a:pPr>
              <a:defRPr/>
            </a:pPr>
            <a:fld id="{FE761C04-E542-47A5-AA6A-2FF08B66D2D5}" type="datetimeFigureOut">
              <a:rPr lang="en-US"/>
              <a:pPr>
                <a:defRPr/>
              </a:pPr>
              <a:t>1/25/21</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3D781EB3-5AA2-450B-B0DF-F97E154E8A86}" type="slidenum">
              <a:rPr lang="en-US" smtClean="0"/>
              <a:pPr>
                <a:defRPr/>
              </a:pPr>
              <a:t>‹#›</a:t>
            </a:fld>
            <a:endParaRPr lang="en-US"/>
          </a:p>
        </p:txBody>
      </p:sp>
    </p:spTree>
    <p:extLst>
      <p:ext uri="{BB962C8B-B14F-4D97-AF65-F5344CB8AC3E}">
        <p14:creationId xmlns:p14="http://schemas.microsoft.com/office/powerpoint/2010/main" val="54489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63A68DF7-C0BE-4BAD-B45C-5102DCC12569}" type="datetimeFigureOut">
              <a:rPr lang="en-US"/>
              <a:pPr>
                <a:defRPr/>
              </a:pPr>
              <a:t>1/25/21</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0C859346-E7B0-4322-A071-2ECACC64CA8A}" type="slidenum">
              <a:rPr lang="en-US" smtClean="0"/>
              <a:pPr>
                <a:defRPr/>
              </a:pPr>
              <a:t>‹#›</a:t>
            </a:fld>
            <a:endParaRPr lang="en-US"/>
          </a:p>
        </p:txBody>
      </p:sp>
    </p:spTree>
    <p:extLst>
      <p:ext uri="{BB962C8B-B14F-4D97-AF65-F5344CB8AC3E}">
        <p14:creationId xmlns:p14="http://schemas.microsoft.com/office/powerpoint/2010/main" val="121029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D3AF95CD-E3A2-4182-9AC1-3716E2FEA5A4}" type="datetimeFigureOut">
              <a:rPr lang="en-US"/>
              <a:pPr>
                <a:defRPr/>
              </a:pPr>
              <a:t>1/25/21</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86FFF51-6BD0-4EC1-AFBC-038B1A51F48C}" type="slidenum">
              <a:rPr lang="en-US" smtClean="0"/>
              <a:pPr>
                <a:defRPr/>
              </a:pPr>
              <a:t>‹#›</a:t>
            </a:fld>
            <a:endParaRPr lang="en-US"/>
          </a:p>
        </p:txBody>
      </p:sp>
    </p:spTree>
    <p:extLst>
      <p:ext uri="{BB962C8B-B14F-4D97-AF65-F5344CB8AC3E}">
        <p14:creationId xmlns:p14="http://schemas.microsoft.com/office/powerpoint/2010/main" val="31093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4F9E48B9-3C59-43D3-BD3C-E2DAD132A5C9}" type="datetimeFigureOut">
              <a:rPr lang="en-US"/>
              <a:pPr>
                <a:defRPr/>
              </a:pPr>
              <a:t>1/25/21</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0C282E80-CAC9-44CB-AC88-8601B1F1F172}" type="slidenum">
              <a:rPr lang="en-US" smtClean="0"/>
              <a:pPr>
                <a:defRPr/>
              </a:pPr>
              <a:t>‹#›</a:t>
            </a:fld>
            <a:endParaRPr lang="en-US"/>
          </a:p>
        </p:txBody>
      </p:sp>
    </p:spTree>
    <p:extLst>
      <p:ext uri="{BB962C8B-B14F-4D97-AF65-F5344CB8AC3E}">
        <p14:creationId xmlns:p14="http://schemas.microsoft.com/office/powerpoint/2010/main" val="386159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p:cNvSpPr>
            <a:spLocks noGrp="1"/>
          </p:cNvSpPr>
          <p:nvPr>
            <p:ph type="dt" sz="half" idx="10"/>
          </p:nvPr>
        </p:nvSpPr>
        <p:spPr/>
        <p:txBody>
          <a:bodyPr/>
          <a:lstStyle>
            <a:lvl1pPr>
              <a:defRPr baseline="0">
                <a:latin typeface="Calibri" panose="020F0502020204030204" pitchFamily="34" charset="0"/>
              </a:defRPr>
            </a:lvl1pPr>
            <a:extLst/>
          </a:lstStyle>
          <a:p>
            <a:pPr>
              <a:defRPr/>
            </a:pPr>
            <a:fld id="{DFB9117B-4EF3-4790-A4E8-123C07FB1595}" type="datetimeFigureOut">
              <a:rPr lang="en-US" smtClean="0"/>
              <a:pPr>
                <a:defRPr/>
              </a:pPr>
              <a:t>1/25/21</a:t>
            </a:fld>
            <a:endParaRPr lang="en-US" dirty="0"/>
          </a:p>
        </p:txBody>
      </p:sp>
      <p:sp>
        <p:nvSpPr>
          <p:cNvPr id="5" name="Footer Placeholder 2"/>
          <p:cNvSpPr>
            <a:spLocks noGrp="1"/>
          </p:cNvSpPr>
          <p:nvPr>
            <p:ph type="ftr" sz="quarter" idx="11"/>
          </p:nvPr>
        </p:nvSpPr>
        <p:spPr/>
        <p:txBody>
          <a:bodyPr/>
          <a:lstStyle>
            <a:lvl1pPr>
              <a:defRPr baseline="0">
                <a:latin typeface="Calibri" panose="020F0502020204030204" pitchFamily="34" charset="0"/>
              </a:defRPr>
            </a:lvl1pPr>
            <a:extLst/>
          </a:lstStyle>
          <a:p>
            <a:pPr>
              <a:defRPr/>
            </a:pPr>
            <a:endParaRPr lang="en-US" dirty="0"/>
          </a:p>
        </p:txBody>
      </p:sp>
      <p:sp>
        <p:nvSpPr>
          <p:cNvPr id="6" name="Slide Number Placeholder 3"/>
          <p:cNvSpPr>
            <a:spLocks noGrp="1"/>
          </p:cNvSpPr>
          <p:nvPr>
            <p:ph type="sldNum" sz="quarter" idx="12"/>
          </p:nvPr>
        </p:nvSpPr>
        <p:spPr/>
        <p:txBody>
          <a:bodyPr/>
          <a:lstStyle>
            <a:lvl1pPr>
              <a:defRPr baseline="0">
                <a:latin typeface="Calibri" panose="020F0502020204030204" pitchFamily="34" charset="0"/>
              </a:defRPr>
            </a:lvl1pPr>
            <a:extLst/>
          </a:lstStyle>
          <a:p>
            <a:pPr>
              <a:defRPr/>
            </a:pPr>
            <a:fld id="{585970F6-E557-4921-9FBE-32BFF1CCA1F8}" type="slidenum">
              <a:rPr lang="en-US" smtClean="0"/>
              <a:pPr>
                <a:defRPr/>
              </a:pPr>
              <a:t>‹#›</a:t>
            </a:fld>
            <a:endParaRPr lang="en-US" dirty="0"/>
          </a:p>
        </p:txBody>
      </p:sp>
    </p:spTree>
    <p:extLst>
      <p:ext uri="{BB962C8B-B14F-4D97-AF65-F5344CB8AC3E}">
        <p14:creationId xmlns:p14="http://schemas.microsoft.com/office/powerpoint/2010/main" val="54981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83A0A8D2-F2DE-4EB6-89BC-A41E71A15CED}" type="datetimeFigureOut">
              <a:rPr lang="en-US"/>
              <a:pPr>
                <a:defRPr/>
              </a:pPr>
              <a:t>1/25/21</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8EB9C8E3-6263-433D-8B4C-97DA9648B99F}" type="slidenum">
              <a:rPr lang="en-US" smtClean="0"/>
              <a:pPr>
                <a:defRPr/>
              </a:pPr>
              <a:t>‹#›</a:t>
            </a:fld>
            <a:endParaRPr lang="en-US"/>
          </a:p>
        </p:txBody>
      </p:sp>
    </p:spTree>
    <p:extLst>
      <p:ext uri="{BB962C8B-B14F-4D97-AF65-F5344CB8AC3E}">
        <p14:creationId xmlns:p14="http://schemas.microsoft.com/office/powerpoint/2010/main" val="3576938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eaLnBrk="1" hangingPunct="1">
              <a:lnSpc>
                <a:spcPts val="3000"/>
              </a:lnSpc>
              <a:spcBef>
                <a:spcPts val="600"/>
              </a:spcBef>
              <a:buClr>
                <a:schemeClr val="accent1"/>
              </a:buClr>
              <a:buSzPct val="80000"/>
              <a:buFont typeface="Wingdings 2"/>
              <a:buNone/>
              <a:defRPr/>
            </a:pPr>
            <a:endParaRPr lang="en-US" sz="320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Edit Master text styles</a:t>
            </a:r>
          </a:p>
        </p:txBody>
      </p:sp>
      <p:sp>
        <p:nvSpPr>
          <p:cNvPr id="8" name="Date Placeholder 4"/>
          <p:cNvSpPr>
            <a:spLocks noGrp="1"/>
          </p:cNvSpPr>
          <p:nvPr>
            <p:ph type="dt" sz="half" idx="10"/>
          </p:nvPr>
        </p:nvSpPr>
        <p:spPr/>
        <p:txBody>
          <a:bodyPr/>
          <a:lstStyle>
            <a:lvl1pPr>
              <a:defRPr/>
            </a:lvl1pPr>
            <a:extLst/>
          </a:lstStyle>
          <a:p>
            <a:pPr>
              <a:defRPr/>
            </a:pPr>
            <a:fld id="{80BA657B-6D93-4740-BF98-8D657CDFDC9F}" type="datetimeFigureOut">
              <a:rPr lang="en-US"/>
              <a:pPr>
                <a:defRPr/>
              </a:pPr>
              <a:t>1/25/21</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A8D7443E-5EAA-4185-A3B3-CB0DFCCB9AB0}" type="slidenum">
              <a:rPr lang="en-US" smtClean="0"/>
              <a:pPr>
                <a:defRPr/>
              </a:pPr>
              <a:t>‹#›</a:t>
            </a:fld>
            <a:endParaRPr lang="en-US"/>
          </a:p>
        </p:txBody>
      </p:sp>
    </p:spTree>
    <p:extLst>
      <p:ext uri="{BB962C8B-B14F-4D97-AF65-F5344CB8AC3E}">
        <p14:creationId xmlns:p14="http://schemas.microsoft.com/office/powerpoint/2010/main" val="180598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schemeClr val="bg2">
                <a:shade val="9000"/>
                <a:satMod val="300000"/>
              </a:schemeClr>
              <a:schemeClr val="bg2">
                <a:tint val="90000"/>
                <a:satMod val="225000"/>
              </a:schemeClr>
            </a:duotone>
            <a:lum/>
          </a:blip>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C919B55D-1E8D-436E-A2D8-4DE0188D1B78}" type="datetimeFigureOut">
              <a:rPr lang="en-US"/>
              <a:pPr>
                <a:defRPr/>
              </a:pPr>
              <a:t>1/25/21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DAA7403C-A89E-4841-860A-9CEA68BF3760}" type="slidenum">
              <a:rPr lang="en-US" smtClean="0"/>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322307949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1" fontAlgn="base" hangingPunct="1">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1" fontAlgn="base" hangingPunct="1">
        <a:spcBef>
          <a:spcPct val="0"/>
        </a:spcBef>
        <a:spcAft>
          <a:spcPct val="0"/>
        </a:spcAft>
        <a:defRPr sz="4300">
          <a:solidFill>
            <a:srgbClr val="572314"/>
          </a:solidFill>
          <a:latin typeface="Calibri" pitchFamily="34" charset="0"/>
        </a:defRPr>
      </a:lvl2pPr>
      <a:lvl3pPr algn="l" rtl="0" eaLnBrk="1" fontAlgn="base" hangingPunct="1">
        <a:spcBef>
          <a:spcPct val="0"/>
        </a:spcBef>
        <a:spcAft>
          <a:spcPct val="0"/>
        </a:spcAft>
        <a:defRPr sz="4300">
          <a:solidFill>
            <a:srgbClr val="572314"/>
          </a:solidFill>
          <a:latin typeface="Calibri" pitchFamily="34" charset="0"/>
        </a:defRPr>
      </a:lvl3pPr>
      <a:lvl4pPr algn="l" rtl="0" eaLnBrk="1" fontAlgn="base" hangingPunct="1">
        <a:spcBef>
          <a:spcPct val="0"/>
        </a:spcBef>
        <a:spcAft>
          <a:spcPct val="0"/>
        </a:spcAft>
        <a:defRPr sz="4300">
          <a:solidFill>
            <a:srgbClr val="572314"/>
          </a:solidFill>
          <a:latin typeface="Calibri" pitchFamily="34" charset="0"/>
        </a:defRPr>
      </a:lvl4pPr>
      <a:lvl5pPr algn="l" rtl="0" eaLnBrk="1" fontAlgn="base" hangingPunct="1">
        <a:spcBef>
          <a:spcPct val="0"/>
        </a:spcBef>
        <a:spcAft>
          <a:spcPct val="0"/>
        </a:spcAft>
        <a:defRPr sz="4300">
          <a:solidFill>
            <a:srgbClr val="572314"/>
          </a:solidFill>
          <a:latin typeface="Calibri" pitchFamily="34" charset="0"/>
        </a:defRPr>
      </a:lvl5pPr>
      <a:lvl6pPr marL="457200" algn="l" rtl="0" eaLnBrk="1" fontAlgn="base" hangingPunct="1">
        <a:spcBef>
          <a:spcPct val="0"/>
        </a:spcBef>
        <a:spcAft>
          <a:spcPct val="0"/>
        </a:spcAft>
        <a:defRPr sz="4300">
          <a:solidFill>
            <a:srgbClr val="572314"/>
          </a:solidFill>
          <a:latin typeface="Calibri" pitchFamily="34" charset="0"/>
        </a:defRPr>
      </a:lvl6pPr>
      <a:lvl7pPr marL="914400" algn="l" rtl="0" eaLnBrk="1" fontAlgn="base" hangingPunct="1">
        <a:spcBef>
          <a:spcPct val="0"/>
        </a:spcBef>
        <a:spcAft>
          <a:spcPct val="0"/>
        </a:spcAft>
        <a:defRPr sz="4300">
          <a:solidFill>
            <a:srgbClr val="572314"/>
          </a:solidFill>
          <a:latin typeface="Calibri" pitchFamily="34" charset="0"/>
        </a:defRPr>
      </a:lvl7pPr>
      <a:lvl8pPr marL="1371600" algn="l" rtl="0" eaLnBrk="1" fontAlgn="base" hangingPunct="1">
        <a:spcBef>
          <a:spcPct val="0"/>
        </a:spcBef>
        <a:spcAft>
          <a:spcPct val="0"/>
        </a:spcAft>
        <a:defRPr sz="4300">
          <a:solidFill>
            <a:srgbClr val="572314"/>
          </a:solidFill>
          <a:latin typeface="Calibri" pitchFamily="34" charset="0"/>
        </a:defRPr>
      </a:lvl8pPr>
      <a:lvl9pPr marL="1828800" algn="l" rtl="0" eaLnBrk="1" fontAlgn="base" hangingPunct="1">
        <a:spcBef>
          <a:spcPct val="0"/>
        </a:spcBef>
        <a:spcAft>
          <a:spcPct val="0"/>
        </a:spcAft>
        <a:defRPr sz="4300">
          <a:solidFill>
            <a:srgbClr val="572314"/>
          </a:solidFill>
          <a:latin typeface="Calibri" pitchFamily="34" charset="0"/>
        </a:defRPr>
      </a:lvl9pPr>
      <a:extLst/>
    </p:titleStyle>
    <p:bodyStyle>
      <a:lvl1pPr marL="365125" indent="-282575" algn="l" rtl="0" eaLnBrk="1" fontAlgn="base" hangingPunct="1">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1" fontAlgn="base" hangingPunct="1">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1" fontAlgn="base" hangingPunct="1">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1" fontAlgn="base" hangingPunct="1">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1" fontAlgn="base" hangingPunct="1">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85800" y="457200"/>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Why Align Sequences?</a:t>
            </a:r>
          </a:p>
        </p:txBody>
      </p:sp>
      <p:sp>
        <p:nvSpPr>
          <p:cNvPr id="12" name="TextBox 11">
            <a:extLst>
              <a:ext uri="{FF2B5EF4-FFF2-40B4-BE49-F238E27FC236}">
                <a16:creationId xmlns:a16="http://schemas.microsoft.com/office/drawing/2014/main" id="{3B23B998-442D-48CA-9712-747E3BEAC3BF}"/>
              </a:ext>
            </a:extLst>
          </p:cNvPr>
          <p:cNvSpPr txBox="1"/>
          <p:nvPr/>
        </p:nvSpPr>
        <p:spPr>
          <a:xfrm>
            <a:off x="1008972" y="1485076"/>
            <a:ext cx="7449228" cy="1015663"/>
          </a:xfrm>
          <a:prstGeom prst="rect">
            <a:avLst/>
          </a:prstGeom>
          <a:noFill/>
        </p:spPr>
        <p:txBody>
          <a:bodyPr wrap="square" rtlCol="0">
            <a:spAutoFit/>
          </a:bodyPr>
          <a:lstStyle/>
          <a:p>
            <a:pPr marL="285750" indent="-285750">
              <a:spcBef>
                <a:spcPts val="0"/>
              </a:spcBef>
              <a:spcAft>
                <a:spcPts val="600"/>
              </a:spcAft>
              <a:buClr>
                <a:schemeClr val="accent4"/>
              </a:buClr>
              <a:buFont typeface="Wingdings" panose="05000000000000000000" pitchFamily="2" charset="2"/>
              <a:buChar char="v"/>
            </a:pPr>
            <a:r>
              <a:rPr lang="en-US" sz="2000" dirty="0">
                <a:latin typeface="+mj-lt"/>
              </a:rPr>
              <a:t>Aligning sequences is a way to compare and contrast biological sequences; the task of sequence alignment lies at the heart of bioinformatics</a:t>
            </a:r>
          </a:p>
        </p:txBody>
      </p:sp>
      <p:sp>
        <p:nvSpPr>
          <p:cNvPr id="13" name="TextBox 12">
            <a:extLst>
              <a:ext uri="{FF2B5EF4-FFF2-40B4-BE49-F238E27FC236}">
                <a16:creationId xmlns:a16="http://schemas.microsoft.com/office/drawing/2014/main" id="{FD458E8F-3CCF-4055-A90C-68CE58B94D80}"/>
              </a:ext>
            </a:extLst>
          </p:cNvPr>
          <p:cNvSpPr txBox="1"/>
          <p:nvPr/>
        </p:nvSpPr>
        <p:spPr>
          <a:xfrm>
            <a:off x="1008972" y="2919015"/>
            <a:ext cx="7449228" cy="1477328"/>
          </a:xfrm>
          <a:prstGeom prst="rect">
            <a:avLst/>
          </a:prstGeom>
          <a:noFill/>
        </p:spPr>
        <p:txBody>
          <a:bodyPr wrap="square" rtlCol="0">
            <a:spAutoFit/>
          </a:bodyPr>
          <a:lstStyle/>
          <a:p>
            <a:pPr marL="285750" indent="-285750">
              <a:spcBef>
                <a:spcPts val="0"/>
              </a:spcBef>
              <a:spcAft>
                <a:spcPts val="600"/>
              </a:spcAft>
              <a:buClr>
                <a:schemeClr val="accent4"/>
              </a:buClr>
              <a:buFont typeface="Wingdings" panose="05000000000000000000" pitchFamily="2" charset="2"/>
              <a:buChar char="v"/>
            </a:pPr>
            <a:r>
              <a:rPr lang="en-US" sz="2000" dirty="0">
                <a:latin typeface="+mj-lt"/>
              </a:rPr>
              <a:t>The goal of pairwise sequence alignment is to:</a:t>
            </a:r>
          </a:p>
          <a:p>
            <a:pPr marL="800100" lvl="1" indent="-342900">
              <a:spcBef>
                <a:spcPts val="0"/>
              </a:spcBef>
              <a:spcAft>
                <a:spcPts val="600"/>
              </a:spcAft>
              <a:buClr>
                <a:schemeClr val="accent4"/>
              </a:buClr>
              <a:buFont typeface="Wingdings" panose="05000000000000000000" pitchFamily="2" charset="2"/>
              <a:buChar char="Ø"/>
            </a:pPr>
            <a:r>
              <a:rPr lang="en-US" sz="2000" dirty="0">
                <a:latin typeface="+mj-lt"/>
              </a:rPr>
              <a:t>Deduce quantitative measures of relatedness</a:t>
            </a:r>
          </a:p>
          <a:p>
            <a:pPr marL="800100" lvl="1" indent="-342900">
              <a:spcBef>
                <a:spcPts val="0"/>
              </a:spcBef>
              <a:spcAft>
                <a:spcPts val="600"/>
              </a:spcAft>
              <a:buClr>
                <a:schemeClr val="accent4"/>
              </a:buClr>
              <a:buFont typeface="Wingdings" panose="05000000000000000000" pitchFamily="2" charset="2"/>
              <a:buChar char="Ø"/>
            </a:pPr>
            <a:r>
              <a:rPr lang="en-US" sz="2000" dirty="0">
                <a:latin typeface="+mj-lt"/>
              </a:rPr>
              <a:t>Based on these measures, infer whether the two sequences might be related (</a:t>
            </a:r>
            <a:r>
              <a:rPr lang="en-US" sz="2000" i="1" dirty="0">
                <a:latin typeface="+mj-lt"/>
              </a:rPr>
              <a:t>i.e.</a:t>
            </a:r>
            <a:r>
              <a:rPr lang="en-US" sz="2000" dirty="0">
                <a:latin typeface="+mj-lt"/>
              </a:rPr>
              <a:t>, shared a common evolutionary history)</a:t>
            </a:r>
          </a:p>
        </p:txBody>
      </p:sp>
      <p:sp>
        <p:nvSpPr>
          <p:cNvPr id="17" name="TextBox 16">
            <a:extLst>
              <a:ext uri="{FF2B5EF4-FFF2-40B4-BE49-F238E27FC236}">
                <a16:creationId xmlns:a16="http://schemas.microsoft.com/office/drawing/2014/main" id="{532EC3D6-D882-44A7-9218-BE028887976E}"/>
              </a:ext>
            </a:extLst>
          </p:cNvPr>
          <p:cNvSpPr txBox="1"/>
          <p:nvPr/>
        </p:nvSpPr>
        <p:spPr>
          <a:xfrm>
            <a:off x="1008972" y="4814619"/>
            <a:ext cx="7449228" cy="1015663"/>
          </a:xfrm>
          <a:prstGeom prst="rect">
            <a:avLst/>
          </a:prstGeom>
          <a:noFill/>
        </p:spPr>
        <p:txBody>
          <a:bodyPr wrap="square" rtlCol="0">
            <a:spAutoFit/>
          </a:bodyPr>
          <a:lstStyle/>
          <a:p>
            <a:pPr marL="285750" indent="-285750">
              <a:spcBef>
                <a:spcPts val="0"/>
              </a:spcBef>
              <a:spcAft>
                <a:spcPts val="600"/>
              </a:spcAft>
              <a:buClr>
                <a:schemeClr val="accent4"/>
              </a:buClr>
              <a:buFont typeface="Wingdings" panose="05000000000000000000" pitchFamily="2" charset="2"/>
              <a:buChar char="v"/>
            </a:pPr>
            <a:r>
              <a:rPr lang="en-US" sz="2000" dirty="0">
                <a:latin typeface="+mj-lt"/>
              </a:rPr>
              <a:t>If one sequence is well studied by experimental approaches, the findings could be extrapolated to the poorly studied siblings or cousins</a:t>
            </a:r>
          </a:p>
        </p:txBody>
      </p:sp>
    </p:spTree>
    <p:extLst>
      <p:ext uri="{BB962C8B-B14F-4D97-AF65-F5344CB8AC3E}">
        <p14:creationId xmlns:p14="http://schemas.microsoft.com/office/powerpoint/2010/main" val="384940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85800" y="457200"/>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Comparative Sequence Analysis</a:t>
            </a:r>
          </a:p>
        </p:txBody>
      </p:sp>
      <p:sp>
        <p:nvSpPr>
          <p:cNvPr id="7171" name="Rectangle 3"/>
          <p:cNvSpPr>
            <a:spLocks noChangeArrowheads="1"/>
          </p:cNvSpPr>
          <p:nvPr/>
        </p:nvSpPr>
        <p:spPr bwMode="auto">
          <a:xfrm>
            <a:off x="1192530" y="1371600"/>
            <a:ext cx="6758940" cy="627478"/>
          </a:xfrm>
          <a:prstGeom prst="rect">
            <a:avLst/>
          </a:prstGeom>
          <a:noFill/>
          <a:ln w="9525">
            <a:noFill/>
            <a:miter lim="800000"/>
            <a:headEnd/>
            <a:tailEnd/>
          </a:ln>
        </p:spPr>
        <p:txBody>
          <a:bodyPr lIns="92075" tIns="46038" rIns="92075" bIns="46038"/>
          <a:lstStyle/>
          <a:p>
            <a:pPr marL="342900" indent="-342900" algn="ctr">
              <a:spcBef>
                <a:spcPct val="20000"/>
              </a:spcBef>
            </a:pPr>
            <a:r>
              <a:rPr kumimoji="1" lang="en-US" sz="1800" dirty="0">
                <a:latin typeface="Calibri" pitchFamily="34" charset="0"/>
              </a:rPr>
              <a:t>Given two </a:t>
            </a:r>
            <a:r>
              <a:rPr kumimoji="1" lang="en-US" sz="1800" u="sng" dirty="0">
                <a:latin typeface="Calibri" pitchFamily="34" charset="0"/>
              </a:rPr>
              <a:t>related</a:t>
            </a:r>
            <a:r>
              <a:rPr kumimoji="1" lang="en-US" sz="1800" dirty="0">
                <a:latin typeface="Calibri" pitchFamily="34" charset="0"/>
              </a:rPr>
              <a:t> sequences, establish a plausible pairwise alignment (based solely on sequence information)</a:t>
            </a:r>
          </a:p>
        </p:txBody>
      </p:sp>
      <p:grpSp>
        <p:nvGrpSpPr>
          <p:cNvPr id="3" name="Group 2">
            <a:extLst>
              <a:ext uri="{FF2B5EF4-FFF2-40B4-BE49-F238E27FC236}">
                <a16:creationId xmlns:a16="http://schemas.microsoft.com/office/drawing/2014/main" id="{5E157C9C-9398-4600-8E6D-20F0A2358D0F}"/>
              </a:ext>
            </a:extLst>
          </p:cNvPr>
          <p:cNvGrpSpPr/>
          <p:nvPr/>
        </p:nvGrpSpPr>
        <p:grpSpPr>
          <a:xfrm>
            <a:off x="3429002" y="2522222"/>
            <a:ext cx="1828798" cy="978315"/>
            <a:chOff x="3429002" y="2522222"/>
            <a:chExt cx="1828798" cy="978315"/>
          </a:xfrm>
        </p:grpSpPr>
        <p:sp>
          <p:nvSpPr>
            <p:cNvPr id="7172" name="Rectangle 4"/>
            <p:cNvSpPr>
              <a:spLocks noChangeArrowheads="1"/>
            </p:cNvSpPr>
            <p:nvPr/>
          </p:nvSpPr>
          <p:spPr bwMode="auto">
            <a:xfrm>
              <a:off x="3924300" y="2522222"/>
              <a:ext cx="1295400" cy="366713"/>
            </a:xfrm>
            <a:prstGeom prst="rect">
              <a:avLst/>
            </a:prstGeom>
            <a:noFill/>
            <a:ln w="9525">
              <a:noFill/>
              <a:miter lim="800000"/>
              <a:headEnd/>
              <a:tailEnd/>
            </a:ln>
          </p:spPr>
          <p:txBody>
            <a:bodyPr lIns="92075" tIns="46038" rIns="92075" bIns="46038">
              <a:spAutoFit/>
            </a:bodyPr>
            <a:lstStyle/>
            <a:p>
              <a:pPr marL="342900" indent="-342900" algn="ctr">
                <a:spcBef>
                  <a:spcPct val="20000"/>
                </a:spcBef>
              </a:pPr>
              <a:r>
                <a:rPr kumimoji="1" lang="en-US" sz="1800">
                  <a:latin typeface="Calibri" pitchFamily="34" charset="0"/>
                </a:rPr>
                <a:t>TACTAGCC</a:t>
              </a:r>
            </a:p>
          </p:txBody>
        </p:sp>
        <p:sp>
          <p:nvSpPr>
            <p:cNvPr id="7173" name="Rectangle 5"/>
            <p:cNvSpPr>
              <a:spLocks noChangeArrowheads="1"/>
            </p:cNvSpPr>
            <p:nvPr/>
          </p:nvSpPr>
          <p:spPr bwMode="auto">
            <a:xfrm>
              <a:off x="3886200" y="3131822"/>
              <a:ext cx="1371600" cy="366713"/>
            </a:xfrm>
            <a:prstGeom prst="rect">
              <a:avLst/>
            </a:prstGeom>
            <a:noFill/>
            <a:ln w="9525">
              <a:noFill/>
              <a:miter lim="800000"/>
              <a:headEnd/>
              <a:tailEnd/>
            </a:ln>
          </p:spPr>
          <p:txBody>
            <a:bodyPr lIns="92075" tIns="46038" rIns="92075" bIns="46038">
              <a:spAutoFit/>
            </a:bodyPr>
            <a:lstStyle/>
            <a:p>
              <a:pPr marL="342900" indent="-342900" algn="ctr">
                <a:spcBef>
                  <a:spcPct val="20000"/>
                </a:spcBef>
              </a:pPr>
              <a:r>
                <a:rPr kumimoji="1" lang="en-US" sz="1800">
                  <a:latin typeface="Calibri" pitchFamily="34" charset="0"/>
                </a:rPr>
                <a:t>GTACTAGC</a:t>
              </a:r>
            </a:p>
          </p:txBody>
        </p:sp>
        <p:sp>
          <p:nvSpPr>
            <p:cNvPr id="77830" name="Rectangle 6"/>
            <p:cNvSpPr>
              <a:spLocks noChangeArrowheads="1"/>
            </p:cNvSpPr>
            <p:nvPr/>
          </p:nvSpPr>
          <p:spPr bwMode="auto">
            <a:xfrm>
              <a:off x="3429002" y="2552383"/>
              <a:ext cx="633507" cy="338554"/>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000000">
                        <a:alpha val="43137"/>
                      </a:srgbClr>
                    </a:outerShdw>
                  </a:effectLst>
                  <a:latin typeface="Calibri" pitchFamily="34" charset="0"/>
                </a:rPr>
                <a:t>seq 1</a:t>
              </a:r>
            </a:p>
          </p:txBody>
        </p:sp>
        <p:sp>
          <p:nvSpPr>
            <p:cNvPr id="77831" name="Rectangle 7"/>
            <p:cNvSpPr>
              <a:spLocks noChangeArrowheads="1"/>
            </p:cNvSpPr>
            <p:nvPr/>
          </p:nvSpPr>
          <p:spPr bwMode="auto">
            <a:xfrm>
              <a:off x="3429002" y="3161983"/>
              <a:ext cx="633507" cy="338554"/>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000000">
                        <a:alpha val="43137"/>
                      </a:srgbClr>
                    </a:outerShdw>
                  </a:effectLst>
                  <a:latin typeface="Calibri" pitchFamily="34" charset="0"/>
                </a:rPr>
                <a:t>seq 2</a:t>
              </a:r>
            </a:p>
          </p:txBody>
        </p:sp>
      </p:grpSp>
    </p:spTree>
    <p:extLst>
      <p:ext uri="{BB962C8B-B14F-4D97-AF65-F5344CB8AC3E}">
        <p14:creationId xmlns:p14="http://schemas.microsoft.com/office/powerpoint/2010/main" val="1890773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017" name="Group 913"/>
          <p:cNvGraphicFramePr>
            <a:graphicFrameLocks noGrp="1"/>
          </p:cNvGraphicFramePr>
          <p:nvPr>
            <p:extLst>
              <p:ext uri="{D42A27DB-BD31-4B8C-83A1-F6EECF244321}">
                <p14:modId xmlns:p14="http://schemas.microsoft.com/office/powerpoint/2010/main" val="2317766064"/>
              </p:ext>
            </p:extLst>
          </p:nvPr>
        </p:nvGraphicFramePr>
        <p:xfrm>
          <a:off x="1981202" y="1717675"/>
          <a:ext cx="5191125" cy="4607560"/>
        </p:xfrm>
        <a:graphic>
          <a:graphicData uri="http://schemas.openxmlformats.org/drawingml/2006/table">
            <a:tbl>
              <a:tblPr/>
              <a:tblGrid>
                <a:gridCol w="576263">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577850">
                  <a:extLst>
                    <a:ext uri="{9D8B030D-6E8A-4147-A177-3AD203B41FA5}">
                      <a16:colId xmlns:a16="http://schemas.microsoft.com/office/drawing/2014/main" val="20005"/>
                    </a:ext>
                  </a:extLst>
                </a:gridCol>
                <a:gridCol w="576262">
                  <a:extLst>
                    <a:ext uri="{9D8B030D-6E8A-4147-A177-3AD203B41FA5}">
                      <a16:colId xmlns:a16="http://schemas.microsoft.com/office/drawing/2014/main" val="20006"/>
                    </a:ext>
                  </a:extLst>
                </a:gridCol>
                <a:gridCol w="576263">
                  <a:extLst>
                    <a:ext uri="{9D8B030D-6E8A-4147-A177-3AD203B41FA5}">
                      <a16:colId xmlns:a16="http://schemas.microsoft.com/office/drawing/2014/main" val="20007"/>
                    </a:ext>
                  </a:extLst>
                </a:gridCol>
                <a:gridCol w="576262">
                  <a:extLst>
                    <a:ext uri="{9D8B030D-6E8A-4147-A177-3AD203B41FA5}">
                      <a16:colId xmlns:a16="http://schemas.microsoft.com/office/drawing/2014/main" val="20008"/>
                    </a:ext>
                  </a:extLst>
                </a:gridCol>
              </a:tblGrid>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800" b="1" i="0" u="none" strike="noStrike" cap="none" normalizeH="0" baseline="0" dirty="0">
                        <a:ln>
                          <a:noFill/>
                        </a:ln>
                        <a:solidFill>
                          <a:schemeClr val="tx1"/>
                        </a:solidFill>
                        <a:effectLst/>
                        <a:latin typeface="Calibri"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C</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G</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T</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A</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C</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4"/>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T</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A</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G</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C</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8"/>
                  </a:ext>
                </a:extLst>
              </a:tr>
            </a:tbl>
          </a:graphicData>
        </a:graphic>
      </p:graphicFrame>
      <p:sp>
        <p:nvSpPr>
          <p:cNvPr id="48016" name="Rectangle 912"/>
          <p:cNvSpPr>
            <a:spLocks noChangeArrowheads="1"/>
          </p:cNvSpPr>
          <p:nvPr/>
        </p:nvSpPr>
        <p:spPr bwMode="auto">
          <a:xfrm>
            <a:off x="687388" y="485775"/>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Detecting Similarity</a:t>
            </a:r>
          </a:p>
        </p:txBody>
      </p:sp>
      <p:sp>
        <p:nvSpPr>
          <p:cNvPr id="48019" name="Rectangle 915"/>
          <p:cNvSpPr>
            <a:spLocks noChangeArrowheads="1"/>
          </p:cNvSpPr>
          <p:nvPr/>
        </p:nvSpPr>
        <p:spPr bwMode="auto">
          <a:xfrm>
            <a:off x="3897313" y="1171577"/>
            <a:ext cx="1231900" cy="461963"/>
          </a:xfrm>
          <a:prstGeom prst="rect">
            <a:avLst/>
          </a:prstGeom>
          <a:noFill/>
          <a:ln w="12700" cap="sq">
            <a:noFill/>
            <a:miter lim="800000"/>
            <a:headEnd type="none" w="sm" len="sm"/>
            <a:tailEnd type="none" w="sm" len="sm"/>
          </a:ln>
          <a:effectLst/>
        </p:spPr>
        <p:txBody>
          <a:bodyPr wrap="none">
            <a:spAutoFit/>
          </a:bodyPr>
          <a:lstStyle/>
          <a:p>
            <a:pPr>
              <a:defRPr/>
            </a:pPr>
            <a:r>
              <a:rPr kumimoji="1" lang="en-US" b="1" dirty="0">
                <a:latin typeface="Calibri" pitchFamily="34" charset="0"/>
              </a:rPr>
              <a:t>Dot Plot</a:t>
            </a:r>
          </a:p>
        </p:txBody>
      </p:sp>
      <p:grpSp>
        <p:nvGrpSpPr>
          <p:cNvPr id="8298" name="Group 920"/>
          <p:cNvGrpSpPr>
            <a:grpSpLocks/>
          </p:cNvGrpSpPr>
          <p:nvPr/>
        </p:nvGrpSpPr>
        <p:grpSpPr bwMode="auto">
          <a:xfrm>
            <a:off x="1120785" y="1143000"/>
            <a:ext cx="1157297" cy="838200"/>
            <a:chOff x="202" y="672"/>
            <a:chExt cx="729" cy="528"/>
          </a:xfrm>
        </p:grpSpPr>
        <p:sp>
          <p:nvSpPr>
            <p:cNvPr id="48025" name="Rectangle 921"/>
            <p:cNvSpPr>
              <a:spLocks noChangeArrowheads="1"/>
            </p:cNvSpPr>
            <p:nvPr/>
          </p:nvSpPr>
          <p:spPr bwMode="auto">
            <a:xfrm>
              <a:off x="533" y="672"/>
              <a:ext cx="398"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1</a:t>
              </a:r>
            </a:p>
          </p:txBody>
        </p:sp>
        <p:sp>
          <p:nvSpPr>
            <p:cNvPr id="8300" name="Line 922"/>
            <p:cNvSpPr>
              <a:spLocks noChangeShapeType="1"/>
            </p:cNvSpPr>
            <p:nvPr/>
          </p:nvSpPr>
          <p:spPr bwMode="auto">
            <a:xfrm>
              <a:off x="576" y="864"/>
              <a:ext cx="336" cy="0"/>
            </a:xfrm>
            <a:prstGeom prst="line">
              <a:avLst/>
            </a:prstGeom>
            <a:noFill/>
            <a:ln w="28575" cap="sq">
              <a:solidFill>
                <a:schemeClr val="tx1"/>
              </a:solidFill>
              <a:round/>
              <a:headEnd type="none" w="sm" len="sm"/>
              <a:tailEnd type="triangle" w="sm" len="sm"/>
            </a:ln>
          </p:spPr>
          <p:txBody>
            <a:bodyPr/>
            <a:lstStyle/>
            <a:p>
              <a:endParaRPr lang="en-US"/>
            </a:p>
          </p:txBody>
        </p:sp>
        <p:sp>
          <p:nvSpPr>
            <p:cNvPr id="8301" name="Line 923"/>
            <p:cNvSpPr>
              <a:spLocks noChangeShapeType="1"/>
            </p:cNvSpPr>
            <p:nvPr/>
          </p:nvSpPr>
          <p:spPr bwMode="auto">
            <a:xfrm rot="5400000">
              <a:off x="409" y="1031"/>
              <a:ext cx="336" cy="1"/>
            </a:xfrm>
            <a:prstGeom prst="line">
              <a:avLst/>
            </a:prstGeom>
            <a:noFill/>
            <a:ln w="28575" cap="sq">
              <a:solidFill>
                <a:schemeClr val="tx1"/>
              </a:solidFill>
              <a:round/>
              <a:headEnd type="none" w="sm" len="sm"/>
              <a:tailEnd type="triangle" w="sm" len="sm"/>
            </a:ln>
          </p:spPr>
          <p:txBody>
            <a:bodyPr/>
            <a:lstStyle/>
            <a:p>
              <a:endParaRPr lang="en-US"/>
            </a:p>
          </p:txBody>
        </p:sp>
        <p:sp>
          <p:nvSpPr>
            <p:cNvPr id="48028" name="Rectangle 924"/>
            <p:cNvSpPr>
              <a:spLocks noChangeArrowheads="1"/>
            </p:cNvSpPr>
            <p:nvPr/>
          </p:nvSpPr>
          <p:spPr bwMode="auto">
            <a:xfrm>
              <a:off x="202" y="926"/>
              <a:ext cx="390"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2</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276" name="Group 148"/>
          <p:cNvGraphicFramePr>
            <a:graphicFrameLocks noGrp="1"/>
          </p:cNvGraphicFramePr>
          <p:nvPr>
            <p:extLst>
              <p:ext uri="{D42A27DB-BD31-4B8C-83A1-F6EECF244321}">
                <p14:modId xmlns:p14="http://schemas.microsoft.com/office/powerpoint/2010/main" val="699484333"/>
              </p:ext>
            </p:extLst>
          </p:nvPr>
        </p:nvGraphicFramePr>
        <p:xfrm>
          <a:off x="1981202" y="1724027"/>
          <a:ext cx="5191125" cy="4600575"/>
        </p:xfrm>
        <a:graphic>
          <a:graphicData uri="http://schemas.openxmlformats.org/drawingml/2006/table">
            <a:tbl>
              <a:tblPr/>
              <a:tblGrid>
                <a:gridCol w="576263">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577850">
                  <a:extLst>
                    <a:ext uri="{9D8B030D-6E8A-4147-A177-3AD203B41FA5}">
                      <a16:colId xmlns:a16="http://schemas.microsoft.com/office/drawing/2014/main" val="20005"/>
                    </a:ext>
                  </a:extLst>
                </a:gridCol>
                <a:gridCol w="576262">
                  <a:extLst>
                    <a:ext uri="{9D8B030D-6E8A-4147-A177-3AD203B41FA5}">
                      <a16:colId xmlns:a16="http://schemas.microsoft.com/office/drawing/2014/main" val="20006"/>
                    </a:ext>
                  </a:extLst>
                </a:gridCol>
                <a:gridCol w="576263">
                  <a:extLst>
                    <a:ext uri="{9D8B030D-6E8A-4147-A177-3AD203B41FA5}">
                      <a16:colId xmlns:a16="http://schemas.microsoft.com/office/drawing/2014/main" val="20007"/>
                    </a:ext>
                  </a:extLst>
                </a:gridCol>
                <a:gridCol w="576262">
                  <a:extLst>
                    <a:ext uri="{9D8B030D-6E8A-4147-A177-3AD203B41FA5}">
                      <a16:colId xmlns:a16="http://schemas.microsoft.com/office/drawing/2014/main" val="20008"/>
                    </a:ext>
                  </a:extLst>
                </a:gridCol>
              </a:tblGrid>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C</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G</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T</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accent2"/>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A</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C</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4"/>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T</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A</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G</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dirty="0">
                          <a:ln>
                            <a:noFill/>
                          </a:ln>
                          <a:solidFill>
                            <a:schemeClr val="tx1"/>
                          </a:solidFill>
                          <a:effectLst/>
                          <a:latin typeface="Calibri" pitchFamily="34" charset="0"/>
                        </a:rPr>
                        <a:t>C</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itchFamily="34" charset="0"/>
                        </a:rPr>
                        <a:t>x</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8"/>
                  </a:ext>
                </a:extLst>
              </a:tr>
            </a:tbl>
          </a:graphicData>
        </a:graphic>
      </p:graphicFrame>
      <p:sp>
        <p:nvSpPr>
          <p:cNvPr id="48277" name="Rectangle 149"/>
          <p:cNvSpPr>
            <a:spLocks noChangeArrowheads="1"/>
          </p:cNvSpPr>
          <p:nvPr/>
        </p:nvSpPr>
        <p:spPr bwMode="auto">
          <a:xfrm>
            <a:off x="3897313" y="1171577"/>
            <a:ext cx="1231900" cy="461963"/>
          </a:xfrm>
          <a:prstGeom prst="rect">
            <a:avLst/>
          </a:prstGeom>
          <a:noFill/>
          <a:ln w="12700" cap="sq">
            <a:noFill/>
            <a:miter lim="800000"/>
            <a:headEnd type="none" w="sm" len="sm"/>
            <a:tailEnd type="none" w="sm" len="sm"/>
          </a:ln>
          <a:effectLst/>
        </p:spPr>
        <p:txBody>
          <a:bodyPr wrap="none">
            <a:spAutoFit/>
          </a:bodyPr>
          <a:lstStyle/>
          <a:p>
            <a:pPr>
              <a:defRPr/>
            </a:pPr>
            <a:r>
              <a:rPr kumimoji="1" lang="en-US" b="1" dirty="0">
                <a:latin typeface="Calibri" pitchFamily="34" charset="0"/>
              </a:rPr>
              <a:t>Dot Plot</a:t>
            </a:r>
          </a:p>
        </p:txBody>
      </p:sp>
      <p:sp>
        <p:nvSpPr>
          <p:cNvPr id="48278" name="Rectangle 150"/>
          <p:cNvSpPr>
            <a:spLocks noChangeArrowheads="1"/>
          </p:cNvSpPr>
          <p:nvPr/>
        </p:nvSpPr>
        <p:spPr bwMode="auto">
          <a:xfrm>
            <a:off x="687388" y="485775"/>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Detecting Similarity</a:t>
            </a:r>
          </a:p>
        </p:txBody>
      </p:sp>
      <p:grpSp>
        <p:nvGrpSpPr>
          <p:cNvPr id="10" name="Group 920">
            <a:extLst>
              <a:ext uri="{FF2B5EF4-FFF2-40B4-BE49-F238E27FC236}">
                <a16:creationId xmlns:a16="http://schemas.microsoft.com/office/drawing/2014/main" id="{5D12C4EF-128F-40EA-9621-2B57B4FB163F}"/>
              </a:ext>
            </a:extLst>
          </p:cNvPr>
          <p:cNvGrpSpPr>
            <a:grpSpLocks/>
          </p:cNvGrpSpPr>
          <p:nvPr/>
        </p:nvGrpSpPr>
        <p:grpSpPr bwMode="auto">
          <a:xfrm>
            <a:off x="1120785" y="1143000"/>
            <a:ext cx="1157297" cy="838200"/>
            <a:chOff x="202" y="672"/>
            <a:chExt cx="729" cy="528"/>
          </a:xfrm>
        </p:grpSpPr>
        <p:sp>
          <p:nvSpPr>
            <p:cNvPr id="11" name="Rectangle 921">
              <a:extLst>
                <a:ext uri="{FF2B5EF4-FFF2-40B4-BE49-F238E27FC236}">
                  <a16:creationId xmlns:a16="http://schemas.microsoft.com/office/drawing/2014/main" id="{483D729D-1839-48FE-8B3A-6E47BF5A0D9D}"/>
                </a:ext>
              </a:extLst>
            </p:cNvPr>
            <p:cNvSpPr>
              <a:spLocks noChangeArrowheads="1"/>
            </p:cNvSpPr>
            <p:nvPr/>
          </p:nvSpPr>
          <p:spPr bwMode="auto">
            <a:xfrm>
              <a:off x="533" y="672"/>
              <a:ext cx="398"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1</a:t>
              </a:r>
            </a:p>
          </p:txBody>
        </p:sp>
        <p:sp>
          <p:nvSpPr>
            <p:cNvPr id="12" name="Line 922">
              <a:extLst>
                <a:ext uri="{FF2B5EF4-FFF2-40B4-BE49-F238E27FC236}">
                  <a16:creationId xmlns:a16="http://schemas.microsoft.com/office/drawing/2014/main" id="{3594BE98-1867-4180-8C0A-C461FB52C254}"/>
                </a:ext>
              </a:extLst>
            </p:cNvPr>
            <p:cNvSpPr>
              <a:spLocks noChangeShapeType="1"/>
            </p:cNvSpPr>
            <p:nvPr/>
          </p:nvSpPr>
          <p:spPr bwMode="auto">
            <a:xfrm>
              <a:off x="576" y="864"/>
              <a:ext cx="336" cy="0"/>
            </a:xfrm>
            <a:prstGeom prst="line">
              <a:avLst/>
            </a:prstGeom>
            <a:noFill/>
            <a:ln w="28575" cap="sq">
              <a:solidFill>
                <a:schemeClr val="tx1"/>
              </a:solidFill>
              <a:round/>
              <a:headEnd type="none" w="sm" len="sm"/>
              <a:tailEnd type="triangle" w="sm" len="sm"/>
            </a:ln>
          </p:spPr>
          <p:txBody>
            <a:bodyPr/>
            <a:lstStyle/>
            <a:p>
              <a:endParaRPr lang="en-US"/>
            </a:p>
          </p:txBody>
        </p:sp>
        <p:sp>
          <p:nvSpPr>
            <p:cNvPr id="13" name="Line 923">
              <a:extLst>
                <a:ext uri="{FF2B5EF4-FFF2-40B4-BE49-F238E27FC236}">
                  <a16:creationId xmlns:a16="http://schemas.microsoft.com/office/drawing/2014/main" id="{18A09A27-0F5D-49A1-B5B0-FB42323B06BC}"/>
                </a:ext>
              </a:extLst>
            </p:cNvPr>
            <p:cNvSpPr>
              <a:spLocks noChangeShapeType="1"/>
            </p:cNvSpPr>
            <p:nvPr/>
          </p:nvSpPr>
          <p:spPr bwMode="auto">
            <a:xfrm rot="5400000">
              <a:off x="409" y="1031"/>
              <a:ext cx="336" cy="1"/>
            </a:xfrm>
            <a:prstGeom prst="line">
              <a:avLst/>
            </a:prstGeom>
            <a:noFill/>
            <a:ln w="28575" cap="sq">
              <a:solidFill>
                <a:schemeClr val="tx1"/>
              </a:solidFill>
              <a:round/>
              <a:headEnd type="none" w="sm" len="sm"/>
              <a:tailEnd type="triangle" w="sm" len="sm"/>
            </a:ln>
          </p:spPr>
          <p:txBody>
            <a:bodyPr/>
            <a:lstStyle/>
            <a:p>
              <a:endParaRPr lang="en-US"/>
            </a:p>
          </p:txBody>
        </p:sp>
        <p:sp>
          <p:nvSpPr>
            <p:cNvPr id="14" name="Rectangle 924">
              <a:extLst>
                <a:ext uri="{FF2B5EF4-FFF2-40B4-BE49-F238E27FC236}">
                  <a16:creationId xmlns:a16="http://schemas.microsoft.com/office/drawing/2014/main" id="{76934B18-4CAF-4AC9-BB4B-53FAE939DFC7}"/>
                </a:ext>
              </a:extLst>
            </p:cNvPr>
            <p:cNvSpPr>
              <a:spLocks noChangeArrowheads="1"/>
            </p:cNvSpPr>
            <p:nvPr/>
          </p:nvSpPr>
          <p:spPr bwMode="auto">
            <a:xfrm>
              <a:off x="202" y="926"/>
              <a:ext cx="390"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2</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85800" y="457200"/>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Comparative Sequence Analysis</a:t>
            </a:r>
          </a:p>
        </p:txBody>
      </p:sp>
      <p:sp>
        <p:nvSpPr>
          <p:cNvPr id="7171" name="Rectangle 3"/>
          <p:cNvSpPr>
            <a:spLocks noChangeArrowheads="1"/>
          </p:cNvSpPr>
          <p:nvPr/>
        </p:nvSpPr>
        <p:spPr bwMode="auto">
          <a:xfrm>
            <a:off x="342900" y="1371600"/>
            <a:ext cx="8458200" cy="381000"/>
          </a:xfrm>
          <a:prstGeom prst="rect">
            <a:avLst/>
          </a:prstGeom>
          <a:noFill/>
          <a:ln w="9525">
            <a:noFill/>
            <a:miter lim="800000"/>
            <a:headEnd/>
            <a:tailEnd/>
          </a:ln>
        </p:spPr>
        <p:txBody>
          <a:bodyPr lIns="92075" tIns="46038" rIns="92075" bIns="46038"/>
          <a:lstStyle/>
          <a:p>
            <a:pPr marL="342900" indent="-342900" algn="ctr">
              <a:spcBef>
                <a:spcPct val="20000"/>
              </a:spcBef>
            </a:pPr>
            <a:r>
              <a:rPr kumimoji="1" lang="en-US" sz="1800">
                <a:latin typeface="Calibri" pitchFamily="34" charset="0"/>
              </a:rPr>
              <a:t>Given two sequences, determine if they are similar</a:t>
            </a:r>
          </a:p>
        </p:txBody>
      </p:sp>
      <p:sp>
        <p:nvSpPr>
          <p:cNvPr id="7172" name="Rectangle 4"/>
          <p:cNvSpPr>
            <a:spLocks noChangeArrowheads="1"/>
          </p:cNvSpPr>
          <p:nvPr/>
        </p:nvSpPr>
        <p:spPr bwMode="auto">
          <a:xfrm>
            <a:off x="3828965" y="2223251"/>
            <a:ext cx="2965619" cy="369974"/>
          </a:xfrm>
          <a:prstGeom prst="rect">
            <a:avLst/>
          </a:prstGeom>
          <a:noFill/>
          <a:ln w="9525">
            <a:noFill/>
            <a:miter lim="800000"/>
            <a:headEnd/>
            <a:tailEnd/>
          </a:ln>
        </p:spPr>
        <p:txBody>
          <a:bodyPr wrap="none" lIns="92075" tIns="46038" rIns="92075" bIns="46038">
            <a:spAutoFit/>
          </a:bodyPr>
          <a:lstStyle/>
          <a:p>
            <a:pPr>
              <a:spcBef>
                <a:spcPts val="144"/>
              </a:spcBef>
              <a:spcAft>
                <a:spcPts val="0"/>
              </a:spcAft>
            </a:pPr>
            <a:r>
              <a:rPr kumimoji="1" lang="en-US" sz="1800" dirty="0">
                <a:solidFill>
                  <a:srgbClr val="000000"/>
                </a:solidFill>
                <a:latin typeface="Calibri" panose="020F0502020204030204" pitchFamily="34" charset="0"/>
              </a:rPr>
              <a:t>TACTAGCCTACTAGCGCCTAATC</a:t>
            </a:r>
            <a:endParaRPr lang="en-US" sz="1800" dirty="0">
              <a:latin typeface="Arial" panose="020B0604020202020204" pitchFamily="34" charset="0"/>
            </a:endParaRPr>
          </a:p>
        </p:txBody>
      </p:sp>
      <p:sp>
        <p:nvSpPr>
          <p:cNvPr id="7173" name="Rectangle 5"/>
          <p:cNvSpPr>
            <a:spLocks noChangeArrowheads="1"/>
          </p:cNvSpPr>
          <p:nvPr/>
        </p:nvSpPr>
        <p:spPr bwMode="auto">
          <a:xfrm>
            <a:off x="3828965" y="2819402"/>
            <a:ext cx="2657138" cy="369974"/>
          </a:xfrm>
          <a:prstGeom prst="rect">
            <a:avLst/>
          </a:prstGeom>
          <a:noFill/>
          <a:ln w="9525">
            <a:noFill/>
            <a:miter lim="800000"/>
            <a:headEnd/>
            <a:tailEnd/>
          </a:ln>
        </p:spPr>
        <p:txBody>
          <a:bodyPr wrap="none" lIns="92075" tIns="46038" rIns="92075" bIns="46038">
            <a:spAutoFit/>
          </a:bodyPr>
          <a:lstStyle/>
          <a:p>
            <a:pPr>
              <a:spcBef>
                <a:spcPts val="144"/>
              </a:spcBef>
              <a:spcAft>
                <a:spcPts val="0"/>
              </a:spcAft>
            </a:pPr>
            <a:r>
              <a:rPr kumimoji="1" lang="en-US" sz="1800" dirty="0">
                <a:solidFill>
                  <a:srgbClr val="000000"/>
                </a:solidFill>
                <a:latin typeface="Calibri" panose="020F0502020204030204" pitchFamily="34" charset="0"/>
              </a:rPr>
              <a:t>GTACTAGCGTACTAGTAGCC</a:t>
            </a:r>
            <a:endParaRPr lang="en-US" sz="1800" i="0" u="none" strike="noStrike" dirty="0">
              <a:effectLst/>
              <a:latin typeface="Arial" panose="020B0604020202020204" pitchFamily="34" charset="0"/>
            </a:endParaRPr>
          </a:p>
        </p:txBody>
      </p:sp>
      <p:sp>
        <p:nvSpPr>
          <p:cNvPr id="77830" name="Rectangle 6"/>
          <p:cNvSpPr>
            <a:spLocks noChangeArrowheads="1"/>
          </p:cNvSpPr>
          <p:nvPr/>
        </p:nvSpPr>
        <p:spPr bwMode="auto">
          <a:xfrm>
            <a:off x="3223262" y="2239963"/>
            <a:ext cx="631904" cy="338554"/>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000000">
                      <a:alpha val="43137"/>
                    </a:srgbClr>
                  </a:outerShdw>
                </a:effectLst>
                <a:latin typeface="Calibri" pitchFamily="34" charset="0"/>
              </a:rPr>
              <a:t>seq 1</a:t>
            </a:r>
          </a:p>
        </p:txBody>
      </p:sp>
      <p:sp>
        <p:nvSpPr>
          <p:cNvPr id="77831" name="Rectangle 7"/>
          <p:cNvSpPr>
            <a:spLocks noChangeArrowheads="1"/>
          </p:cNvSpPr>
          <p:nvPr/>
        </p:nvSpPr>
        <p:spPr bwMode="auto">
          <a:xfrm>
            <a:off x="3223262" y="2849563"/>
            <a:ext cx="678391" cy="338554"/>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000000">
                      <a:alpha val="43137"/>
                    </a:srgbClr>
                  </a:outerShdw>
                </a:effectLst>
                <a:latin typeface="Calibri" pitchFamily="34" charset="0"/>
              </a:rPr>
              <a:t>seq 2 </a:t>
            </a:r>
          </a:p>
        </p:txBody>
      </p:sp>
    </p:spTree>
    <p:extLst>
      <p:ext uri="{BB962C8B-B14F-4D97-AF65-F5344CB8AC3E}">
        <p14:creationId xmlns:p14="http://schemas.microsoft.com/office/powerpoint/2010/main" val="305417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36" name="Rectangle 16"/>
          <p:cNvSpPr>
            <a:spLocks noChangeArrowheads="1"/>
          </p:cNvSpPr>
          <p:nvPr/>
        </p:nvSpPr>
        <p:spPr bwMode="auto">
          <a:xfrm>
            <a:off x="687388" y="485775"/>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Dot Plots for Nucleic Acid Sequences</a:t>
            </a:r>
          </a:p>
        </p:txBody>
      </p:sp>
      <p:sp>
        <p:nvSpPr>
          <p:cNvPr id="10795" name="Rectangle 18"/>
          <p:cNvSpPr>
            <a:spLocks noChangeArrowheads="1"/>
          </p:cNvSpPr>
          <p:nvPr/>
        </p:nvSpPr>
        <p:spPr bwMode="auto">
          <a:xfrm>
            <a:off x="1955225" y="5899012"/>
            <a:ext cx="5233549" cy="707886"/>
          </a:xfrm>
          <a:prstGeom prst="rect">
            <a:avLst/>
          </a:prstGeom>
          <a:noFill/>
          <a:ln w="12700" cap="sq">
            <a:noFill/>
            <a:miter lim="800000"/>
            <a:headEnd type="none" w="sm" len="sm"/>
            <a:tailEnd type="none" w="sm" len="sm"/>
          </a:ln>
        </p:spPr>
        <p:txBody>
          <a:bodyPr wrap="none">
            <a:spAutoFit/>
          </a:bodyPr>
          <a:lstStyle/>
          <a:p>
            <a:pPr algn="ctr"/>
            <a:r>
              <a:rPr kumimoji="1" lang="en-US" sz="2000" dirty="0">
                <a:solidFill>
                  <a:schemeClr val="accent1"/>
                </a:solidFill>
                <a:latin typeface="Calibri" pitchFamily="34" charset="0"/>
              </a:rPr>
              <a:t>Noisy! Origin? </a:t>
            </a:r>
          </a:p>
          <a:p>
            <a:pPr algn="ctr"/>
            <a:r>
              <a:rPr kumimoji="1" lang="en-US" sz="2000" dirty="0">
                <a:solidFill>
                  <a:schemeClr val="accent1"/>
                </a:solidFill>
                <a:latin typeface="Calibri" pitchFamily="34" charset="0"/>
              </a:rPr>
              <a:t>(Hint: Noise Attenuated in the case of Proteins!) </a:t>
            </a:r>
          </a:p>
        </p:txBody>
      </p:sp>
      <p:graphicFrame>
        <p:nvGraphicFramePr>
          <p:cNvPr id="10" name="Group 15">
            <a:extLst>
              <a:ext uri="{FF2B5EF4-FFF2-40B4-BE49-F238E27FC236}">
                <a16:creationId xmlns:a16="http://schemas.microsoft.com/office/drawing/2014/main" id="{DD0EB44F-F255-4576-ABB5-4A71C455EDBE}"/>
              </a:ext>
            </a:extLst>
          </p:cNvPr>
          <p:cNvGraphicFramePr>
            <a:graphicFrameLocks noGrp="1"/>
          </p:cNvGraphicFramePr>
          <p:nvPr>
            <p:extLst>
              <p:ext uri="{D42A27DB-BD31-4B8C-83A1-F6EECF244321}">
                <p14:modId xmlns:p14="http://schemas.microsoft.com/office/powerpoint/2010/main" val="3611328860"/>
              </p:ext>
            </p:extLst>
          </p:nvPr>
        </p:nvGraphicFramePr>
        <p:xfrm>
          <a:off x="2476502" y="1804988"/>
          <a:ext cx="4194175" cy="3840480"/>
        </p:xfrm>
        <a:graphic>
          <a:graphicData uri="http://schemas.openxmlformats.org/drawingml/2006/table">
            <a:tbl>
              <a:tblPr/>
              <a:tblGrid>
                <a:gridCol w="174625">
                  <a:extLst>
                    <a:ext uri="{9D8B030D-6E8A-4147-A177-3AD203B41FA5}">
                      <a16:colId xmlns:a16="http://schemas.microsoft.com/office/drawing/2014/main" val="20000"/>
                    </a:ext>
                  </a:extLst>
                </a:gridCol>
                <a:gridCol w="174625">
                  <a:extLst>
                    <a:ext uri="{9D8B030D-6E8A-4147-A177-3AD203B41FA5}">
                      <a16:colId xmlns:a16="http://schemas.microsoft.com/office/drawing/2014/main" val="20001"/>
                    </a:ext>
                  </a:extLst>
                </a:gridCol>
                <a:gridCol w="174625">
                  <a:extLst>
                    <a:ext uri="{9D8B030D-6E8A-4147-A177-3AD203B41FA5}">
                      <a16:colId xmlns:a16="http://schemas.microsoft.com/office/drawing/2014/main" val="20002"/>
                    </a:ext>
                  </a:extLst>
                </a:gridCol>
                <a:gridCol w="176213">
                  <a:extLst>
                    <a:ext uri="{9D8B030D-6E8A-4147-A177-3AD203B41FA5}">
                      <a16:colId xmlns:a16="http://schemas.microsoft.com/office/drawing/2014/main" val="20003"/>
                    </a:ext>
                  </a:extLst>
                </a:gridCol>
                <a:gridCol w="174625">
                  <a:extLst>
                    <a:ext uri="{9D8B030D-6E8A-4147-A177-3AD203B41FA5}">
                      <a16:colId xmlns:a16="http://schemas.microsoft.com/office/drawing/2014/main" val="20004"/>
                    </a:ext>
                  </a:extLst>
                </a:gridCol>
                <a:gridCol w="174625">
                  <a:extLst>
                    <a:ext uri="{9D8B030D-6E8A-4147-A177-3AD203B41FA5}">
                      <a16:colId xmlns:a16="http://schemas.microsoft.com/office/drawing/2014/main" val="20005"/>
                    </a:ext>
                  </a:extLst>
                </a:gridCol>
                <a:gridCol w="174625">
                  <a:extLst>
                    <a:ext uri="{9D8B030D-6E8A-4147-A177-3AD203B41FA5}">
                      <a16:colId xmlns:a16="http://schemas.microsoft.com/office/drawing/2014/main" val="20006"/>
                    </a:ext>
                  </a:extLst>
                </a:gridCol>
                <a:gridCol w="176212">
                  <a:extLst>
                    <a:ext uri="{9D8B030D-6E8A-4147-A177-3AD203B41FA5}">
                      <a16:colId xmlns:a16="http://schemas.microsoft.com/office/drawing/2014/main" val="20007"/>
                    </a:ext>
                  </a:extLst>
                </a:gridCol>
                <a:gridCol w="174625">
                  <a:extLst>
                    <a:ext uri="{9D8B030D-6E8A-4147-A177-3AD203B41FA5}">
                      <a16:colId xmlns:a16="http://schemas.microsoft.com/office/drawing/2014/main" val="20008"/>
                    </a:ext>
                  </a:extLst>
                </a:gridCol>
                <a:gridCol w="174625">
                  <a:extLst>
                    <a:ext uri="{9D8B030D-6E8A-4147-A177-3AD203B41FA5}">
                      <a16:colId xmlns:a16="http://schemas.microsoft.com/office/drawing/2014/main" val="20009"/>
                    </a:ext>
                  </a:extLst>
                </a:gridCol>
                <a:gridCol w="174625">
                  <a:extLst>
                    <a:ext uri="{9D8B030D-6E8A-4147-A177-3AD203B41FA5}">
                      <a16:colId xmlns:a16="http://schemas.microsoft.com/office/drawing/2014/main" val="20010"/>
                    </a:ext>
                  </a:extLst>
                </a:gridCol>
                <a:gridCol w="174625">
                  <a:extLst>
                    <a:ext uri="{9D8B030D-6E8A-4147-A177-3AD203B41FA5}">
                      <a16:colId xmlns:a16="http://schemas.microsoft.com/office/drawing/2014/main" val="20011"/>
                    </a:ext>
                  </a:extLst>
                </a:gridCol>
                <a:gridCol w="174625">
                  <a:extLst>
                    <a:ext uri="{9D8B030D-6E8A-4147-A177-3AD203B41FA5}">
                      <a16:colId xmlns:a16="http://schemas.microsoft.com/office/drawing/2014/main" val="20012"/>
                    </a:ext>
                  </a:extLst>
                </a:gridCol>
                <a:gridCol w="174625">
                  <a:extLst>
                    <a:ext uri="{9D8B030D-6E8A-4147-A177-3AD203B41FA5}">
                      <a16:colId xmlns:a16="http://schemas.microsoft.com/office/drawing/2014/main" val="20013"/>
                    </a:ext>
                  </a:extLst>
                </a:gridCol>
                <a:gridCol w="174625">
                  <a:extLst>
                    <a:ext uri="{9D8B030D-6E8A-4147-A177-3AD203B41FA5}">
                      <a16:colId xmlns:a16="http://schemas.microsoft.com/office/drawing/2014/main" val="20014"/>
                    </a:ext>
                  </a:extLst>
                </a:gridCol>
                <a:gridCol w="174625">
                  <a:extLst>
                    <a:ext uri="{9D8B030D-6E8A-4147-A177-3AD203B41FA5}">
                      <a16:colId xmlns:a16="http://schemas.microsoft.com/office/drawing/2014/main" val="20015"/>
                    </a:ext>
                  </a:extLst>
                </a:gridCol>
                <a:gridCol w="174625">
                  <a:extLst>
                    <a:ext uri="{9D8B030D-6E8A-4147-A177-3AD203B41FA5}">
                      <a16:colId xmlns:a16="http://schemas.microsoft.com/office/drawing/2014/main" val="20016"/>
                    </a:ext>
                  </a:extLst>
                </a:gridCol>
                <a:gridCol w="174625">
                  <a:extLst>
                    <a:ext uri="{9D8B030D-6E8A-4147-A177-3AD203B41FA5}">
                      <a16:colId xmlns:a16="http://schemas.microsoft.com/office/drawing/2014/main" val="20017"/>
                    </a:ext>
                  </a:extLst>
                </a:gridCol>
                <a:gridCol w="174625">
                  <a:extLst>
                    <a:ext uri="{9D8B030D-6E8A-4147-A177-3AD203B41FA5}">
                      <a16:colId xmlns:a16="http://schemas.microsoft.com/office/drawing/2014/main" val="20018"/>
                    </a:ext>
                  </a:extLst>
                </a:gridCol>
                <a:gridCol w="174625">
                  <a:extLst>
                    <a:ext uri="{9D8B030D-6E8A-4147-A177-3AD203B41FA5}">
                      <a16:colId xmlns:a16="http://schemas.microsoft.com/office/drawing/2014/main" val="20019"/>
                    </a:ext>
                  </a:extLst>
                </a:gridCol>
                <a:gridCol w="174625">
                  <a:extLst>
                    <a:ext uri="{9D8B030D-6E8A-4147-A177-3AD203B41FA5}">
                      <a16:colId xmlns:a16="http://schemas.microsoft.com/office/drawing/2014/main" val="20020"/>
                    </a:ext>
                  </a:extLst>
                </a:gridCol>
                <a:gridCol w="174625">
                  <a:extLst>
                    <a:ext uri="{9D8B030D-6E8A-4147-A177-3AD203B41FA5}">
                      <a16:colId xmlns:a16="http://schemas.microsoft.com/office/drawing/2014/main" val="20021"/>
                    </a:ext>
                  </a:extLst>
                </a:gridCol>
                <a:gridCol w="174625">
                  <a:extLst>
                    <a:ext uri="{9D8B030D-6E8A-4147-A177-3AD203B41FA5}">
                      <a16:colId xmlns:a16="http://schemas.microsoft.com/office/drawing/2014/main" val="20022"/>
                    </a:ext>
                  </a:extLst>
                </a:gridCol>
                <a:gridCol w="174625">
                  <a:extLst>
                    <a:ext uri="{9D8B030D-6E8A-4147-A177-3AD203B41FA5}">
                      <a16:colId xmlns:a16="http://schemas.microsoft.com/office/drawing/2014/main" val="20023"/>
                    </a:ext>
                  </a:extLst>
                </a:gridCol>
              </a:tblGrid>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4"/>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8"/>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12"/>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3"/>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5"/>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6"/>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7"/>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8"/>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19"/>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20"/>
                  </a:ext>
                </a:extLst>
              </a:tr>
            </a:tbl>
          </a:graphicData>
        </a:graphic>
      </p:graphicFrame>
      <p:grpSp>
        <p:nvGrpSpPr>
          <p:cNvPr id="12" name="Group 595">
            <a:extLst>
              <a:ext uri="{FF2B5EF4-FFF2-40B4-BE49-F238E27FC236}">
                <a16:creationId xmlns:a16="http://schemas.microsoft.com/office/drawing/2014/main" id="{59222A43-7894-4CA5-A487-2CAF482F3684}"/>
              </a:ext>
            </a:extLst>
          </p:cNvPr>
          <p:cNvGrpSpPr>
            <a:grpSpLocks/>
          </p:cNvGrpSpPr>
          <p:nvPr/>
        </p:nvGrpSpPr>
        <p:grpSpPr bwMode="auto">
          <a:xfrm>
            <a:off x="1779596" y="1371600"/>
            <a:ext cx="1152532" cy="838200"/>
            <a:chOff x="209" y="672"/>
            <a:chExt cx="726" cy="528"/>
          </a:xfrm>
        </p:grpSpPr>
        <p:sp>
          <p:nvSpPr>
            <p:cNvPr id="13" name="Rectangle 596">
              <a:extLst>
                <a:ext uri="{FF2B5EF4-FFF2-40B4-BE49-F238E27FC236}">
                  <a16:creationId xmlns:a16="http://schemas.microsoft.com/office/drawing/2014/main" id="{BB2CC6DD-9D28-4F7A-A67F-3523444DFE85}"/>
                </a:ext>
              </a:extLst>
            </p:cNvPr>
            <p:cNvSpPr>
              <a:spLocks noChangeArrowheads="1"/>
            </p:cNvSpPr>
            <p:nvPr/>
          </p:nvSpPr>
          <p:spPr bwMode="auto">
            <a:xfrm>
              <a:off x="537" y="672"/>
              <a:ext cx="398"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1</a:t>
              </a:r>
            </a:p>
          </p:txBody>
        </p:sp>
        <p:sp>
          <p:nvSpPr>
            <p:cNvPr id="14" name="Line 597">
              <a:extLst>
                <a:ext uri="{FF2B5EF4-FFF2-40B4-BE49-F238E27FC236}">
                  <a16:creationId xmlns:a16="http://schemas.microsoft.com/office/drawing/2014/main" id="{142420FC-48CB-4381-9DD2-71D26C290762}"/>
                </a:ext>
              </a:extLst>
            </p:cNvPr>
            <p:cNvSpPr>
              <a:spLocks noChangeShapeType="1"/>
            </p:cNvSpPr>
            <p:nvPr/>
          </p:nvSpPr>
          <p:spPr bwMode="auto">
            <a:xfrm>
              <a:off x="581" y="864"/>
              <a:ext cx="336" cy="0"/>
            </a:xfrm>
            <a:prstGeom prst="line">
              <a:avLst/>
            </a:prstGeom>
            <a:noFill/>
            <a:ln w="28575" cap="sq">
              <a:solidFill>
                <a:schemeClr val="tx1"/>
              </a:solidFill>
              <a:round/>
              <a:headEnd type="none" w="sm" len="sm"/>
              <a:tailEnd type="triangle" w="sm" len="sm"/>
            </a:ln>
          </p:spPr>
          <p:txBody>
            <a:bodyPr/>
            <a:lstStyle/>
            <a:p>
              <a:endParaRPr lang="en-US"/>
            </a:p>
          </p:txBody>
        </p:sp>
        <p:sp>
          <p:nvSpPr>
            <p:cNvPr id="15" name="Line 598">
              <a:extLst>
                <a:ext uri="{FF2B5EF4-FFF2-40B4-BE49-F238E27FC236}">
                  <a16:creationId xmlns:a16="http://schemas.microsoft.com/office/drawing/2014/main" id="{9C3C06E8-98F7-47C5-AAFD-14B5DF4851E8}"/>
                </a:ext>
              </a:extLst>
            </p:cNvPr>
            <p:cNvSpPr>
              <a:spLocks noChangeShapeType="1"/>
            </p:cNvSpPr>
            <p:nvPr/>
          </p:nvSpPr>
          <p:spPr bwMode="auto">
            <a:xfrm rot="5400000">
              <a:off x="409" y="1031"/>
              <a:ext cx="336" cy="1"/>
            </a:xfrm>
            <a:prstGeom prst="line">
              <a:avLst/>
            </a:prstGeom>
            <a:noFill/>
            <a:ln w="28575" cap="sq">
              <a:solidFill>
                <a:schemeClr val="tx1"/>
              </a:solidFill>
              <a:round/>
              <a:headEnd type="none" w="sm" len="sm"/>
              <a:tailEnd type="triangle" w="sm" len="sm"/>
            </a:ln>
          </p:spPr>
          <p:txBody>
            <a:bodyPr/>
            <a:lstStyle/>
            <a:p>
              <a:endParaRPr lang="en-US"/>
            </a:p>
          </p:txBody>
        </p:sp>
        <p:sp>
          <p:nvSpPr>
            <p:cNvPr id="16" name="Rectangle 599">
              <a:extLst>
                <a:ext uri="{FF2B5EF4-FFF2-40B4-BE49-F238E27FC236}">
                  <a16:creationId xmlns:a16="http://schemas.microsoft.com/office/drawing/2014/main" id="{716FC640-EBB6-46CE-97DC-F7AC3F1E8BDE}"/>
                </a:ext>
              </a:extLst>
            </p:cNvPr>
            <p:cNvSpPr>
              <a:spLocks noChangeArrowheads="1"/>
            </p:cNvSpPr>
            <p:nvPr/>
          </p:nvSpPr>
          <p:spPr bwMode="auto">
            <a:xfrm>
              <a:off x="209" y="926"/>
              <a:ext cx="398"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2</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 name="Group 15"/>
          <p:cNvGraphicFramePr>
            <a:graphicFrameLocks noGrp="1"/>
          </p:cNvGraphicFramePr>
          <p:nvPr>
            <p:extLst>
              <p:ext uri="{D42A27DB-BD31-4B8C-83A1-F6EECF244321}">
                <p14:modId xmlns:p14="http://schemas.microsoft.com/office/powerpoint/2010/main" val="1623784919"/>
              </p:ext>
            </p:extLst>
          </p:nvPr>
        </p:nvGraphicFramePr>
        <p:xfrm>
          <a:off x="2476502" y="1804988"/>
          <a:ext cx="4194175" cy="3840480"/>
        </p:xfrm>
        <a:graphic>
          <a:graphicData uri="http://schemas.openxmlformats.org/drawingml/2006/table">
            <a:tbl>
              <a:tblPr/>
              <a:tblGrid>
                <a:gridCol w="174625">
                  <a:extLst>
                    <a:ext uri="{9D8B030D-6E8A-4147-A177-3AD203B41FA5}">
                      <a16:colId xmlns:a16="http://schemas.microsoft.com/office/drawing/2014/main" val="20000"/>
                    </a:ext>
                  </a:extLst>
                </a:gridCol>
                <a:gridCol w="174625">
                  <a:extLst>
                    <a:ext uri="{9D8B030D-6E8A-4147-A177-3AD203B41FA5}">
                      <a16:colId xmlns:a16="http://schemas.microsoft.com/office/drawing/2014/main" val="20001"/>
                    </a:ext>
                  </a:extLst>
                </a:gridCol>
                <a:gridCol w="174625">
                  <a:extLst>
                    <a:ext uri="{9D8B030D-6E8A-4147-A177-3AD203B41FA5}">
                      <a16:colId xmlns:a16="http://schemas.microsoft.com/office/drawing/2014/main" val="20002"/>
                    </a:ext>
                  </a:extLst>
                </a:gridCol>
                <a:gridCol w="176213">
                  <a:extLst>
                    <a:ext uri="{9D8B030D-6E8A-4147-A177-3AD203B41FA5}">
                      <a16:colId xmlns:a16="http://schemas.microsoft.com/office/drawing/2014/main" val="20003"/>
                    </a:ext>
                  </a:extLst>
                </a:gridCol>
                <a:gridCol w="174625">
                  <a:extLst>
                    <a:ext uri="{9D8B030D-6E8A-4147-A177-3AD203B41FA5}">
                      <a16:colId xmlns:a16="http://schemas.microsoft.com/office/drawing/2014/main" val="20004"/>
                    </a:ext>
                  </a:extLst>
                </a:gridCol>
                <a:gridCol w="174625">
                  <a:extLst>
                    <a:ext uri="{9D8B030D-6E8A-4147-A177-3AD203B41FA5}">
                      <a16:colId xmlns:a16="http://schemas.microsoft.com/office/drawing/2014/main" val="20005"/>
                    </a:ext>
                  </a:extLst>
                </a:gridCol>
                <a:gridCol w="174625">
                  <a:extLst>
                    <a:ext uri="{9D8B030D-6E8A-4147-A177-3AD203B41FA5}">
                      <a16:colId xmlns:a16="http://schemas.microsoft.com/office/drawing/2014/main" val="20006"/>
                    </a:ext>
                  </a:extLst>
                </a:gridCol>
                <a:gridCol w="176212">
                  <a:extLst>
                    <a:ext uri="{9D8B030D-6E8A-4147-A177-3AD203B41FA5}">
                      <a16:colId xmlns:a16="http://schemas.microsoft.com/office/drawing/2014/main" val="20007"/>
                    </a:ext>
                  </a:extLst>
                </a:gridCol>
                <a:gridCol w="174625">
                  <a:extLst>
                    <a:ext uri="{9D8B030D-6E8A-4147-A177-3AD203B41FA5}">
                      <a16:colId xmlns:a16="http://schemas.microsoft.com/office/drawing/2014/main" val="20008"/>
                    </a:ext>
                  </a:extLst>
                </a:gridCol>
                <a:gridCol w="174625">
                  <a:extLst>
                    <a:ext uri="{9D8B030D-6E8A-4147-A177-3AD203B41FA5}">
                      <a16:colId xmlns:a16="http://schemas.microsoft.com/office/drawing/2014/main" val="20009"/>
                    </a:ext>
                  </a:extLst>
                </a:gridCol>
                <a:gridCol w="174625">
                  <a:extLst>
                    <a:ext uri="{9D8B030D-6E8A-4147-A177-3AD203B41FA5}">
                      <a16:colId xmlns:a16="http://schemas.microsoft.com/office/drawing/2014/main" val="20010"/>
                    </a:ext>
                  </a:extLst>
                </a:gridCol>
                <a:gridCol w="174625">
                  <a:extLst>
                    <a:ext uri="{9D8B030D-6E8A-4147-A177-3AD203B41FA5}">
                      <a16:colId xmlns:a16="http://schemas.microsoft.com/office/drawing/2014/main" val="20011"/>
                    </a:ext>
                  </a:extLst>
                </a:gridCol>
                <a:gridCol w="174625">
                  <a:extLst>
                    <a:ext uri="{9D8B030D-6E8A-4147-A177-3AD203B41FA5}">
                      <a16:colId xmlns:a16="http://schemas.microsoft.com/office/drawing/2014/main" val="20012"/>
                    </a:ext>
                  </a:extLst>
                </a:gridCol>
                <a:gridCol w="174625">
                  <a:extLst>
                    <a:ext uri="{9D8B030D-6E8A-4147-A177-3AD203B41FA5}">
                      <a16:colId xmlns:a16="http://schemas.microsoft.com/office/drawing/2014/main" val="20013"/>
                    </a:ext>
                  </a:extLst>
                </a:gridCol>
                <a:gridCol w="174625">
                  <a:extLst>
                    <a:ext uri="{9D8B030D-6E8A-4147-A177-3AD203B41FA5}">
                      <a16:colId xmlns:a16="http://schemas.microsoft.com/office/drawing/2014/main" val="20014"/>
                    </a:ext>
                  </a:extLst>
                </a:gridCol>
                <a:gridCol w="174625">
                  <a:extLst>
                    <a:ext uri="{9D8B030D-6E8A-4147-A177-3AD203B41FA5}">
                      <a16:colId xmlns:a16="http://schemas.microsoft.com/office/drawing/2014/main" val="20015"/>
                    </a:ext>
                  </a:extLst>
                </a:gridCol>
                <a:gridCol w="174625">
                  <a:extLst>
                    <a:ext uri="{9D8B030D-6E8A-4147-A177-3AD203B41FA5}">
                      <a16:colId xmlns:a16="http://schemas.microsoft.com/office/drawing/2014/main" val="20016"/>
                    </a:ext>
                  </a:extLst>
                </a:gridCol>
                <a:gridCol w="174625">
                  <a:extLst>
                    <a:ext uri="{9D8B030D-6E8A-4147-A177-3AD203B41FA5}">
                      <a16:colId xmlns:a16="http://schemas.microsoft.com/office/drawing/2014/main" val="20017"/>
                    </a:ext>
                  </a:extLst>
                </a:gridCol>
                <a:gridCol w="174625">
                  <a:extLst>
                    <a:ext uri="{9D8B030D-6E8A-4147-A177-3AD203B41FA5}">
                      <a16:colId xmlns:a16="http://schemas.microsoft.com/office/drawing/2014/main" val="20018"/>
                    </a:ext>
                  </a:extLst>
                </a:gridCol>
                <a:gridCol w="174625">
                  <a:extLst>
                    <a:ext uri="{9D8B030D-6E8A-4147-A177-3AD203B41FA5}">
                      <a16:colId xmlns:a16="http://schemas.microsoft.com/office/drawing/2014/main" val="20019"/>
                    </a:ext>
                  </a:extLst>
                </a:gridCol>
                <a:gridCol w="174625">
                  <a:extLst>
                    <a:ext uri="{9D8B030D-6E8A-4147-A177-3AD203B41FA5}">
                      <a16:colId xmlns:a16="http://schemas.microsoft.com/office/drawing/2014/main" val="20020"/>
                    </a:ext>
                  </a:extLst>
                </a:gridCol>
                <a:gridCol w="174625">
                  <a:extLst>
                    <a:ext uri="{9D8B030D-6E8A-4147-A177-3AD203B41FA5}">
                      <a16:colId xmlns:a16="http://schemas.microsoft.com/office/drawing/2014/main" val="20021"/>
                    </a:ext>
                  </a:extLst>
                </a:gridCol>
                <a:gridCol w="174625">
                  <a:extLst>
                    <a:ext uri="{9D8B030D-6E8A-4147-A177-3AD203B41FA5}">
                      <a16:colId xmlns:a16="http://schemas.microsoft.com/office/drawing/2014/main" val="20022"/>
                    </a:ext>
                  </a:extLst>
                </a:gridCol>
                <a:gridCol w="174625">
                  <a:extLst>
                    <a:ext uri="{9D8B030D-6E8A-4147-A177-3AD203B41FA5}">
                      <a16:colId xmlns:a16="http://schemas.microsoft.com/office/drawing/2014/main" val="20023"/>
                    </a:ext>
                  </a:extLst>
                </a:gridCol>
              </a:tblGrid>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4"/>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8"/>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12"/>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3"/>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5"/>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6"/>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7"/>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8"/>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19"/>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0" i="0" u="none" strike="noStrike" cap="none" normalizeH="0" baseline="0" dirty="0">
                          <a:ln>
                            <a:noFill/>
                          </a:ln>
                          <a:solidFill>
                            <a:schemeClr val="tx1"/>
                          </a:solidFill>
                          <a:effectLst/>
                          <a:latin typeface="Calibri" pitchFamily="34" charset="0"/>
                        </a:rPr>
                        <a:t>x</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20"/>
                  </a:ext>
                </a:extLst>
              </a:tr>
            </a:tbl>
          </a:graphicData>
        </a:graphic>
      </p:graphicFrame>
      <p:graphicFrame>
        <p:nvGraphicFramePr>
          <p:cNvPr id="13" name="Group 600"/>
          <p:cNvGraphicFramePr>
            <a:graphicFrameLocks noGrp="1"/>
          </p:cNvGraphicFramePr>
          <p:nvPr>
            <p:extLst>
              <p:ext uri="{D42A27DB-BD31-4B8C-83A1-F6EECF244321}">
                <p14:modId xmlns:p14="http://schemas.microsoft.com/office/powerpoint/2010/main" val="3216376887"/>
              </p:ext>
            </p:extLst>
          </p:nvPr>
        </p:nvGraphicFramePr>
        <p:xfrm>
          <a:off x="2476502" y="1804988"/>
          <a:ext cx="4194175" cy="3840480"/>
        </p:xfrm>
        <a:graphic>
          <a:graphicData uri="http://schemas.openxmlformats.org/drawingml/2006/table">
            <a:tbl>
              <a:tblPr/>
              <a:tblGrid>
                <a:gridCol w="174625">
                  <a:extLst>
                    <a:ext uri="{9D8B030D-6E8A-4147-A177-3AD203B41FA5}">
                      <a16:colId xmlns:a16="http://schemas.microsoft.com/office/drawing/2014/main" val="20000"/>
                    </a:ext>
                  </a:extLst>
                </a:gridCol>
                <a:gridCol w="174625">
                  <a:extLst>
                    <a:ext uri="{9D8B030D-6E8A-4147-A177-3AD203B41FA5}">
                      <a16:colId xmlns:a16="http://schemas.microsoft.com/office/drawing/2014/main" val="20001"/>
                    </a:ext>
                  </a:extLst>
                </a:gridCol>
                <a:gridCol w="174625">
                  <a:extLst>
                    <a:ext uri="{9D8B030D-6E8A-4147-A177-3AD203B41FA5}">
                      <a16:colId xmlns:a16="http://schemas.microsoft.com/office/drawing/2014/main" val="20002"/>
                    </a:ext>
                  </a:extLst>
                </a:gridCol>
                <a:gridCol w="176213">
                  <a:extLst>
                    <a:ext uri="{9D8B030D-6E8A-4147-A177-3AD203B41FA5}">
                      <a16:colId xmlns:a16="http://schemas.microsoft.com/office/drawing/2014/main" val="20003"/>
                    </a:ext>
                  </a:extLst>
                </a:gridCol>
                <a:gridCol w="174625">
                  <a:extLst>
                    <a:ext uri="{9D8B030D-6E8A-4147-A177-3AD203B41FA5}">
                      <a16:colId xmlns:a16="http://schemas.microsoft.com/office/drawing/2014/main" val="20004"/>
                    </a:ext>
                  </a:extLst>
                </a:gridCol>
                <a:gridCol w="174625">
                  <a:extLst>
                    <a:ext uri="{9D8B030D-6E8A-4147-A177-3AD203B41FA5}">
                      <a16:colId xmlns:a16="http://schemas.microsoft.com/office/drawing/2014/main" val="20005"/>
                    </a:ext>
                  </a:extLst>
                </a:gridCol>
                <a:gridCol w="174625">
                  <a:extLst>
                    <a:ext uri="{9D8B030D-6E8A-4147-A177-3AD203B41FA5}">
                      <a16:colId xmlns:a16="http://schemas.microsoft.com/office/drawing/2014/main" val="20006"/>
                    </a:ext>
                  </a:extLst>
                </a:gridCol>
                <a:gridCol w="176212">
                  <a:extLst>
                    <a:ext uri="{9D8B030D-6E8A-4147-A177-3AD203B41FA5}">
                      <a16:colId xmlns:a16="http://schemas.microsoft.com/office/drawing/2014/main" val="20007"/>
                    </a:ext>
                  </a:extLst>
                </a:gridCol>
                <a:gridCol w="174625">
                  <a:extLst>
                    <a:ext uri="{9D8B030D-6E8A-4147-A177-3AD203B41FA5}">
                      <a16:colId xmlns:a16="http://schemas.microsoft.com/office/drawing/2014/main" val="20008"/>
                    </a:ext>
                  </a:extLst>
                </a:gridCol>
                <a:gridCol w="174625">
                  <a:extLst>
                    <a:ext uri="{9D8B030D-6E8A-4147-A177-3AD203B41FA5}">
                      <a16:colId xmlns:a16="http://schemas.microsoft.com/office/drawing/2014/main" val="20009"/>
                    </a:ext>
                  </a:extLst>
                </a:gridCol>
                <a:gridCol w="174625">
                  <a:extLst>
                    <a:ext uri="{9D8B030D-6E8A-4147-A177-3AD203B41FA5}">
                      <a16:colId xmlns:a16="http://schemas.microsoft.com/office/drawing/2014/main" val="20010"/>
                    </a:ext>
                  </a:extLst>
                </a:gridCol>
                <a:gridCol w="174625">
                  <a:extLst>
                    <a:ext uri="{9D8B030D-6E8A-4147-A177-3AD203B41FA5}">
                      <a16:colId xmlns:a16="http://schemas.microsoft.com/office/drawing/2014/main" val="20011"/>
                    </a:ext>
                  </a:extLst>
                </a:gridCol>
                <a:gridCol w="174625">
                  <a:extLst>
                    <a:ext uri="{9D8B030D-6E8A-4147-A177-3AD203B41FA5}">
                      <a16:colId xmlns:a16="http://schemas.microsoft.com/office/drawing/2014/main" val="20012"/>
                    </a:ext>
                  </a:extLst>
                </a:gridCol>
                <a:gridCol w="174625">
                  <a:extLst>
                    <a:ext uri="{9D8B030D-6E8A-4147-A177-3AD203B41FA5}">
                      <a16:colId xmlns:a16="http://schemas.microsoft.com/office/drawing/2014/main" val="20013"/>
                    </a:ext>
                  </a:extLst>
                </a:gridCol>
                <a:gridCol w="174625">
                  <a:extLst>
                    <a:ext uri="{9D8B030D-6E8A-4147-A177-3AD203B41FA5}">
                      <a16:colId xmlns:a16="http://schemas.microsoft.com/office/drawing/2014/main" val="20014"/>
                    </a:ext>
                  </a:extLst>
                </a:gridCol>
                <a:gridCol w="174625">
                  <a:extLst>
                    <a:ext uri="{9D8B030D-6E8A-4147-A177-3AD203B41FA5}">
                      <a16:colId xmlns:a16="http://schemas.microsoft.com/office/drawing/2014/main" val="20015"/>
                    </a:ext>
                  </a:extLst>
                </a:gridCol>
                <a:gridCol w="174625">
                  <a:extLst>
                    <a:ext uri="{9D8B030D-6E8A-4147-A177-3AD203B41FA5}">
                      <a16:colId xmlns:a16="http://schemas.microsoft.com/office/drawing/2014/main" val="20016"/>
                    </a:ext>
                  </a:extLst>
                </a:gridCol>
                <a:gridCol w="174625">
                  <a:extLst>
                    <a:ext uri="{9D8B030D-6E8A-4147-A177-3AD203B41FA5}">
                      <a16:colId xmlns:a16="http://schemas.microsoft.com/office/drawing/2014/main" val="20017"/>
                    </a:ext>
                  </a:extLst>
                </a:gridCol>
                <a:gridCol w="174625">
                  <a:extLst>
                    <a:ext uri="{9D8B030D-6E8A-4147-A177-3AD203B41FA5}">
                      <a16:colId xmlns:a16="http://schemas.microsoft.com/office/drawing/2014/main" val="20018"/>
                    </a:ext>
                  </a:extLst>
                </a:gridCol>
                <a:gridCol w="174625">
                  <a:extLst>
                    <a:ext uri="{9D8B030D-6E8A-4147-A177-3AD203B41FA5}">
                      <a16:colId xmlns:a16="http://schemas.microsoft.com/office/drawing/2014/main" val="20019"/>
                    </a:ext>
                  </a:extLst>
                </a:gridCol>
                <a:gridCol w="174625">
                  <a:extLst>
                    <a:ext uri="{9D8B030D-6E8A-4147-A177-3AD203B41FA5}">
                      <a16:colId xmlns:a16="http://schemas.microsoft.com/office/drawing/2014/main" val="20020"/>
                    </a:ext>
                  </a:extLst>
                </a:gridCol>
                <a:gridCol w="174625">
                  <a:extLst>
                    <a:ext uri="{9D8B030D-6E8A-4147-A177-3AD203B41FA5}">
                      <a16:colId xmlns:a16="http://schemas.microsoft.com/office/drawing/2014/main" val="20021"/>
                    </a:ext>
                  </a:extLst>
                </a:gridCol>
                <a:gridCol w="174625">
                  <a:extLst>
                    <a:ext uri="{9D8B030D-6E8A-4147-A177-3AD203B41FA5}">
                      <a16:colId xmlns:a16="http://schemas.microsoft.com/office/drawing/2014/main" val="20022"/>
                    </a:ext>
                  </a:extLst>
                </a:gridCol>
                <a:gridCol w="174625">
                  <a:extLst>
                    <a:ext uri="{9D8B030D-6E8A-4147-A177-3AD203B41FA5}">
                      <a16:colId xmlns:a16="http://schemas.microsoft.com/office/drawing/2014/main" val="20023"/>
                    </a:ext>
                  </a:extLst>
                </a:gridCol>
              </a:tblGrid>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9"/>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10"/>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11"/>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12"/>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13"/>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14"/>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15"/>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T</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16"/>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A</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17"/>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G</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18"/>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19"/>
                  </a:ext>
                </a:extLst>
              </a:tr>
              <a:tr h="182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600" b="1" i="0" u="none" strike="noStrike" cap="none" normalizeH="0" baseline="0" dirty="0">
                          <a:ln>
                            <a:noFill/>
                          </a:ln>
                          <a:solidFill>
                            <a:schemeClr val="tx1"/>
                          </a:solidFill>
                          <a:effectLst/>
                          <a:latin typeface="Calibri" pitchFamily="34" charset="0"/>
                        </a:rPr>
                        <a:t>C</a:t>
                      </a:r>
                    </a:p>
                  </a:txBody>
                  <a:tcPr marL="45720" marR="457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sz="600" b="0" i="0" u="none" strike="noStrike" cap="none" normalizeH="0" baseline="0" dirty="0">
                        <a:ln>
                          <a:noFill/>
                        </a:ln>
                        <a:solidFill>
                          <a:schemeClr val="tx1"/>
                        </a:solidFill>
                        <a:effectLst/>
                        <a:latin typeface="Calibri" pitchFamily="34" charset="0"/>
                      </a:endParaRPr>
                    </a:p>
                  </a:txBody>
                  <a:tcPr marL="45720" marR="457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20"/>
                  </a:ext>
                </a:extLst>
              </a:tr>
            </a:tbl>
          </a:graphicData>
        </a:graphic>
      </p:graphicFrame>
      <p:sp>
        <p:nvSpPr>
          <p:cNvPr id="57898" name="Rectangle 554"/>
          <p:cNvSpPr>
            <a:spLocks noChangeArrowheads="1"/>
          </p:cNvSpPr>
          <p:nvPr/>
        </p:nvSpPr>
        <p:spPr bwMode="auto">
          <a:xfrm>
            <a:off x="687388" y="485775"/>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Discriminating Signal from Noise</a:t>
            </a:r>
            <a:endParaRPr kumimoji="1" lang="en-US" sz="2000" b="1" dirty="0">
              <a:solidFill>
                <a:schemeClr val="accent5">
                  <a:lumMod val="60000"/>
                  <a:lumOff val="40000"/>
                </a:schemeClr>
              </a:solidFill>
              <a:latin typeface="Calibri" pitchFamily="34" charset="0"/>
            </a:endParaRPr>
          </a:p>
        </p:txBody>
      </p:sp>
      <p:grpSp>
        <p:nvGrpSpPr>
          <p:cNvPr id="14" name="Group 13"/>
          <p:cNvGrpSpPr/>
          <p:nvPr/>
        </p:nvGrpSpPr>
        <p:grpSpPr>
          <a:xfrm>
            <a:off x="1631950" y="1102404"/>
            <a:ext cx="5880100" cy="651784"/>
            <a:chOff x="1631950" y="1102404"/>
            <a:chExt cx="5880100" cy="651784"/>
          </a:xfrm>
        </p:grpSpPr>
        <p:sp>
          <p:nvSpPr>
            <p:cNvPr id="11819" name="Rectangle 580"/>
            <p:cNvSpPr>
              <a:spLocks noChangeArrowheads="1"/>
            </p:cNvSpPr>
            <p:nvPr/>
          </p:nvSpPr>
          <p:spPr bwMode="auto">
            <a:xfrm>
              <a:off x="3444875" y="1416050"/>
              <a:ext cx="2070100" cy="338138"/>
            </a:xfrm>
            <a:prstGeom prst="rect">
              <a:avLst/>
            </a:prstGeom>
            <a:noFill/>
            <a:ln w="12700" cap="sq">
              <a:noFill/>
              <a:miter lim="800000"/>
              <a:headEnd type="none" w="sm" len="sm"/>
              <a:tailEnd type="none" w="sm" len="sm"/>
            </a:ln>
          </p:spPr>
          <p:txBody>
            <a:bodyPr wrap="none">
              <a:spAutoFit/>
            </a:bodyPr>
            <a:lstStyle/>
            <a:p>
              <a:r>
                <a:rPr kumimoji="1" lang="en-US" sz="1600">
                  <a:solidFill>
                    <a:srgbClr val="92D050"/>
                  </a:solidFill>
                  <a:latin typeface="Calibri" pitchFamily="34" charset="0"/>
                </a:rPr>
                <a:t>window = 5; match = 4</a:t>
              </a:r>
            </a:p>
          </p:txBody>
        </p:sp>
        <p:sp>
          <p:nvSpPr>
            <p:cNvPr id="11821" name="Rectangle 9"/>
            <p:cNvSpPr>
              <a:spLocks noChangeArrowheads="1"/>
            </p:cNvSpPr>
            <p:nvPr/>
          </p:nvSpPr>
          <p:spPr bwMode="auto">
            <a:xfrm>
              <a:off x="1631950" y="1102404"/>
              <a:ext cx="5880100" cy="400050"/>
            </a:xfrm>
            <a:prstGeom prst="rect">
              <a:avLst/>
            </a:prstGeom>
            <a:noFill/>
            <a:ln w="9525">
              <a:noFill/>
              <a:miter lim="800000"/>
              <a:headEnd/>
              <a:tailEnd/>
            </a:ln>
          </p:spPr>
          <p:txBody>
            <a:bodyPr wrap="none">
              <a:spAutoFit/>
            </a:bodyPr>
            <a:lstStyle/>
            <a:p>
              <a:r>
                <a:rPr kumimoji="1" lang="en-US" sz="2000" b="1" dirty="0">
                  <a:solidFill>
                    <a:srgbClr val="92D050"/>
                  </a:solidFill>
                  <a:latin typeface="Calibri" pitchFamily="34" charset="0"/>
                </a:rPr>
                <a:t>Application of Statistical Filters (aka Sliding Windows)</a:t>
              </a:r>
              <a:endParaRPr lang="en-US" sz="2000" dirty="0">
                <a:solidFill>
                  <a:srgbClr val="92D050"/>
                </a:solidFill>
              </a:endParaRPr>
            </a:p>
          </p:txBody>
        </p:sp>
      </p:grpSp>
      <p:grpSp>
        <p:nvGrpSpPr>
          <p:cNvPr id="15" name="Group 595">
            <a:extLst>
              <a:ext uri="{FF2B5EF4-FFF2-40B4-BE49-F238E27FC236}">
                <a16:creationId xmlns:a16="http://schemas.microsoft.com/office/drawing/2014/main" id="{E91CFBDE-FF8B-4BCA-9172-06D53728DF9E}"/>
              </a:ext>
            </a:extLst>
          </p:cNvPr>
          <p:cNvGrpSpPr>
            <a:grpSpLocks/>
          </p:cNvGrpSpPr>
          <p:nvPr/>
        </p:nvGrpSpPr>
        <p:grpSpPr bwMode="auto">
          <a:xfrm>
            <a:off x="1779596" y="1371600"/>
            <a:ext cx="1152532" cy="838200"/>
            <a:chOff x="209" y="672"/>
            <a:chExt cx="726" cy="528"/>
          </a:xfrm>
        </p:grpSpPr>
        <p:sp>
          <p:nvSpPr>
            <p:cNvPr id="16" name="Rectangle 596">
              <a:extLst>
                <a:ext uri="{FF2B5EF4-FFF2-40B4-BE49-F238E27FC236}">
                  <a16:creationId xmlns:a16="http://schemas.microsoft.com/office/drawing/2014/main" id="{06BACC13-F75D-4E63-9437-1E357ABFF978}"/>
                </a:ext>
              </a:extLst>
            </p:cNvPr>
            <p:cNvSpPr>
              <a:spLocks noChangeArrowheads="1"/>
            </p:cNvSpPr>
            <p:nvPr/>
          </p:nvSpPr>
          <p:spPr bwMode="auto">
            <a:xfrm>
              <a:off x="537" y="672"/>
              <a:ext cx="398"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1</a:t>
              </a:r>
            </a:p>
          </p:txBody>
        </p:sp>
        <p:sp>
          <p:nvSpPr>
            <p:cNvPr id="17" name="Line 597">
              <a:extLst>
                <a:ext uri="{FF2B5EF4-FFF2-40B4-BE49-F238E27FC236}">
                  <a16:creationId xmlns:a16="http://schemas.microsoft.com/office/drawing/2014/main" id="{17A1F6AC-7010-4F5E-A769-0ABC1EE22CE0}"/>
                </a:ext>
              </a:extLst>
            </p:cNvPr>
            <p:cNvSpPr>
              <a:spLocks noChangeShapeType="1"/>
            </p:cNvSpPr>
            <p:nvPr/>
          </p:nvSpPr>
          <p:spPr bwMode="auto">
            <a:xfrm>
              <a:off x="581" y="864"/>
              <a:ext cx="336" cy="0"/>
            </a:xfrm>
            <a:prstGeom prst="line">
              <a:avLst/>
            </a:prstGeom>
            <a:noFill/>
            <a:ln w="28575" cap="sq">
              <a:solidFill>
                <a:schemeClr val="tx1"/>
              </a:solidFill>
              <a:round/>
              <a:headEnd type="none" w="sm" len="sm"/>
              <a:tailEnd type="triangle" w="sm" len="sm"/>
            </a:ln>
          </p:spPr>
          <p:txBody>
            <a:bodyPr/>
            <a:lstStyle/>
            <a:p>
              <a:endParaRPr lang="en-US"/>
            </a:p>
          </p:txBody>
        </p:sp>
        <p:sp>
          <p:nvSpPr>
            <p:cNvPr id="18" name="Line 598">
              <a:extLst>
                <a:ext uri="{FF2B5EF4-FFF2-40B4-BE49-F238E27FC236}">
                  <a16:creationId xmlns:a16="http://schemas.microsoft.com/office/drawing/2014/main" id="{87A22E90-3F95-4DBC-B169-153B358695B4}"/>
                </a:ext>
              </a:extLst>
            </p:cNvPr>
            <p:cNvSpPr>
              <a:spLocks noChangeShapeType="1"/>
            </p:cNvSpPr>
            <p:nvPr/>
          </p:nvSpPr>
          <p:spPr bwMode="auto">
            <a:xfrm rot="5400000">
              <a:off x="409" y="1031"/>
              <a:ext cx="336" cy="1"/>
            </a:xfrm>
            <a:prstGeom prst="line">
              <a:avLst/>
            </a:prstGeom>
            <a:noFill/>
            <a:ln w="28575" cap="sq">
              <a:solidFill>
                <a:schemeClr val="tx1"/>
              </a:solidFill>
              <a:round/>
              <a:headEnd type="none" w="sm" len="sm"/>
              <a:tailEnd type="triangle" w="sm" len="sm"/>
            </a:ln>
          </p:spPr>
          <p:txBody>
            <a:bodyPr/>
            <a:lstStyle/>
            <a:p>
              <a:endParaRPr lang="en-US"/>
            </a:p>
          </p:txBody>
        </p:sp>
        <p:sp>
          <p:nvSpPr>
            <p:cNvPr id="19" name="Rectangle 599">
              <a:extLst>
                <a:ext uri="{FF2B5EF4-FFF2-40B4-BE49-F238E27FC236}">
                  <a16:creationId xmlns:a16="http://schemas.microsoft.com/office/drawing/2014/main" id="{27043391-5A4B-4EFB-9445-453BE05565C8}"/>
                </a:ext>
              </a:extLst>
            </p:cNvPr>
            <p:cNvSpPr>
              <a:spLocks noChangeArrowheads="1"/>
            </p:cNvSpPr>
            <p:nvPr/>
          </p:nvSpPr>
          <p:spPr bwMode="auto">
            <a:xfrm>
              <a:off x="209" y="926"/>
              <a:ext cx="398"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66" name="Rectangle 7722"/>
          <p:cNvSpPr>
            <a:spLocks noChangeArrowheads="1"/>
          </p:cNvSpPr>
          <p:nvPr/>
        </p:nvSpPr>
        <p:spPr bwMode="auto">
          <a:xfrm>
            <a:off x="687388" y="319521"/>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Dot Plot – Examples</a:t>
            </a:r>
            <a:endParaRPr kumimoji="1" lang="en-US" sz="2000" b="1" dirty="0">
              <a:solidFill>
                <a:schemeClr val="accent5">
                  <a:lumMod val="60000"/>
                  <a:lumOff val="40000"/>
                </a:schemeClr>
              </a:solidFill>
              <a:latin typeface="Calibri" pitchFamily="34" charset="0"/>
            </a:endParaRPr>
          </a:p>
        </p:txBody>
      </p:sp>
      <p:grpSp>
        <p:nvGrpSpPr>
          <p:cNvPr id="2" name="Group 7785"/>
          <p:cNvGrpSpPr>
            <a:grpSpLocks/>
          </p:cNvGrpSpPr>
          <p:nvPr/>
        </p:nvGrpSpPr>
        <p:grpSpPr bwMode="auto">
          <a:xfrm>
            <a:off x="1161217" y="2435224"/>
            <a:ext cx="2063750" cy="2517775"/>
            <a:chOff x="908" y="574"/>
            <a:chExt cx="1300" cy="1586"/>
          </a:xfrm>
        </p:grpSpPr>
        <p:grpSp>
          <p:nvGrpSpPr>
            <p:cNvPr id="12328" name="Group 7753"/>
            <p:cNvGrpSpPr>
              <a:grpSpLocks/>
            </p:cNvGrpSpPr>
            <p:nvPr/>
          </p:nvGrpSpPr>
          <p:grpSpPr bwMode="auto">
            <a:xfrm>
              <a:off x="1344" y="645"/>
              <a:ext cx="864" cy="1515"/>
              <a:chOff x="3312" y="645"/>
              <a:chExt cx="864" cy="1515"/>
            </a:xfrm>
          </p:grpSpPr>
          <p:sp>
            <p:nvSpPr>
              <p:cNvPr id="12334" name="Rectangle 7746"/>
              <p:cNvSpPr>
                <a:spLocks noChangeArrowheads="1"/>
              </p:cNvSpPr>
              <p:nvPr/>
            </p:nvSpPr>
            <p:spPr bwMode="auto">
              <a:xfrm>
                <a:off x="3312" y="816"/>
                <a:ext cx="864" cy="1344"/>
              </a:xfrm>
              <a:prstGeom prst="rect">
                <a:avLst/>
              </a:prstGeom>
              <a:noFill/>
              <a:ln w="19050" cap="sq">
                <a:solidFill>
                  <a:schemeClr val="bg2">
                    <a:lumMod val="50000"/>
                  </a:schemeClr>
                </a:solidFill>
                <a:miter lim="800000"/>
                <a:headEnd type="none" w="sm" len="sm"/>
                <a:tailEnd type="none" w="sm" len="sm"/>
              </a:ln>
            </p:spPr>
            <p:txBody>
              <a:bodyPr wrap="none" anchor="ctr"/>
              <a:lstStyle/>
              <a:p>
                <a:endParaRPr lang="en-US"/>
              </a:p>
            </p:txBody>
          </p:sp>
          <p:sp>
            <p:nvSpPr>
              <p:cNvPr id="12335" name="Line 7749"/>
              <p:cNvSpPr>
                <a:spLocks noChangeShapeType="1"/>
              </p:cNvSpPr>
              <p:nvPr/>
            </p:nvSpPr>
            <p:spPr bwMode="auto">
              <a:xfrm rot="18900000">
                <a:off x="3745" y="645"/>
                <a:ext cx="1" cy="1209"/>
              </a:xfrm>
              <a:prstGeom prst="line">
                <a:avLst/>
              </a:prstGeom>
              <a:noFill/>
              <a:ln w="12700" cap="sq">
                <a:solidFill>
                  <a:schemeClr val="bg2">
                    <a:lumMod val="50000"/>
                  </a:schemeClr>
                </a:solidFill>
                <a:round/>
                <a:headEnd type="none" w="sm" len="sm"/>
                <a:tailEnd type="none" w="sm" len="sm"/>
              </a:ln>
            </p:spPr>
            <p:txBody>
              <a:bodyPr/>
              <a:lstStyle/>
              <a:p>
                <a:endParaRPr lang="en-US"/>
              </a:p>
            </p:txBody>
          </p:sp>
        </p:grpSp>
        <p:grpSp>
          <p:nvGrpSpPr>
            <p:cNvPr id="12329" name="Group 7760"/>
            <p:cNvGrpSpPr>
              <a:grpSpLocks/>
            </p:cNvGrpSpPr>
            <p:nvPr/>
          </p:nvGrpSpPr>
          <p:grpSpPr bwMode="auto">
            <a:xfrm>
              <a:off x="908" y="574"/>
              <a:ext cx="758" cy="528"/>
              <a:chOff x="188" y="672"/>
              <a:chExt cx="758" cy="528"/>
            </a:xfrm>
          </p:grpSpPr>
          <p:sp>
            <p:nvSpPr>
              <p:cNvPr id="65100" name="Rectangle 7756"/>
              <p:cNvSpPr>
                <a:spLocks noChangeArrowheads="1"/>
              </p:cNvSpPr>
              <p:nvPr/>
            </p:nvSpPr>
            <p:spPr bwMode="auto">
              <a:xfrm>
                <a:off x="548" y="672"/>
                <a:ext cx="398"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1</a:t>
                </a:r>
              </a:p>
            </p:txBody>
          </p:sp>
          <p:sp>
            <p:nvSpPr>
              <p:cNvPr id="12331" name="Line 7757"/>
              <p:cNvSpPr>
                <a:spLocks noChangeShapeType="1"/>
              </p:cNvSpPr>
              <p:nvPr/>
            </p:nvSpPr>
            <p:spPr bwMode="auto">
              <a:xfrm>
                <a:off x="576" y="864"/>
                <a:ext cx="336" cy="0"/>
              </a:xfrm>
              <a:prstGeom prst="line">
                <a:avLst/>
              </a:prstGeom>
              <a:noFill/>
              <a:ln w="28575" cap="sq">
                <a:solidFill>
                  <a:schemeClr val="tx1"/>
                </a:solidFill>
                <a:round/>
                <a:headEnd type="none" w="sm" len="sm"/>
                <a:tailEnd type="triangle" w="sm" len="sm"/>
              </a:ln>
            </p:spPr>
            <p:txBody>
              <a:bodyPr/>
              <a:lstStyle/>
              <a:p>
                <a:endParaRPr lang="en-US"/>
              </a:p>
            </p:txBody>
          </p:sp>
          <p:sp>
            <p:nvSpPr>
              <p:cNvPr id="12332" name="Line 7758"/>
              <p:cNvSpPr>
                <a:spLocks noChangeShapeType="1"/>
              </p:cNvSpPr>
              <p:nvPr/>
            </p:nvSpPr>
            <p:spPr bwMode="auto">
              <a:xfrm rot="5400000">
                <a:off x="409" y="1031"/>
                <a:ext cx="336" cy="1"/>
              </a:xfrm>
              <a:prstGeom prst="line">
                <a:avLst/>
              </a:prstGeom>
              <a:noFill/>
              <a:ln w="28575" cap="sq">
                <a:solidFill>
                  <a:schemeClr val="tx1"/>
                </a:solidFill>
                <a:round/>
                <a:headEnd type="none" w="sm" len="sm"/>
                <a:tailEnd type="triangle" w="sm" len="sm"/>
              </a:ln>
            </p:spPr>
            <p:txBody>
              <a:bodyPr/>
              <a:lstStyle/>
              <a:p>
                <a:endParaRPr lang="en-US"/>
              </a:p>
            </p:txBody>
          </p:sp>
          <p:sp>
            <p:nvSpPr>
              <p:cNvPr id="65103" name="Rectangle 7759"/>
              <p:cNvSpPr>
                <a:spLocks noChangeArrowheads="1"/>
              </p:cNvSpPr>
              <p:nvPr/>
            </p:nvSpPr>
            <p:spPr bwMode="auto">
              <a:xfrm>
                <a:off x="188" y="926"/>
                <a:ext cx="390"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2</a:t>
                </a:r>
              </a:p>
            </p:txBody>
          </p:sp>
        </p:grpSp>
      </p:grpSp>
      <p:grpSp>
        <p:nvGrpSpPr>
          <p:cNvPr id="7" name="Group 7786"/>
          <p:cNvGrpSpPr>
            <a:grpSpLocks/>
          </p:cNvGrpSpPr>
          <p:nvPr/>
        </p:nvGrpSpPr>
        <p:grpSpPr bwMode="auto">
          <a:xfrm>
            <a:off x="3469854" y="2435224"/>
            <a:ext cx="2066929" cy="2657475"/>
            <a:chOff x="3114" y="574"/>
            <a:chExt cx="1302" cy="1674"/>
          </a:xfrm>
        </p:grpSpPr>
        <p:grpSp>
          <p:nvGrpSpPr>
            <p:cNvPr id="12313" name="Group 7755"/>
            <p:cNvGrpSpPr>
              <a:grpSpLocks/>
            </p:cNvGrpSpPr>
            <p:nvPr/>
          </p:nvGrpSpPr>
          <p:grpSpPr bwMode="auto">
            <a:xfrm>
              <a:off x="3552" y="732"/>
              <a:ext cx="864" cy="1516"/>
              <a:chOff x="3552" y="732"/>
              <a:chExt cx="864" cy="1516"/>
            </a:xfrm>
          </p:grpSpPr>
          <p:sp>
            <p:nvSpPr>
              <p:cNvPr id="12319" name="Rectangle 7742"/>
              <p:cNvSpPr>
                <a:spLocks noChangeArrowheads="1"/>
              </p:cNvSpPr>
              <p:nvPr/>
            </p:nvSpPr>
            <p:spPr bwMode="auto">
              <a:xfrm>
                <a:off x="3552" y="816"/>
                <a:ext cx="864" cy="1344"/>
              </a:xfrm>
              <a:prstGeom prst="rect">
                <a:avLst/>
              </a:prstGeom>
              <a:noFill/>
              <a:ln w="19050" cap="sq">
                <a:solidFill>
                  <a:schemeClr val="bg2">
                    <a:lumMod val="50000"/>
                  </a:schemeClr>
                </a:solidFill>
                <a:miter lim="800000"/>
                <a:headEnd type="none" w="sm" len="sm"/>
                <a:tailEnd type="none" w="sm" len="sm"/>
              </a:ln>
            </p:spPr>
            <p:txBody>
              <a:bodyPr wrap="none" anchor="ctr"/>
              <a:lstStyle/>
              <a:p>
                <a:endParaRPr lang="en-US"/>
              </a:p>
            </p:txBody>
          </p:sp>
          <p:sp>
            <p:nvSpPr>
              <p:cNvPr id="12320" name="Line 7743"/>
              <p:cNvSpPr>
                <a:spLocks noChangeShapeType="1"/>
              </p:cNvSpPr>
              <p:nvPr/>
            </p:nvSpPr>
            <p:spPr bwMode="auto">
              <a:xfrm rot="18900000">
                <a:off x="3777" y="732"/>
                <a:ext cx="0" cy="610"/>
              </a:xfrm>
              <a:prstGeom prst="line">
                <a:avLst/>
              </a:prstGeom>
              <a:noFill/>
              <a:ln w="12700" cap="sq">
                <a:solidFill>
                  <a:schemeClr val="bg2">
                    <a:lumMod val="50000"/>
                  </a:schemeClr>
                </a:solidFill>
                <a:round/>
                <a:headEnd type="none" w="sm" len="sm"/>
                <a:tailEnd type="none" w="sm" len="sm"/>
              </a:ln>
            </p:spPr>
            <p:txBody>
              <a:bodyPr/>
              <a:lstStyle/>
              <a:p>
                <a:endParaRPr lang="en-US"/>
              </a:p>
            </p:txBody>
          </p:sp>
          <p:sp>
            <p:nvSpPr>
              <p:cNvPr id="12321" name="Line 7744"/>
              <p:cNvSpPr>
                <a:spLocks noChangeShapeType="1"/>
              </p:cNvSpPr>
              <p:nvPr/>
            </p:nvSpPr>
            <p:spPr bwMode="auto">
              <a:xfrm rot="-2700000">
                <a:off x="4200" y="1639"/>
                <a:ext cx="1" cy="609"/>
              </a:xfrm>
              <a:prstGeom prst="line">
                <a:avLst/>
              </a:prstGeom>
              <a:noFill/>
              <a:ln w="12700" cap="sq">
                <a:solidFill>
                  <a:schemeClr val="bg2">
                    <a:lumMod val="50000"/>
                  </a:schemeClr>
                </a:solidFill>
                <a:round/>
                <a:headEnd type="none" w="sm" len="sm"/>
                <a:tailEnd type="none" w="sm" len="sm"/>
              </a:ln>
            </p:spPr>
            <p:txBody>
              <a:bodyPr/>
              <a:lstStyle/>
              <a:p>
                <a:endParaRPr lang="en-US"/>
              </a:p>
            </p:txBody>
          </p:sp>
        </p:grpSp>
        <p:grpSp>
          <p:nvGrpSpPr>
            <p:cNvPr id="12314" name="Group 7767"/>
            <p:cNvGrpSpPr>
              <a:grpSpLocks/>
            </p:cNvGrpSpPr>
            <p:nvPr/>
          </p:nvGrpSpPr>
          <p:grpSpPr bwMode="auto">
            <a:xfrm>
              <a:off x="3114" y="574"/>
              <a:ext cx="750" cy="528"/>
              <a:chOff x="184" y="672"/>
              <a:chExt cx="750" cy="528"/>
            </a:xfrm>
          </p:grpSpPr>
          <p:sp>
            <p:nvSpPr>
              <p:cNvPr id="65112" name="Rectangle 7768"/>
              <p:cNvSpPr>
                <a:spLocks noChangeArrowheads="1"/>
              </p:cNvSpPr>
              <p:nvPr/>
            </p:nvSpPr>
            <p:spPr bwMode="auto">
              <a:xfrm>
                <a:off x="544" y="672"/>
                <a:ext cx="390"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1</a:t>
                </a:r>
              </a:p>
            </p:txBody>
          </p:sp>
          <p:sp>
            <p:nvSpPr>
              <p:cNvPr id="12316" name="Line 7769"/>
              <p:cNvSpPr>
                <a:spLocks noChangeShapeType="1"/>
              </p:cNvSpPr>
              <p:nvPr/>
            </p:nvSpPr>
            <p:spPr bwMode="auto">
              <a:xfrm>
                <a:off x="576" y="864"/>
                <a:ext cx="336" cy="0"/>
              </a:xfrm>
              <a:prstGeom prst="line">
                <a:avLst/>
              </a:prstGeom>
              <a:noFill/>
              <a:ln w="28575" cap="sq">
                <a:solidFill>
                  <a:schemeClr val="tx1"/>
                </a:solidFill>
                <a:round/>
                <a:headEnd type="none" w="sm" len="sm"/>
                <a:tailEnd type="triangle" w="sm" len="sm"/>
              </a:ln>
            </p:spPr>
            <p:txBody>
              <a:bodyPr/>
              <a:lstStyle/>
              <a:p>
                <a:endParaRPr lang="en-US"/>
              </a:p>
            </p:txBody>
          </p:sp>
          <p:sp>
            <p:nvSpPr>
              <p:cNvPr id="12317" name="Line 7770"/>
              <p:cNvSpPr>
                <a:spLocks noChangeShapeType="1"/>
              </p:cNvSpPr>
              <p:nvPr/>
            </p:nvSpPr>
            <p:spPr bwMode="auto">
              <a:xfrm rot="5400000">
                <a:off x="409" y="1031"/>
                <a:ext cx="336" cy="1"/>
              </a:xfrm>
              <a:prstGeom prst="line">
                <a:avLst/>
              </a:prstGeom>
              <a:noFill/>
              <a:ln w="28575" cap="sq">
                <a:solidFill>
                  <a:schemeClr val="tx1"/>
                </a:solidFill>
                <a:round/>
                <a:headEnd type="none" w="sm" len="sm"/>
                <a:tailEnd type="triangle" w="sm" len="sm"/>
              </a:ln>
            </p:spPr>
            <p:txBody>
              <a:bodyPr/>
              <a:lstStyle/>
              <a:p>
                <a:endParaRPr lang="en-US"/>
              </a:p>
            </p:txBody>
          </p:sp>
          <p:sp>
            <p:nvSpPr>
              <p:cNvPr id="65115" name="Rectangle 7771"/>
              <p:cNvSpPr>
                <a:spLocks noChangeArrowheads="1"/>
              </p:cNvSpPr>
              <p:nvPr/>
            </p:nvSpPr>
            <p:spPr bwMode="auto">
              <a:xfrm>
                <a:off x="184" y="926"/>
                <a:ext cx="390"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3</a:t>
                </a:r>
              </a:p>
            </p:txBody>
          </p:sp>
        </p:grpSp>
      </p:grpSp>
      <p:sp>
        <p:nvSpPr>
          <p:cNvPr id="49" name="Rectangle 18">
            <a:extLst>
              <a:ext uri="{FF2B5EF4-FFF2-40B4-BE49-F238E27FC236}">
                <a16:creationId xmlns:a16="http://schemas.microsoft.com/office/drawing/2014/main" id="{497112A9-AAAE-40B5-A44D-A15FBC1E9ABD}"/>
              </a:ext>
            </a:extLst>
          </p:cNvPr>
          <p:cNvSpPr>
            <a:spLocks noChangeArrowheads="1"/>
          </p:cNvSpPr>
          <p:nvPr/>
        </p:nvSpPr>
        <p:spPr bwMode="auto">
          <a:xfrm>
            <a:off x="3334554" y="1033072"/>
            <a:ext cx="2745303" cy="400110"/>
          </a:xfrm>
          <a:prstGeom prst="rect">
            <a:avLst/>
          </a:prstGeom>
          <a:noFill/>
          <a:ln w="12700" cap="sq">
            <a:noFill/>
            <a:miter lim="800000"/>
            <a:headEnd type="none" w="sm" len="sm"/>
            <a:tailEnd type="none" w="sm" len="sm"/>
          </a:ln>
        </p:spPr>
        <p:txBody>
          <a:bodyPr wrap="none">
            <a:spAutoFit/>
          </a:bodyPr>
          <a:lstStyle/>
          <a:p>
            <a:pPr algn="ctr"/>
            <a:r>
              <a:rPr kumimoji="1" lang="en-US" sz="2000" b="1" dirty="0">
                <a:solidFill>
                  <a:srgbClr val="00B0F0"/>
                </a:solidFill>
                <a:latin typeface="Calibri" pitchFamily="34" charset="0"/>
              </a:rPr>
              <a:t>Classwork Assignment 4</a:t>
            </a:r>
          </a:p>
        </p:txBody>
      </p:sp>
      <p:grpSp>
        <p:nvGrpSpPr>
          <p:cNvPr id="50" name="Group 7786">
            <a:extLst>
              <a:ext uri="{FF2B5EF4-FFF2-40B4-BE49-F238E27FC236}">
                <a16:creationId xmlns:a16="http://schemas.microsoft.com/office/drawing/2014/main" id="{D57F7F6C-9ADE-46E7-8182-D7933FB76945}"/>
              </a:ext>
            </a:extLst>
          </p:cNvPr>
          <p:cNvGrpSpPr>
            <a:grpSpLocks/>
          </p:cNvGrpSpPr>
          <p:nvPr/>
        </p:nvGrpSpPr>
        <p:grpSpPr bwMode="auto">
          <a:xfrm>
            <a:off x="5781671" y="2435224"/>
            <a:ext cx="2678117" cy="1987551"/>
            <a:chOff x="3114" y="574"/>
            <a:chExt cx="1687" cy="1252"/>
          </a:xfrm>
        </p:grpSpPr>
        <p:grpSp>
          <p:nvGrpSpPr>
            <p:cNvPr id="51" name="Group 7755">
              <a:extLst>
                <a:ext uri="{FF2B5EF4-FFF2-40B4-BE49-F238E27FC236}">
                  <a16:creationId xmlns:a16="http://schemas.microsoft.com/office/drawing/2014/main" id="{FDC19578-5C99-41F3-BBA1-6B82E276E552}"/>
                </a:ext>
              </a:extLst>
            </p:cNvPr>
            <p:cNvGrpSpPr>
              <a:grpSpLocks/>
            </p:cNvGrpSpPr>
            <p:nvPr/>
          </p:nvGrpSpPr>
          <p:grpSpPr bwMode="auto">
            <a:xfrm>
              <a:off x="3552" y="733"/>
              <a:ext cx="1249" cy="1093"/>
              <a:chOff x="3552" y="733"/>
              <a:chExt cx="1249" cy="1093"/>
            </a:xfrm>
          </p:grpSpPr>
          <p:sp>
            <p:nvSpPr>
              <p:cNvPr id="57" name="Rectangle 7742">
                <a:extLst>
                  <a:ext uri="{FF2B5EF4-FFF2-40B4-BE49-F238E27FC236}">
                    <a16:creationId xmlns:a16="http://schemas.microsoft.com/office/drawing/2014/main" id="{E9D61AD2-9329-4861-BF68-B14160598CB5}"/>
                  </a:ext>
                </a:extLst>
              </p:cNvPr>
              <p:cNvSpPr>
                <a:spLocks noChangeArrowheads="1"/>
              </p:cNvSpPr>
              <p:nvPr/>
            </p:nvSpPr>
            <p:spPr bwMode="auto">
              <a:xfrm>
                <a:off x="3552" y="816"/>
                <a:ext cx="1249" cy="912"/>
              </a:xfrm>
              <a:prstGeom prst="rect">
                <a:avLst/>
              </a:prstGeom>
              <a:noFill/>
              <a:ln w="19050" cap="sq">
                <a:solidFill>
                  <a:schemeClr val="bg2">
                    <a:lumMod val="50000"/>
                  </a:schemeClr>
                </a:solidFill>
                <a:miter lim="800000"/>
                <a:headEnd type="none" w="sm" len="sm"/>
                <a:tailEnd type="none" w="sm" len="sm"/>
              </a:ln>
            </p:spPr>
            <p:txBody>
              <a:bodyPr wrap="none" anchor="ctr"/>
              <a:lstStyle/>
              <a:p>
                <a:endParaRPr lang="en-US"/>
              </a:p>
            </p:txBody>
          </p:sp>
          <p:sp>
            <p:nvSpPr>
              <p:cNvPr id="58" name="Line 7743">
                <a:extLst>
                  <a:ext uri="{FF2B5EF4-FFF2-40B4-BE49-F238E27FC236}">
                    <a16:creationId xmlns:a16="http://schemas.microsoft.com/office/drawing/2014/main" id="{0D29020E-7EC9-4FD1-A2D6-A9EBFC21BE58}"/>
                  </a:ext>
                </a:extLst>
              </p:cNvPr>
              <p:cNvSpPr>
                <a:spLocks noChangeShapeType="1"/>
              </p:cNvSpPr>
              <p:nvPr/>
            </p:nvSpPr>
            <p:spPr bwMode="auto">
              <a:xfrm rot="18900000">
                <a:off x="3775" y="733"/>
                <a:ext cx="1" cy="604"/>
              </a:xfrm>
              <a:prstGeom prst="line">
                <a:avLst/>
              </a:prstGeom>
              <a:noFill/>
              <a:ln w="12700" cap="sq">
                <a:solidFill>
                  <a:schemeClr val="bg2">
                    <a:lumMod val="50000"/>
                  </a:schemeClr>
                </a:solidFill>
                <a:round/>
                <a:headEnd type="none" w="sm" len="sm"/>
                <a:tailEnd type="none" w="sm" len="sm"/>
              </a:ln>
            </p:spPr>
            <p:txBody>
              <a:bodyPr/>
              <a:lstStyle/>
              <a:p>
                <a:endParaRPr lang="en-US"/>
              </a:p>
            </p:txBody>
          </p:sp>
          <p:sp>
            <p:nvSpPr>
              <p:cNvPr id="59" name="Line 7744">
                <a:extLst>
                  <a:ext uri="{FF2B5EF4-FFF2-40B4-BE49-F238E27FC236}">
                    <a16:creationId xmlns:a16="http://schemas.microsoft.com/office/drawing/2014/main" id="{191ED27B-A862-4A57-9ACE-13093450CD4C}"/>
                  </a:ext>
                </a:extLst>
              </p:cNvPr>
              <p:cNvSpPr>
                <a:spLocks noChangeShapeType="1"/>
              </p:cNvSpPr>
              <p:nvPr/>
            </p:nvSpPr>
            <p:spPr bwMode="auto">
              <a:xfrm rot="18900000">
                <a:off x="4557" y="1154"/>
                <a:ext cx="0" cy="672"/>
              </a:xfrm>
              <a:prstGeom prst="line">
                <a:avLst/>
              </a:prstGeom>
              <a:noFill/>
              <a:ln w="12700" cap="sq">
                <a:solidFill>
                  <a:schemeClr val="bg2">
                    <a:lumMod val="50000"/>
                  </a:schemeClr>
                </a:solidFill>
                <a:round/>
                <a:headEnd type="none" w="sm" len="sm"/>
                <a:tailEnd type="none" w="sm" len="sm"/>
              </a:ln>
            </p:spPr>
            <p:txBody>
              <a:bodyPr/>
              <a:lstStyle/>
              <a:p>
                <a:endParaRPr lang="en-US"/>
              </a:p>
            </p:txBody>
          </p:sp>
        </p:grpSp>
        <p:grpSp>
          <p:nvGrpSpPr>
            <p:cNvPr id="52" name="Group 7767">
              <a:extLst>
                <a:ext uri="{FF2B5EF4-FFF2-40B4-BE49-F238E27FC236}">
                  <a16:creationId xmlns:a16="http://schemas.microsoft.com/office/drawing/2014/main" id="{D5CC312D-2B22-449A-B003-CEC8DD4CB88D}"/>
                </a:ext>
              </a:extLst>
            </p:cNvPr>
            <p:cNvGrpSpPr>
              <a:grpSpLocks/>
            </p:cNvGrpSpPr>
            <p:nvPr/>
          </p:nvGrpSpPr>
          <p:grpSpPr bwMode="auto">
            <a:xfrm>
              <a:off x="3114" y="574"/>
              <a:ext cx="750" cy="528"/>
              <a:chOff x="184" y="672"/>
              <a:chExt cx="750" cy="528"/>
            </a:xfrm>
          </p:grpSpPr>
          <p:sp>
            <p:nvSpPr>
              <p:cNvPr id="53" name="Rectangle 7768">
                <a:extLst>
                  <a:ext uri="{FF2B5EF4-FFF2-40B4-BE49-F238E27FC236}">
                    <a16:creationId xmlns:a16="http://schemas.microsoft.com/office/drawing/2014/main" id="{FEAEFD40-4E01-4F57-B29D-CE8B99CAE631}"/>
                  </a:ext>
                </a:extLst>
              </p:cNvPr>
              <p:cNvSpPr>
                <a:spLocks noChangeArrowheads="1"/>
              </p:cNvSpPr>
              <p:nvPr/>
            </p:nvSpPr>
            <p:spPr bwMode="auto">
              <a:xfrm>
                <a:off x="544" y="672"/>
                <a:ext cx="390"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4</a:t>
                </a:r>
              </a:p>
            </p:txBody>
          </p:sp>
          <p:sp>
            <p:nvSpPr>
              <p:cNvPr id="54" name="Line 7769">
                <a:extLst>
                  <a:ext uri="{FF2B5EF4-FFF2-40B4-BE49-F238E27FC236}">
                    <a16:creationId xmlns:a16="http://schemas.microsoft.com/office/drawing/2014/main" id="{24F00A1D-1658-4075-A7A0-CE0507F86272}"/>
                  </a:ext>
                </a:extLst>
              </p:cNvPr>
              <p:cNvSpPr>
                <a:spLocks noChangeShapeType="1"/>
              </p:cNvSpPr>
              <p:nvPr/>
            </p:nvSpPr>
            <p:spPr bwMode="auto">
              <a:xfrm>
                <a:off x="576" y="864"/>
                <a:ext cx="336" cy="0"/>
              </a:xfrm>
              <a:prstGeom prst="line">
                <a:avLst/>
              </a:prstGeom>
              <a:noFill/>
              <a:ln w="28575" cap="sq">
                <a:solidFill>
                  <a:schemeClr val="tx1"/>
                </a:solidFill>
                <a:round/>
                <a:headEnd type="none" w="sm" len="sm"/>
                <a:tailEnd type="triangle" w="sm" len="sm"/>
              </a:ln>
            </p:spPr>
            <p:txBody>
              <a:bodyPr/>
              <a:lstStyle/>
              <a:p>
                <a:endParaRPr lang="en-US"/>
              </a:p>
            </p:txBody>
          </p:sp>
          <p:sp>
            <p:nvSpPr>
              <p:cNvPr id="55" name="Line 7770">
                <a:extLst>
                  <a:ext uri="{FF2B5EF4-FFF2-40B4-BE49-F238E27FC236}">
                    <a16:creationId xmlns:a16="http://schemas.microsoft.com/office/drawing/2014/main" id="{4AEDFC3D-16E3-4937-9214-2AED5220B953}"/>
                  </a:ext>
                </a:extLst>
              </p:cNvPr>
              <p:cNvSpPr>
                <a:spLocks noChangeShapeType="1"/>
              </p:cNvSpPr>
              <p:nvPr/>
            </p:nvSpPr>
            <p:spPr bwMode="auto">
              <a:xfrm rot="5400000">
                <a:off x="409" y="1031"/>
                <a:ext cx="336" cy="1"/>
              </a:xfrm>
              <a:prstGeom prst="line">
                <a:avLst/>
              </a:prstGeom>
              <a:noFill/>
              <a:ln w="28575" cap="sq">
                <a:solidFill>
                  <a:schemeClr val="tx1"/>
                </a:solidFill>
                <a:round/>
                <a:headEnd type="none" w="sm" len="sm"/>
                <a:tailEnd type="triangle" w="sm" len="sm"/>
              </a:ln>
            </p:spPr>
            <p:txBody>
              <a:bodyPr/>
              <a:lstStyle/>
              <a:p>
                <a:endParaRPr lang="en-US"/>
              </a:p>
            </p:txBody>
          </p:sp>
          <p:sp>
            <p:nvSpPr>
              <p:cNvPr id="56" name="Rectangle 7771">
                <a:extLst>
                  <a:ext uri="{FF2B5EF4-FFF2-40B4-BE49-F238E27FC236}">
                    <a16:creationId xmlns:a16="http://schemas.microsoft.com/office/drawing/2014/main" id="{F9D43C29-C816-4A2F-A7FC-5FBAE1F5D893}"/>
                  </a:ext>
                </a:extLst>
              </p:cNvPr>
              <p:cNvSpPr>
                <a:spLocks noChangeArrowheads="1"/>
              </p:cNvSpPr>
              <p:nvPr/>
            </p:nvSpPr>
            <p:spPr bwMode="auto">
              <a:xfrm>
                <a:off x="184" y="926"/>
                <a:ext cx="390" cy="213"/>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C0C0C0"/>
                      </a:outerShdw>
                    </a:effectLst>
                    <a:latin typeface="Calibri" pitchFamily="34" charset="0"/>
                  </a:rPr>
                  <a:t>seq 5</a:t>
                </a:r>
              </a:p>
            </p:txBody>
          </p:sp>
        </p:grpSp>
      </p:grpSp>
      <p:sp>
        <p:nvSpPr>
          <p:cNvPr id="3" name="TextBox 2">
            <a:extLst>
              <a:ext uri="{FF2B5EF4-FFF2-40B4-BE49-F238E27FC236}">
                <a16:creationId xmlns:a16="http://schemas.microsoft.com/office/drawing/2014/main" id="{60707BF0-4D1D-4FF1-8A8C-50CB3C9555F2}"/>
              </a:ext>
            </a:extLst>
          </p:cNvPr>
          <p:cNvSpPr txBox="1"/>
          <p:nvPr/>
        </p:nvSpPr>
        <p:spPr>
          <a:xfrm>
            <a:off x="1029135" y="1580500"/>
            <a:ext cx="7633055" cy="646331"/>
          </a:xfrm>
          <a:prstGeom prst="rect">
            <a:avLst/>
          </a:prstGeom>
          <a:noFill/>
        </p:spPr>
        <p:txBody>
          <a:bodyPr wrap="square" rtlCol="0">
            <a:spAutoFit/>
          </a:bodyPr>
          <a:lstStyle/>
          <a:p>
            <a:pPr algn="ctr"/>
            <a:r>
              <a:rPr lang="en-US" sz="1800" dirty="0">
                <a:latin typeface="+mj-lt"/>
              </a:rPr>
              <a:t>For each </a:t>
            </a:r>
            <a:r>
              <a:rPr lang="en-US" sz="1800" dirty="0" err="1">
                <a:latin typeface="+mj-lt"/>
              </a:rPr>
              <a:t>dotplot</a:t>
            </a:r>
            <a:r>
              <a:rPr lang="en-US" sz="1800" dirty="0">
                <a:latin typeface="+mj-lt"/>
              </a:rPr>
              <a:t> below, comment on how the sequences being compared are related to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dissolve">
                                      <p:cBhvr>
                                        <p:cTn id="1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49288" y="485775"/>
            <a:ext cx="7847012"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Dot Plot Approach</a:t>
            </a:r>
          </a:p>
        </p:txBody>
      </p:sp>
      <p:sp>
        <p:nvSpPr>
          <p:cNvPr id="39940" name="Rectangle 4"/>
          <p:cNvSpPr>
            <a:spLocks noChangeArrowheads="1"/>
          </p:cNvSpPr>
          <p:nvPr/>
        </p:nvSpPr>
        <p:spPr bwMode="auto">
          <a:xfrm>
            <a:off x="1093790" y="4168537"/>
            <a:ext cx="7402510" cy="1921168"/>
          </a:xfrm>
          <a:prstGeom prst="rect">
            <a:avLst/>
          </a:prstGeom>
          <a:noFill/>
          <a:ln w="9525">
            <a:noFill/>
            <a:miter lim="800000"/>
            <a:headEnd/>
            <a:tailEnd/>
          </a:ln>
        </p:spPr>
        <p:txBody>
          <a:bodyPr wrap="square" lIns="92075" tIns="46038" rIns="92075" bIns="46038">
            <a:spAutoFit/>
          </a:bodyPr>
          <a:lstStyle/>
          <a:p>
            <a:pPr marL="342900" indent="-342900">
              <a:spcBef>
                <a:spcPct val="20000"/>
              </a:spcBef>
            </a:pPr>
            <a:r>
              <a:rPr kumimoji="1" lang="en-US" sz="1800" i="1" dirty="0">
                <a:latin typeface="Calibri" pitchFamily="34" charset="0"/>
              </a:rPr>
              <a:t>Weaknesses</a:t>
            </a:r>
          </a:p>
          <a:p>
            <a:pPr marL="742950" lvl="1" indent="-285750">
              <a:spcBef>
                <a:spcPct val="20000"/>
              </a:spcBef>
              <a:buFontTx/>
              <a:buChar char="–"/>
            </a:pPr>
            <a:r>
              <a:rPr kumimoji="1" lang="en-US" sz="1800" dirty="0">
                <a:latin typeface="Calibri" pitchFamily="34" charset="0"/>
              </a:rPr>
              <a:t>Gives tantalizing hints where the two sequences might be related but does not produce a sequence alignment</a:t>
            </a:r>
          </a:p>
          <a:p>
            <a:pPr marL="742950" lvl="1" indent="-285750">
              <a:spcBef>
                <a:spcPct val="20000"/>
              </a:spcBef>
              <a:buFontTx/>
              <a:buChar char="–"/>
            </a:pPr>
            <a:r>
              <a:rPr kumimoji="1" lang="en-US" sz="1800" dirty="0">
                <a:latin typeface="Calibri" pitchFamily="34" charset="0"/>
              </a:rPr>
              <a:t>Does not provide quantitative measures of ‘relatedness’ </a:t>
            </a:r>
          </a:p>
          <a:p>
            <a:pPr marL="742950" lvl="1" indent="-285750">
              <a:spcBef>
                <a:spcPct val="20000"/>
              </a:spcBef>
              <a:buFontTx/>
              <a:buChar char="–"/>
            </a:pPr>
            <a:r>
              <a:rPr kumimoji="1" lang="en-US" sz="1800" dirty="0">
                <a:latin typeface="Calibri" pitchFamily="34" charset="0"/>
              </a:rPr>
              <a:t>Makes no distinctions between conservative and non-conservative changes</a:t>
            </a:r>
          </a:p>
        </p:txBody>
      </p:sp>
      <p:sp>
        <p:nvSpPr>
          <p:cNvPr id="39943" name="Rectangle 7"/>
          <p:cNvSpPr>
            <a:spLocks noChangeArrowheads="1"/>
          </p:cNvSpPr>
          <p:nvPr/>
        </p:nvSpPr>
        <p:spPr bwMode="auto">
          <a:xfrm>
            <a:off x="1093790" y="1526401"/>
            <a:ext cx="7700805" cy="2253567"/>
          </a:xfrm>
          <a:prstGeom prst="rect">
            <a:avLst/>
          </a:prstGeom>
          <a:noFill/>
          <a:ln w="9525">
            <a:noFill/>
            <a:miter lim="800000"/>
            <a:headEnd/>
            <a:tailEnd/>
          </a:ln>
        </p:spPr>
        <p:txBody>
          <a:bodyPr wrap="square" lIns="92075" tIns="46038" rIns="92075" bIns="46038">
            <a:spAutoFit/>
          </a:bodyPr>
          <a:lstStyle/>
          <a:p>
            <a:pPr marL="342900" indent="-342900" defTabSz="912813">
              <a:spcBef>
                <a:spcPct val="20000"/>
              </a:spcBef>
            </a:pPr>
            <a:r>
              <a:rPr kumimoji="1" lang="en-US" sz="1800" i="1" dirty="0">
                <a:latin typeface="Calibri" pitchFamily="34" charset="0"/>
              </a:rPr>
              <a:t>Strengths</a:t>
            </a:r>
          </a:p>
          <a:p>
            <a:pPr marL="742950" lvl="1" indent="-285750" defTabSz="912813">
              <a:spcBef>
                <a:spcPct val="20000"/>
              </a:spcBef>
              <a:buFontTx/>
              <a:buChar char="–"/>
            </a:pPr>
            <a:r>
              <a:rPr kumimoji="1" lang="en-US" sz="1800" dirty="0">
                <a:latin typeface="Calibri" pitchFamily="34" charset="0"/>
              </a:rPr>
              <a:t>Readily identifies identical or highly similar (almost identical) regions</a:t>
            </a:r>
          </a:p>
          <a:p>
            <a:pPr marL="742950" lvl="1" indent="-285750" defTabSz="912813">
              <a:spcBef>
                <a:spcPct val="20000"/>
              </a:spcBef>
              <a:buFontTx/>
              <a:buChar char="–"/>
            </a:pPr>
            <a:r>
              <a:rPr kumimoji="1" lang="en-US" sz="1800" dirty="0">
                <a:latin typeface="Calibri" pitchFamily="34" charset="0"/>
              </a:rPr>
              <a:t>Intuitive, easy to use and interpret</a:t>
            </a:r>
          </a:p>
          <a:p>
            <a:pPr marL="742950" lvl="1" indent="-285750" defTabSz="912813">
              <a:spcBef>
                <a:spcPct val="20000"/>
              </a:spcBef>
              <a:buFontTx/>
              <a:buChar char="–"/>
            </a:pPr>
            <a:r>
              <a:rPr kumimoji="1" lang="en-US" sz="1800" dirty="0">
                <a:latin typeface="Calibri" pitchFamily="34" charset="0"/>
              </a:rPr>
              <a:t>Provides important insights about the properties of the sequence(s) under consideration</a:t>
            </a:r>
          </a:p>
          <a:p>
            <a:pPr marL="742950" lvl="1" indent="-285750" defTabSz="912813">
              <a:spcBef>
                <a:spcPct val="20000"/>
              </a:spcBef>
              <a:buFontTx/>
              <a:buChar char="–"/>
            </a:pPr>
            <a:r>
              <a:rPr kumimoji="1" lang="en-US" sz="1800" dirty="0">
                <a:latin typeface="Calibri" pitchFamily="34" charset="0"/>
              </a:rPr>
              <a:t>Commonly used to gain insights into genome evolution by comparing genome sequences (</a:t>
            </a:r>
            <a:r>
              <a:rPr kumimoji="1" lang="en-US" sz="1800" dirty="0" err="1">
                <a:latin typeface="Calibri" pitchFamily="34" charset="0"/>
              </a:rPr>
              <a:t>syntenic</a:t>
            </a:r>
            <a:r>
              <a:rPr kumimoji="1" lang="en-US" sz="1800" dirty="0">
                <a:latin typeface="Calibri" pitchFamily="34" charset="0"/>
              </a:rPr>
              <a:t> </a:t>
            </a:r>
            <a:r>
              <a:rPr kumimoji="1" lang="en-US" sz="1800" dirty="0" err="1">
                <a:latin typeface="Calibri" pitchFamily="34" charset="0"/>
              </a:rPr>
              <a:t>dotplots</a:t>
            </a:r>
            <a:r>
              <a:rPr kumimoji="1" lang="en-US" sz="1800" dirty="0">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wd">
                                    <p:tmPct val="50000"/>
                                  </p:iterate>
                                  <p:childTnLst>
                                    <p:set>
                                      <p:cBhvr>
                                        <p:cTn id="6" dur="1" fill="hold">
                                          <p:stCondLst>
                                            <p:cond delay="0"/>
                                          </p:stCondLst>
                                        </p:cTn>
                                        <p:tgtEl>
                                          <p:spTgt spid="39943">
                                            <p:txEl>
                                              <p:pRg st="0" end="0"/>
                                            </p:txEl>
                                          </p:spTgt>
                                        </p:tgtEl>
                                        <p:attrNameLst>
                                          <p:attrName>style.visibility</p:attrName>
                                        </p:attrNameLst>
                                      </p:cBhvr>
                                      <p:to>
                                        <p:strVal val="visible"/>
                                      </p:to>
                                    </p:set>
                                    <p:anim calcmode="discrete" valueType="clr">
                                      <p:cBhvr override="childStyle">
                                        <p:cTn id="7" dur="80"/>
                                        <p:tgtEl>
                                          <p:spTgt spid="39943">
                                            <p:txEl>
                                              <p:pRg st="0" end="0"/>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8" dur="80"/>
                                        <p:tgtEl>
                                          <p:spTgt spid="3994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9943">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wd">
                                    <p:tmPct val="50000"/>
                                  </p:iterate>
                                  <p:childTnLst>
                                    <p:set>
                                      <p:cBhvr>
                                        <p:cTn id="11" dur="1" fill="hold">
                                          <p:stCondLst>
                                            <p:cond delay="0"/>
                                          </p:stCondLst>
                                        </p:cTn>
                                        <p:tgtEl>
                                          <p:spTgt spid="39943">
                                            <p:txEl>
                                              <p:pRg st="1" end="1"/>
                                            </p:txEl>
                                          </p:spTgt>
                                        </p:tgtEl>
                                        <p:attrNameLst>
                                          <p:attrName>style.visibility</p:attrName>
                                        </p:attrNameLst>
                                      </p:cBhvr>
                                      <p:to>
                                        <p:strVal val="visible"/>
                                      </p:to>
                                    </p:set>
                                    <p:anim calcmode="discrete" valueType="clr">
                                      <p:cBhvr override="childStyle">
                                        <p:cTn id="12" dur="80"/>
                                        <p:tgtEl>
                                          <p:spTgt spid="39943">
                                            <p:txEl>
                                              <p:pRg st="1" end="1"/>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13" dur="80"/>
                                        <p:tgtEl>
                                          <p:spTgt spid="39943">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39943">
                                            <p:txEl>
                                              <p:pRg st="1" end="1"/>
                                            </p:txEl>
                                          </p:spTgt>
                                        </p:tgtEl>
                                        <p:attrNameLst>
                                          <p:attrName>fill.type</p:attrName>
                                        </p:attrNameLst>
                                      </p:cBhvr>
                                      <p:to>
                                        <p:strVal val="solid"/>
                                      </p:to>
                                    </p:set>
                                  </p:childTnLst>
                                </p:cTn>
                              </p:par>
                              <p:par>
                                <p:cTn id="15" presetID="27" presetClass="entr" presetSubtype="0" fill="hold" grpId="0" nodeType="withEffect">
                                  <p:stCondLst>
                                    <p:cond delay="0"/>
                                  </p:stCondLst>
                                  <p:iterate type="wd">
                                    <p:tmPct val="50000"/>
                                  </p:iterate>
                                  <p:childTnLst>
                                    <p:set>
                                      <p:cBhvr>
                                        <p:cTn id="16" dur="1" fill="hold">
                                          <p:stCondLst>
                                            <p:cond delay="0"/>
                                          </p:stCondLst>
                                        </p:cTn>
                                        <p:tgtEl>
                                          <p:spTgt spid="39943">
                                            <p:txEl>
                                              <p:pRg st="2" end="2"/>
                                            </p:txEl>
                                          </p:spTgt>
                                        </p:tgtEl>
                                        <p:attrNameLst>
                                          <p:attrName>style.visibility</p:attrName>
                                        </p:attrNameLst>
                                      </p:cBhvr>
                                      <p:to>
                                        <p:strVal val="visible"/>
                                      </p:to>
                                    </p:set>
                                    <p:anim calcmode="discrete" valueType="clr">
                                      <p:cBhvr override="childStyle">
                                        <p:cTn id="17" dur="80"/>
                                        <p:tgtEl>
                                          <p:spTgt spid="39943">
                                            <p:txEl>
                                              <p:pRg st="2" end="2"/>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18" dur="80"/>
                                        <p:tgtEl>
                                          <p:spTgt spid="39943">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39943">
                                            <p:txEl>
                                              <p:pRg st="2" end="2"/>
                                            </p:txEl>
                                          </p:spTgt>
                                        </p:tgtEl>
                                        <p:attrNameLst>
                                          <p:attrName>fill.type</p:attrName>
                                        </p:attrNameLst>
                                      </p:cBhvr>
                                      <p:to>
                                        <p:strVal val="solid"/>
                                      </p:to>
                                    </p:set>
                                  </p:childTnLst>
                                </p:cTn>
                              </p:par>
                              <p:par>
                                <p:cTn id="20" presetID="27" presetClass="entr" presetSubtype="0" fill="hold" grpId="0" nodeType="withEffect">
                                  <p:stCondLst>
                                    <p:cond delay="0"/>
                                  </p:stCondLst>
                                  <p:iterate type="wd">
                                    <p:tmPct val="50000"/>
                                  </p:iterate>
                                  <p:childTnLst>
                                    <p:set>
                                      <p:cBhvr>
                                        <p:cTn id="21" dur="1" fill="hold">
                                          <p:stCondLst>
                                            <p:cond delay="0"/>
                                          </p:stCondLst>
                                        </p:cTn>
                                        <p:tgtEl>
                                          <p:spTgt spid="39943">
                                            <p:txEl>
                                              <p:pRg st="3" end="3"/>
                                            </p:txEl>
                                          </p:spTgt>
                                        </p:tgtEl>
                                        <p:attrNameLst>
                                          <p:attrName>style.visibility</p:attrName>
                                        </p:attrNameLst>
                                      </p:cBhvr>
                                      <p:to>
                                        <p:strVal val="visible"/>
                                      </p:to>
                                    </p:set>
                                    <p:anim calcmode="discrete" valueType="clr">
                                      <p:cBhvr override="childStyle">
                                        <p:cTn id="22" dur="80"/>
                                        <p:tgtEl>
                                          <p:spTgt spid="39943">
                                            <p:txEl>
                                              <p:pRg st="3" end="3"/>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23" dur="80"/>
                                        <p:tgtEl>
                                          <p:spTgt spid="39943">
                                            <p:txEl>
                                              <p:pRg st="3" end="3"/>
                                            </p:txEl>
                                          </p:spTgt>
                                        </p:tgtEl>
                                        <p:attrNameLst>
                                          <p:attrName>fillcolor</p:attrName>
                                        </p:attrNameLst>
                                      </p:cBhvr>
                                      <p:tavLst>
                                        <p:tav tm="0">
                                          <p:val>
                                            <p:clrVal>
                                              <a:schemeClr val="accent2"/>
                                            </p:clrVal>
                                          </p:val>
                                        </p:tav>
                                        <p:tav tm="50000">
                                          <p:val>
                                            <p:clrVal>
                                              <a:schemeClr val="hlink"/>
                                            </p:clrVal>
                                          </p:val>
                                        </p:tav>
                                      </p:tavLst>
                                    </p:anim>
                                    <p:set>
                                      <p:cBhvr>
                                        <p:cTn id="24" dur="80"/>
                                        <p:tgtEl>
                                          <p:spTgt spid="39943">
                                            <p:txEl>
                                              <p:pRg st="3" end="3"/>
                                            </p:txEl>
                                          </p:spTgt>
                                        </p:tgtEl>
                                        <p:attrNameLst>
                                          <p:attrName>fill.type</p:attrName>
                                        </p:attrNameLst>
                                      </p:cBhvr>
                                      <p:to>
                                        <p:strVal val="solid"/>
                                      </p:to>
                                    </p:set>
                                  </p:childTnLst>
                                </p:cTn>
                              </p:par>
                              <p:par>
                                <p:cTn id="25" presetID="27" presetClass="entr" presetSubtype="0" fill="hold" grpId="0" nodeType="withEffect">
                                  <p:stCondLst>
                                    <p:cond delay="0"/>
                                  </p:stCondLst>
                                  <p:iterate type="wd">
                                    <p:tmPct val="50000"/>
                                  </p:iterate>
                                  <p:childTnLst>
                                    <p:set>
                                      <p:cBhvr>
                                        <p:cTn id="26" dur="1" fill="hold">
                                          <p:stCondLst>
                                            <p:cond delay="0"/>
                                          </p:stCondLst>
                                        </p:cTn>
                                        <p:tgtEl>
                                          <p:spTgt spid="39943">
                                            <p:txEl>
                                              <p:pRg st="4" end="4"/>
                                            </p:txEl>
                                          </p:spTgt>
                                        </p:tgtEl>
                                        <p:attrNameLst>
                                          <p:attrName>style.visibility</p:attrName>
                                        </p:attrNameLst>
                                      </p:cBhvr>
                                      <p:to>
                                        <p:strVal val="visible"/>
                                      </p:to>
                                    </p:set>
                                    <p:anim calcmode="discrete" valueType="clr">
                                      <p:cBhvr override="childStyle">
                                        <p:cTn id="27" dur="80"/>
                                        <p:tgtEl>
                                          <p:spTgt spid="39943">
                                            <p:txEl>
                                              <p:pRg st="4" end="4"/>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28" dur="80"/>
                                        <p:tgtEl>
                                          <p:spTgt spid="39943">
                                            <p:txEl>
                                              <p:pRg st="4" end="4"/>
                                            </p:txEl>
                                          </p:spTgt>
                                        </p:tgtEl>
                                        <p:attrNameLst>
                                          <p:attrName>fillcolor</p:attrName>
                                        </p:attrNameLst>
                                      </p:cBhvr>
                                      <p:tavLst>
                                        <p:tav tm="0">
                                          <p:val>
                                            <p:clrVal>
                                              <a:schemeClr val="accent2"/>
                                            </p:clrVal>
                                          </p:val>
                                        </p:tav>
                                        <p:tav tm="50000">
                                          <p:val>
                                            <p:clrVal>
                                              <a:schemeClr val="hlink"/>
                                            </p:clrVal>
                                          </p:val>
                                        </p:tav>
                                      </p:tavLst>
                                    </p:anim>
                                    <p:set>
                                      <p:cBhvr>
                                        <p:cTn id="29" dur="80"/>
                                        <p:tgtEl>
                                          <p:spTgt spid="39943">
                                            <p:txEl>
                                              <p:pRg st="4" end="4"/>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grpId="0" nodeType="clickEffect">
                                  <p:stCondLst>
                                    <p:cond delay="0"/>
                                  </p:stCondLst>
                                  <p:iterate type="wd">
                                    <p:tmPct val="50000"/>
                                  </p:iterate>
                                  <p:childTnLst>
                                    <p:set>
                                      <p:cBhvr>
                                        <p:cTn id="33" dur="1" fill="hold">
                                          <p:stCondLst>
                                            <p:cond delay="0"/>
                                          </p:stCondLst>
                                        </p:cTn>
                                        <p:tgtEl>
                                          <p:spTgt spid="39940">
                                            <p:txEl>
                                              <p:pRg st="0" end="0"/>
                                            </p:txEl>
                                          </p:spTgt>
                                        </p:tgtEl>
                                        <p:attrNameLst>
                                          <p:attrName>style.visibility</p:attrName>
                                        </p:attrNameLst>
                                      </p:cBhvr>
                                      <p:to>
                                        <p:strVal val="visible"/>
                                      </p:to>
                                    </p:set>
                                    <p:anim calcmode="discrete" valueType="clr">
                                      <p:cBhvr override="childStyle">
                                        <p:cTn id="34" dur="80"/>
                                        <p:tgtEl>
                                          <p:spTgt spid="3994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39940">
                                            <p:txEl>
                                              <p:pRg st="0" end="0"/>
                                            </p:txEl>
                                          </p:spTgt>
                                        </p:tgtEl>
                                        <p:attrNameLst>
                                          <p:attrName>fillcolor</p:attrName>
                                        </p:attrNameLst>
                                      </p:cBhvr>
                                      <p:tavLst>
                                        <p:tav tm="0">
                                          <p:val>
                                            <p:clrVal>
                                              <a:schemeClr val="accent2"/>
                                            </p:clrVal>
                                          </p:val>
                                        </p:tav>
                                        <p:tav tm="50000">
                                          <p:val>
                                            <p:clrVal>
                                              <a:schemeClr val="hlink"/>
                                            </p:clrVal>
                                          </p:val>
                                        </p:tav>
                                      </p:tavLst>
                                    </p:anim>
                                    <p:set>
                                      <p:cBhvr>
                                        <p:cTn id="36" dur="80"/>
                                        <p:tgtEl>
                                          <p:spTgt spid="39940">
                                            <p:txEl>
                                              <p:pRg st="0" end="0"/>
                                            </p:txEl>
                                          </p:spTgt>
                                        </p:tgtEl>
                                        <p:attrNameLst>
                                          <p:attrName>fill.type</p:attrName>
                                        </p:attrNameLst>
                                      </p:cBhvr>
                                      <p:to>
                                        <p:strVal val="solid"/>
                                      </p:to>
                                    </p:set>
                                  </p:childTnLst>
                                </p:cTn>
                              </p:par>
                              <p:par>
                                <p:cTn id="37" presetID="27" presetClass="entr" presetSubtype="0" fill="hold" grpId="0" nodeType="withEffect">
                                  <p:stCondLst>
                                    <p:cond delay="0"/>
                                  </p:stCondLst>
                                  <p:iterate type="wd">
                                    <p:tmPct val="50000"/>
                                  </p:iterate>
                                  <p:childTnLst>
                                    <p:set>
                                      <p:cBhvr>
                                        <p:cTn id="38" dur="1" fill="hold">
                                          <p:stCondLst>
                                            <p:cond delay="0"/>
                                          </p:stCondLst>
                                        </p:cTn>
                                        <p:tgtEl>
                                          <p:spTgt spid="39940">
                                            <p:txEl>
                                              <p:pRg st="1" end="1"/>
                                            </p:txEl>
                                          </p:spTgt>
                                        </p:tgtEl>
                                        <p:attrNameLst>
                                          <p:attrName>style.visibility</p:attrName>
                                        </p:attrNameLst>
                                      </p:cBhvr>
                                      <p:to>
                                        <p:strVal val="visible"/>
                                      </p:to>
                                    </p:set>
                                    <p:anim calcmode="discrete" valueType="clr">
                                      <p:cBhvr override="childStyle">
                                        <p:cTn id="39" dur="80"/>
                                        <p:tgtEl>
                                          <p:spTgt spid="3994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39940">
                                            <p:txEl>
                                              <p:pRg st="1" end="1"/>
                                            </p:txEl>
                                          </p:spTgt>
                                        </p:tgtEl>
                                        <p:attrNameLst>
                                          <p:attrName>fillcolor</p:attrName>
                                        </p:attrNameLst>
                                      </p:cBhvr>
                                      <p:tavLst>
                                        <p:tav tm="0">
                                          <p:val>
                                            <p:clrVal>
                                              <a:schemeClr val="accent2"/>
                                            </p:clrVal>
                                          </p:val>
                                        </p:tav>
                                        <p:tav tm="50000">
                                          <p:val>
                                            <p:clrVal>
                                              <a:schemeClr val="hlink"/>
                                            </p:clrVal>
                                          </p:val>
                                        </p:tav>
                                      </p:tavLst>
                                    </p:anim>
                                    <p:set>
                                      <p:cBhvr>
                                        <p:cTn id="41" dur="80"/>
                                        <p:tgtEl>
                                          <p:spTgt spid="39940">
                                            <p:txEl>
                                              <p:pRg st="1" end="1"/>
                                            </p:txEl>
                                          </p:spTgt>
                                        </p:tgtEl>
                                        <p:attrNameLst>
                                          <p:attrName>fill.type</p:attrName>
                                        </p:attrNameLst>
                                      </p:cBhvr>
                                      <p:to>
                                        <p:strVal val="solid"/>
                                      </p:to>
                                    </p:set>
                                  </p:childTnLst>
                                </p:cTn>
                              </p:par>
                              <p:par>
                                <p:cTn id="42" presetID="27" presetClass="entr" presetSubtype="0" fill="hold" grpId="0" nodeType="withEffect">
                                  <p:stCondLst>
                                    <p:cond delay="0"/>
                                  </p:stCondLst>
                                  <p:iterate type="wd">
                                    <p:tmPct val="50000"/>
                                  </p:iterate>
                                  <p:childTnLst>
                                    <p:set>
                                      <p:cBhvr>
                                        <p:cTn id="43" dur="1" fill="hold">
                                          <p:stCondLst>
                                            <p:cond delay="0"/>
                                          </p:stCondLst>
                                        </p:cTn>
                                        <p:tgtEl>
                                          <p:spTgt spid="39940">
                                            <p:txEl>
                                              <p:pRg st="2" end="2"/>
                                            </p:txEl>
                                          </p:spTgt>
                                        </p:tgtEl>
                                        <p:attrNameLst>
                                          <p:attrName>style.visibility</p:attrName>
                                        </p:attrNameLst>
                                      </p:cBhvr>
                                      <p:to>
                                        <p:strVal val="visible"/>
                                      </p:to>
                                    </p:set>
                                    <p:anim calcmode="discrete" valueType="clr">
                                      <p:cBhvr override="childStyle">
                                        <p:cTn id="44" dur="80"/>
                                        <p:tgtEl>
                                          <p:spTgt spid="3994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39940">
                                            <p:txEl>
                                              <p:pRg st="2" end="2"/>
                                            </p:txEl>
                                          </p:spTgt>
                                        </p:tgtEl>
                                        <p:attrNameLst>
                                          <p:attrName>fillcolor</p:attrName>
                                        </p:attrNameLst>
                                      </p:cBhvr>
                                      <p:tavLst>
                                        <p:tav tm="0">
                                          <p:val>
                                            <p:clrVal>
                                              <a:schemeClr val="accent2"/>
                                            </p:clrVal>
                                          </p:val>
                                        </p:tav>
                                        <p:tav tm="50000">
                                          <p:val>
                                            <p:clrVal>
                                              <a:schemeClr val="hlink"/>
                                            </p:clrVal>
                                          </p:val>
                                        </p:tav>
                                      </p:tavLst>
                                    </p:anim>
                                    <p:set>
                                      <p:cBhvr>
                                        <p:cTn id="46" dur="80"/>
                                        <p:tgtEl>
                                          <p:spTgt spid="39940">
                                            <p:txEl>
                                              <p:pRg st="2" end="2"/>
                                            </p:txEl>
                                          </p:spTgt>
                                        </p:tgtEl>
                                        <p:attrNameLst>
                                          <p:attrName>fill.type</p:attrName>
                                        </p:attrNameLst>
                                      </p:cBhvr>
                                      <p:to>
                                        <p:strVal val="solid"/>
                                      </p:to>
                                    </p:set>
                                  </p:childTnLst>
                                </p:cTn>
                              </p:par>
                              <p:par>
                                <p:cTn id="47" presetID="27" presetClass="entr" presetSubtype="0" fill="hold" grpId="0" nodeType="withEffect">
                                  <p:stCondLst>
                                    <p:cond delay="0"/>
                                  </p:stCondLst>
                                  <p:iterate type="wd">
                                    <p:tmPct val="50000"/>
                                  </p:iterate>
                                  <p:childTnLst>
                                    <p:set>
                                      <p:cBhvr>
                                        <p:cTn id="48" dur="1" fill="hold">
                                          <p:stCondLst>
                                            <p:cond delay="0"/>
                                          </p:stCondLst>
                                        </p:cTn>
                                        <p:tgtEl>
                                          <p:spTgt spid="39940">
                                            <p:txEl>
                                              <p:pRg st="3" end="3"/>
                                            </p:txEl>
                                          </p:spTgt>
                                        </p:tgtEl>
                                        <p:attrNameLst>
                                          <p:attrName>style.visibility</p:attrName>
                                        </p:attrNameLst>
                                      </p:cBhvr>
                                      <p:to>
                                        <p:strVal val="visible"/>
                                      </p:to>
                                    </p:set>
                                    <p:anim calcmode="discrete" valueType="clr">
                                      <p:cBhvr override="childStyle">
                                        <p:cTn id="49" dur="80"/>
                                        <p:tgtEl>
                                          <p:spTgt spid="39940">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9940">
                                            <p:txEl>
                                              <p:pRg st="3" end="3"/>
                                            </p:txEl>
                                          </p:spTgt>
                                        </p:tgtEl>
                                        <p:attrNameLst>
                                          <p:attrName>fillcolor</p:attrName>
                                        </p:attrNameLst>
                                      </p:cBhvr>
                                      <p:tavLst>
                                        <p:tav tm="0">
                                          <p:val>
                                            <p:clrVal>
                                              <a:schemeClr val="accent2"/>
                                            </p:clrVal>
                                          </p:val>
                                        </p:tav>
                                        <p:tav tm="50000">
                                          <p:val>
                                            <p:clrVal>
                                              <a:schemeClr val="hlink"/>
                                            </p:clrVal>
                                          </p:val>
                                        </p:tav>
                                      </p:tavLst>
                                    </p:anim>
                                    <p:set>
                                      <p:cBhvr>
                                        <p:cTn id="51" dur="80"/>
                                        <p:tgtEl>
                                          <p:spTgt spid="39940">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uiExpand="1" build="p" autoUpdateAnimBg="0"/>
      <p:bldP spid="3994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649288" y="485775"/>
            <a:ext cx="7847012"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Evaluating Sequence Similarity</a:t>
            </a:r>
          </a:p>
        </p:txBody>
      </p:sp>
      <p:sp>
        <p:nvSpPr>
          <p:cNvPr id="70659" name="Rectangle 3"/>
          <p:cNvSpPr>
            <a:spLocks noChangeArrowheads="1"/>
          </p:cNvSpPr>
          <p:nvPr/>
        </p:nvSpPr>
        <p:spPr bwMode="auto">
          <a:xfrm>
            <a:off x="1429217" y="1979074"/>
            <a:ext cx="7088869" cy="400050"/>
          </a:xfrm>
          <a:prstGeom prst="rect">
            <a:avLst/>
          </a:prstGeom>
          <a:noFill/>
          <a:ln w="9525">
            <a:noFill/>
            <a:miter lim="800000"/>
            <a:headEnd/>
            <a:tailEnd/>
          </a:ln>
        </p:spPr>
        <p:txBody>
          <a:bodyPr lIns="92075" tIns="46038" rIns="92075" bIns="46038"/>
          <a:lstStyle/>
          <a:p>
            <a:pPr marL="342900" indent="-342900">
              <a:spcBef>
                <a:spcPct val="20000"/>
              </a:spcBef>
              <a:buFontTx/>
              <a:buChar char="•"/>
            </a:pPr>
            <a:r>
              <a:rPr kumimoji="1" lang="en-US" sz="1800" dirty="0">
                <a:latin typeface="Calibri" pitchFamily="34" charset="0"/>
              </a:rPr>
              <a:t>Protein/Nucleotide Sequences </a:t>
            </a:r>
            <a:r>
              <a:rPr kumimoji="1" lang="en-US" sz="1800" dirty="0">
                <a:latin typeface="Calibri" pitchFamily="34" charset="0"/>
                <a:sym typeface="Symbol" pitchFamily="18" charset="2"/>
              </a:rPr>
              <a:t> Text Strings</a:t>
            </a:r>
            <a:endParaRPr kumimoji="1" lang="en-US" sz="1800" dirty="0">
              <a:latin typeface="Calibri" pitchFamily="34" charset="0"/>
            </a:endParaRPr>
          </a:p>
        </p:txBody>
      </p:sp>
      <p:sp>
        <p:nvSpPr>
          <p:cNvPr id="14340" name="Rectangle 6"/>
          <p:cNvSpPr>
            <a:spLocks noChangeArrowheads="1"/>
          </p:cNvSpPr>
          <p:nvPr/>
        </p:nvSpPr>
        <p:spPr bwMode="auto">
          <a:xfrm>
            <a:off x="1137115" y="1393902"/>
            <a:ext cx="7623249" cy="381000"/>
          </a:xfrm>
          <a:prstGeom prst="rect">
            <a:avLst/>
          </a:prstGeom>
          <a:noFill/>
          <a:ln w="9525">
            <a:noFill/>
            <a:miter lim="800000"/>
            <a:headEnd/>
            <a:tailEnd/>
          </a:ln>
        </p:spPr>
        <p:txBody>
          <a:bodyPr lIns="92075" tIns="46038" rIns="92075" bIns="46038"/>
          <a:lstStyle/>
          <a:p>
            <a:pPr marL="342900" indent="-342900">
              <a:spcBef>
                <a:spcPct val="20000"/>
              </a:spcBef>
            </a:pPr>
            <a:r>
              <a:rPr kumimoji="1" lang="en-US" sz="1800" dirty="0">
                <a:latin typeface="Calibri" pitchFamily="34" charset="0"/>
              </a:rPr>
              <a:t>Given two sequences, deduce the best way of aligning them residue-by-residue</a:t>
            </a:r>
          </a:p>
        </p:txBody>
      </p:sp>
      <p:sp>
        <p:nvSpPr>
          <p:cNvPr id="70663" name="Rectangle 7"/>
          <p:cNvSpPr>
            <a:spLocks noChangeArrowheads="1"/>
          </p:cNvSpPr>
          <p:nvPr/>
        </p:nvSpPr>
        <p:spPr bwMode="auto">
          <a:xfrm>
            <a:off x="1429215" y="4644806"/>
            <a:ext cx="7090317" cy="1687513"/>
          </a:xfrm>
          <a:prstGeom prst="rect">
            <a:avLst/>
          </a:prstGeom>
          <a:noFill/>
          <a:ln w="9525">
            <a:noFill/>
            <a:miter lim="800000"/>
            <a:headEnd/>
            <a:tailEnd/>
          </a:ln>
        </p:spPr>
        <p:txBody>
          <a:bodyPr wrap="square" lIns="92075" tIns="46038" rIns="92075" bIns="46038">
            <a:spAutoFit/>
          </a:bodyPr>
          <a:lstStyle/>
          <a:p>
            <a:pPr marL="342900" indent="-342900">
              <a:spcBef>
                <a:spcPct val="20000"/>
              </a:spcBef>
            </a:pPr>
            <a:r>
              <a:rPr kumimoji="1" lang="en-US" sz="1800" i="1" dirty="0">
                <a:latin typeface="Calibri" pitchFamily="34" charset="0"/>
              </a:rPr>
              <a:t>Biological Model</a:t>
            </a:r>
          </a:p>
          <a:p>
            <a:pPr marL="342900" indent="-342900">
              <a:spcBef>
                <a:spcPct val="20000"/>
              </a:spcBef>
              <a:buFontTx/>
              <a:buChar char="•"/>
            </a:pPr>
            <a:r>
              <a:rPr kumimoji="1" lang="en-US" sz="1800" dirty="0">
                <a:latin typeface="Calibri" pitchFamily="34" charset="0"/>
              </a:rPr>
              <a:t>Evolving sequences accumulate changes or ‘errors’:</a:t>
            </a:r>
          </a:p>
          <a:p>
            <a:pPr marL="742950" lvl="1" indent="-285750">
              <a:spcBef>
                <a:spcPct val="20000"/>
              </a:spcBef>
              <a:buFontTx/>
              <a:buChar char="–"/>
            </a:pPr>
            <a:r>
              <a:rPr kumimoji="1" lang="en-US" sz="1800" dirty="0">
                <a:latin typeface="Calibri" pitchFamily="34" charset="0"/>
              </a:rPr>
              <a:t>Insertions</a:t>
            </a:r>
          </a:p>
          <a:p>
            <a:pPr marL="742950" lvl="1" indent="-285750">
              <a:spcBef>
                <a:spcPct val="20000"/>
              </a:spcBef>
              <a:buFontTx/>
              <a:buChar char="–"/>
            </a:pPr>
            <a:r>
              <a:rPr kumimoji="1" lang="en-US" sz="1800" dirty="0">
                <a:latin typeface="Calibri" pitchFamily="34" charset="0"/>
              </a:rPr>
              <a:t>Deletions</a:t>
            </a:r>
          </a:p>
          <a:p>
            <a:pPr marL="742950" lvl="1" indent="-285750">
              <a:spcBef>
                <a:spcPct val="20000"/>
              </a:spcBef>
              <a:buFontTx/>
              <a:buChar char="–"/>
            </a:pPr>
            <a:r>
              <a:rPr kumimoji="1" lang="en-US" sz="1800" dirty="0">
                <a:latin typeface="Calibri" pitchFamily="34" charset="0"/>
              </a:rPr>
              <a:t>Substitutions</a:t>
            </a:r>
          </a:p>
        </p:txBody>
      </p:sp>
      <p:sp>
        <p:nvSpPr>
          <p:cNvPr id="70664" name="Rectangle 8"/>
          <p:cNvSpPr>
            <a:spLocks noChangeArrowheads="1"/>
          </p:cNvSpPr>
          <p:nvPr/>
        </p:nvSpPr>
        <p:spPr bwMode="auto">
          <a:xfrm>
            <a:off x="1429215" y="2523681"/>
            <a:ext cx="7204245" cy="1976568"/>
          </a:xfrm>
          <a:prstGeom prst="rect">
            <a:avLst/>
          </a:prstGeom>
          <a:noFill/>
          <a:ln w="9525">
            <a:noFill/>
            <a:miter lim="800000"/>
            <a:headEnd/>
            <a:tailEnd/>
          </a:ln>
        </p:spPr>
        <p:txBody>
          <a:bodyPr wrap="square" lIns="92075" tIns="46038" rIns="92075" bIns="46038">
            <a:spAutoFit/>
          </a:bodyPr>
          <a:lstStyle/>
          <a:p>
            <a:pPr marL="342900" indent="-342900">
              <a:spcBef>
                <a:spcPct val="20000"/>
              </a:spcBef>
            </a:pPr>
            <a:r>
              <a:rPr kumimoji="1" lang="en-US" sz="1800" i="1" dirty="0">
                <a:latin typeface="Calibri" pitchFamily="34" charset="0"/>
              </a:rPr>
              <a:t>Computational Strategy</a:t>
            </a:r>
          </a:p>
          <a:p>
            <a:pPr marL="742950" lvl="1" indent="-285750">
              <a:spcBef>
                <a:spcPct val="20000"/>
              </a:spcBef>
            </a:pPr>
            <a:r>
              <a:rPr kumimoji="1" lang="en-US" sz="1800" dirty="0">
                <a:latin typeface="Calibri" pitchFamily="34" charset="0"/>
              </a:rPr>
              <a:t>1. Construct a plausible alignment</a:t>
            </a:r>
          </a:p>
          <a:p>
            <a:pPr marL="742950" lvl="1" indent="-285750">
              <a:spcBef>
                <a:spcPct val="20000"/>
              </a:spcBef>
            </a:pPr>
            <a:r>
              <a:rPr kumimoji="1" lang="en-US" sz="1800" dirty="0">
                <a:latin typeface="Calibri" pitchFamily="34" charset="0"/>
              </a:rPr>
              <a:t>2. Use a scoring system to evaluate similarity (</a:t>
            </a:r>
            <a:r>
              <a:rPr kumimoji="1" lang="en-US" sz="1800" i="1" dirty="0">
                <a:latin typeface="Calibri" pitchFamily="34" charset="0"/>
              </a:rPr>
              <a:t>e.g.</a:t>
            </a:r>
            <a:r>
              <a:rPr kumimoji="1" lang="en-US" sz="1800" dirty="0">
                <a:latin typeface="Calibri" pitchFamily="34" charset="0"/>
              </a:rPr>
              <a:t>, match = +1, mismatch = -1, and gap = -2)</a:t>
            </a:r>
          </a:p>
          <a:p>
            <a:pPr marL="742950" lvl="1" indent="-285750">
              <a:spcBef>
                <a:spcPct val="20000"/>
              </a:spcBef>
            </a:pPr>
            <a:r>
              <a:rPr kumimoji="1" lang="en-US" sz="1800" dirty="0">
                <a:latin typeface="Calibri" pitchFamily="34" charset="0"/>
              </a:rPr>
              <a:t>3. Explore alternative alignments</a:t>
            </a:r>
          </a:p>
          <a:p>
            <a:pPr marL="742950" lvl="1" indent="-285750">
              <a:spcBef>
                <a:spcPct val="20000"/>
              </a:spcBef>
            </a:pPr>
            <a:r>
              <a:rPr kumimoji="1" lang="en-US" sz="1800" dirty="0">
                <a:latin typeface="Calibri" pitchFamily="34" charset="0"/>
              </a:rPr>
              <a:t>4. Identify alignment yielding highest score as the “optimal” alignment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wd">
                                    <p:tmPct val="50000"/>
                                  </p:iterate>
                                  <p:childTnLst>
                                    <p:set>
                                      <p:cBhvr>
                                        <p:cTn id="6" dur="1" fill="hold">
                                          <p:stCondLst>
                                            <p:cond delay="0"/>
                                          </p:stCondLst>
                                        </p:cTn>
                                        <p:tgtEl>
                                          <p:spTgt spid="70659">
                                            <p:txEl>
                                              <p:pRg st="0" end="0"/>
                                            </p:txEl>
                                          </p:spTgt>
                                        </p:tgtEl>
                                        <p:attrNameLst>
                                          <p:attrName>style.visibility</p:attrName>
                                        </p:attrNameLst>
                                      </p:cBhvr>
                                      <p:to>
                                        <p:strVal val="visible"/>
                                      </p:to>
                                    </p:set>
                                    <p:anim calcmode="discrete" valueType="clr">
                                      <p:cBhvr override="childStyle">
                                        <p:cTn id="7" dur="80"/>
                                        <p:tgtEl>
                                          <p:spTgt spid="70659">
                                            <p:txEl>
                                              <p:pRg st="0" end="0"/>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8" dur="80"/>
                                        <p:tgtEl>
                                          <p:spTgt spid="7065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065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wd">
                                    <p:tmPct val="50000"/>
                                  </p:iterate>
                                  <p:childTnLst>
                                    <p:set>
                                      <p:cBhvr>
                                        <p:cTn id="13" dur="1" fill="hold">
                                          <p:stCondLst>
                                            <p:cond delay="0"/>
                                          </p:stCondLst>
                                        </p:cTn>
                                        <p:tgtEl>
                                          <p:spTgt spid="70664">
                                            <p:txEl>
                                              <p:pRg st="0" end="0"/>
                                            </p:txEl>
                                          </p:spTgt>
                                        </p:tgtEl>
                                        <p:attrNameLst>
                                          <p:attrName>style.visibility</p:attrName>
                                        </p:attrNameLst>
                                      </p:cBhvr>
                                      <p:to>
                                        <p:strVal val="visible"/>
                                      </p:to>
                                    </p:set>
                                    <p:anim calcmode="discrete" valueType="clr">
                                      <p:cBhvr override="childStyle">
                                        <p:cTn id="14" dur="80"/>
                                        <p:tgtEl>
                                          <p:spTgt spid="70664">
                                            <p:txEl>
                                              <p:pRg st="0" end="0"/>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15" dur="80"/>
                                        <p:tgtEl>
                                          <p:spTgt spid="70664">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0664">
                                            <p:txEl>
                                              <p:pRg st="0" end="0"/>
                                            </p:txEl>
                                          </p:spTgt>
                                        </p:tgtEl>
                                        <p:attrNameLst>
                                          <p:attrName>fill.type</p:attrName>
                                        </p:attrNameLst>
                                      </p:cBhvr>
                                      <p:to>
                                        <p:strVal val="solid"/>
                                      </p:to>
                                    </p:set>
                                  </p:childTnLst>
                                </p:cTn>
                              </p:par>
                              <p:par>
                                <p:cTn id="17" presetID="27" presetClass="entr" presetSubtype="0" fill="hold" grpId="0" nodeType="withEffect">
                                  <p:stCondLst>
                                    <p:cond delay="0"/>
                                  </p:stCondLst>
                                  <p:iterate type="wd">
                                    <p:tmPct val="50000"/>
                                  </p:iterate>
                                  <p:childTnLst>
                                    <p:set>
                                      <p:cBhvr>
                                        <p:cTn id="18" dur="1" fill="hold">
                                          <p:stCondLst>
                                            <p:cond delay="0"/>
                                          </p:stCondLst>
                                        </p:cTn>
                                        <p:tgtEl>
                                          <p:spTgt spid="70664">
                                            <p:txEl>
                                              <p:pRg st="1" end="1"/>
                                            </p:txEl>
                                          </p:spTgt>
                                        </p:tgtEl>
                                        <p:attrNameLst>
                                          <p:attrName>style.visibility</p:attrName>
                                        </p:attrNameLst>
                                      </p:cBhvr>
                                      <p:to>
                                        <p:strVal val="visible"/>
                                      </p:to>
                                    </p:set>
                                    <p:anim calcmode="discrete" valueType="clr">
                                      <p:cBhvr override="childStyle">
                                        <p:cTn id="19" dur="80"/>
                                        <p:tgtEl>
                                          <p:spTgt spid="70664">
                                            <p:txEl>
                                              <p:pRg st="1" end="1"/>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20" dur="80"/>
                                        <p:tgtEl>
                                          <p:spTgt spid="70664">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70664">
                                            <p:txEl>
                                              <p:pRg st="1" end="1"/>
                                            </p:txEl>
                                          </p:spTgt>
                                        </p:tgtEl>
                                        <p:attrNameLst>
                                          <p:attrName>fill.type</p:attrName>
                                        </p:attrNameLst>
                                      </p:cBhvr>
                                      <p:to>
                                        <p:strVal val="solid"/>
                                      </p:to>
                                    </p:set>
                                  </p:childTnLst>
                                </p:cTn>
                              </p:par>
                              <p:par>
                                <p:cTn id="22" presetID="27" presetClass="entr" presetSubtype="0" fill="hold" grpId="0" nodeType="withEffect">
                                  <p:stCondLst>
                                    <p:cond delay="0"/>
                                  </p:stCondLst>
                                  <p:iterate type="wd">
                                    <p:tmPct val="50000"/>
                                  </p:iterate>
                                  <p:childTnLst>
                                    <p:set>
                                      <p:cBhvr>
                                        <p:cTn id="23" dur="1" fill="hold">
                                          <p:stCondLst>
                                            <p:cond delay="0"/>
                                          </p:stCondLst>
                                        </p:cTn>
                                        <p:tgtEl>
                                          <p:spTgt spid="70664">
                                            <p:txEl>
                                              <p:pRg st="2" end="2"/>
                                            </p:txEl>
                                          </p:spTgt>
                                        </p:tgtEl>
                                        <p:attrNameLst>
                                          <p:attrName>style.visibility</p:attrName>
                                        </p:attrNameLst>
                                      </p:cBhvr>
                                      <p:to>
                                        <p:strVal val="visible"/>
                                      </p:to>
                                    </p:set>
                                    <p:anim calcmode="discrete" valueType="clr">
                                      <p:cBhvr override="childStyle">
                                        <p:cTn id="24" dur="80"/>
                                        <p:tgtEl>
                                          <p:spTgt spid="70664">
                                            <p:txEl>
                                              <p:pRg st="2" end="2"/>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25" dur="80"/>
                                        <p:tgtEl>
                                          <p:spTgt spid="70664">
                                            <p:txEl>
                                              <p:pRg st="2" end="2"/>
                                            </p:txEl>
                                          </p:spTgt>
                                        </p:tgtEl>
                                        <p:attrNameLst>
                                          <p:attrName>fillcolor</p:attrName>
                                        </p:attrNameLst>
                                      </p:cBhvr>
                                      <p:tavLst>
                                        <p:tav tm="0">
                                          <p:val>
                                            <p:clrVal>
                                              <a:schemeClr val="accent2"/>
                                            </p:clrVal>
                                          </p:val>
                                        </p:tav>
                                        <p:tav tm="50000">
                                          <p:val>
                                            <p:clrVal>
                                              <a:schemeClr val="hlink"/>
                                            </p:clrVal>
                                          </p:val>
                                        </p:tav>
                                      </p:tavLst>
                                    </p:anim>
                                    <p:set>
                                      <p:cBhvr>
                                        <p:cTn id="26" dur="80"/>
                                        <p:tgtEl>
                                          <p:spTgt spid="70664">
                                            <p:txEl>
                                              <p:pRg st="2" end="2"/>
                                            </p:txEl>
                                          </p:spTgt>
                                        </p:tgtEl>
                                        <p:attrNameLst>
                                          <p:attrName>fill.type</p:attrName>
                                        </p:attrNameLst>
                                      </p:cBhvr>
                                      <p:to>
                                        <p:strVal val="solid"/>
                                      </p:to>
                                    </p:set>
                                  </p:childTnLst>
                                </p:cTn>
                              </p:par>
                              <p:par>
                                <p:cTn id="27" presetID="27" presetClass="entr" presetSubtype="0" fill="hold" grpId="0" nodeType="withEffect">
                                  <p:stCondLst>
                                    <p:cond delay="0"/>
                                  </p:stCondLst>
                                  <p:iterate type="wd">
                                    <p:tmPct val="50000"/>
                                  </p:iterate>
                                  <p:childTnLst>
                                    <p:set>
                                      <p:cBhvr>
                                        <p:cTn id="28" dur="1" fill="hold">
                                          <p:stCondLst>
                                            <p:cond delay="0"/>
                                          </p:stCondLst>
                                        </p:cTn>
                                        <p:tgtEl>
                                          <p:spTgt spid="70664">
                                            <p:txEl>
                                              <p:pRg st="3" end="3"/>
                                            </p:txEl>
                                          </p:spTgt>
                                        </p:tgtEl>
                                        <p:attrNameLst>
                                          <p:attrName>style.visibility</p:attrName>
                                        </p:attrNameLst>
                                      </p:cBhvr>
                                      <p:to>
                                        <p:strVal val="visible"/>
                                      </p:to>
                                    </p:set>
                                    <p:anim calcmode="discrete" valueType="clr">
                                      <p:cBhvr override="childStyle">
                                        <p:cTn id="29" dur="80"/>
                                        <p:tgtEl>
                                          <p:spTgt spid="70664">
                                            <p:txEl>
                                              <p:pRg st="3" end="3"/>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30" dur="80"/>
                                        <p:tgtEl>
                                          <p:spTgt spid="70664">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70664">
                                            <p:txEl>
                                              <p:pRg st="3" end="3"/>
                                            </p:txEl>
                                          </p:spTgt>
                                        </p:tgtEl>
                                        <p:attrNameLst>
                                          <p:attrName>fill.type</p:attrName>
                                        </p:attrNameLst>
                                      </p:cBhvr>
                                      <p:to>
                                        <p:strVal val="solid"/>
                                      </p:to>
                                    </p:set>
                                  </p:childTnLst>
                                </p:cTn>
                              </p:par>
                              <p:par>
                                <p:cTn id="32" presetID="27" presetClass="entr" presetSubtype="0" fill="hold" grpId="0" nodeType="withEffect">
                                  <p:stCondLst>
                                    <p:cond delay="0"/>
                                  </p:stCondLst>
                                  <p:iterate type="wd">
                                    <p:tmPct val="50000"/>
                                  </p:iterate>
                                  <p:childTnLst>
                                    <p:set>
                                      <p:cBhvr>
                                        <p:cTn id="33" dur="1" fill="hold">
                                          <p:stCondLst>
                                            <p:cond delay="0"/>
                                          </p:stCondLst>
                                        </p:cTn>
                                        <p:tgtEl>
                                          <p:spTgt spid="70664">
                                            <p:txEl>
                                              <p:pRg st="4" end="4"/>
                                            </p:txEl>
                                          </p:spTgt>
                                        </p:tgtEl>
                                        <p:attrNameLst>
                                          <p:attrName>style.visibility</p:attrName>
                                        </p:attrNameLst>
                                      </p:cBhvr>
                                      <p:to>
                                        <p:strVal val="visible"/>
                                      </p:to>
                                    </p:set>
                                    <p:anim calcmode="discrete" valueType="clr">
                                      <p:cBhvr override="childStyle">
                                        <p:cTn id="34" dur="80"/>
                                        <p:tgtEl>
                                          <p:spTgt spid="70664">
                                            <p:txEl>
                                              <p:pRg st="4" end="4"/>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35" dur="80"/>
                                        <p:tgtEl>
                                          <p:spTgt spid="70664">
                                            <p:txEl>
                                              <p:pRg st="4" end="4"/>
                                            </p:txEl>
                                          </p:spTgt>
                                        </p:tgtEl>
                                        <p:attrNameLst>
                                          <p:attrName>fillcolor</p:attrName>
                                        </p:attrNameLst>
                                      </p:cBhvr>
                                      <p:tavLst>
                                        <p:tav tm="0">
                                          <p:val>
                                            <p:clrVal>
                                              <a:schemeClr val="accent2"/>
                                            </p:clrVal>
                                          </p:val>
                                        </p:tav>
                                        <p:tav tm="50000">
                                          <p:val>
                                            <p:clrVal>
                                              <a:schemeClr val="hlink"/>
                                            </p:clrVal>
                                          </p:val>
                                        </p:tav>
                                      </p:tavLst>
                                    </p:anim>
                                    <p:set>
                                      <p:cBhvr>
                                        <p:cTn id="36" dur="80"/>
                                        <p:tgtEl>
                                          <p:spTgt spid="70664">
                                            <p:txEl>
                                              <p:pRg st="4" end="4"/>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grpId="0" nodeType="clickEffect">
                                  <p:stCondLst>
                                    <p:cond delay="0"/>
                                  </p:stCondLst>
                                  <p:iterate type="wd">
                                    <p:tmPct val="50000"/>
                                  </p:iterate>
                                  <p:childTnLst>
                                    <p:set>
                                      <p:cBhvr>
                                        <p:cTn id="40" dur="1" fill="hold">
                                          <p:stCondLst>
                                            <p:cond delay="0"/>
                                          </p:stCondLst>
                                        </p:cTn>
                                        <p:tgtEl>
                                          <p:spTgt spid="70663">
                                            <p:txEl>
                                              <p:pRg st="0" end="0"/>
                                            </p:txEl>
                                          </p:spTgt>
                                        </p:tgtEl>
                                        <p:attrNameLst>
                                          <p:attrName>style.visibility</p:attrName>
                                        </p:attrNameLst>
                                      </p:cBhvr>
                                      <p:to>
                                        <p:strVal val="visible"/>
                                      </p:to>
                                    </p:set>
                                    <p:anim calcmode="discrete" valueType="clr">
                                      <p:cBhvr override="childStyle">
                                        <p:cTn id="41" dur="80"/>
                                        <p:tgtEl>
                                          <p:spTgt spid="70663">
                                            <p:txEl>
                                              <p:pRg st="0" end="0"/>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42" dur="80"/>
                                        <p:tgtEl>
                                          <p:spTgt spid="70663">
                                            <p:txEl>
                                              <p:pRg st="0" end="0"/>
                                            </p:txEl>
                                          </p:spTgt>
                                        </p:tgtEl>
                                        <p:attrNameLst>
                                          <p:attrName>fillcolor</p:attrName>
                                        </p:attrNameLst>
                                      </p:cBhvr>
                                      <p:tavLst>
                                        <p:tav tm="0">
                                          <p:val>
                                            <p:clrVal>
                                              <a:schemeClr val="accent2"/>
                                            </p:clrVal>
                                          </p:val>
                                        </p:tav>
                                        <p:tav tm="50000">
                                          <p:val>
                                            <p:clrVal>
                                              <a:schemeClr val="hlink"/>
                                            </p:clrVal>
                                          </p:val>
                                        </p:tav>
                                      </p:tavLst>
                                    </p:anim>
                                    <p:set>
                                      <p:cBhvr>
                                        <p:cTn id="43" dur="80"/>
                                        <p:tgtEl>
                                          <p:spTgt spid="70663">
                                            <p:txEl>
                                              <p:pRg st="0" end="0"/>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7" presetClass="entr" presetSubtype="0" fill="hold" grpId="0" nodeType="clickEffect">
                                  <p:stCondLst>
                                    <p:cond delay="0"/>
                                  </p:stCondLst>
                                  <p:iterate type="wd">
                                    <p:tmPct val="50000"/>
                                  </p:iterate>
                                  <p:childTnLst>
                                    <p:set>
                                      <p:cBhvr>
                                        <p:cTn id="47" dur="1" fill="hold">
                                          <p:stCondLst>
                                            <p:cond delay="0"/>
                                          </p:stCondLst>
                                        </p:cTn>
                                        <p:tgtEl>
                                          <p:spTgt spid="70663">
                                            <p:txEl>
                                              <p:pRg st="1" end="1"/>
                                            </p:txEl>
                                          </p:spTgt>
                                        </p:tgtEl>
                                        <p:attrNameLst>
                                          <p:attrName>style.visibility</p:attrName>
                                        </p:attrNameLst>
                                      </p:cBhvr>
                                      <p:to>
                                        <p:strVal val="visible"/>
                                      </p:to>
                                    </p:set>
                                    <p:anim calcmode="discrete" valueType="clr">
                                      <p:cBhvr override="childStyle">
                                        <p:cTn id="48" dur="80"/>
                                        <p:tgtEl>
                                          <p:spTgt spid="70663">
                                            <p:txEl>
                                              <p:pRg st="1" end="1"/>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49" dur="80"/>
                                        <p:tgtEl>
                                          <p:spTgt spid="70663">
                                            <p:txEl>
                                              <p:pRg st="1" end="1"/>
                                            </p:txEl>
                                          </p:spTgt>
                                        </p:tgtEl>
                                        <p:attrNameLst>
                                          <p:attrName>fillcolor</p:attrName>
                                        </p:attrNameLst>
                                      </p:cBhvr>
                                      <p:tavLst>
                                        <p:tav tm="0">
                                          <p:val>
                                            <p:clrVal>
                                              <a:schemeClr val="accent2"/>
                                            </p:clrVal>
                                          </p:val>
                                        </p:tav>
                                        <p:tav tm="50000">
                                          <p:val>
                                            <p:clrVal>
                                              <a:schemeClr val="hlink"/>
                                            </p:clrVal>
                                          </p:val>
                                        </p:tav>
                                      </p:tavLst>
                                    </p:anim>
                                    <p:set>
                                      <p:cBhvr>
                                        <p:cTn id="50" dur="80"/>
                                        <p:tgtEl>
                                          <p:spTgt spid="70663">
                                            <p:txEl>
                                              <p:pRg st="1" end="1"/>
                                            </p:txEl>
                                          </p:spTgt>
                                        </p:tgtEl>
                                        <p:attrNameLst>
                                          <p:attrName>fill.type</p:attrName>
                                        </p:attrNameLst>
                                      </p:cBhvr>
                                      <p:to>
                                        <p:strVal val="solid"/>
                                      </p:to>
                                    </p:set>
                                  </p:childTnLst>
                                </p:cTn>
                              </p:par>
                              <p:par>
                                <p:cTn id="51" presetID="27" presetClass="entr" presetSubtype="0" fill="hold" grpId="0" nodeType="withEffect">
                                  <p:stCondLst>
                                    <p:cond delay="0"/>
                                  </p:stCondLst>
                                  <p:iterate type="wd">
                                    <p:tmPct val="50000"/>
                                  </p:iterate>
                                  <p:childTnLst>
                                    <p:set>
                                      <p:cBhvr>
                                        <p:cTn id="52" dur="1" fill="hold">
                                          <p:stCondLst>
                                            <p:cond delay="0"/>
                                          </p:stCondLst>
                                        </p:cTn>
                                        <p:tgtEl>
                                          <p:spTgt spid="70663">
                                            <p:txEl>
                                              <p:pRg st="2" end="2"/>
                                            </p:txEl>
                                          </p:spTgt>
                                        </p:tgtEl>
                                        <p:attrNameLst>
                                          <p:attrName>style.visibility</p:attrName>
                                        </p:attrNameLst>
                                      </p:cBhvr>
                                      <p:to>
                                        <p:strVal val="visible"/>
                                      </p:to>
                                    </p:set>
                                    <p:anim calcmode="discrete" valueType="clr">
                                      <p:cBhvr override="childStyle">
                                        <p:cTn id="53" dur="80"/>
                                        <p:tgtEl>
                                          <p:spTgt spid="70663">
                                            <p:txEl>
                                              <p:pRg st="2" end="2"/>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54" dur="80"/>
                                        <p:tgtEl>
                                          <p:spTgt spid="70663">
                                            <p:txEl>
                                              <p:pRg st="2" end="2"/>
                                            </p:txEl>
                                          </p:spTgt>
                                        </p:tgtEl>
                                        <p:attrNameLst>
                                          <p:attrName>fillcolor</p:attrName>
                                        </p:attrNameLst>
                                      </p:cBhvr>
                                      <p:tavLst>
                                        <p:tav tm="0">
                                          <p:val>
                                            <p:clrVal>
                                              <a:schemeClr val="accent2"/>
                                            </p:clrVal>
                                          </p:val>
                                        </p:tav>
                                        <p:tav tm="50000">
                                          <p:val>
                                            <p:clrVal>
                                              <a:schemeClr val="hlink"/>
                                            </p:clrVal>
                                          </p:val>
                                        </p:tav>
                                      </p:tavLst>
                                    </p:anim>
                                    <p:set>
                                      <p:cBhvr>
                                        <p:cTn id="55" dur="80"/>
                                        <p:tgtEl>
                                          <p:spTgt spid="70663">
                                            <p:txEl>
                                              <p:pRg st="2" end="2"/>
                                            </p:txEl>
                                          </p:spTgt>
                                        </p:tgtEl>
                                        <p:attrNameLst>
                                          <p:attrName>fill.type</p:attrName>
                                        </p:attrNameLst>
                                      </p:cBhvr>
                                      <p:to>
                                        <p:strVal val="solid"/>
                                      </p:to>
                                    </p:set>
                                  </p:childTnLst>
                                </p:cTn>
                              </p:par>
                              <p:par>
                                <p:cTn id="56" presetID="27" presetClass="entr" presetSubtype="0" fill="hold" grpId="0" nodeType="withEffect">
                                  <p:stCondLst>
                                    <p:cond delay="0"/>
                                  </p:stCondLst>
                                  <p:iterate type="wd">
                                    <p:tmPct val="50000"/>
                                  </p:iterate>
                                  <p:childTnLst>
                                    <p:set>
                                      <p:cBhvr>
                                        <p:cTn id="57" dur="1" fill="hold">
                                          <p:stCondLst>
                                            <p:cond delay="0"/>
                                          </p:stCondLst>
                                        </p:cTn>
                                        <p:tgtEl>
                                          <p:spTgt spid="70663">
                                            <p:txEl>
                                              <p:pRg st="3" end="3"/>
                                            </p:txEl>
                                          </p:spTgt>
                                        </p:tgtEl>
                                        <p:attrNameLst>
                                          <p:attrName>style.visibility</p:attrName>
                                        </p:attrNameLst>
                                      </p:cBhvr>
                                      <p:to>
                                        <p:strVal val="visible"/>
                                      </p:to>
                                    </p:set>
                                    <p:anim calcmode="discrete" valueType="clr">
                                      <p:cBhvr override="childStyle">
                                        <p:cTn id="58" dur="80"/>
                                        <p:tgtEl>
                                          <p:spTgt spid="70663">
                                            <p:txEl>
                                              <p:pRg st="3" end="3"/>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59" dur="80"/>
                                        <p:tgtEl>
                                          <p:spTgt spid="70663">
                                            <p:txEl>
                                              <p:pRg st="3" end="3"/>
                                            </p:txEl>
                                          </p:spTgt>
                                        </p:tgtEl>
                                        <p:attrNameLst>
                                          <p:attrName>fillcolor</p:attrName>
                                        </p:attrNameLst>
                                      </p:cBhvr>
                                      <p:tavLst>
                                        <p:tav tm="0">
                                          <p:val>
                                            <p:clrVal>
                                              <a:schemeClr val="accent2"/>
                                            </p:clrVal>
                                          </p:val>
                                        </p:tav>
                                        <p:tav tm="50000">
                                          <p:val>
                                            <p:clrVal>
                                              <a:schemeClr val="hlink"/>
                                            </p:clrVal>
                                          </p:val>
                                        </p:tav>
                                      </p:tavLst>
                                    </p:anim>
                                    <p:set>
                                      <p:cBhvr>
                                        <p:cTn id="60" dur="80"/>
                                        <p:tgtEl>
                                          <p:spTgt spid="70663">
                                            <p:txEl>
                                              <p:pRg st="3" end="3"/>
                                            </p:txEl>
                                          </p:spTgt>
                                        </p:tgtEl>
                                        <p:attrNameLst>
                                          <p:attrName>fill.type</p:attrName>
                                        </p:attrNameLst>
                                      </p:cBhvr>
                                      <p:to>
                                        <p:strVal val="solid"/>
                                      </p:to>
                                    </p:set>
                                  </p:childTnLst>
                                </p:cTn>
                              </p:par>
                              <p:par>
                                <p:cTn id="61" presetID="27" presetClass="entr" presetSubtype="0" fill="hold" grpId="0" nodeType="withEffect">
                                  <p:stCondLst>
                                    <p:cond delay="0"/>
                                  </p:stCondLst>
                                  <p:iterate type="wd">
                                    <p:tmPct val="50000"/>
                                  </p:iterate>
                                  <p:childTnLst>
                                    <p:set>
                                      <p:cBhvr>
                                        <p:cTn id="62" dur="1" fill="hold">
                                          <p:stCondLst>
                                            <p:cond delay="0"/>
                                          </p:stCondLst>
                                        </p:cTn>
                                        <p:tgtEl>
                                          <p:spTgt spid="70663">
                                            <p:txEl>
                                              <p:pRg st="4" end="4"/>
                                            </p:txEl>
                                          </p:spTgt>
                                        </p:tgtEl>
                                        <p:attrNameLst>
                                          <p:attrName>style.visibility</p:attrName>
                                        </p:attrNameLst>
                                      </p:cBhvr>
                                      <p:to>
                                        <p:strVal val="visible"/>
                                      </p:to>
                                    </p:set>
                                    <p:anim calcmode="discrete" valueType="clr">
                                      <p:cBhvr override="childStyle">
                                        <p:cTn id="63" dur="80"/>
                                        <p:tgtEl>
                                          <p:spTgt spid="70663">
                                            <p:txEl>
                                              <p:pRg st="4" end="4"/>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64" dur="80"/>
                                        <p:tgtEl>
                                          <p:spTgt spid="70663">
                                            <p:txEl>
                                              <p:pRg st="4" end="4"/>
                                            </p:txEl>
                                          </p:spTgt>
                                        </p:tgtEl>
                                        <p:attrNameLst>
                                          <p:attrName>fillcolor</p:attrName>
                                        </p:attrNameLst>
                                      </p:cBhvr>
                                      <p:tavLst>
                                        <p:tav tm="0">
                                          <p:val>
                                            <p:clrVal>
                                              <a:schemeClr val="accent2"/>
                                            </p:clrVal>
                                          </p:val>
                                        </p:tav>
                                        <p:tav tm="50000">
                                          <p:val>
                                            <p:clrVal>
                                              <a:schemeClr val="hlink"/>
                                            </p:clrVal>
                                          </p:val>
                                        </p:tav>
                                      </p:tavLst>
                                    </p:anim>
                                    <p:set>
                                      <p:cBhvr>
                                        <p:cTn id="65" dur="80"/>
                                        <p:tgtEl>
                                          <p:spTgt spid="7066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P spid="70663" grpId="0" uiExpand="1" build="p"/>
      <p:bldP spid="7066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a:xfrm>
            <a:off x="685800" y="485775"/>
            <a:ext cx="7772400" cy="609600"/>
          </a:xfrm>
        </p:spPr>
        <p:txBody>
          <a:bodyPr/>
          <a:lstStyle/>
          <a:p>
            <a:pPr algn="ctr">
              <a:defRPr/>
            </a:pPr>
            <a:r>
              <a:rPr lang="en-US" sz="2800" b="1" i="0" dirty="0">
                <a:solidFill>
                  <a:schemeClr val="accent5">
                    <a:lumMod val="60000"/>
                    <a:lumOff val="40000"/>
                  </a:schemeClr>
                </a:solidFill>
                <a:effectLst/>
                <a:latin typeface="Calibri" pitchFamily="34" charset="0"/>
              </a:rPr>
              <a:t>Developing a Scoring System (Deep Dive)</a:t>
            </a:r>
          </a:p>
        </p:txBody>
      </p:sp>
      <p:sp>
        <p:nvSpPr>
          <p:cNvPr id="65580" name="Rectangle 1068"/>
          <p:cNvSpPr>
            <a:spLocks noChangeArrowheads="1"/>
          </p:cNvSpPr>
          <p:nvPr/>
        </p:nvSpPr>
        <p:spPr bwMode="auto">
          <a:xfrm>
            <a:off x="3130552" y="4113213"/>
            <a:ext cx="898525" cy="641350"/>
          </a:xfrm>
          <a:prstGeom prst="rect">
            <a:avLst/>
          </a:prstGeom>
          <a:noFill/>
          <a:ln w="12700" cap="sq">
            <a:noFill/>
            <a:miter lim="800000"/>
            <a:headEnd type="none" w="sm" len="sm"/>
            <a:tailEnd type="none" w="sm" len="sm"/>
          </a:ln>
        </p:spPr>
        <p:txBody>
          <a:bodyPr>
            <a:spAutoFit/>
          </a:bodyPr>
          <a:lstStyle/>
          <a:p>
            <a:pPr algn="ctr"/>
            <a:r>
              <a:rPr lang="en-US" sz="1800" b="1" dirty="0">
                <a:solidFill>
                  <a:schemeClr val="bg1">
                    <a:lumMod val="50000"/>
                  </a:schemeClr>
                </a:solidFill>
                <a:latin typeface="Courier New" pitchFamily="49" charset="0"/>
                <a:cs typeface="Times New Roman" pitchFamily="18" charset="0"/>
              </a:rPr>
              <a:t>KRED-</a:t>
            </a:r>
          </a:p>
          <a:p>
            <a:pPr algn="ctr"/>
            <a:r>
              <a:rPr lang="en-US" sz="1800" b="1" dirty="0">
                <a:solidFill>
                  <a:schemeClr val="bg1">
                    <a:lumMod val="50000"/>
                  </a:schemeClr>
                </a:solidFill>
                <a:latin typeface="Courier New" pitchFamily="49" charset="0"/>
                <a:cs typeface="Times New Roman" pitchFamily="18" charset="0"/>
              </a:rPr>
              <a:t>-REDK</a:t>
            </a:r>
            <a:endParaRPr lang="en-US" sz="1800" b="1" dirty="0">
              <a:solidFill>
                <a:schemeClr val="bg1">
                  <a:lumMod val="50000"/>
                </a:schemeClr>
              </a:solidFill>
              <a:latin typeface="Courier New" pitchFamily="49" charset="0"/>
            </a:endParaRPr>
          </a:p>
        </p:txBody>
      </p:sp>
      <p:sp>
        <p:nvSpPr>
          <p:cNvPr id="65581" name="Rectangle 1069"/>
          <p:cNvSpPr>
            <a:spLocks noChangeArrowheads="1"/>
          </p:cNvSpPr>
          <p:nvPr/>
        </p:nvSpPr>
        <p:spPr bwMode="auto">
          <a:xfrm>
            <a:off x="1816100" y="1870077"/>
            <a:ext cx="374650" cy="779463"/>
          </a:xfrm>
          <a:prstGeom prst="rect">
            <a:avLst/>
          </a:prstGeom>
          <a:noFill/>
          <a:ln w="12700" cap="sq">
            <a:noFill/>
            <a:miter lim="800000"/>
            <a:headEnd type="none" w="sm" len="sm"/>
            <a:tailEnd type="none" w="sm" len="sm"/>
          </a:ln>
        </p:spPr>
        <p:txBody>
          <a:bodyPr>
            <a:spAutoFit/>
          </a:bodyPr>
          <a:lstStyle/>
          <a:p>
            <a:pPr algn="ctr">
              <a:spcBef>
                <a:spcPct val="50000"/>
              </a:spcBef>
            </a:pPr>
            <a:r>
              <a:rPr lang="en-US" sz="1800" b="1" dirty="0">
                <a:solidFill>
                  <a:schemeClr val="bg1">
                    <a:lumMod val="50000"/>
                  </a:schemeClr>
                </a:solidFill>
                <a:latin typeface="Courier New" pitchFamily="49" charset="0"/>
                <a:cs typeface="Times New Roman" pitchFamily="18" charset="0"/>
              </a:rPr>
              <a:t>R</a:t>
            </a:r>
          </a:p>
          <a:p>
            <a:pPr algn="ctr">
              <a:spcBef>
                <a:spcPct val="50000"/>
              </a:spcBef>
            </a:pPr>
            <a:r>
              <a:rPr lang="en-US" sz="1800" b="1" dirty="0">
                <a:solidFill>
                  <a:schemeClr val="bg1">
                    <a:lumMod val="50000"/>
                  </a:schemeClr>
                </a:solidFill>
                <a:latin typeface="Courier New" pitchFamily="49" charset="0"/>
                <a:cs typeface="Times New Roman" pitchFamily="18" charset="0"/>
              </a:rPr>
              <a:t>K</a:t>
            </a:r>
          </a:p>
        </p:txBody>
      </p:sp>
      <p:sp>
        <p:nvSpPr>
          <p:cNvPr id="65582" name="Rectangle 1070"/>
          <p:cNvSpPr>
            <a:spLocks noChangeArrowheads="1"/>
          </p:cNvSpPr>
          <p:nvPr/>
        </p:nvSpPr>
        <p:spPr bwMode="auto">
          <a:xfrm>
            <a:off x="3130552" y="2955927"/>
            <a:ext cx="631825" cy="779463"/>
          </a:xfrm>
          <a:prstGeom prst="rect">
            <a:avLst/>
          </a:prstGeom>
          <a:noFill/>
          <a:ln w="12700" cap="sq">
            <a:noFill/>
            <a:miter lim="800000"/>
            <a:headEnd type="none" w="sm" len="sm"/>
            <a:tailEnd type="none" w="sm" len="sm"/>
          </a:ln>
        </p:spPr>
        <p:txBody>
          <a:bodyPr>
            <a:spAutoFit/>
          </a:bodyPr>
          <a:lstStyle/>
          <a:p>
            <a:pPr algn="ctr">
              <a:spcBef>
                <a:spcPct val="50000"/>
              </a:spcBef>
            </a:pPr>
            <a:r>
              <a:rPr lang="en-US" sz="1800" b="1" dirty="0">
                <a:solidFill>
                  <a:schemeClr val="bg1">
                    <a:lumMod val="50000"/>
                  </a:schemeClr>
                </a:solidFill>
                <a:latin typeface="Courier New" pitchFamily="49" charset="0"/>
                <a:cs typeface="Times New Roman" pitchFamily="18" charset="0"/>
              </a:rPr>
              <a:t>-KR</a:t>
            </a:r>
          </a:p>
          <a:p>
            <a:pPr algn="ctr">
              <a:spcBef>
                <a:spcPct val="50000"/>
              </a:spcBef>
            </a:pPr>
            <a:r>
              <a:rPr lang="en-US" sz="1800" b="1" dirty="0">
                <a:solidFill>
                  <a:schemeClr val="bg1">
                    <a:lumMod val="50000"/>
                  </a:schemeClr>
                </a:solidFill>
                <a:latin typeface="Courier New" pitchFamily="49" charset="0"/>
                <a:cs typeface="Times New Roman" pitchFamily="18" charset="0"/>
              </a:rPr>
              <a:t>RK-</a:t>
            </a:r>
          </a:p>
        </p:txBody>
      </p:sp>
      <p:sp>
        <p:nvSpPr>
          <p:cNvPr id="65583" name="Text Box 1071"/>
          <p:cNvSpPr txBox="1">
            <a:spLocks noChangeArrowheads="1"/>
          </p:cNvSpPr>
          <p:nvPr/>
        </p:nvSpPr>
        <p:spPr bwMode="auto">
          <a:xfrm>
            <a:off x="1719263" y="5310984"/>
            <a:ext cx="5705475" cy="369888"/>
          </a:xfrm>
          <a:prstGeom prst="rect">
            <a:avLst/>
          </a:prstGeom>
          <a:noFill/>
          <a:ln w="12700" cap="sq">
            <a:noFill/>
            <a:miter lim="800000"/>
            <a:headEnd type="none" w="sm" len="sm"/>
            <a:tailEnd type="none" w="sm" len="sm"/>
          </a:ln>
        </p:spPr>
        <p:txBody>
          <a:bodyPr wrap="none">
            <a:spAutoFit/>
          </a:bodyPr>
          <a:lstStyle/>
          <a:p>
            <a:pPr algn="ctr"/>
            <a:r>
              <a:rPr lang="en-US" sz="1800" b="1" dirty="0">
                <a:latin typeface="Calibri" pitchFamily="34" charset="0"/>
              </a:rPr>
              <a:t>Select </a:t>
            </a:r>
            <a:r>
              <a:rPr lang="en-US" sz="1800" b="1" dirty="0">
                <a:solidFill>
                  <a:schemeClr val="accent5">
                    <a:lumMod val="60000"/>
                    <a:lumOff val="40000"/>
                  </a:schemeClr>
                </a:solidFill>
                <a:latin typeface="Calibri" pitchFamily="34" charset="0"/>
              </a:rPr>
              <a:t>Match</a:t>
            </a:r>
            <a:r>
              <a:rPr lang="en-US" sz="1800" b="1" dirty="0">
                <a:latin typeface="Calibri" pitchFamily="34" charset="0"/>
              </a:rPr>
              <a:t> (</a:t>
            </a:r>
            <a:r>
              <a:rPr lang="en-US" sz="1800" b="1" i="1" dirty="0">
                <a:solidFill>
                  <a:schemeClr val="accent5">
                    <a:lumMod val="60000"/>
                    <a:lumOff val="40000"/>
                  </a:schemeClr>
                </a:solidFill>
                <a:latin typeface="Calibri" pitchFamily="34" charset="0"/>
              </a:rPr>
              <a:t>M</a:t>
            </a:r>
            <a:r>
              <a:rPr lang="en-US" sz="1800" b="1" dirty="0">
                <a:latin typeface="Calibri" pitchFamily="34" charset="0"/>
              </a:rPr>
              <a:t>) = +1; </a:t>
            </a:r>
            <a:r>
              <a:rPr lang="en-US" sz="1800" b="1" dirty="0">
                <a:solidFill>
                  <a:srgbClr val="CC0000"/>
                </a:solidFill>
                <a:latin typeface="Calibri" pitchFamily="34" charset="0"/>
              </a:rPr>
              <a:t>Mismatch</a:t>
            </a:r>
            <a:r>
              <a:rPr lang="en-US" sz="1800" b="1" dirty="0">
                <a:latin typeface="Calibri" pitchFamily="34" charset="0"/>
              </a:rPr>
              <a:t> (</a:t>
            </a:r>
            <a:r>
              <a:rPr lang="en-US" sz="1800" b="1" i="1" dirty="0">
                <a:solidFill>
                  <a:srgbClr val="CC0000"/>
                </a:solidFill>
                <a:latin typeface="Calibri" pitchFamily="34" charset="0"/>
              </a:rPr>
              <a:t>m</a:t>
            </a:r>
            <a:r>
              <a:rPr lang="en-US" sz="1800" b="1" dirty="0">
                <a:latin typeface="Calibri" pitchFamily="34" charset="0"/>
              </a:rPr>
              <a:t>) = —1; </a:t>
            </a:r>
            <a:r>
              <a:rPr lang="en-US" sz="1800" b="1" dirty="0">
                <a:solidFill>
                  <a:srgbClr val="9966FF"/>
                </a:solidFill>
                <a:latin typeface="Calibri" pitchFamily="34" charset="0"/>
              </a:rPr>
              <a:t>Gap</a:t>
            </a:r>
            <a:r>
              <a:rPr lang="en-US" sz="1800" b="1" dirty="0">
                <a:latin typeface="Calibri" pitchFamily="34" charset="0"/>
              </a:rPr>
              <a:t> (</a:t>
            </a:r>
            <a:r>
              <a:rPr lang="en-US" sz="1800" b="1" i="1" dirty="0">
                <a:solidFill>
                  <a:srgbClr val="9966FF"/>
                </a:solidFill>
                <a:latin typeface="Calibri" pitchFamily="34" charset="0"/>
              </a:rPr>
              <a:t>g</a:t>
            </a:r>
            <a:r>
              <a:rPr lang="en-US" sz="1800" b="1" dirty="0">
                <a:latin typeface="Calibri" pitchFamily="34" charset="0"/>
              </a:rPr>
              <a:t>) = —2</a:t>
            </a:r>
          </a:p>
        </p:txBody>
      </p:sp>
      <p:sp>
        <p:nvSpPr>
          <p:cNvPr id="65587" name="Rectangle 1075"/>
          <p:cNvSpPr>
            <a:spLocks noChangeArrowheads="1"/>
          </p:cNvSpPr>
          <p:nvPr/>
        </p:nvSpPr>
        <p:spPr bwMode="auto">
          <a:xfrm>
            <a:off x="4854577" y="2111377"/>
            <a:ext cx="2968625" cy="366713"/>
          </a:xfrm>
          <a:prstGeom prst="rect">
            <a:avLst/>
          </a:prstGeom>
          <a:noFill/>
          <a:ln w="12700" cap="sq">
            <a:noFill/>
            <a:miter lim="800000"/>
            <a:headEnd type="none" w="sm" len="sm"/>
            <a:tailEnd type="none" w="sm" len="sm"/>
          </a:ln>
        </p:spPr>
        <p:txBody>
          <a:bodyPr>
            <a:spAutoFit/>
          </a:bodyPr>
          <a:lstStyle/>
          <a:p>
            <a:pPr>
              <a:spcBef>
                <a:spcPct val="50000"/>
              </a:spcBef>
            </a:pPr>
            <a:r>
              <a:rPr lang="en-US" sz="1800" b="1" i="1" dirty="0">
                <a:solidFill>
                  <a:srgbClr val="C00000"/>
                </a:solidFill>
                <a:latin typeface="Courier New" pitchFamily="49" charset="0"/>
                <a:cs typeface="Times New Roman" pitchFamily="18" charset="0"/>
              </a:rPr>
              <a:t>m</a:t>
            </a:r>
            <a:r>
              <a:rPr lang="en-US" sz="1800" b="1" dirty="0">
                <a:latin typeface="Courier New" pitchFamily="49" charset="0"/>
                <a:cs typeface="Times New Roman" pitchFamily="18" charset="0"/>
              </a:rPr>
              <a:t> &gt; 2</a:t>
            </a:r>
            <a:r>
              <a:rPr lang="en-US" sz="1800" b="1" i="1" dirty="0">
                <a:solidFill>
                  <a:srgbClr val="9966FF"/>
                </a:solidFill>
                <a:latin typeface="Courier New" pitchFamily="49" charset="0"/>
                <a:cs typeface="Times New Roman" pitchFamily="18" charset="0"/>
              </a:rPr>
              <a:t>g</a:t>
            </a:r>
            <a:r>
              <a:rPr lang="en-US" sz="1800" b="1" i="1" dirty="0">
                <a:latin typeface="Courier New" pitchFamily="49" charset="0"/>
                <a:cs typeface="Times New Roman" pitchFamily="18" charset="0"/>
              </a:rPr>
              <a:t>		   </a:t>
            </a:r>
            <a:r>
              <a:rPr lang="en-US" sz="1800" b="1" dirty="0">
                <a:latin typeface="Courier New" pitchFamily="49" charset="0"/>
                <a:cs typeface="Times New Roman" pitchFamily="18" charset="0"/>
              </a:rPr>
              <a:t> (1)</a:t>
            </a:r>
          </a:p>
        </p:txBody>
      </p:sp>
      <p:sp>
        <p:nvSpPr>
          <p:cNvPr id="65588" name="Rectangle 1076"/>
          <p:cNvSpPr>
            <a:spLocks noChangeArrowheads="1"/>
          </p:cNvSpPr>
          <p:nvPr/>
        </p:nvSpPr>
        <p:spPr bwMode="auto">
          <a:xfrm>
            <a:off x="4854577" y="3197227"/>
            <a:ext cx="2968625" cy="366713"/>
          </a:xfrm>
          <a:prstGeom prst="rect">
            <a:avLst/>
          </a:prstGeom>
          <a:noFill/>
          <a:ln w="12700" cap="sq">
            <a:noFill/>
            <a:miter lim="800000"/>
            <a:headEnd type="none" w="sm" len="sm"/>
            <a:tailEnd type="none" w="sm" len="sm"/>
          </a:ln>
        </p:spPr>
        <p:txBody>
          <a:bodyPr wrap="none">
            <a:spAutoFit/>
          </a:bodyPr>
          <a:lstStyle/>
          <a:p>
            <a:pPr>
              <a:spcBef>
                <a:spcPct val="50000"/>
              </a:spcBef>
            </a:pPr>
            <a:r>
              <a:rPr lang="en-US" sz="1800" b="1" dirty="0">
                <a:latin typeface="Courier New" pitchFamily="49" charset="0"/>
                <a:cs typeface="Times New Roman" pitchFamily="18" charset="0"/>
              </a:rPr>
              <a:t>2</a:t>
            </a:r>
            <a:r>
              <a:rPr lang="en-US" sz="1800" b="1" i="1" dirty="0">
                <a:latin typeface="Courier New" pitchFamily="49" charset="0"/>
                <a:cs typeface="Times New Roman" pitchFamily="18" charset="0"/>
              </a:rPr>
              <a:t>*</a:t>
            </a:r>
            <a:r>
              <a:rPr lang="en-US" sz="1800" b="1" i="1" dirty="0">
                <a:solidFill>
                  <a:srgbClr val="C00000"/>
                </a:solidFill>
                <a:latin typeface="Courier New" pitchFamily="49" charset="0"/>
                <a:cs typeface="Times New Roman" pitchFamily="18" charset="0"/>
              </a:rPr>
              <a:t>m</a:t>
            </a:r>
            <a:r>
              <a:rPr lang="en-US" sz="1800" b="1" dirty="0">
                <a:latin typeface="Courier New" pitchFamily="49" charset="0"/>
                <a:cs typeface="Times New Roman" pitchFamily="18" charset="0"/>
              </a:rPr>
              <a:t> &gt; </a:t>
            </a:r>
            <a:r>
              <a:rPr lang="en-US" sz="1800" b="1" i="1" dirty="0">
                <a:solidFill>
                  <a:schemeClr val="accent5">
                    <a:lumMod val="60000"/>
                    <a:lumOff val="40000"/>
                  </a:schemeClr>
                </a:solidFill>
                <a:latin typeface="Courier New" pitchFamily="49" charset="0"/>
                <a:cs typeface="Times New Roman" pitchFamily="18" charset="0"/>
              </a:rPr>
              <a:t>M</a:t>
            </a:r>
            <a:r>
              <a:rPr lang="en-US" sz="1800" b="1" dirty="0">
                <a:latin typeface="Courier New" pitchFamily="49" charset="0"/>
                <a:cs typeface="Times New Roman" pitchFamily="18" charset="0"/>
              </a:rPr>
              <a:t> + 2</a:t>
            </a:r>
            <a:r>
              <a:rPr lang="en-US" sz="1800" b="1" i="1" dirty="0">
                <a:latin typeface="Courier New" pitchFamily="49" charset="0"/>
                <a:cs typeface="Times New Roman" pitchFamily="18" charset="0"/>
              </a:rPr>
              <a:t>*</a:t>
            </a:r>
            <a:r>
              <a:rPr lang="en-US" sz="1800" b="1" i="1" dirty="0">
                <a:solidFill>
                  <a:srgbClr val="9966FF"/>
                </a:solidFill>
                <a:latin typeface="Courier New" pitchFamily="49" charset="0"/>
                <a:cs typeface="Times New Roman" pitchFamily="18" charset="0"/>
              </a:rPr>
              <a:t>g</a:t>
            </a:r>
            <a:r>
              <a:rPr lang="en-US" sz="1800" b="1" dirty="0">
                <a:latin typeface="Courier New" pitchFamily="49" charset="0"/>
                <a:cs typeface="Times New Roman" pitchFamily="18" charset="0"/>
              </a:rPr>
              <a:t>	    (2)</a:t>
            </a:r>
          </a:p>
        </p:txBody>
      </p:sp>
      <p:sp>
        <p:nvSpPr>
          <p:cNvPr id="65589" name="Rectangle 1077"/>
          <p:cNvSpPr>
            <a:spLocks noChangeArrowheads="1"/>
          </p:cNvSpPr>
          <p:nvPr/>
        </p:nvSpPr>
        <p:spPr bwMode="auto">
          <a:xfrm>
            <a:off x="4908550" y="4216402"/>
            <a:ext cx="2914650" cy="366713"/>
          </a:xfrm>
          <a:prstGeom prst="rect">
            <a:avLst/>
          </a:prstGeom>
          <a:noFill/>
          <a:ln w="12700" cap="sq">
            <a:noFill/>
            <a:miter lim="800000"/>
            <a:headEnd type="none" w="sm" len="sm"/>
            <a:tailEnd type="none" w="sm" len="sm"/>
          </a:ln>
        </p:spPr>
        <p:txBody>
          <a:bodyPr>
            <a:spAutoFit/>
          </a:bodyPr>
          <a:lstStyle/>
          <a:p>
            <a:r>
              <a:rPr lang="en-US" sz="1800" b="1" dirty="0">
                <a:latin typeface="Courier New" pitchFamily="49" charset="0"/>
                <a:cs typeface="Times New Roman" pitchFamily="18" charset="0"/>
              </a:rPr>
              <a:t>2</a:t>
            </a:r>
            <a:r>
              <a:rPr lang="en-US" sz="1800" b="1" i="1" dirty="0">
                <a:latin typeface="Courier New" pitchFamily="49" charset="0"/>
                <a:cs typeface="Times New Roman" pitchFamily="18" charset="0"/>
              </a:rPr>
              <a:t>*</a:t>
            </a:r>
            <a:r>
              <a:rPr lang="en-US" sz="1800" b="1" i="1" dirty="0">
                <a:solidFill>
                  <a:srgbClr val="9966FF"/>
                </a:solidFill>
                <a:latin typeface="Courier New" pitchFamily="49" charset="0"/>
                <a:cs typeface="Times New Roman" pitchFamily="18" charset="0"/>
              </a:rPr>
              <a:t>g</a:t>
            </a:r>
            <a:r>
              <a:rPr lang="en-US" sz="1800" b="1" dirty="0">
                <a:latin typeface="Courier New" pitchFamily="49" charset="0"/>
                <a:cs typeface="Times New Roman" pitchFamily="18" charset="0"/>
              </a:rPr>
              <a:t> + 3</a:t>
            </a:r>
            <a:r>
              <a:rPr lang="en-US" sz="1800" b="1" i="1" dirty="0">
                <a:latin typeface="Courier New" pitchFamily="49" charset="0"/>
                <a:cs typeface="Times New Roman" pitchFamily="18" charset="0"/>
              </a:rPr>
              <a:t>*</a:t>
            </a:r>
            <a:r>
              <a:rPr lang="en-US" sz="1800" b="1" i="1" dirty="0">
                <a:solidFill>
                  <a:schemeClr val="accent5">
                    <a:lumMod val="60000"/>
                    <a:lumOff val="40000"/>
                  </a:schemeClr>
                </a:solidFill>
                <a:latin typeface="Courier New" pitchFamily="49" charset="0"/>
                <a:cs typeface="Times New Roman" pitchFamily="18" charset="0"/>
              </a:rPr>
              <a:t>M</a:t>
            </a:r>
            <a:r>
              <a:rPr lang="en-US" sz="1800" b="1" dirty="0">
                <a:latin typeface="Courier New" pitchFamily="49" charset="0"/>
                <a:cs typeface="Times New Roman" pitchFamily="18" charset="0"/>
              </a:rPr>
              <a:t> &gt; 4</a:t>
            </a:r>
            <a:r>
              <a:rPr lang="en-US" sz="1800" b="1" i="1" dirty="0">
                <a:latin typeface="Courier New" pitchFamily="49" charset="0"/>
                <a:cs typeface="Times New Roman" pitchFamily="18" charset="0"/>
              </a:rPr>
              <a:t>*</a:t>
            </a:r>
            <a:r>
              <a:rPr lang="en-US" sz="1800" b="1" i="1" dirty="0">
                <a:solidFill>
                  <a:srgbClr val="C00000"/>
                </a:solidFill>
                <a:latin typeface="Courier New" pitchFamily="49" charset="0"/>
                <a:cs typeface="Times New Roman" pitchFamily="18" charset="0"/>
              </a:rPr>
              <a:t>m</a:t>
            </a:r>
            <a:r>
              <a:rPr lang="en-US" sz="1800" b="1" dirty="0">
                <a:latin typeface="Courier New" pitchFamily="49" charset="0"/>
                <a:cs typeface="Times New Roman" pitchFamily="18" charset="0"/>
              </a:rPr>
              <a:t>  (3)</a:t>
            </a:r>
          </a:p>
        </p:txBody>
      </p:sp>
      <p:sp>
        <p:nvSpPr>
          <p:cNvPr id="65590" name="Rectangle 1078"/>
          <p:cNvSpPr>
            <a:spLocks noChangeArrowheads="1"/>
          </p:cNvSpPr>
          <p:nvPr/>
        </p:nvSpPr>
        <p:spPr bwMode="auto">
          <a:xfrm>
            <a:off x="3130552" y="1870077"/>
            <a:ext cx="461963" cy="779463"/>
          </a:xfrm>
          <a:prstGeom prst="rect">
            <a:avLst/>
          </a:prstGeom>
          <a:noFill/>
          <a:ln w="12700" cap="sq">
            <a:noFill/>
            <a:miter lim="800000"/>
            <a:headEnd type="none" w="sm" len="sm"/>
            <a:tailEnd type="none" w="sm" len="sm"/>
          </a:ln>
        </p:spPr>
        <p:txBody>
          <a:bodyPr>
            <a:spAutoFit/>
          </a:bodyPr>
          <a:lstStyle/>
          <a:p>
            <a:pPr algn="ctr">
              <a:spcBef>
                <a:spcPct val="50000"/>
              </a:spcBef>
            </a:pPr>
            <a:r>
              <a:rPr lang="en-US" sz="1800" b="1" dirty="0">
                <a:solidFill>
                  <a:schemeClr val="bg1">
                    <a:lumMod val="50000"/>
                  </a:schemeClr>
                </a:solidFill>
                <a:latin typeface="Courier New" pitchFamily="49" charset="0"/>
                <a:cs typeface="Times New Roman" pitchFamily="18" charset="0"/>
              </a:rPr>
              <a:t>-R</a:t>
            </a:r>
          </a:p>
          <a:p>
            <a:pPr algn="ctr">
              <a:spcBef>
                <a:spcPct val="50000"/>
              </a:spcBef>
            </a:pPr>
            <a:r>
              <a:rPr lang="en-US" sz="1800" b="1" dirty="0">
                <a:solidFill>
                  <a:schemeClr val="bg1">
                    <a:lumMod val="50000"/>
                  </a:schemeClr>
                </a:solidFill>
                <a:latin typeface="Courier New" pitchFamily="49" charset="0"/>
                <a:cs typeface="Times New Roman" pitchFamily="18" charset="0"/>
              </a:rPr>
              <a:t>K-</a:t>
            </a:r>
          </a:p>
        </p:txBody>
      </p:sp>
      <p:sp>
        <p:nvSpPr>
          <p:cNvPr id="65591" name="Rectangle 1079"/>
          <p:cNvSpPr>
            <a:spLocks noChangeArrowheads="1"/>
          </p:cNvSpPr>
          <p:nvPr/>
        </p:nvSpPr>
        <p:spPr bwMode="auto">
          <a:xfrm>
            <a:off x="1816102" y="2955927"/>
            <a:ext cx="500063" cy="779463"/>
          </a:xfrm>
          <a:prstGeom prst="rect">
            <a:avLst/>
          </a:prstGeom>
          <a:noFill/>
          <a:ln w="12700" cap="sq">
            <a:noFill/>
            <a:miter lim="800000"/>
            <a:headEnd type="none" w="sm" len="sm"/>
            <a:tailEnd type="none" w="sm" len="sm"/>
          </a:ln>
        </p:spPr>
        <p:txBody>
          <a:bodyPr>
            <a:spAutoFit/>
          </a:bodyPr>
          <a:lstStyle/>
          <a:p>
            <a:pPr algn="ctr">
              <a:spcBef>
                <a:spcPct val="50000"/>
              </a:spcBef>
            </a:pPr>
            <a:r>
              <a:rPr lang="en-US" sz="1800" b="1" dirty="0">
                <a:solidFill>
                  <a:schemeClr val="bg1">
                    <a:lumMod val="50000"/>
                  </a:schemeClr>
                </a:solidFill>
                <a:latin typeface="Courier New" pitchFamily="49" charset="0"/>
                <a:cs typeface="Times New Roman" pitchFamily="18" charset="0"/>
              </a:rPr>
              <a:t>KR</a:t>
            </a:r>
          </a:p>
          <a:p>
            <a:pPr algn="ctr">
              <a:spcBef>
                <a:spcPct val="50000"/>
              </a:spcBef>
            </a:pPr>
            <a:r>
              <a:rPr lang="en-US" sz="1800" b="1" dirty="0">
                <a:solidFill>
                  <a:schemeClr val="bg1">
                    <a:lumMod val="50000"/>
                  </a:schemeClr>
                </a:solidFill>
                <a:latin typeface="Courier New" pitchFamily="49" charset="0"/>
                <a:cs typeface="Times New Roman" pitchFamily="18" charset="0"/>
              </a:rPr>
              <a:t>RK</a:t>
            </a:r>
          </a:p>
        </p:txBody>
      </p:sp>
      <p:sp>
        <p:nvSpPr>
          <p:cNvPr id="65592" name="Rectangle 1080"/>
          <p:cNvSpPr>
            <a:spLocks noChangeArrowheads="1"/>
          </p:cNvSpPr>
          <p:nvPr/>
        </p:nvSpPr>
        <p:spPr bwMode="auto">
          <a:xfrm>
            <a:off x="1816102" y="4113213"/>
            <a:ext cx="747713" cy="641350"/>
          </a:xfrm>
          <a:prstGeom prst="rect">
            <a:avLst/>
          </a:prstGeom>
          <a:noFill/>
          <a:ln w="12700" cap="sq">
            <a:noFill/>
            <a:miter lim="800000"/>
            <a:headEnd type="none" w="sm" len="sm"/>
            <a:tailEnd type="none" w="sm" len="sm"/>
          </a:ln>
        </p:spPr>
        <p:txBody>
          <a:bodyPr>
            <a:spAutoFit/>
          </a:bodyPr>
          <a:lstStyle/>
          <a:p>
            <a:pPr algn="ctr"/>
            <a:r>
              <a:rPr lang="en-US" sz="1800" b="1" dirty="0">
                <a:solidFill>
                  <a:schemeClr val="bg1">
                    <a:lumMod val="50000"/>
                  </a:schemeClr>
                </a:solidFill>
                <a:latin typeface="Courier New" pitchFamily="49" charset="0"/>
                <a:cs typeface="Times New Roman" pitchFamily="18" charset="0"/>
              </a:rPr>
              <a:t>KRED</a:t>
            </a:r>
          </a:p>
          <a:p>
            <a:pPr algn="ctr"/>
            <a:r>
              <a:rPr lang="en-US" sz="1800" b="1" dirty="0">
                <a:solidFill>
                  <a:schemeClr val="bg1">
                    <a:lumMod val="50000"/>
                  </a:schemeClr>
                </a:solidFill>
                <a:latin typeface="Courier New" pitchFamily="49" charset="0"/>
                <a:cs typeface="Times New Roman" pitchFamily="18" charset="0"/>
              </a:rPr>
              <a:t>REDK</a:t>
            </a:r>
            <a:endParaRPr lang="en-US" sz="1800" b="1" dirty="0">
              <a:solidFill>
                <a:schemeClr val="bg1">
                  <a:lumMod val="50000"/>
                </a:schemeClr>
              </a:solidFill>
              <a:latin typeface="Courier New" pitchFamily="49" charset="0"/>
            </a:endParaRPr>
          </a:p>
        </p:txBody>
      </p:sp>
      <p:sp>
        <p:nvSpPr>
          <p:cNvPr id="65593" name="Rectangle 1081"/>
          <p:cNvSpPr>
            <a:spLocks noChangeArrowheads="1"/>
          </p:cNvSpPr>
          <p:nvPr/>
        </p:nvSpPr>
        <p:spPr bwMode="auto">
          <a:xfrm>
            <a:off x="1816100" y="1870077"/>
            <a:ext cx="374650" cy="792163"/>
          </a:xfrm>
          <a:prstGeom prst="rect">
            <a:avLst/>
          </a:prstGeom>
          <a:noFill/>
          <a:ln w="28575" cap="sq">
            <a:solidFill>
              <a:schemeClr val="accent4"/>
            </a:solidFill>
            <a:miter lim="800000"/>
            <a:headEnd type="none" w="sm" len="sm"/>
            <a:tailEnd type="none" w="sm" len="sm"/>
          </a:ln>
        </p:spPr>
        <p:txBody>
          <a:bodyPr wrap="none"/>
          <a:lstStyle/>
          <a:p>
            <a:pPr algn="ctr">
              <a:spcBef>
                <a:spcPct val="50000"/>
              </a:spcBef>
            </a:pPr>
            <a:endParaRPr lang="en-US" sz="1800" b="1">
              <a:latin typeface="Courier New" pitchFamily="49" charset="0"/>
              <a:cs typeface="Times New Roman" pitchFamily="18" charset="0"/>
            </a:endParaRPr>
          </a:p>
        </p:txBody>
      </p:sp>
      <p:sp>
        <p:nvSpPr>
          <p:cNvPr id="65594" name="Rectangle 1082"/>
          <p:cNvSpPr>
            <a:spLocks noChangeArrowheads="1"/>
          </p:cNvSpPr>
          <p:nvPr/>
        </p:nvSpPr>
        <p:spPr bwMode="auto">
          <a:xfrm>
            <a:off x="1816102" y="2955927"/>
            <a:ext cx="500063" cy="792163"/>
          </a:xfrm>
          <a:prstGeom prst="rect">
            <a:avLst/>
          </a:prstGeom>
          <a:noFill/>
          <a:ln w="28575" cap="sq">
            <a:solidFill>
              <a:schemeClr val="accent4"/>
            </a:solidFill>
            <a:miter lim="800000"/>
            <a:headEnd type="none" w="sm" len="sm"/>
            <a:tailEnd type="none" w="sm" len="sm"/>
          </a:ln>
        </p:spPr>
        <p:txBody>
          <a:bodyPr wrap="none"/>
          <a:lstStyle/>
          <a:p>
            <a:pPr algn="ctr">
              <a:spcBef>
                <a:spcPct val="50000"/>
              </a:spcBef>
            </a:pPr>
            <a:endParaRPr lang="en-US" sz="1800" b="1">
              <a:latin typeface="Courier New" pitchFamily="49" charset="0"/>
              <a:cs typeface="Times New Roman" pitchFamily="18" charset="0"/>
            </a:endParaRPr>
          </a:p>
        </p:txBody>
      </p:sp>
      <p:sp>
        <p:nvSpPr>
          <p:cNvPr id="65595" name="Rectangle 1083"/>
          <p:cNvSpPr>
            <a:spLocks noChangeArrowheads="1"/>
          </p:cNvSpPr>
          <p:nvPr/>
        </p:nvSpPr>
        <p:spPr bwMode="auto">
          <a:xfrm>
            <a:off x="3130552" y="4113213"/>
            <a:ext cx="898525" cy="654050"/>
          </a:xfrm>
          <a:prstGeom prst="rect">
            <a:avLst/>
          </a:prstGeom>
          <a:noFill/>
          <a:ln w="28575" cap="sq">
            <a:solidFill>
              <a:schemeClr val="accent4"/>
            </a:solidFill>
            <a:miter lim="800000"/>
            <a:headEnd type="none" w="sm" len="sm"/>
            <a:tailEnd type="none" w="sm" len="sm"/>
          </a:ln>
        </p:spPr>
        <p:txBody>
          <a:bodyPr wrap="none"/>
          <a:lstStyle/>
          <a:p>
            <a:pPr algn="ctr"/>
            <a:endParaRPr lang="en-US" sz="1800" b="1">
              <a:latin typeface="Courier New" pitchFamily="49" charset="0"/>
            </a:endParaRPr>
          </a:p>
        </p:txBody>
      </p:sp>
      <p:sp>
        <p:nvSpPr>
          <p:cNvPr id="5" name="TextBox 4"/>
          <p:cNvSpPr txBox="1"/>
          <p:nvPr/>
        </p:nvSpPr>
        <p:spPr>
          <a:xfrm>
            <a:off x="798871" y="1016618"/>
            <a:ext cx="7546255" cy="707886"/>
          </a:xfrm>
          <a:prstGeom prst="rect">
            <a:avLst/>
          </a:prstGeom>
          <a:noFill/>
        </p:spPr>
        <p:txBody>
          <a:bodyPr wrap="square" rtlCol="0">
            <a:spAutoFit/>
          </a:bodyPr>
          <a:lstStyle/>
          <a:p>
            <a:pPr algn="ctr"/>
            <a:r>
              <a:rPr lang="en-US" sz="2000" i="1" dirty="0">
                <a:solidFill>
                  <a:schemeClr val="accent1"/>
                </a:solidFill>
                <a:latin typeface="+mj-lt"/>
              </a:rPr>
              <a:t>Getting the computer to pick winners objectively the way you would subjectively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81"/>
                                        </p:tgtEl>
                                        <p:attrNameLst>
                                          <p:attrName>style.visibility</p:attrName>
                                        </p:attrNameLst>
                                      </p:cBhvr>
                                      <p:to>
                                        <p:strVal val="visible"/>
                                      </p:to>
                                    </p:set>
                                    <p:animEffect transition="in" filter="dissolve">
                                      <p:cBhvr>
                                        <p:cTn id="7" dur="500"/>
                                        <p:tgtEl>
                                          <p:spTgt spid="655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90"/>
                                        </p:tgtEl>
                                        <p:attrNameLst>
                                          <p:attrName>style.visibility</p:attrName>
                                        </p:attrNameLst>
                                      </p:cBhvr>
                                      <p:to>
                                        <p:strVal val="visible"/>
                                      </p:to>
                                    </p:set>
                                    <p:animEffect transition="in" filter="dissolve">
                                      <p:cBhvr>
                                        <p:cTn id="12" dur="500"/>
                                        <p:tgtEl>
                                          <p:spTgt spid="6559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593"/>
                                        </p:tgtEl>
                                        <p:attrNameLst>
                                          <p:attrName>style.visibility</p:attrName>
                                        </p:attrNameLst>
                                      </p:cBhvr>
                                      <p:to>
                                        <p:strVal val="visible"/>
                                      </p:to>
                                    </p:set>
                                    <p:animEffect transition="in" filter="dissolve">
                                      <p:cBhvr>
                                        <p:cTn id="17" dur="500"/>
                                        <p:tgtEl>
                                          <p:spTgt spid="6559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5587"/>
                                        </p:tgtEl>
                                        <p:attrNameLst>
                                          <p:attrName>style.visibility</p:attrName>
                                        </p:attrNameLst>
                                      </p:cBhvr>
                                      <p:to>
                                        <p:strVal val="visible"/>
                                      </p:to>
                                    </p:set>
                                    <p:animEffect transition="in" filter="dissolve">
                                      <p:cBhvr>
                                        <p:cTn id="22" dur="500"/>
                                        <p:tgtEl>
                                          <p:spTgt spid="6558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5591"/>
                                        </p:tgtEl>
                                        <p:attrNameLst>
                                          <p:attrName>style.visibility</p:attrName>
                                        </p:attrNameLst>
                                      </p:cBhvr>
                                      <p:to>
                                        <p:strVal val="visible"/>
                                      </p:to>
                                    </p:set>
                                    <p:animEffect transition="in" filter="dissolve">
                                      <p:cBhvr>
                                        <p:cTn id="27" dur="500"/>
                                        <p:tgtEl>
                                          <p:spTgt spid="6559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5582"/>
                                        </p:tgtEl>
                                        <p:attrNameLst>
                                          <p:attrName>style.visibility</p:attrName>
                                        </p:attrNameLst>
                                      </p:cBhvr>
                                      <p:to>
                                        <p:strVal val="visible"/>
                                      </p:to>
                                    </p:set>
                                    <p:animEffect transition="in" filter="dissolve">
                                      <p:cBhvr>
                                        <p:cTn id="32" dur="500"/>
                                        <p:tgtEl>
                                          <p:spTgt spid="6558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5594"/>
                                        </p:tgtEl>
                                        <p:attrNameLst>
                                          <p:attrName>style.visibility</p:attrName>
                                        </p:attrNameLst>
                                      </p:cBhvr>
                                      <p:to>
                                        <p:strVal val="visible"/>
                                      </p:to>
                                    </p:set>
                                    <p:animEffect transition="in" filter="dissolve">
                                      <p:cBhvr>
                                        <p:cTn id="37" dur="500"/>
                                        <p:tgtEl>
                                          <p:spTgt spid="6559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5588"/>
                                        </p:tgtEl>
                                        <p:attrNameLst>
                                          <p:attrName>style.visibility</p:attrName>
                                        </p:attrNameLst>
                                      </p:cBhvr>
                                      <p:to>
                                        <p:strVal val="visible"/>
                                      </p:to>
                                    </p:set>
                                    <p:animEffect transition="in" filter="dissolve">
                                      <p:cBhvr>
                                        <p:cTn id="42" dur="500"/>
                                        <p:tgtEl>
                                          <p:spTgt spid="6558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5592"/>
                                        </p:tgtEl>
                                        <p:attrNameLst>
                                          <p:attrName>style.visibility</p:attrName>
                                        </p:attrNameLst>
                                      </p:cBhvr>
                                      <p:to>
                                        <p:strVal val="visible"/>
                                      </p:to>
                                    </p:set>
                                    <p:animEffect transition="in" filter="dissolve">
                                      <p:cBhvr>
                                        <p:cTn id="47" dur="500"/>
                                        <p:tgtEl>
                                          <p:spTgt spid="6559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5580"/>
                                        </p:tgtEl>
                                        <p:attrNameLst>
                                          <p:attrName>style.visibility</p:attrName>
                                        </p:attrNameLst>
                                      </p:cBhvr>
                                      <p:to>
                                        <p:strVal val="visible"/>
                                      </p:to>
                                    </p:set>
                                    <p:animEffect transition="in" filter="dissolve">
                                      <p:cBhvr>
                                        <p:cTn id="52" dur="500"/>
                                        <p:tgtEl>
                                          <p:spTgt spid="6558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5595"/>
                                        </p:tgtEl>
                                        <p:attrNameLst>
                                          <p:attrName>style.visibility</p:attrName>
                                        </p:attrNameLst>
                                      </p:cBhvr>
                                      <p:to>
                                        <p:strVal val="visible"/>
                                      </p:to>
                                    </p:set>
                                    <p:animEffect transition="in" filter="dissolve">
                                      <p:cBhvr>
                                        <p:cTn id="57" dur="500"/>
                                        <p:tgtEl>
                                          <p:spTgt spid="6559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5589"/>
                                        </p:tgtEl>
                                        <p:attrNameLst>
                                          <p:attrName>style.visibility</p:attrName>
                                        </p:attrNameLst>
                                      </p:cBhvr>
                                      <p:to>
                                        <p:strVal val="visible"/>
                                      </p:to>
                                    </p:set>
                                    <p:animEffect transition="in" filter="dissolve">
                                      <p:cBhvr>
                                        <p:cTn id="62" dur="500"/>
                                        <p:tgtEl>
                                          <p:spTgt spid="6558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5583"/>
                                        </p:tgtEl>
                                        <p:attrNameLst>
                                          <p:attrName>style.visibility</p:attrName>
                                        </p:attrNameLst>
                                      </p:cBhvr>
                                      <p:to>
                                        <p:strVal val="visible"/>
                                      </p:to>
                                    </p:set>
                                    <p:animEffect transition="in" filter="wipe(left)">
                                      <p:cBhvr>
                                        <p:cTn id="67" dur="500"/>
                                        <p:tgtEl>
                                          <p:spTgt spid="65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0" grpId="0" autoUpdateAnimBg="0"/>
      <p:bldP spid="65581" grpId="0" autoUpdateAnimBg="0"/>
      <p:bldP spid="65582" grpId="0" autoUpdateAnimBg="0"/>
      <p:bldP spid="65583" grpId="0" autoUpdateAnimBg="0"/>
      <p:bldP spid="65587" grpId="0" autoUpdateAnimBg="0"/>
      <p:bldP spid="65588" grpId="0" autoUpdateAnimBg="0"/>
      <p:bldP spid="65589" grpId="0" autoUpdateAnimBg="0"/>
      <p:bldP spid="65590" grpId="0" autoUpdateAnimBg="0"/>
      <p:bldP spid="65591" grpId="0" autoUpdateAnimBg="0"/>
      <p:bldP spid="65592" grpId="0" autoUpdateAnimBg="0"/>
      <p:bldP spid="65593" grpId="0" animBg="1" autoUpdateAnimBg="0"/>
      <p:bldP spid="65594" grpId="0" animBg="1" autoUpdateAnimBg="0"/>
      <p:bldP spid="6559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85800" y="457200"/>
            <a:ext cx="7955280" cy="609600"/>
          </a:xfrm>
          <a:prstGeom prst="rect">
            <a:avLst/>
          </a:prstGeom>
          <a:solidFill>
            <a:schemeClr val="bg1"/>
          </a:solid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What Does a Pairwise Sequence Alignment Convey?</a:t>
            </a:r>
          </a:p>
        </p:txBody>
      </p:sp>
      <p:grpSp>
        <p:nvGrpSpPr>
          <p:cNvPr id="17" name="Group 16">
            <a:extLst>
              <a:ext uri="{FF2B5EF4-FFF2-40B4-BE49-F238E27FC236}">
                <a16:creationId xmlns:a16="http://schemas.microsoft.com/office/drawing/2014/main" id="{CF977FF0-730C-4906-9AFA-6E0FD88A0FDC}"/>
              </a:ext>
            </a:extLst>
          </p:cNvPr>
          <p:cNvGrpSpPr/>
          <p:nvPr/>
        </p:nvGrpSpPr>
        <p:grpSpPr>
          <a:xfrm>
            <a:off x="1191494" y="1162050"/>
            <a:ext cx="6432316" cy="830580"/>
            <a:chOff x="1191494" y="1162050"/>
            <a:chExt cx="6432316" cy="830580"/>
          </a:xfrm>
        </p:grpSpPr>
        <p:pic>
          <p:nvPicPr>
            <p:cNvPr id="4" name="Picture 3">
              <a:extLst>
                <a:ext uri="{FF2B5EF4-FFF2-40B4-BE49-F238E27FC236}">
                  <a16:creationId xmlns:a16="http://schemas.microsoft.com/office/drawing/2014/main" id="{85CCFFD6-5545-4C37-ABFE-8C509AD7E52A}"/>
                </a:ext>
              </a:extLst>
            </p:cNvPr>
            <p:cNvPicPr>
              <a:picLocks noChangeAspect="1"/>
            </p:cNvPicPr>
            <p:nvPr/>
          </p:nvPicPr>
          <p:blipFill rotWithShape="1">
            <a:blip r:embed="rId3"/>
            <a:srcRect l="24625" t="30513" r="14875" b="47245"/>
            <a:stretch/>
          </p:blipFill>
          <p:spPr>
            <a:xfrm>
              <a:off x="2091690" y="1162050"/>
              <a:ext cx="5532120" cy="830580"/>
            </a:xfrm>
            <a:prstGeom prst="rect">
              <a:avLst/>
            </a:prstGeom>
          </p:spPr>
        </p:pic>
        <p:sp>
          <p:nvSpPr>
            <p:cNvPr id="5" name="TextBox 4">
              <a:extLst>
                <a:ext uri="{FF2B5EF4-FFF2-40B4-BE49-F238E27FC236}">
                  <a16:creationId xmlns:a16="http://schemas.microsoft.com/office/drawing/2014/main" id="{12C7959D-7946-4F7A-A67D-FEE2EBB448B6}"/>
                </a:ext>
              </a:extLst>
            </p:cNvPr>
            <p:cNvSpPr txBox="1"/>
            <p:nvPr/>
          </p:nvSpPr>
          <p:spPr>
            <a:xfrm>
              <a:off x="1191494" y="1249680"/>
              <a:ext cx="870751" cy="461665"/>
            </a:xfrm>
            <a:prstGeom prst="rect">
              <a:avLst/>
            </a:prstGeom>
            <a:noFill/>
          </p:spPr>
          <p:txBody>
            <a:bodyPr wrap="none" rtlCol="0">
              <a:spAutoFit/>
            </a:bodyPr>
            <a:lstStyle/>
            <a:p>
              <a:r>
                <a:rPr lang="en-US" b="1" i="1" dirty="0">
                  <a:solidFill>
                    <a:srgbClr val="512BB1"/>
                  </a:solidFill>
                  <a:latin typeface="+mj-lt"/>
                </a:rPr>
                <a:t>seq 1</a:t>
              </a:r>
            </a:p>
          </p:txBody>
        </p:sp>
        <p:sp>
          <p:nvSpPr>
            <p:cNvPr id="13" name="TextBox 12">
              <a:extLst>
                <a:ext uri="{FF2B5EF4-FFF2-40B4-BE49-F238E27FC236}">
                  <a16:creationId xmlns:a16="http://schemas.microsoft.com/office/drawing/2014/main" id="{E40D2F0A-9231-42CF-95D1-387CF31E800D}"/>
                </a:ext>
              </a:extLst>
            </p:cNvPr>
            <p:cNvSpPr txBox="1"/>
            <p:nvPr/>
          </p:nvSpPr>
          <p:spPr>
            <a:xfrm>
              <a:off x="1191494" y="1495752"/>
              <a:ext cx="870751" cy="461665"/>
            </a:xfrm>
            <a:prstGeom prst="rect">
              <a:avLst/>
            </a:prstGeom>
            <a:noFill/>
          </p:spPr>
          <p:txBody>
            <a:bodyPr wrap="none" rtlCol="0">
              <a:spAutoFit/>
            </a:bodyPr>
            <a:lstStyle/>
            <a:p>
              <a:r>
                <a:rPr lang="en-US" b="1" i="1" dirty="0">
                  <a:solidFill>
                    <a:srgbClr val="512BB1"/>
                  </a:solidFill>
                  <a:latin typeface="+mj-lt"/>
                </a:rPr>
                <a:t>seq 2</a:t>
              </a:r>
            </a:p>
          </p:txBody>
        </p:sp>
      </p:grpSp>
      <p:sp>
        <p:nvSpPr>
          <p:cNvPr id="8" name="TextBox 7">
            <a:extLst>
              <a:ext uri="{FF2B5EF4-FFF2-40B4-BE49-F238E27FC236}">
                <a16:creationId xmlns:a16="http://schemas.microsoft.com/office/drawing/2014/main" id="{20862153-1B68-405E-B02B-7B2AE43030DB}"/>
              </a:ext>
            </a:extLst>
          </p:cNvPr>
          <p:cNvSpPr txBox="1"/>
          <p:nvPr/>
        </p:nvSpPr>
        <p:spPr>
          <a:xfrm>
            <a:off x="1008972" y="2238702"/>
            <a:ext cx="8135028" cy="1708160"/>
          </a:xfrm>
          <a:prstGeom prst="rect">
            <a:avLst/>
          </a:prstGeom>
          <a:noFill/>
        </p:spPr>
        <p:txBody>
          <a:bodyPr wrap="square" rtlCol="0">
            <a:spAutoFit/>
          </a:bodyPr>
          <a:lstStyle/>
          <a:p>
            <a:pPr>
              <a:spcBef>
                <a:spcPts val="0"/>
              </a:spcBef>
              <a:spcAft>
                <a:spcPts val="600"/>
              </a:spcAft>
            </a:pPr>
            <a:r>
              <a:rPr lang="en-US" sz="1800" dirty="0">
                <a:latin typeface="+mj-lt"/>
              </a:rPr>
              <a:t>When a residue in one sequence is aligned with another residue in the other sequence, it implies :</a:t>
            </a:r>
          </a:p>
          <a:p>
            <a:pPr marL="914400" indent="-285750">
              <a:spcAft>
                <a:spcPts val="600"/>
              </a:spcAft>
              <a:buClr>
                <a:srgbClr val="00B050"/>
              </a:buClr>
              <a:buFont typeface="Wingdings" panose="05000000000000000000" pitchFamily="2" charset="2"/>
              <a:buChar char="v"/>
            </a:pPr>
            <a:r>
              <a:rPr lang="en-US" sz="1800" dirty="0">
                <a:latin typeface="+mj-lt"/>
              </a:rPr>
              <a:t>Structural equivalence (</a:t>
            </a:r>
            <a:r>
              <a:rPr lang="en-US" sz="1800" i="1" dirty="0">
                <a:latin typeface="+mj-lt"/>
              </a:rPr>
              <a:t>i.e.</a:t>
            </a:r>
            <a:r>
              <a:rPr lang="en-US" sz="1800" dirty="0">
                <a:latin typeface="+mj-lt"/>
              </a:rPr>
              <a:t>, similar structural context/environment)</a:t>
            </a:r>
          </a:p>
          <a:p>
            <a:pPr marL="914400" indent="-285750">
              <a:spcAft>
                <a:spcPts val="600"/>
              </a:spcAft>
              <a:buClr>
                <a:srgbClr val="00B050"/>
              </a:buClr>
              <a:buFont typeface="Wingdings" panose="05000000000000000000" pitchFamily="2" charset="2"/>
              <a:buChar char="v"/>
            </a:pPr>
            <a:r>
              <a:rPr lang="en-US" sz="1800" dirty="0">
                <a:latin typeface="+mj-lt"/>
              </a:rPr>
              <a:t>Functional equivalence (</a:t>
            </a:r>
            <a:r>
              <a:rPr lang="en-US" sz="1800" i="1" dirty="0">
                <a:latin typeface="+mj-lt"/>
              </a:rPr>
              <a:t>e.g.</a:t>
            </a:r>
            <a:r>
              <a:rPr lang="en-US" sz="1800" dirty="0">
                <a:latin typeface="+mj-lt"/>
              </a:rPr>
              <a:t>, engages in similar interactions with ligand)</a:t>
            </a:r>
          </a:p>
          <a:p>
            <a:pPr marL="914400" indent="-285750">
              <a:spcAft>
                <a:spcPts val="600"/>
              </a:spcAft>
              <a:buClr>
                <a:srgbClr val="00B050"/>
              </a:buClr>
              <a:buFont typeface="Wingdings" panose="05000000000000000000" pitchFamily="2" charset="2"/>
              <a:buChar char="v"/>
            </a:pPr>
            <a:r>
              <a:rPr lang="en-US" sz="1800" dirty="0">
                <a:latin typeface="+mj-lt"/>
              </a:rPr>
              <a:t>A shared evolutionary history</a:t>
            </a:r>
          </a:p>
        </p:txBody>
      </p:sp>
      <p:grpSp>
        <p:nvGrpSpPr>
          <p:cNvPr id="2" name="Group 1">
            <a:extLst>
              <a:ext uri="{FF2B5EF4-FFF2-40B4-BE49-F238E27FC236}">
                <a16:creationId xmlns:a16="http://schemas.microsoft.com/office/drawing/2014/main" id="{FE0553AB-E319-4A48-A726-E2AFE6C929E8}"/>
              </a:ext>
            </a:extLst>
          </p:cNvPr>
          <p:cNvGrpSpPr/>
          <p:nvPr/>
        </p:nvGrpSpPr>
        <p:grpSpPr>
          <a:xfrm>
            <a:off x="1008972" y="4228147"/>
            <a:ext cx="7632108" cy="1657172"/>
            <a:chOff x="1008972" y="4228147"/>
            <a:chExt cx="7632108" cy="1657172"/>
          </a:xfrm>
        </p:grpSpPr>
        <p:grpSp>
          <p:nvGrpSpPr>
            <p:cNvPr id="18" name="Group 17">
              <a:extLst>
                <a:ext uri="{FF2B5EF4-FFF2-40B4-BE49-F238E27FC236}">
                  <a16:creationId xmlns:a16="http://schemas.microsoft.com/office/drawing/2014/main" id="{F2A7EEE3-173F-48A1-92E3-A62E5F240F3A}"/>
                </a:ext>
              </a:extLst>
            </p:cNvPr>
            <p:cNvGrpSpPr/>
            <p:nvPr/>
          </p:nvGrpSpPr>
          <p:grpSpPr>
            <a:xfrm>
              <a:off x="1191494" y="4228147"/>
              <a:ext cx="6542139" cy="806550"/>
              <a:chOff x="1191494" y="4228147"/>
              <a:chExt cx="6542139" cy="806550"/>
            </a:xfrm>
          </p:grpSpPr>
          <p:grpSp>
            <p:nvGrpSpPr>
              <p:cNvPr id="12" name="Group 11">
                <a:extLst>
                  <a:ext uri="{FF2B5EF4-FFF2-40B4-BE49-F238E27FC236}">
                    <a16:creationId xmlns:a16="http://schemas.microsoft.com/office/drawing/2014/main" id="{5BBADAAA-BAA0-4432-BB86-5D6384B8D6F5}"/>
                  </a:ext>
                </a:extLst>
              </p:cNvPr>
              <p:cNvGrpSpPr/>
              <p:nvPr/>
            </p:nvGrpSpPr>
            <p:grpSpPr>
              <a:xfrm>
                <a:off x="1191494" y="4268455"/>
                <a:ext cx="6542139" cy="766242"/>
                <a:chOff x="1191494" y="4161775"/>
                <a:chExt cx="6542139" cy="766242"/>
              </a:xfrm>
            </p:grpSpPr>
            <p:pic>
              <p:nvPicPr>
                <p:cNvPr id="11" name="Picture 10">
                  <a:extLst>
                    <a:ext uri="{FF2B5EF4-FFF2-40B4-BE49-F238E27FC236}">
                      <a16:creationId xmlns:a16="http://schemas.microsoft.com/office/drawing/2014/main" id="{7DC73876-381B-4F00-822E-14E1B7E5E165}"/>
                    </a:ext>
                  </a:extLst>
                </p:cNvPr>
                <p:cNvPicPr>
                  <a:picLocks noChangeAspect="1"/>
                </p:cNvPicPr>
                <p:nvPr/>
              </p:nvPicPr>
              <p:blipFill rotWithShape="1">
                <a:blip r:embed="rId4"/>
                <a:srcRect l="17333" t="46981" r="40500" b="30020"/>
                <a:stretch/>
              </p:blipFill>
              <p:spPr>
                <a:xfrm>
                  <a:off x="2091690" y="4161775"/>
                  <a:ext cx="5641943" cy="731568"/>
                </a:xfrm>
                <a:prstGeom prst="rect">
                  <a:avLst/>
                </a:prstGeom>
              </p:spPr>
            </p:pic>
            <p:sp>
              <p:nvSpPr>
                <p:cNvPr id="19" name="TextBox 18">
                  <a:extLst>
                    <a:ext uri="{FF2B5EF4-FFF2-40B4-BE49-F238E27FC236}">
                      <a16:creationId xmlns:a16="http://schemas.microsoft.com/office/drawing/2014/main" id="{AC10EEFA-E997-4993-A9A5-04EC2A1B14ED}"/>
                    </a:ext>
                  </a:extLst>
                </p:cNvPr>
                <p:cNvSpPr txBox="1"/>
                <p:nvPr/>
              </p:nvSpPr>
              <p:spPr>
                <a:xfrm>
                  <a:off x="1191494" y="4223442"/>
                  <a:ext cx="870751" cy="461665"/>
                </a:xfrm>
                <a:prstGeom prst="rect">
                  <a:avLst/>
                </a:prstGeom>
                <a:noFill/>
              </p:spPr>
              <p:txBody>
                <a:bodyPr wrap="none" rtlCol="0">
                  <a:spAutoFit/>
                </a:bodyPr>
                <a:lstStyle/>
                <a:p>
                  <a:r>
                    <a:rPr lang="en-US" b="1" i="1" dirty="0">
                      <a:solidFill>
                        <a:srgbClr val="512BB1"/>
                      </a:solidFill>
                      <a:latin typeface="+mj-lt"/>
                    </a:rPr>
                    <a:t>seq 1</a:t>
                  </a:r>
                </a:p>
              </p:txBody>
            </p:sp>
            <p:sp>
              <p:nvSpPr>
                <p:cNvPr id="20" name="TextBox 19">
                  <a:extLst>
                    <a:ext uri="{FF2B5EF4-FFF2-40B4-BE49-F238E27FC236}">
                      <a16:creationId xmlns:a16="http://schemas.microsoft.com/office/drawing/2014/main" id="{A6763B5B-E090-494B-8600-8E876DCFDE29}"/>
                    </a:ext>
                  </a:extLst>
                </p:cNvPr>
                <p:cNvSpPr txBox="1"/>
                <p:nvPr/>
              </p:nvSpPr>
              <p:spPr>
                <a:xfrm>
                  <a:off x="1191494" y="4466352"/>
                  <a:ext cx="870751" cy="461665"/>
                </a:xfrm>
                <a:prstGeom prst="rect">
                  <a:avLst/>
                </a:prstGeom>
                <a:noFill/>
              </p:spPr>
              <p:txBody>
                <a:bodyPr wrap="none" rtlCol="0">
                  <a:spAutoFit/>
                </a:bodyPr>
                <a:lstStyle/>
                <a:p>
                  <a:r>
                    <a:rPr lang="en-US" b="1" i="1" dirty="0">
                      <a:solidFill>
                        <a:srgbClr val="512BB1"/>
                      </a:solidFill>
                      <a:latin typeface="+mj-lt"/>
                    </a:rPr>
                    <a:t>seq 2</a:t>
                  </a:r>
                </a:p>
              </p:txBody>
            </p:sp>
          </p:grpSp>
          <p:sp>
            <p:nvSpPr>
              <p:cNvPr id="15" name="Oval 14">
                <a:extLst>
                  <a:ext uri="{FF2B5EF4-FFF2-40B4-BE49-F238E27FC236}">
                    <a16:creationId xmlns:a16="http://schemas.microsoft.com/office/drawing/2014/main" id="{1B9FC38D-0A01-412C-96D8-7261E14F18AD}"/>
                  </a:ext>
                </a:extLst>
              </p:cNvPr>
              <p:cNvSpPr/>
              <p:nvPr/>
            </p:nvSpPr>
            <p:spPr>
              <a:xfrm>
                <a:off x="5897880" y="4228147"/>
                <a:ext cx="1287780" cy="806550"/>
              </a:xfrm>
              <a:prstGeom prst="ellipse">
                <a:avLst/>
              </a:prstGeom>
              <a:noFill/>
              <a:ln w="12700">
                <a:solidFill>
                  <a:srgbClr val="FF0000"/>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7E95194-EC9D-496E-BE91-89DEC92279AA}"/>
                </a:ext>
              </a:extLst>
            </p:cNvPr>
            <p:cNvSpPr/>
            <p:nvPr/>
          </p:nvSpPr>
          <p:spPr>
            <a:xfrm>
              <a:off x="1008972" y="5238988"/>
              <a:ext cx="7632108" cy="646331"/>
            </a:xfrm>
            <a:prstGeom prst="rect">
              <a:avLst/>
            </a:prstGeom>
          </p:spPr>
          <p:txBody>
            <a:bodyPr wrap="square">
              <a:spAutoFit/>
            </a:bodyPr>
            <a:lstStyle/>
            <a:p>
              <a:pPr algn="ctr">
                <a:spcBef>
                  <a:spcPts val="0"/>
                </a:spcBef>
                <a:spcAft>
                  <a:spcPts val="600"/>
                </a:spcAft>
              </a:pPr>
              <a:r>
                <a:rPr lang="en-US" sz="1800" dirty="0">
                  <a:latin typeface="+mj-lt"/>
                </a:rPr>
                <a:t>What event(s) might have contributed towards the evolutionary history of the segment highlighted in red in the above alignment?</a:t>
              </a:r>
            </a:p>
          </p:txBody>
        </p:sp>
      </p:grpSp>
      <p:grpSp>
        <p:nvGrpSpPr>
          <p:cNvPr id="27" name="Group 26">
            <a:extLst>
              <a:ext uri="{FF2B5EF4-FFF2-40B4-BE49-F238E27FC236}">
                <a16:creationId xmlns:a16="http://schemas.microsoft.com/office/drawing/2014/main" id="{F4DE36E8-73A2-4BEB-8393-14D41E9EDD2C}"/>
              </a:ext>
            </a:extLst>
          </p:cNvPr>
          <p:cNvGrpSpPr/>
          <p:nvPr/>
        </p:nvGrpSpPr>
        <p:grpSpPr>
          <a:xfrm>
            <a:off x="2499360" y="4045891"/>
            <a:ext cx="6560820" cy="646331"/>
            <a:chOff x="2499360" y="4045891"/>
            <a:chExt cx="6560820" cy="646331"/>
          </a:xfrm>
        </p:grpSpPr>
        <p:sp>
          <p:nvSpPr>
            <p:cNvPr id="21" name="Rectangle 20">
              <a:extLst>
                <a:ext uri="{FF2B5EF4-FFF2-40B4-BE49-F238E27FC236}">
                  <a16:creationId xmlns:a16="http://schemas.microsoft.com/office/drawing/2014/main" id="{1E5CE082-AEC5-4EAB-9D72-6A3C6E9E1A56}"/>
                </a:ext>
              </a:extLst>
            </p:cNvPr>
            <p:cNvSpPr/>
            <p:nvPr/>
          </p:nvSpPr>
          <p:spPr>
            <a:xfrm>
              <a:off x="2499360" y="4228147"/>
              <a:ext cx="5234273" cy="246072"/>
            </a:xfrm>
            <a:prstGeom prst="rect">
              <a:avLst/>
            </a:prstGeom>
            <a:noFill/>
            <a:ln w="28575">
              <a:solidFill>
                <a:srgbClr val="99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3C10220-432A-49B8-B4F9-43BB8BE02352}"/>
                </a:ext>
              </a:extLst>
            </p:cNvPr>
            <p:cNvGrpSpPr/>
            <p:nvPr/>
          </p:nvGrpSpPr>
          <p:grpSpPr>
            <a:xfrm>
              <a:off x="7782401" y="4045891"/>
              <a:ext cx="1277779" cy="646331"/>
              <a:chOff x="7782401" y="4045891"/>
              <a:chExt cx="1277779" cy="646331"/>
            </a:xfrm>
          </p:grpSpPr>
          <p:cxnSp>
            <p:nvCxnSpPr>
              <p:cNvPr id="24" name="Straight Arrow Connector 23">
                <a:extLst>
                  <a:ext uri="{FF2B5EF4-FFF2-40B4-BE49-F238E27FC236}">
                    <a16:creationId xmlns:a16="http://schemas.microsoft.com/office/drawing/2014/main" id="{B1FD17DB-6927-4873-AABF-67E33A234C53}"/>
                  </a:ext>
                </a:extLst>
              </p:cNvPr>
              <p:cNvCxnSpPr>
                <a:cxnSpLocks/>
              </p:cNvCxnSpPr>
              <p:nvPr/>
            </p:nvCxnSpPr>
            <p:spPr>
              <a:xfrm flipH="1">
                <a:off x="7782401" y="4369056"/>
                <a:ext cx="351187" cy="0"/>
              </a:xfrm>
              <a:prstGeom prst="straightConnector1">
                <a:avLst/>
              </a:prstGeom>
              <a:ln w="28575">
                <a:solidFill>
                  <a:srgbClr val="99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30C4B5C-7CD2-4BF9-B414-02E8BAF64019}"/>
                  </a:ext>
                </a:extLst>
              </p:cNvPr>
              <p:cNvSpPr txBox="1"/>
              <p:nvPr/>
            </p:nvSpPr>
            <p:spPr>
              <a:xfrm>
                <a:off x="8024896" y="4045891"/>
                <a:ext cx="1035284" cy="646331"/>
              </a:xfrm>
              <a:prstGeom prst="rect">
                <a:avLst/>
              </a:prstGeom>
              <a:solidFill>
                <a:schemeClr val="accent2">
                  <a:lumMod val="20000"/>
                  <a:lumOff val="80000"/>
                </a:schemeClr>
              </a:solidFill>
            </p:spPr>
            <p:txBody>
              <a:bodyPr wrap="square" rtlCol="0">
                <a:spAutoFit/>
              </a:bodyPr>
              <a:lstStyle/>
              <a:p>
                <a:r>
                  <a:rPr lang="en-US" sz="1800" dirty="0">
                    <a:latin typeface="+mj-lt"/>
                  </a:rPr>
                  <a:t>RMSD by residue</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a:xfrm>
            <a:off x="685800" y="485775"/>
            <a:ext cx="7772400" cy="609600"/>
          </a:xfrm>
          <a:solidFill>
            <a:schemeClr val="bg1"/>
          </a:solidFill>
        </p:spPr>
        <p:txBody>
          <a:bodyPr/>
          <a:lstStyle/>
          <a:p>
            <a:pPr algn="ctr">
              <a:defRPr/>
            </a:pPr>
            <a:r>
              <a:rPr lang="en-US" sz="2800" b="1" i="0" dirty="0">
                <a:solidFill>
                  <a:schemeClr val="accent5">
                    <a:lumMod val="60000"/>
                    <a:lumOff val="40000"/>
                  </a:schemeClr>
                </a:solidFill>
                <a:effectLst/>
                <a:latin typeface="Calibri" pitchFamily="34" charset="0"/>
              </a:rPr>
              <a:t>Recovering ‘Optimal’ Alignments (Deep Dive)</a:t>
            </a:r>
          </a:p>
        </p:txBody>
      </p:sp>
      <p:sp>
        <p:nvSpPr>
          <p:cNvPr id="18446" name="Text Box 1063"/>
          <p:cNvSpPr txBox="1">
            <a:spLocks noChangeArrowheads="1"/>
          </p:cNvSpPr>
          <p:nvPr/>
        </p:nvSpPr>
        <p:spPr bwMode="auto">
          <a:xfrm>
            <a:off x="5993784" y="2047875"/>
            <a:ext cx="2944813" cy="400050"/>
          </a:xfrm>
          <a:prstGeom prst="rect">
            <a:avLst/>
          </a:prstGeom>
          <a:noFill/>
          <a:ln w="12700" cap="sq">
            <a:noFill/>
            <a:miter lim="800000"/>
            <a:headEnd type="none" w="sm" len="sm"/>
            <a:tailEnd type="none" w="sm" len="sm"/>
          </a:ln>
        </p:spPr>
        <p:txBody>
          <a:bodyPr wrap="none">
            <a:spAutoFit/>
          </a:bodyPr>
          <a:lstStyle/>
          <a:p>
            <a:r>
              <a:rPr lang="en-US" sz="2000" dirty="0">
                <a:solidFill>
                  <a:schemeClr val="accent5">
                    <a:lumMod val="60000"/>
                    <a:lumOff val="40000"/>
                  </a:schemeClr>
                </a:solidFill>
                <a:latin typeface="Calibri" pitchFamily="34" charset="0"/>
              </a:rPr>
              <a:t>8</a:t>
            </a:r>
            <a:r>
              <a:rPr lang="en-US" sz="2000" dirty="0">
                <a:solidFill>
                  <a:schemeClr val="accent1"/>
                </a:solidFill>
                <a:latin typeface="Calibri" pitchFamily="34" charset="0"/>
              </a:rPr>
              <a:t>x1 + </a:t>
            </a:r>
            <a:r>
              <a:rPr lang="en-US" sz="2000" dirty="0">
                <a:solidFill>
                  <a:srgbClr val="C00000"/>
                </a:solidFill>
                <a:latin typeface="Calibri" pitchFamily="34" charset="0"/>
              </a:rPr>
              <a:t>0</a:t>
            </a:r>
            <a:r>
              <a:rPr lang="en-US" sz="2000" dirty="0">
                <a:solidFill>
                  <a:schemeClr val="accent1"/>
                </a:solidFill>
                <a:latin typeface="Calibri" pitchFamily="34" charset="0"/>
              </a:rPr>
              <a:t>x(</a:t>
            </a:r>
            <a:r>
              <a:rPr lang="en-US" sz="1800" dirty="0">
                <a:solidFill>
                  <a:schemeClr val="accent1"/>
                </a:solidFill>
                <a:latin typeface="Calibri" pitchFamily="34" charset="0"/>
              </a:rPr>
              <a:t>—</a:t>
            </a:r>
            <a:r>
              <a:rPr lang="en-US" sz="2000" dirty="0">
                <a:solidFill>
                  <a:schemeClr val="accent1"/>
                </a:solidFill>
                <a:latin typeface="Calibri" pitchFamily="34" charset="0"/>
              </a:rPr>
              <a:t>1) + </a:t>
            </a:r>
            <a:r>
              <a:rPr lang="en-US" sz="2000" dirty="0">
                <a:solidFill>
                  <a:srgbClr val="9966FF"/>
                </a:solidFill>
                <a:latin typeface="Calibri" pitchFamily="34" charset="0"/>
              </a:rPr>
              <a:t>1</a:t>
            </a:r>
            <a:r>
              <a:rPr lang="en-US" sz="2000" dirty="0">
                <a:solidFill>
                  <a:schemeClr val="accent1"/>
                </a:solidFill>
                <a:latin typeface="Calibri" pitchFamily="34" charset="0"/>
              </a:rPr>
              <a:t>x(</a:t>
            </a:r>
            <a:r>
              <a:rPr lang="en-US" sz="1800" dirty="0">
                <a:solidFill>
                  <a:schemeClr val="accent1"/>
                </a:solidFill>
                <a:latin typeface="Calibri" pitchFamily="34" charset="0"/>
              </a:rPr>
              <a:t>—</a:t>
            </a:r>
            <a:r>
              <a:rPr lang="en-US" sz="2000" dirty="0">
                <a:solidFill>
                  <a:schemeClr val="accent1"/>
                </a:solidFill>
                <a:latin typeface="Calibri" pitchFamily="34" charset="0"/>
              </a:rPr>
              <a:t>2)  = 6</a:t>
            </a:r>
          </a:p>
        </p:txBody>
      </p:sp>
      <p:sp>
        <p:nvSpPr>
          <p:cNvPr id="18447" name="Text Box 1064"/>
          <p:cNvSpPr txBox="1">
            <a:spLocks noChangeArrowheads="1"/>
          </p:cNvSpPr>
          <p:nvPr/>
        </p:nvSpPr>
        <p:spPr bwMode="auto">
          <a:xfrm>
            <a:off x="5993784" y="2962275"/>
            <a:ext cx="2944813" cy="400050"/>
          </a:xfrm>
          <a:prstGeom prst="rect">
            <a:avLst/>
          </a:prstGeom>
          <a:noFill/>
          <a:ln w="12700" cap="sq">
            <a:noFill/>
            <a:miter lim="800000"/>
            <a:headEnd type="none" w="sm" len="sm"/>
            <a:tailEnd type="none" w="sm" len="sm"/>
          </a:ln>
        </p:spPr>
        <p:txBody>
          <a:bodyPr wrap="none">
            <a:spAutoFit/>
          </a:bodyPr>
          <a:lstStyle/>
          <a:p>
            <a:r>
              <a:rPr lang="en-US" sz="2000" dirty="0">
                <a:solidFill>
                  <a:schemeClr val="accent5">
                    <a:lumMod val="60000"/>
                    <a:lumOff val="40000"/>
                  </a:schemeClr>
                </a:solidFill>
                <a:latin typeface="Calibri" pitchFamily="34" charset="0"/>
              </a:rPr>
              <a:t>6</a:t>
            </a:r>
            <a:r>
              <a:rPr lang="en-US" sz="2000" dirty="0">
                <a:solidFill>
                  <a:schemeClr val="accent1"/>
                </a:solidFill>
                <a:latin typeface="Calibri" pitchFamily="34" charset="0"/>
              </a:rPr>
              <a:t>x1 + </a:t>
            </a:r>
            <a:r>
              <a:rPr lang="en-US" sz="2000" dirty="0">
                <a:solidFill>
                  <a:srgbClr val="C00000"/>
                </a:solidFill>
                <a:latin typeface="Calibri" pitchFamily="34" charset="0"/>
              </a:rPr>
              <a:t>0</a:t>
            </a:r>
            <a:r>
              <a:rPr lang="en-US" sz="2000" dirty="0">
                <a:solidFill>
                  <a:schemeClr val="accent1"/>
                </a:solidFill>
                <a:latin typeface="Calibri" pitchFamily="34" charset="0"/>
              </a:rPr>
              <a:t>x(</a:t>
            </a:r>
            <a:r>
              <a:rPr lang="en-US" sz="1800" dirty="0">
                <a:solidFill>
                  <a:schemeClr val="accent1"/>
                </a:solidFill>
                <a:latin typeface="Calibri" pitchFamily="34" charset="0"/>
              </a:rPr>
              <a:t>—</a:t>
            </a:r>
            <a:r>
              <a:rPr lang="en-US" sz="2000" dirty="0">
                <a:solidFill>
                  <a:schemeClr val="accent1"/>
                </a:solidFill>
                <a:latin typeface="Calibri" pitchFamily="34" charset="0"/>
              </a:rPr>
              <a:t>1) + </a:t>
            </a:r>
            <a:r>
              <a:rPr lang="en-US" sz="2000" dirty="0">
                <a:solidFill>
                  <a:srgbClr val="9966FF"/>
                </a:solidFill>
                <a:latin typeface="Calibri" pitchFamily="34" charset="0"/>
              </a:rPr>
              <a:t>3</a:t>
            </a:r>
            <a:r>
              <a:rPr lang="en-US" sz="2000" dirty="0">
                <a:solidFill>
                  <a:schemeClr val="accent1"/>
                </a:solidFill>
                <a:latin typeface="Calibri" pitchFamily="34" charset="0"/>
              </a:rPr>
              <a:t>x(</a:t>
            </a:r>
            <a:r>
              <a:rPr lang="en-US" sz="1800" dirty="0">
                <a:solidFill>
                  <a:schemeClr val="accent1"/>
                </a:solidFill>
                <a:latin typeface="Calibri" pitchFamily="34" charset="0"/>
              </a:rPr>
              <a:t>—</a:t>
            </a:r>
            <a:r>
              <a:rPr lang="en-US" sz="2000" dirty="0">
                <a:solidFill>
                  <a:schemeClr val="accent1"/>
                </a:solidFill>
                <a:latin typeface="Calibri" pitchFamily="34" charset="0"/>
              </a:rPr>
              <a:t>2)  = 0</a:t>
            </a:r>
          </a:p>
        </p:txBody>
      </p:sp>
      <p:sp>
        <p:nvSpPr>
          <p:cNvPr id="18448" name="Text Box 1065"/>
          <p:cNvSpPr txBox="1">
            <a:spLocks noChangeArrowheads="1"/>
          </p:cNvSpPr>
          <p:nvPr/>
        </p:nvSpPr>
        <p:spPr bwMode="auto">
          <a:xfrm>
            <a:off x="5993784" y="3876675"/>
            <a:ext cx="3119438" cy="400050"/>
          </a:xfrm>
          <a:prstGeom prst="rect">
            <a:avLst/>
          </a:prstGeom>
          <a:noFill/>
          <a:ln w="12700" cap="sq">
            <a:noFill/>
            <a:miter lim="800000"/>
            <a:headEnd type="none" w="sm" len="sm"/>
            <a:tailEnd type="none" w="sm" len="sm"/>
          </a:ln>
        </p:spPr>
        <p:txBody>
          <a:bodyPr wrap="none">
            <a:spAutoFit/>
          </a:bodyPr>
          <a:lstStyle/>
          <a:p>
            <a:r>
              <a:rPr lang="en-US" sz="2000" dirty="0">
                <a:solidFill>
                  <a:schemeClr val="accent5">
                    <a:lumMod val="60000"/>
                    <a:lumOff val="40000"/>
                  </a:schemeClr>
                </a:solidFill>
                <a:latin typeface="Calibri" pitchFamily="34" charset="0"/>
              </a:rPr>
              <a:t>4</a:t>
            </a:r>
            <a:r>
              <a:rPr lang="en-US" sz="2000" dirty="0">
                <a:solidFill>
                  <a:schemeClr val="accent1"/>
                </a:solidFill>
                <a:latin typeface="Calibri" pitchFamily="34" charset="0"/>
              </a:rPr>
              <a:t>x1 + </a:t>
            </a:r>
            <a:r>
              <a:rPr lang="en-US" sz="2000" dirty="0">
                <a:solidFill>
                  <a:srgbClr val="C00000"/>
                </a:solidFill>
                <a:latin typeface="Calibri" pitchFamily="34" charset="0"/>
              </a:rPr>
              <a:t>1</a:t>
            </a:r>
            <a:r>
              <a:rPr lang="en-US" sz="2000" dirty="0">
                <a:solidFill>
                  <a:schemeClr val="accent1"/>
                </a:solidFill>
                <a:latin typeface="Calibri" pitchFamily="34" charset="0"/>
              </a:rPr>
              <a:t>x(</a:t>
            </a:r>
            <a:r>
              <a:rPr lang="en-US" sz="1800" dirty="0">
                <a:solidFill>
                  <a:schemeClr val="accent1"/>
                </a:solidFill>
                <a:latin typeface="Calibri" pitchFamily="34" charset="0"/>
              </a:rPr>
              <a:t>—</a:t>
            </a:r>
            <a:r>
              <a:rPr lang="en-US" sz="2000" dirty="0">
                <a:solidFill>
                  <a:schemeClr val="accent1"/>
                </a:solidFill>
                <a:latin typeface="Calibri" pitchFamily="34" charset="0"/>
              </a:rPr>
              <a:t>1) + </a:t>
            </a:r>
            <a:r>
              <a:rPr lang="en-US" sz="2000" dirty="0">
                <a:solidFill>
                  <a:srgbClr val="9966FF"/>
                </a:solidFill>
                <a:latin typeface="Calibri" pitchFamily="34" charset="0"/>
              </a:rPr>
              <a:t>4</a:t>
            </a:r>
            <a:r>
              <a:rPr lang="en-US" sz="2000" dirty="0">
                <a:solidFill>
                  <a:schemeClr val="accent1"/>
                </a:solidFill>
                <a:latin typeface="Calibri" pitchFamily="34" charset="0"/>
              </a:rPr>
              <a:t>x(</a:t>
            </a:r>
            <a:r>
              <a:rPr lang="en-US" sz="1800" dirty="0">
                <a:solidFill>
                  <a:schemeClr val="accent1"/>
                </a:solidFill>
                <a:latin typeface="Calibri" pitchFamily="34" charset="0"/>
              </a:rPr>
              <a:t>—</a:t>
            </a:r>
            <a:r>
              <a:rPr lang="en-US" sz="2000" dirty="0">
                <a:solidFill>
                  <a:schemeClr val="accent1"/>
                </a:solidFill>
                <a:latin typeface="Calibri" pitchFamily="34" charset="0"/>
              </a:rPr>
              <a:t>2) = —5</a:t>
            </a:r>
          </a:p>
        </p:txBody>
      </p:sp>
      <p:sp>
        <p:nvSpPr>
          <p:cNvPr id="18449" name="Text Box 1066"/>
          <p:cNvSpPr txBox="1">
            <a:spLocks noChangeArrowheads="1"/>
          </p:cNvSpPr>
          <p:nvPr/>
        </p:nvSpPr>
        <p:spPr bwMode="auto">
          <a:xfrm>
            <a:off x="6520137" y="1413669"/>
            <a:ext cx="2065338" cy="461963"/>
          </a:xfrm>
          <a:prstGeom prst="rect">
            <a:avLst/>
          </a:prstGeom>
          <a:noFill/>
          <a:ln w="12700" cap="sq">
            <a:noFill/>
            <a:miter lim="800000"/>
            <a:headEnd type="none" w="sm" len="sm"/>
            <a:tailEnd type="none" w="sm" len="sm"/>
          </a:ln>
        </p:spPr>
        <p:txBody>
          <a:bodyPr wrap="none">
            <a:spAutoFit/>
          </a:bodyPr>
          <a:lstStyle/>
          <a:p>
            <a:r>
              <a:rPr lang="en-US" b="1" dirty="0">
                <a:solidFill>
                  <a:schemeClr val="accent4"/>
                </a:solidFill>
                <a:latin typeface="Calibri" pitchFamily="34" charset="0"/>
              </a:rPr>
              <a:t>Maximal Score</a:t>
            </a:r>
          </a:p>
        </p:txBody>
      </p:sp>
      <p:sp>
        <p:nvSpPr>
          <p:cNvPr id="18439" name="Text Box 1067"/>
          <p:cNvSpPr txBox="1">
            <a:spLocks noChangeArrowheads="1"/>
          </p:cNvSpPr>
          <p:nvPr/>
        </p:nvSpPr>
        <p:spPr bwMode="auto">
          <a:xfrm>
            <a:off x="1852794" y="5029200"/>
            <a:ext cx="5438412" cy="369332"/>
          </a:xfrm>
          <a:prstGeom prst="rect">
            <a:avLst/>
          </a:prstGeom>
          <a:noFill/>
          <a:ln w="12700" cap="sq">
            <a:noFill/>
            <a:miter lim="800000"/>
            <a:headEnd type="none" w="sm" len="sm"/>
            <a:tailEnd type="none" w="sm" len="sm"/>
          </a:ln>
        </p:spPr>
        <p:txBody>
          <a:bodyPr wrap="none">
            <a:spAutoFit/>
          </a:bodyPr>
          <a:lstStyle/>
          <a:p>
            <a:r>
              <a:rPr lang="en-US" sz="1800" b="1" dirty="0">
                <a:solidFill>
                  <a:schemeClr val="accent1"/>
                </a:solidFill>
                <a:latin typeface="Calibri" pitchFamily="34" charset="0"/>
              </a:rPr>
              <a:t>Scoring system: </a:t>
            </a:r>
            <a:r>
              <a:rPr lang="en-US" sz="1800" b="1" dirty="0">
                <a:solidFill>
                  <a:schemeClr val="accent5">
                    <a:lumMod val="60000"/>
                    <a:lumOff val="40000"/>
                  </a:schemeClr>
                </a:solidFill>
                <a:latin typeface="Calibri" pitchFamily="34" charset="0"/>
              </a:rPr>
              <a:t>Match</a:t>
            </a:r>
            <a:r>
              <a:rPr lang="en-US" sz="1800" b="1" dirty="0">
                <a:solidFill>
                  <a:schemeClr val="accent1"/>
                </a:solidFill>
                <a:latin typeface="Calibri" pitchFamily="34" charset="0"/>
              </a:rPr>
              <a:t> = +1; </a:t>
            </a:r>
            <a:r>
              <a:rPr lang="en-US" sz="1800" b="1" dirty="0">
                <a:solidFill>
                  <a:srgbClr val="C00000"/>
                </a:solidFill>
                <a:latin typeface="Calibri" pitchFamily="34" charset="0"/>
              </a:rPr>
              <a:t>Mismatch</a:t>
            </a:r>
            <a:r>
              <a:rPr lang="en-US" sz="1800" b="1" dirty="0">
                <a:solidFill>
                  <a:schemeClr val="accent1"/>
                </a:solidFill>
                <a:latin typeface="Calibri" pitchFamily="34" charset="0"/>
              </a:rPr>
              <a:t> = —1; </a:t>
            </a:r>
            <a:r>
              <a:rPr lang="en-US" sz="1800" b="1" dirty="0">
                <a:solidFill>
                  <a:srgbClr val="9966FF"/>
                </a:solidFill>
                <a:latin typeface="Calibri" pitchFamily="34" charset="0"/>
              </a:rPr>
              <a:t>Gap</a:t>
            </a:r>
            <a:r>
              <a:rPr lang="en-US" sz="1800" b="1" dirty="0">
                <a:solidFill>
                  <a:schemeClr val="accent1"/>
                </a:solidFill>
                <a:latin typeface="Calibri" pitchFamily="34" charset="0"/>
              </a:rPr>
              <a:t> = —2</a:t>
            </a:r>
          </a:p>
        </p:txBody>
      </p:sp>
      <p:grpSp>
        <p:nvGrpSpPr>
          <p:cNvPr id="2" name="Group 1"/>
          <p:cNvGrpSpPr/>
          <p:nvPr/>
        </p:nvGrpSpPr>
        <p:grpSpPr>
          <a:xfrm>
            <a:off x="1027030" y="1828800"/>
            <a:ext cx="4892677" cy="838200"/>
            <a:chOff x="1027030" y="1828800"/>
            <a:chExt cx="4892677" cy="838200"/>
          </a:xfrm>
        </p:grpSpPr>
        <p:grpSp>
          <p:nvGrpSpPr>
            <p:cNvPr id="18435" name="Group 1037"/>
            <p:cNvGrpSpPr>
              <a:grpSpLocks/>
            </p:cNvGrpSpPr>
            <p:nvPr/>
          </p:nvGrpSpPr>
          <p:grpSpPr bwMode="auto">
            <a:xfrm>
              <a:off x="1349294" y="1828800"/>
              <a:ext cx="4570413" cy="838200"/>
              <a:chOff x="1104" y="1152"/>
              <a:chExt cx="2879" cy="528"/>
            </a:xfrm>
          </p:grpSpPr>
          <p:grpSp>
            <p:nvGrpSpPr>
              <p:cNvPr id="18464" name="Group 1038"/>
              <p:cNvGrpSpPr>
                <a:grpSpLocks/>
              </p:cNvGrpSpPr>
              <p:nvPr/>
            </p:nvGrpSpPr>
            <p:grpSpPr bwMode="auto">
              <a:xfrm>
                <a:off x="2832" y="1152"/>
                <a:ext cx="1151" cy="528"/>
                <a:chOff x="2832" y="1152"/>
                <a:chExt cx="1151" cy="528"/>
              </a:xfrm>
            </p:grpSpPr>
            <p:sp>
              <p:nvSpPr>
                <p:cNvPr id="18469" name="Text Box 1039"/>
                <p:cNvSpPr txBox="1">
                  <a:spLocks noChangeArrowheads="1"/>
                </p:cNvSpPr>
                <p:nvPr/>
              </p:nvSpPr>
              <p:spPr bwMode="auto">
                <a:xfrm>
                  <a:off x="2832" y="115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HSWGHKLMN</a:t>
                  </a:r>
                </a:p>
              </p:txBody>
            </p:sp>
            <p:sp>
              <p:nvSpPr>
                <p:cNvPr id="18470" name="Text Box 1040"/>
                <p:cNvSpPr txBox="1">
                  <a:spLocks noChangeArrowheads="1"/>
                </p:cNvSpPr>
                <p:nvPr/>
              </p:nvSpPr>
              <p:spPr bwMode="auto">
                <a:xfrm>
                  <a:off x="2832" y="139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HS-GHKLMN</a:t>
                  </a:r>
                </a:p>
              </p:txBody>
            </p:sp>
          </p:grpSp>
          <p:grpSp>
            <p:nvGrpSpPr>
              <p:cNvPr id="18465" name="Group 1041"/>
              <p:cNvGrpSpPr>
                <a:grpSpLocks/>
              </p:cNvGrpSpPr>
              <p:nvPr/>
            </p:nvGrpSpPr>
            <p:grpSpPr bwMode="auto">
              <a:xfrm>
                <a:off x="1104" y="1152"/>
                <a:ext cx="1151" cy="528"/>
                <a:chOff x="1104" y="1152"/>
                <a:chExt cx="1151" cy="528"/>
              </a:xfrm>
            </p:grpSpPr>
            <p:sp>
              <p:nvSpPr>
                <p:cNvPr id="18467" name="Text Box 1042"/>
                <p:cNvSpPr txBox="1">
                  <a:spLocks noChangeArrowheads="1"/>
                </p:cNvSpPr>
                <p:nvPr/>
              </p:nvSpPr>
              <p:spPr bwMode="auto">
                <a:xfrm>
                  <a:off x="1104" y="115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HSWGHKLMN</a:t>
                  </a:r>
                </a:p>
              </p:txBody>
            </p:sp>
            <p:sp>
              <p:nvSpPr>
                <p:cNvPr id="18468" name="Text Box 1043"/>
                <p:cNvSpPr txBox="1">
                  <a:spLocks noChangeArrowheads="1"/>
                </p:cNvSpPr>
                <p:nvPr/>
              </p:nvSpPr>
              <p:spPr bwMode="auto">
                <a:xfrm>
                  <a:off x="1104" y="1392"/>
                  <a:ext cx="1036"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HSGHKLMN</a:t>
                  </a:r>
                </a:p>
              </p:txBody>
            </p:sp>
          </p:grpSp>
          <p:sp>
            <p:nvSpPr>
              <p:cNvPr id="18466" name="AutoShape 1044"/>
              <p:cNvSpPr>
                <a:spLocks noChangeArrowheads="1"/>
              </p:cNvSpPr>
              <p:nvPr/>
            </p:nvSpPr>
            <p:spPr bwMode="auto">
              <a:xfrm>
                <a:off x="2423" y="1344"/>
                <a:ext cx="240" cy="144"/>
              </a:xfrm>
              <a:prstGeom prst="rightArrow">
                <a:avLst>
                  <a:gd name="adj1" fmla="val 50000"/>
                  <a:gd name="adj2" fmla="val 41667"/>
                </a:avLst>
              </a:prstGeom>
              <a:solidFill>
                <a:schemeClr val="accent2"/>
              </a:solidFill>
              <a:ln w="12700" cap="sq">
                <a:noFill/>
                <a:miter lim="800000"/>
                <a:headEnd type="none" w="sm" len="sm"/>
                <a:tailEnd type="none" w="sm" len="sm"/>
              </a:ln>
            </p:spPr>
            <p:txBody>
              <a:bodyPr wrap="none" anchor="ctr"/>
              <a:lstStyle/>
              <a:p>
                <a:endParaRPr lang="en-US"/>
              </a:p>
            </p:txBody>
          </p:sp>
        </p:grpSp>
        <p:sp>
          <p:nvSpPr>
            <p:cNvPr id="63" name="Rectangle 75"/>
            <p:cNvSpPr>
              <a:spLocks noChangeArrowheads="1"/>
            </p:cNvSpPr>
            <p:nvPr/>
          </p:nvSpPr>
          <p:spPr bwMode="auto">
            <a:xfrm>
              <a:off x="1027030" y="1851027"/>
              <a:ext cx="317500" cy="396875"/>
            </a:xfrm>
            <a:prstGeom prst="rect">
              <a:avLst/>
            </a:prstGeom>
            <a:noFill/>
            <a:ln w="12700" cap="sq">
              <a:noFill/>
              <a:miter lim="800000"/>
              <a:headEnd type="none" w="sm" len="sm"/>
              <a:tailEnd type="none" w="sm" len="sm"/>
            </a:ln>
            <a:effectLst/>
          </p:spPr>
          <p:txBody>
            <a:bodyPr wrap="none">
              <a:spAutoFit/>
            </a:bodyPr>
            <a:lstStyle/>
            <a:p>
              <a:pPr>
                <a:defRPr/>
              </a:pPr>
              <a:r>
                <a:rPr kumimoji="1" lang="en-US" sz="2000" i="1" dirty="0">
                  <a:effectLst>
                    <a:outerShdw blurRad="38100" dist="38100" dir="2700000" algn="tl">
                      <a:srgbClr val="000000">
                        <a:alpha val="43137"/>
                      </a:srgbClr>
                    </a:outerShdw>
                  </a:effectLst>
                  <a:latin typeface="Calibri" pitchFamily="34" charset="0"/>
                </a:rPr>
                <a:t>a</a:t>
              </a:r>
            </a:p>
          </p:txBody>
        </p:sp>
        <p:sp>
          <p:nvSpPr>
            <p:cNvPr id="64" name="Rectangle 76"/>
            <p:cNvSpPr>
              <a:spLocks noChangeArrowheads="1"/>
            </p:cNvSpPr>
            <p:nvPr/>
          </p:nvSpPr>
          <p:spPr bwMode="auto">
            <a:xfrm>
              <a:off x="1027032" y="2219327"/>
              <a:ext cx="325437" cy="396875"/>
            </a:xfrm>
            <a:prstGeom prst="rect">
              <a:avLst/>
            </a:prstGeom>
            <a:noFill/>
            <a:ln w="12700" cap="sq">
              <a:noFill/>
              <a:miter lim="800000"/>
              <a:headEnd type="none" w="sm" len="sm"/>
              <a:tailEnd type="none" w="sm" len="sm"/>
            </a:ln>
            <a:effectLst/>
          </p:spPr>
          <p:txBody>
            <a:bodyPr wrap="none">
              <a:spAutoFit/>
            </a:bodyPr>
            <a:lstStyle/>
            <a:p>
              <a:pPr>
                <a:defRPr/>
              </a:pPr>
              <a:r>
                <a:rPr kumimoji="1" lang="en-US" sz="2000" i="1" dirty="0">
                  <a:effectLst>
                    <a:outerShdw blurRad="38100" dist="38100" dir="2700000" algn="tl">
                      <a:srgbClr val="000000">
                        <a:alpha val="43137"/>
                      </a:srgbClr>
                    </a:outerShdw>
                  </a:effectLst>
                  <a:latin typeface="Calibri" pitchFamily="34" charset="0"/>
                </a:rPr>
                <a:t>b</a:t>
              </a:r>
            </a:p>
          </p:txBody>
        </p:sp>
      </p:grpSp>
      <p:grpSp>
        <p:nvGrpSpPr>
          <p:cNvPr id="3" name="Group 2"/>
          <p:cNvGrpSpPr/>
          <p:nvPr/>
        </p:nvGrpSpPr>
        <p:grpSpPr>
          <a:xfrm>
            <a:off x="1027032" y="2743200"/>
            <a:ext cx="4892675" cy="838200"/>
            <a:chOff x="1027032" y="2743200"/>
            <a:chExt cx="4892675" cy="838200"/>
          </a:xfrm>
        </p:grpSpPr>
        <p:grpSp>
          <p:nvGrpSpPr>
            <p:cNvPr id="18436" name="Group 1045"/>
            <p:cNvGrpSpPr>
              <a:grpSpLocks/>
            </p:cNvGrpSpPr>
            <p:nvPr/>
          </p:nvGrpSpPr>
          <p:grpSpPr bwMode="auto">
            <a:xfrm>
              <a:off x="1349294" y="2743200"/>
              <a:ext cx="4570413" cy="838200"/>
              <a:chOff x="1104" y="1152"/>
              <a:chExt cx="2879" cy="528"/>
            </a:xfrm>
          </p:grpSpPr>
          <p:grpSp>
            <p:nvGrpSpPr>
              <p:cNvPr id="18457" name="Group 1046"/>
              <p:cNvGrpSpPr>
                <a:grpSpLocks/>
              </p:cNvGrpSpPr>
              <p:nvPr/>
            </p:nvGrpSpPr>
            <p:grpSpPr bwMode="auto">
              <a:xfrm>
                <a:off x="2832" y="1152"/>
                <a:ext cx="1151" cy="528"/>
                <a:chOff x="2832" y="1152"/>
                <a:chExt cx="1151" cy="528"/>
              </a:xfrm>
            </p:grpSpPr>
            <p:sp>
              <p:nvSpPr>
                <p:cNvPr id="18462" name="Text Box 1047"/>
                <p:cNvSpPr txBox="1">
                  <a:spLocks noChangeArrowheads="1"/>
                </p:cNvSpPr>
                <p:nvPr/>
              </p:nvSpPr>
              <p:spPr bwMode="auto">
                <a:xfrm>
                  <a:off x="2832" y="115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HSWGHKLMN</a:t>
                  </a:r>
                </a:p>
              </p:txBody>
            </p:sp>
            <p:sp>
              <p:nvSpPr>
                <p:cNvPr id="18463" name="Text Box 1048"/>
                <p:cNvSpPr txBox="1">
                  <a:spLocks noChangeArrowheads="1"/>
                </p:cNvSpPr>
                <p:nvPr/>
              </p:nvSpPr>
              <p:spPr bwMode="auto">
                <a:xfrm>
                  <a:off x="2832" y="139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---GHKLMN</a:t>
                  </a:r>
                </a:p>
              </p:txBody>
            </p:sp>
          </p:grpSp>
          <p:grpSp>
            <p:nvGrpSpPr>
              <p:cNvPr id="18458" name="Group 1049"/>
              <p:cNvGrpSpPr>
                <a:grpSpLocks/>
              </p:cNvGrpSpPr>
              <p:nvPr/>
            </p:nvGrpSpPr>
            <p:grpSpPr bwMode="auto">
              <a:xfrm>
                <a:off x="1104" y="1152"/>
                <a:ext cx="1151" cy="528"/>
                <a:chOff x="1104" y="1152"/>
                <a:chExt cx="1151" cy="528"/>
              </a:xfrm>
            </p:grpSpPr>
            <p:sp>
              <p:nvSpPr>
                <p:cNvPr id="18460" name="Text Box 1050"/>
                <p:cNvSpPr txBox="1">
                  <a:spLocks noChangeArrowheads="1"/>
                </p:cNvSpPr>
                <p:nvPr/>
              </p:nvSpPr>
              <p:spPr bwMode="auto">
                <a:xfrm>
                  <a:off x="1104" y="115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HSWGHKLMN</a:t>
                  </a:r>
                </a:p>
              </p:txBody>
            </p:sp>
            <p:sp>
              <p:nvSpPr>
                <p:cNvPr id="18461" name="Text Box 1051"/>
                <p:cNvSpPr txBox="1">
                  <a:spLocks noChangeArrowheads="1"/>
                </p:cNvSpPr>
                <p:nvPr/>
              </p:nvSpPr>
              <p:spPr bwMode="auto">
                <a:xfrm>
                  <a:off x="1104" y="1392"/>
                  <a:ext cx="806"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GHKLMN</a:t>
                  </a:r>
                </a:p>
              </p:txBody>
            </p:sp>
          </p:grpSp>
          <p:sp>
            <p:nvSpPr>
              <p:cNvPr id="18459" name="AutoShape 1052"/>
              <p:cNvSpPr>
                <a:spLocks noChangeArrowheads="1"/>
              </p:cNvSpPr>
              <p:nvPr/>
            </p:nvSpPr>
            <p:spPr bwMode="auto">
              <a:xfrm>
                <a:off x="2423" y="1344"/>
                <a:ext cx="240" cy="144"/>
              </a:xfrm>
              <a:prstGeom prst="rightArrow">
                <a:avLst>
                  <a:gd name="adj1" fmla="val 50000"/>
                  <a:gd name="adj2" fmla="val 41667"/>
                </a:avLst>
              </a:prstGeom>
              <a:solidFill>
                <a:schemeClr val="accent2"/>
              </a:solidFill>
              <a:ln w="12700" cap="sq">
                <a:noFill/>
                <a:miter lim="800000"/>
                <a:headEnd type="none" w="sm" len="sm"/>
                <a:tailEnd type="none" w="sm" len="sm"/>
              </a:ln>
            </p:spPr>
            <p:txBody>
              <a:bodyPr wrap="none" anchor="ctr"/>
              <a:lstStyle/>
              <a:p>
                <a:endParaRPr lang="en-US"/>
              </a:p>
            </p:txBody>
          </p:sp>
        </p:grpSp>
        <p:sp>
          <p:nvSpPr>
            <p:cNvPr id="65" name="Rectangle 77"/>
            <p:cNvSpPr>
              <a:spLocks noChangeArrowheads="1"/>
            </p:cNvSpPr>
            <p:nvPr/>
          </p:nvSpPr>
          <p:spPr bwMode="auto">
            <a:xfrm>
              <a:off x="1027032" y="2749550"/>
              <a:ext cx="319087" cy="400050"/>
            </a:xfrm>
            <a:prstGeom prst="rect">
              <a:avLst/>
            </a:prstGeom>
            <a:noFill/>
            <a:ln w="12700" cap="sq">
              <a:noFill/>
              <a:miter lim="800000"/>
              <a:headEnd type="none" w="sm" len="sm"/>
              <a:tailEnd type="none" w="sm" len="sm"/>
            </a:ln>
            <a:effectLst/>
          </p:spPr>
          <p:txBody>
            <a:bodyPr wrap="none">
              <a:spAutoFit/>
            </a:bodyPr>
            <a:lstStyle/>
            <a:p>
              <a:pPr>
                <a:defRPr/>
              </a:pPr>
              <a:r>
                <a:rPr kumimoji="1" lang="en-US" sz="2000" i="1" dirty="0">
                  <a:effectLst>
                    <a:outerShdw blurRad="38100" dist="38100" dir="2700000" algn="tl">
                      <a:srgbClr val="000000">
                        <a:alpha val="43137"/>
                      </a:srgbClr>
                    </a:outerShdw>
                  </a:effectLst>
                  <a:latin typeface="Calibri" pitchFamily="34" charset="0"/>
                </a:rPr>
                <a:t>a</a:t>
              </a:r>
            </a:p>
          </p:txBody>
        </p:sp>
        <p:sp>
          <p:nvSpPr>
            <p:cNvPr id="66" name="Rectangle 78"/>
            <p:cNvSpPr>
              <a:spLocks noChangeArrowheads="1"/>
            </p:cNvSpPr>
            <p:nvPr/>
          </p:nvSpPr>
          <p:spPr bwMode="auto">
            <a:xfrm>
              <a:off x="1027032" y="3117852"/>
              <a:ext cx="325437" cy="396875"/>
            </a:xfrm>
            <a:prstGeom prst="rect">
              <a:avLst/>
            </a:prstGeom>
            <a:noFill/>
            <a:ln w="12700" cap="sq">
              <a:noFill/>
              <a:miter lim="800000"/>
              <a:headEnd type="none" w="sm" len="sm"/>
              <a:tailEnd type="none" w="sm" len="sm"/>
            </a:ln>
            <a:effectLst/>
          </p:spPr>
          <p:txBody>
            <a:bodyPr wrap="none">
              <a:spAutoFit/>
            </a:bodyPr>
            <a:lstStyle/>
            <a:p>
              <a:pPr>
                <a:defRPr/>
              </a:pPr>
              <a:r>
                <a:rPr kumimoji="1" lang="en-US" sz="2000" i="1" dirty="0">
                  <a:effectLst>
                    <a:outerShdw blurRad="38100" dist="38100" dir="2700000" algn="tl">
                      <a:srgbClr val="000000">
                        <a:alpha val="43137"/>
                      </a:srgbClr>
                    </a:outerShdw>
                  </a:effectLst>
                  <a:latin typeface="Calibri" pitchFamily="34" charset="0"/>
                </a:rPr>
                <a:t>d</a:t>
              </a:r>
            </a:p>
          </p:txBody>
        </p:sp>
      </p:grpSp>
      <p:grpSp>
        <p:nvGrpSpPr>
          <p:cNvPr id="4" name="Group 3"/>
          <p:cNvGrpSpPr/>
          <p:nvPr/>
        </p:nvGrpSpPr>
        <p:grpSpPr>
          <a:xfrm>
            <a:off x="1027032" y="3657600"/>
            <a:ext cx="4908548" cy="838200"/>
            <a:chOff x="1027032" y="3657600"/>
            <a:chExt cx="4908548" cy="838200"/>
          </a:xfrm>
        </p:grpSpPr>
        <p:grpSp>
          <p:nvGrpSpPr>
            <p:cNvPr id="18437" name="Group 1053"/>
            <p:cNvGrpSpPr>
              <a:grpSpLocks/>
            </p:cNvGrpSpPr>
            <p:nvPr/>
          </p:nvGrpSpPr>
          <p:grpSpPr bwMode="auto">
            <a:xfrm>
              <a:off x="1349292" y="3657600"/>
              <a:ext cx="4586288" cy="838200"/>
              <a:chOff x="1104" y="1152"/>
              <a:chExt cx="2889" cy="528"/>
            </a:xfrm>
          </p:grpSpPr>
          <p:grpSp>
            <p:nvGrpSpPr>
              <p:cNvPr id="18450" name="Group 1054"/>
              <p:cNvGrpSpPr>
                <a:grpSpLocks/>
              </p:cNvGrpSpPr>
              <p:nvPr/>
            </p:nvGrpSpPr>
            <p:grpSpPr bwMode="auto">
              <a:xfrm>
                <a:off x="2832" y="1152"/>
                <a:ext cx="1161" cy="528"/>
                <a:chOff x="2832" y="1152"/>
                <a:chExt cx="1161" cy="528"/>
              </a:xfrm>
            </p:grpSpPr>
            <p:sp>
              <p:nvSpPr>
                <p:cNvPr id="18455" name="Text Box 1055"/>
                <p:cNvSpPr txBox="1">
                  <a:spLocks noChangeArrowheads="1"/>
                </p:cNvSpPr>
                <p:nvPr/>
              </p:nvSpPr>
              <p:spPr bwMode="auto">
                <a:xfrm>
                  <a:off x="2832" y="1152"/>
                  <a:ext cx="1161" cy="291"/>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--WGH</a:t>
                  </a:r>
                  <a:r>
                    <a:rPr lang="en-US" b="1" dirty="0">
                      <a:solidFill>
                        <a:srgbClr val="F333E1"/>
                      </a:solidFill>
                      <a:latin typeface="Courier New" pitchFamily="49" charset="0"/>
                    </a:rPr>
                    <a:t>K</a:t>
                  </a:r>
                  <a:r>
                    <a:rPr lang="en-US" b="1" dirty="0">
                      <a:solidFill>
                        <a:schemeClr val="bg1">
                          <a:lumMod val="65000"/>
                        </a:schemeClr>
                      </a:solidFill>
                      <a:latin typeface="Courier New" pitchFamily="49" charset="0"/>
                    </a:rPr>
                    <a:t>L--</a:t>
                  </a:r>
                </a:p>
              </p:txBody>
            </p:sp>
            <p:sp>
              <p:nvSpPr>
                <p:cNvPr id="18456" name="Text Box 1056"/>
                <p:cNvSpPr txBox="1">
                  <a:spLocks noChangeArrowheads="1"/>
                </p:cNvSpPr>
                <p:nvPr/>
              </p:nvSpPr>
              <p:spPr bwMode="auto">
                <a:xfrm>
                  <a:off x="2832" y="139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HSWGH</a:t>
                  </a:r>
                  <a:r>
                    <a:rPr lang="en-US" b="1" dirty="0">
                      <a:solidFill>
                        <a:srgbClr val="F333E1"/>
                      </a:solidFill>
                      <a:latin typeface="Courier New" pitchFamily="49" charset="0"/>
                    </a:rPr>
                    <a:t>R</a:t>
                  </a:r>
                  <a:r>
                    <a:rPr lang="en-US" b="1" dirty="0">
                      <a:solidFill>
                        <a:schemeClr val="bg1">
                          <a:lumMod val="65000"/>
                        </a:schemeClr>
                      </a:solidFill>
                      <a:latin typeface="Courier New" pitchFamily="49" charset="0"/>
                    </a:rPr>
                    <a:t>LMN</a:t>
                  </a:r>
                </a:p>
              </p:txBody>
            </p:sp>
          </p:grpSp>
          <p:grpSp>
            <p:nvGrpSpPr>
              <p:cNvPr id="18451" name="Group 1057"/>
              <p:cNvGrpSpPr>
                <a:grpSpLocks/>
              </p:cNvGrpSpPr>
              <p:nvPr/>
            </p:nvGrpSpPr>
            <p:grpSpPr bwMode="auto">
              <a:xfrm>
                <a:off x="1104" y="1152"/>
                <a:ext cx="1151" cy="528"/>
                <a:chOff x="1104" y="1152"/>
                <a:chExt cx="1151" cy="528"/>
              </a:xfrm>
            </p:grpSpPr>
            <p:sp>
              <p:nvSpPr>
                <p:cNvPr id="18453" name="Text Box 1058"/>
                <p:cNvSpPr txBox="1">
                  <a:spLocks noChangeArrowheads="1"/>
                </p:cNvSpPr>
                <p:nvPr/>
              </p:nvSpPr>
              <p:spPr bwMode="auto">
                <a:xfrm>
                  <a:off x="1104" y="1152"/>
                  <a:ext cx="697" cy="291"/>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WGHKL</a:t>
                  </a:r>
                </a:p>
              </p:txBody>
            </p:sp>
            <p:sp>
              <p:nvSpPr>
                <p:cNvPr id="18454" name="Text Box 1059"/>
                <p:cNvSpPr txBox="1">
                  <a:spLocks noChangeArrowheads="1"/>
                </p:cNvSpPr>
                <p:nvPr/>
              </p:nvSpPr>
              <p:spPr bwMode="auto">
                <a:xfrm>
                  <a:off x="1104" y="139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HSWGHRLMN</a:t>
                  </a:r>
                </a:p>
              </p:txBody>
            </p:sp>
          </p:grpSp>
          <p:sp>
            <p:nvSpPr>
              <p:cNvPr id="18452" name="AutoShape 1060"/>
              <p:cNvSpPr>
                <a:spLocks noChangeArrowheads="1"/>
              </p:cNvSpPr>
              <p:nvPr/>
            </p:nvSpPr>
            <p:spPr bwMode="auto">
              <a:xfrm>
                <a:off x="2423" y="1344"/>
                <a:ext cx="240" cy="144"/>
              </a:xfrm>
              <a:prstGeom prst="rightArrow">
                <a:avLst>
                  <a:gd name="adj1" fmla="val 50000"/>
                  <a:gd name="adj2" fmla="val 41667"/>
                </a:avLst>
              </a:prstGeom>
              <a:solidFill>
                <a:schemeClr val="accent2"/>
              </a:solidFill>
              <a:ln w="12700" cap="sq">
                <a:noFill/>
                <a:miter lim="800000"/>
                <a:headEnd type="none" w="sm" len="sm"/>
                <a:tailEnd type="none" w="sm" len="sm"/>
              </a:ln>
            </p:spPr>
            <p:txBody>
              <a:bodyPr wrap="none" anchor="ctr"/>
              <a:lstStyle/>
              <a:p>
                <a:endParaRPr lang="en-US"/>
              </a:p>
            </p:txBody>
          </p:sp>
        </p:grpSp>
        <p:sp>
          <p:nvSpPr>
            <p:cNvPr id="67" name="Rectangle 79"/>
            <p:cNvSpPr>
              <a:spLocks noChangeArrowheads="1"/>
            </p:cNvSpPr>
            <p:nvPr/>
          </p:nvSpPr>
          <p:spPr bwMode="auto">
            <a:xfrm>
              <a:off x="1027032" y="3663950"/>
              <a:ext cx="306387" cy="400050"/>
            </a:xfrm>
            <a:prstGeom prst="rect">
              <a:avLst/>
            </a:prstGeom>
            <a:noFill/>
            <a:ln w="12700" cap="sq">
              <a:noFill/>
              <a:miter lim="800000"/>
              <a:headEnd type="none" w="sm" len="sm"/>
              <a:tailEnd type="none" w="sm" len="sm"/>
            </a:ln>
            <a:effectLst/>
          </p:spPr>
          <p:txBody>
            <a:bodyPr wrap="none">
              <a:spAutoFit/>
            </a:bodyPr>
            <a:lstStyle/>
            <a:p>
              <a:pPr>
                <a:defRPr/>
              </a:pPr>
              <a:r>
                <a:rPr kumimoji="1" lang="en-US" sz="2000" i="1" dirty="0">
                  <a:effectLst>
                    <a:outerShdw blurRad="38100" dist="38100" dir="2700000" algn="tl">
                      <a:srgbClr val="000000">
                        <a:alpha val="43137"/>
                      </a:srgbClr>
                    </a:outerShdw>
                  </a:effectLst>
                  <a:latin typeface="Calibri" pitchFamily="34" charset="0"/>
                </a:rPr>
                <a:t>e</a:t>
              </a:r>
            </a:p>
          </p:txBody>
        </p:sp>
        <p:sp>
          <p:nvSpPr>
            <p:cNvPr id="68" name="Rectangle 80"/>
            <p:cNvSpPr>
              <a:spLocks noChangeArrowheads="1"/>
            </p:cNvSpPr>
            <p:nvPr/>
          </p:nvSpPr>
          <p:spPr bwMode="auto">
            <a:xfrm>
              <a:off x="1027032" y="4032250"/>
              <a:ext cx="263525" cy="400050"/>
            </a:xfrm>
            <a:prstGeom prst="rect">
              <a:avLst/>
            </a:prstGeom>
            <a:noFill/>
            <a:ln w="12700" cap="sq">
              <a:noFill/>
              <a:miter lim="800000"/>
              <a:headEnd type="none" w="sm" len="sm"/>
              <a:tailEnd type="none" w="sm" len="sm"/>
            </a:ln>
            <a:effectLst/>
          </p:spPr>
          <p:txBody>
            <a:bodyPr wrap="none">
              <a:spAutoFit/>
            </a:bodyPr>
            <a:lstStyle/>
            <a:p>
              <a:pPr>
                <a:defRPr/>
              </a:pPr>
              <a:r>
                <a:rPr kumimoji="1" lang="en-US" sz="2000" i="1" dirty="0">
                  <a:effectLst>
                    <a:outerShdw blurRad="38100" dist="38100" dir="2700000" algn="tl">
                      <a:srgbClr val="000000">
                        <a:alpha val="43137"/>
                      </a:srgbClr>
                    </a:outerShdw>
                  </a:effectLst>
                  <a:latin typeface="Calibri" pitchFamily="34" charset="0"/>
                </a:rPr>
                <a:t>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46"/>
                                        </p:tgtEl>
                                        <p:attrNameLst>
                                          <p:attrName>style.visibility</p:attrName>
                                        </p:attrNameLst>
                                      </p:cBhvr>
                                      <p:to>
                                        <p:strVal val="visible"/>
                                      </p:to>
                                    </p:set>
                                    <p:animEffect transition="in" filter="wipe(left)">
                                      <p:cBhvr>
                                        <p:cTn id="7" dur="500"/>
                                        <p:tgtEl>
                                          <p:spTgt spid="184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47"/>
                                        </p:tgtEl>
                                        <p:attrNameLst>
                                          <p:attrName>style.visibility</p:attrName>
                                        </p:attrNameLst>
                                      </p:cBhvr>
                                      <p:to>
                                        <p:strVal val="visible"/>
                                      </p:to>
                                    </p:set>
                                    <p:animEffect transition="in" filter="wipe(left)">
                                      <p:cBhvr>
                                        <p:cTn id="17" dur="500"/>
                                        <p:tgtEl>
                                          <p:spTgt spid="184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48"/>
                                        </p:tgtEl>
                                        <p:attrNameLst>
                                          <p:attrName>style.visibility</p:attrName>
                                        </p:attrNameLst>
                                      </p:cBhvr>
                                      <p:to>
                                        <p:strVal val="visible"/>
                                      </p:to>
                                    </p:set>
                                    <p:animEffect transition="in" filter="wipe(left)">
                                      <p:cBhvr>
                                        <p:cTn id="27" dur="500"/>
                                        <p:tgtEl>
                                          <p:spTgt spid="18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6" grpId="0"/>
      <p:bldP spid="18447" grpId="0"/>
      <p:bldP spid="184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85800" y="457200"/>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Comparative Sequence Analysis</a:t>
            </a:r>
          </a:p>
        </p:txBody>
      </p:sp>
      <p:sp>
        <p:nvSpPr>
          <p:cNvPr id="7171" name="Rectangle 3"/>
          <p:cNvSpPr>
            <a:spLocks noChangeArrowheads="1"/>
          </p:cNvSpPr>
          <p:nvPr/>
        </p:nvSpPr>
        <p:spPr bwMode="auto">
          <a:xfrm>
            <a:off x="1192530" y="1371600"/>
            <a:ext cx="6758940" cy="627478"/>
          </a:xfrm>
          <a:prstGeom prst="rect">
            <a:avLst/>
          </a:prstGeom>
          <a:noFill/>
          <a:ln w="9525">
            <a:noFill/>
            <a:miter lim="800000"/>
            <a:headEnd/>
            <a:tailEnd/>
          </a:ln>
        </p:spPr>
        <p:txBody>
          <a:bodyPr lIns="92075" tIns="46038" rIns="92075" bIns="46038"/>
          <a:lstStyle/>
          <a:p>
            <a:pPr marL="342900" indent="-342900" algn="ctr">
              <a:spcBef>
                <a:spcPct val="20000"/>
              </a:spcBef>
            </a:pPr>
            <a:r>
              <a:rPr kumimoji="1" lang="en-US" sz="1800" dirty="0">
                <a:latin typeface="Calibri" pitchFamily="34" charset="0"/>
              </a:rPr>
              <a:t>Given two </a:t>
            </a:r>
            <a:r>
              <a:rPr kumimoji="1" lang="en-US" sz="1800" u="sng" dirty="0">
                <a:latin typeface="Calibri" pitchFamily="34" charset="0"/>
              </a:rPr>
              <a:t>related</a:t>
            </a:r>
            <a:r>
              <a:rPr kumimoji="1" lang="en-US" sz="1800" dirty="0">
                <a:latin typeface="Calibri" pitchFamily="34" charset="0"/>
              </a:rPr>
              <a:t> sequences, establish a plausible pairwise alignment (based solely on sequence information)</a:t>
            </a:r>
          </a:p>
        </p:txBody>
      </p:sp>
      <p:grpSp>
        <p:nvGrpSpPr>
          <p:cNvPr id="3" name="Group 2">
            <a:extLst>
              <a:ext uri="{FF2B5EF4-FFF2-40B4-BE49-F238E27FC236}">
                <a16:creationId xmlns:a16="http://schemas.microsoft.com/office/drawing/2014/main" id="{5E157C9C-9398-4600-8E6D-20F0A2358D0F}"/>
              </a:ext>
            </a:extLst>
          </p:cNvPr>
          <p:cNvGrpSpPr/>
          <p:nvPr/>
        </p:nvGrpSpPr>
        <p:grpSpPr>
          <a:xfrm>
            <a:off x="3429002" y="2522222"/>
            <a:ext cx="1828798" cy="978315"/>
            <a:chOff x="3429002" y="2522222"/>
            <a:chExt cx="1828798" cy="978315"/>
          </a:xfrm>
        </p:grpSpPr>
        <p:sp>
          <p:nvSpPr>
            <p:cNvPr id="7172" name="Rectangle 4"/>
            <p:cNvSpPr>
              <a:spLocks noChangeArrowheads="1"/>
            </p:cNvSpPr>
            <p:nvPr/>
          </p:nvSpPr>
          <p:spPr bwMode="auto">
            <a:xfrm>
              <a:off x="3924300" y="2522222"/>
              <a:ext cx="1295400" cy="366713"/>
            </a:xfrm>
            <a:prstGeom prst="rect">
              <a:avLst/>
            </a:prstGeom>
            <a:noFill/>
            <a:ln w="9525">
              <a:noFill/>
              <a:miter lim="800000"/>
              <a:headEnd/>
              <a:tailEnd/>
            </a:ln>
          </p:spPr>
          <p:txBody>
            <a:bodyPr lIns="92075" tIns="46038" rIns="92075" bIns="46038">
              <a:spAutoFit/>
            </a:bodyPr>
            <a:lstStyle/>
            <a:p>
              <a:pPr marL="342900" indent="-342900" algn="ctr">
                <a:spcBef>
                  <a:spcPct val="20000"/>
                </a:spcBef>
              </a:pPr>
              <a:r>
                <a:rPr kumimoji="1" lang="en-US" sz="1800">
                  <a:latin typeface="Calibri" pitchFamily="34" charset="0"/>
                </a:rPr>
                <a:t>TACTAGCC</a:t>
              </a:r>
            </a:p>
          </p:txBody>
        </p:sp>
        <p:sp>
          <p:nvSpPr>
            <p:cNvPr id="7173" name="Rectangle 5"/>
            <p:cNvSpPr>
              <a:spLocks noChangeArrowheads="1"/>
            </p:cNvSpPr>
            <p:nvPr/>
          </p:nvSpPr>
          <p:spPr bwMode="auto">
            <a:xfrm>
              <a:off x="3886200" y="3131822"/>
              <a:ext cx="1371600" cy="366713"/>
            </a:xfrm>
            <a:prstGeom prst="rect">
              <a:avLst/>
            </a:prstGeom>
            <a:noFill/>
            <a:ln w="9525">
              <a:noFill/>
              <a:miter lim="800000"/>
              <a:headEnd/>
              <a:tailEnd/>
            </a:ln>
          </p:spPr>
          <p:txBody>
            <a:bodyPr lIns="92075" tIns="46038" rIns="92075" bIns="46038">
              <a:spAutoFit/>
            </a:bodyPr>
            <a:lstStyle/>
            <a:p>
              <a:pPr marL="342900" indent="-342900" algn="ctr">
                <a:spcBef>
                  <a:spcPct val="20000"/>
                </a:spcBef>
              </a:pPr>
              <a:r>
                <a:rPr kumimoji="1" lang="en-US" sz="1800">
                  <a:latin typeface="Calibri" pitchFamily="34" charset="0"/>
                </a:rPr>
                <a:t>GTACTAGC</a:t>
              </a:r>
            </a:p>
          </p:txBody>
        </p:sp>
        <p:sp>
          <p:nvSpPr>
            <p:cNvPr id="77830" name="Rectangle 6"/>
            <p:cNvSpPr>
              <a:spLocks noChangeArrowheads="1"/>
            </p:cNvSpPr>
            <p:nvPr/>
          </p:nvSpPr>
          <p:spPr bwMode="auto">
            <a:xfrm>
              <a:off x="3429002" y="2552383"/>
              <a:ext cx="633507" cy="338554"/>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000000">
                        <a:alpha val="43137"/>
                      </a:srgbClr>
                    </a:outerShdw>
                  </a:effectLst>
                  <a:latin typeface="Calibri" pitchFamily="34" charset="0"/>
                </a:rPr>
                <a:t>seq 1</a:t>
              </a:r>
            </a:p>
          </p:txBody>
        </p:sp>
        <p:sp>
          <p:nvSpPr>
            <p:cNvPr id="77831" name="Rectangle 7"/>
            <p:cNvSpPr>
              <a:spLocks noChangeArrowheads="1"/>
            </p:cNvSpPr>
            <p:nvPr/>
          </p:nvSpPr>
          <p:spPr bwMode="auto">
            <a:xfrm>
              <a:off x="3429002" y="3161983"/>
              <a:ext cx="633507" cy="338554"/>
            </a:xfrm>
            <a:prstGeom prst="rect">
              <a:avLst/>
            </a:prstGeom>
            <a:noFill/>
            <a:ln w="12700" cap="sq">
              <a:noFill/>
              <a:miter lim="800000"/>
              <a:headEnd type="none" w="sm" len="sm"/>
              <a:tailEnd type="none" w="sm" len="sm"/>
            </a:ln>
            <a:effectLst/>
          </p:spPr>
          <p:txBody>
            <a:bodyPr wrap="none">
              <a:spAutoFit/>
            </a:bodyPr>
            <a:lstStyle/>
            <a:p>
              <a:pPr>
                <a:defRPr/>
              </a:pPr>
              <a:r>
                <a:rPr kumimoji="1" lang="en-US" sz="1600" i="1" dirty="0">
                  <a:effectLst>
                    <a:outerShdw blurRad="38100" dist="38100" dir="2700000" algn="tl">
                      <a:srgbClr val="000000">
                        <a:alpha val="43137"/>
                      </a:srgbClr>
                    </a:outerShdw>
                  </a:effectLst>
                  <a:latin typeface="Calibri" pitchFamily="34" charset="0"/>
                </a:rPr>
                <a:t>seq 2</a:t>
              </a:r>
            </a:p>
          </p:txBody>
        </p:sp>
      </p:grpSp>
      <p:grpSp>
        <p:nvGrpSpPr>
          <p:cNvPr id="14" name="Group 13">
            <a:extLst>
              <a:ext uri="{FF2B5EF4-FFF2-40B4-BE49-F238E27FC236}">
                <a16:creationId xmlns:a16="http://schemas.microsoft.com/office/drawing/2014/main" id="{23A9B9A7-AC36-4ED1-B874-F2807EF494CA}"/>
              </a:ext>
            </a:extLst>
          </p:cNvPr>
          <p:cNvGrpSpPr/>
          <p:nvPr/>
        </p:nvGrpSpPr>
        <p:grpSpPr>
          <a:xfrm>
            <a:off x="3886200" y="2522222"/>
            <a:ext cx="1371600" cy="976313"/>
            <a:chOff x="3886200" y="2522222"/>
            <a:chExt cx="1371600" cy="976313"/>
          </a:xfrm>
        </p:grpSpPr>
        <p:sp>
          <p:nvSpPr>
            <p:cNvPr id="15" name="Rectangle 4">
              <a:extLst>
                <a:ext uri="{FF2B5EF4-FFF2-40B4-BE49-F238E27FC236}">
                  <a16:creationId xmlns:a16="http://schemas.microsoft.com/office/drawing/2014/main" id="{FB5178E6-2762-4603-A020-1E0553D16B24}"/>
                </a:ext>
              </a:extLst>
            </p:cNvPr>
            <p:cNvSpPr>
              <a:spLocks noChangeArrowheads="1"/>
            </p:cNvSpPr>
            <p:nvPr/>
          </p:nvSpPr>
          <p:spPr bwMode="auto">
            <a:xfrm>
              <a:off x="3924300" y="2522222"/>
              <a:ext cx="1295400" cy="366713"/>
            </a:xfrm>
            <a:prstGeom prst="rect">
              <a:avLst/>
            </a:prstGeom>
            <a:noFill/>
            <a:ln w="9525">
              <a:noFill/>
              <a:miter lim="800000"/>
              <a:headEnd/>
              <a:tailEnd/>
            </a:ln>
          </p:spPr>
          <p:txBody>
            <a:bodyPr lIns="92075" tIns="46038" rIns="92075" bIns="46038">
              <a:spAutoFit/>
            </a:bodyPr>
            <a:lstStyle/>
            <a:p>
              <a:pPr marL="342900" indent="-342900" algn="ctr">
                <a:spcBef>
                  <a:spcPct val="20000"/>
                </a:spcBef>
              </a:pPr>
              <a:r>
                <a:rPr kumimoji="1" lang="en-US" sz="1800" dirty="0">
                  <a:solidFill>
                    <a:srgbClr val="FF0000"/>
                  </a:solidFill>
                  <a:latin typeface="Calibri" pitchFamily="34" charset="0"/>
                </a:rPr>
                <a:t>TACTAGC</a:t>
              </a:r>
              <a:r>
                <a:rPr kumimoji="1" lang="en-US" sz="1800" dirty="0">
                  <a:latin typeface="Calibri" pitchFamily="34" charset="0"/>
                </a:rPr>
                <a:t>C</a:t>
              </a:r>
            </a:p>
          </p:txBody>
        </p:sp>
        <p:sp>
          <p:nvSpPr>
            <p:cNvPr id="16" name="Rectangle 5">
              <a:extLst>
                <a:ext uri="{FF2B5EF4-FFF2-40B4-BE49-F238E27FC236}">
                  <a16:creationId xmlns:a16="http://schemas.microsoft.com/office/drawing/2014/main" id="{113488FA-9F88-425C-AEF7-D22FA42F8ED8}"/>
                </a:ext>
              </a:extLst>
            </p:cNvPr>
            <p:cNvSpPr>
              <a:spLocks noChangeArrowheads="1"/>
            </p:cNvSpPr>
            <p:nvPr/>
          </p:nvSpPr>
          <p:spPr bwMode="auto">
            <a:xfrm>
              <a:off x="3886200" y="3131822"/>
              <a:ext cx="1371600" cy="366713"/>
            </a:xfrm>
            <a:prstGeom prst="rect">
              <a:avLst/>
            </a:prstGeom>
            <a:noFill/>
            <a:ln w="9525">
              <a:noFill/>
              <a:miter lim="800000"/>
              <a:headEnd/>
              <a:tailEnd/>
            </a:ln>
          </p:spPr>
          <p:txBody>
            <a:bodyPr lIns="92075" tIns="46038" rIns="92075" bIns="46038">
              <a:spAutoFit/>
            </a:bodyPr>
            <a:lstStyle/>
            <a:p>
              <a:pPr marL="342900" indent="-342900" algn="ctr">
                <a:spcBef>
                  <a:spcPct val="20000"/>
                </a:spcBef>
              </a:pPr>
              <a:r>
                <a:rPr kumimoji="1" lang="en-US" sz="1800" dirty="0">
                  <a:latin typeface="Calibri" pitchFamily="34" charset="0"/>
                </a:rPr>
                <a:t>G</a:t>
              </a:r>
              <a:r>
                <a:rPr kumimoji="1" lang="en-US" sz="1800" dirty="0">
                  <a:solidFill>
                    <a:srgbClr val="FF0000"/>
                  </a:solidFill>
                  <a:latin typeface="Calibri" pitchFamily="34" charset="0"/>
                </a:rPr>
                <a:t>TACTAGC</a:t>
              </a:r>
            </a:p>
          </p:txBody>
        </p:sp>
      </p:grpSp>
    </p:spTree>
    <p:extLst>
      <p:ext uri="{BB962C8B-B14F-4D97-AF65-F5344CB8AC3E}">
        <p14:creationId xmlns:p14="http://schemas.microsoft.com/office/powerpoint/2010/main" val="283142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219199" y="1828800"/>
            <a:ext cx="7185025" cy="2031325"/>
          </a:xfrm>
          <a:prstGeom prst="rect">
            <a:avLst/>
          </a:prstGeom>
          <a:noFill/>
          <a:ln w="12700" cap="sq">
            <a:noFill/>
            <a:miter lim="800000"/>
            <a:headEnd type="none" w="sm" len="sm"/>
            <a:tailEnd type="none" w="sm" len="sm"/>
          </a:ln>
        </p:spPr>
        <p:txBody>
          <a:bodyPr wrap="square">
            <a:spAutoFit/>
          </a:bodyPr>
          <a:lstStyle/>
          <a:p>
            <a:r>
              <a:rPr lang="en-US" sz="1400" b="1" dirty="0">
                <a:latin typeface="Courier New" pitchFamily="49" charset="0"/>
                <a:cs typeface="Courier New" pitchFamily="49" charset="0"/>
              </a:rPr>
              <a:t>&gt;mSF1</a:t>
            </a:r>
          </a:p>
          <a:p>
            <a:r>
              <a:rPr lang="en-US" sz="1400" b="1" dirty="0">
                <a:latin typeface="Courier New" pitchFamily="49" charset="0"/>
                <a:cs typeface="Courier New" pitchFamily="49" charset="0"/>
              </a:rPr>
              <a:t>MDYSYDEDLDELCPVCGDKVSGYHYGLLTCESCKGFFKRTVQNNKHYTCTESQSCKIDKTQRKRCPFCRFQKCLTVGMRLEAVRADRMRGGRNKFGPMYKRDRALKQQKKAQIRANGFKLETGPPMGVPPPPPPPPDYMLPPSLHAPEPKALVSGPPSGPLGDFGAPSLPMAVPGPHGPLAGYLYPAFSNRTIKSEYPEPYASPPQQPGPPYSYPEPFSGGPNVPELILQLLQLEPEEDQVRARIVGCLQEPAKSRSDQPAPFSLLCRMADQTFISIVDWARRCMVFKELEVADQMTLLQNCWSELLVLDHIYRQVQYGKEDSILLVTGQEVELSTVAVQAGSLLHSLVLRAQELVLQLHALQLDRQEFVCLKFLILFSLDVKFLNNHSLVKDAQEKANAALLDYTLCHYPHCGDKFQQLLLCLVEVRALSMQAKEYLYHKHLGNEMPRNNLLIEMLQAKQT</a:t>
            </a:r>
          </a:p>
        </p:txBody>
      </p:sp>
      <p:sp>
        <p:nvSpPr>
          <p:cNvPr id="20483" name="Text Box 3"/>
          <p:cNvSpPr txBox="1">
            <a:spLocks noChangeArrowheads="1"/>
          </p:cNvSpPr>
          <p:nvPr/>
        </p:nvSpPr>
        <p:spPr bwMode="auto">
          <a:xfrm>
            <a:off x="1219199" y="3962400"/>
            <a:ext cx="7185026" cy="2031325"/>
          </a:xfrm>
          <a:prstGeom prst="rect">
            <a:avLst/>
          </a:prstGeom>
          <a:noFill/>
          <a:ln w="12700" cap="sq">
            <a:noFill/>
            <a:miter lim="800000"/>
            <a:headEnd type="none" w="sm" len="sm"/>
            <a:tailEnd type="none" w="sm" len="sm"/>
          </a:ln>
        </p:spPr>
        <p:txBody>
          <a:bodyPr wrap="square">
            <a:spAutoFit/>
          </a:bodyPr>
          <a:lstStyle/>
          <a:p>
            <a:r>
              <a:rPr lang="en-US" sz="1400" b="1" dirty="0">
                <a:latin typeface="Courier New" pitchFamily="49" charset="0"/>
                <a:cs typeface="Courier New" pitchFamily="49" charset="0"/>
              </a:rPr>
              <a:t>&gt;</a:t>
            </a:r>
            <a:r>
              <a:rPr lang="en-US" sz="1400" b="1" dirty="0" err="1">
                <a:latin typeface="Courier New" pitchFamily="49" charset="0"/>
                <a:cs typeface="Courier New" pitchFamily="49" charset="0"/>
              </a:rPr>
              <a:t>hRXR</a:t>
            </a:r>
            <a:r>
              <a:rPr lang="en-US" sz="1400" b="1" dirty="0">
                <a:latin typeface="Courier New" pitchFamily="49" charset="0"/>
                <a:cs typeface="Courier New" pitchFamily="49" charset="0"/>
              </a:rPr>
              <a:t>-alpha</a:t>
            </a:r>
          </a:p>
          <a:p>
            <a:r>
              <a:rPr lang="en-US" sz="1400" b="1" dirty="0">
                <a:latin typeface="Courier New" pitchFamily="49" charset="0"/>
                <a:cs typeface="Courier New" pitchFamily="49" charset="0"/>
              </a:rPr>
              <a:t>MDTKHFLPLDFSTQVNSSLTSPTGRGSMAAPSLHPSLGPGIGSPGQLHSPISTLSSPINGMGPPFSVISSPMGPHSMSVPTTPTLGFSTGSPQLSSPMNPVSSSEDIKPPLGLNGVLKVPAHPSGNMASFTKHICAICGDRSSGKHYGVYSCEGCKGFFKRTVRKDLTYTCRDNKDCLIDKRQRNRCQYCRYQKCLAMGMKREAVQEERQRGKDRNENEVESTSSANEDMPVERILEAELAVEPKTETYVEANMGLNPSSPNDPVTNICQAADKQLFTLVEWAKRIPHFSELPLDDQVILLRAGWNELLIASFSHRSIAVKDGILLATGLHVHRNSAHSAGVGAIFDRVLTELVSKMRDMQMDKTELGCLRAIVLFNPDSKGLSNPAEVEALREKVYASLEAYCKHKYPEQPGRFAKLLLRLPALRSIGLKCLEHLFFFKLIGDTPIDTFLMEMLEAPHQMT</a:t>
            </a:r>
          </a:p>
        </p:txBody>
      </p:sp>
      <p:sp>
        <p:nvSpPr>
          <p:cNvPr id="45060" name="Rectangle 4"/>
          <p:cNvSpPr>
            <a:spLocks noChangeArrowheads="1"/>
          </p:cNvSpPr>
          <p:nvPr/>
        </p:nvSpPr>
        <p:spPr bwMode="auto">
          <a:xfrm>
            <a:off x="685800" y="485775"/>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Align This!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44488" y="485775"/>
            <a:ext cx="8456612" cy="609600"/>
          </a:xfrm>
        </p:spPr>
        <p:txBody>
          <a:bodyPr/>
          <a:lstStyle/>
          <a:p>
            <a:pPr algn="ctr">
              <a:defRPr/>
            </a:pPr>
            <a:r>
              <a:rPr lang="en-US" sz="2800" b="1" i="0" dirty="0">
                <a:solidFill>
                  <a:schemeClr val="accent5">
                    <a:lumMod val="60000"/>
                    <a:lumOff val="40000"/>
                  </a:schemeClr>
                </a:solidFill>
                <a:effectLst/>
                <a:latin typeface="Calibri" pitchFamily="34" charset="0"/>
              </a:rPr>
              <a:t>Deducing Optimal Alignments</a:t>
            </a:r>
          </a:p>
        </p:txBody>
      </p:sp>
      <p:sp>
        <p:nvSpPr>
          <p:cNvPr id="5" name="Text Box 4">
            <a:extLst>
              <a:ext uri="{FF2B5EF4-FFF2-40B4-BE49-F238E27FC236}">
                <a16:creationId xmlns:a16="http://schemas.microsoft.com/office/drawing/2014/main" id="{F5F2C32B-834D-4786-ABAC-D519D80C7633}"/>
              </a:ext>
            </a:extLst>
          </p:cNvPr>
          <p:cNvSpPr txBox="1">
            <a:spLocks noChangeArrowheads="1"/>
          </p:cNvSpPr>
          <p:nvPr/>
        </p:nvSpPr>
        <p:spPr bwMode="auto">
          <a:xfrm>
            <a:off x="1093478" y="3081719"/>
            <a:ext cx="7906588" cy="923330"/>
          </a:xfrm>
          <a:prstGeom prst="rect">
            <a:avLst/>
          </a:prstGeom>
          <a:noFill/>
          <a:ln w="12700" cap="sq">
            <a:noFill/>
            <a:miter lim="800000"/>
            <a:headEnd type="none" w="sm" len="sm"/>
            <a:tailEnd type="none" w="sm" len="sm"/>
          </a:ln>
        </p:spPr>
        <p:txBody>
          <a:bodyPr wrap="none">
            <a:spAutoFit/>
          </a:bodyPr>
          <a:lstStyle/>
          <a:p>
            <a:r>
              <a:rPr lang="en-US" sz="1800" i="1" dirty="0">
                <a:latin typeface="Calibri" pitchFamily="34" charset="0"/>
              </a:rPr>
              <a:t>Drawback</a:t>
            </a:r>
          </a:p>
          <a:p>
            <a:pPr>
              <a:buFontTx/>
              <a:buChar char="•"/>
            </a:pPr>
            <a:r>
              <a:rPr lang="en-US" sz="1800" dirty="0">
                <a:latin typeface="Calibri" pitchFamily="34" charset="0"/>
              </a:rPr>
              <a:t> The number of possible alignments increases exponentially with sequence length</a:t>
            </a:r>
          </a:p>
          <a:p>
            <a:pPr>
              <a:buFontTx/>
              <a:buChar char="•"/>
            </a:pPr>
            <a:r>
              <a:rPr lang="en-US" sz="1800" dirty="0">
                <a:latin typeface="Calibri" pitchFamily="34" charset="0"/>
              </a:rPr>
              <a:t> The algorithm is slow!</a:t>
            </a:r>
          </a:p>
        </p:txBody>
      </p:sp>
      <p:sp>
        <p:nvSpPr>
          <p:cNvPr id="6" name="Text Box 3">
            <a:extLst>
              <a:ext uri="{FF2B5EF4-FFF2-40B4-BE49-F238E27FC236}">
                <a16:creationId xmlns:a16="http://schemas.microsoft.com/office/drawing/2014/main" id="{02E26CF9-D1A8-45E8-BF96-6AF98DC65D6B}"/>
              </a:ext>
            </a:extLst>
          </p:cNvPr>
          <p:cNvSpPr txBox="1">
            <a:spLocks noChangeArrowheads="1"/>
          </p:cNvSpPr>
          <p:nvPr/>
        </p:nvSpPr>
        <p:spPr bwMode="auto">
          <a:xfrm>
            <a:off x="1093478" y="1482224"/>
            <a:ext cx="3961149" cy="1200329"/>
          </a:xfrm>
          <a:prstGeom prst="rect">
            <a:avLst/>
          </a:prstGeom>
          <a:noFill/>
          <a:ln w="12700" cap="sq">
            <a:noFill/>
            <a:miter lim="800000"/>
            <a:headEnd type="none" w="sm" len="sm"/>
            <a:tailEnd type="none" w="sm" len="sm"/>
          </a:ln>
        </p:spPr>
        <p:txBody>
          <a:bodyPr wrap="none">
            <a:spAutoFit/>
          </a:bodyPr>
          <a:lstStyle/>
          <a:p>
            <a:r>
              <a:rPr lang="en-US" sz="1800" i="1" dirty="0">
                <a:latin typeface="Calibri" pitchFamily="34" charset="0"/>
              </a:rPr>
              <a:t>Algorithm</a:t>
            </a:r>
            <a:endParaRPr lang="en-US" sz="1800" dirty="0">
              <a:latin typeface="Calibri" pitchFamily="34" charset="0"/>
            </a:endParaRPr>
          </a:p>
          <a:p>
            <a:pPr marL="342900" indent="-342900">
              <a:buAutoNum type="arabicPeriod"/>
            </a:pPr>
            <a:r>
              <a:rPr lang="en-US" sz="1800" dirty="0">
                <a:latin typeface="Calibri" pitchFamily="34" charset="0"/>
              </a:rPr>
              <a:t>Generate all possible alignments</a:t>
            </a:r>
          </a:p>
          <a:p>
            <a:pPr marL="342900" indent="-342900">
              <a:buAutoNum type="arabicPeriod"/>
            </a:pPr>
            <a:r>
              <a:rPr lang="en-US" sz="1800" dirty="0">
                <a:latin typeface="Calibri" pitchFamily="34" charset="0"/>
              </a:rPr>
              <a:t>Score each alignment</a:t>
            </a:r>
          </a:p>
          <a:p>
            <a:pPr marL="342900" indent="-342900">
              <a:buAutoNum type="arabicPeriod"/>
            </a:pPr>
            <a:r>
              <a:rPr lang="en-US" sz="1800" dirty="0">
                <a:latin typeface="Calibri" pitchFamily="34" charset="0"/>
              </a:rPr>
              <a:t>Pick the highest scoring alignment(s)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87388" y="485775"/>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chemeClr val="accent5">
                    <a:lumMod val="60000"/>
                    <a:lumOff val="40000"/>
                  </a:schemeClr>
                </a:solidFill>
                <a:latin typeface="Calibri" pitchFamily="34" charset="0"/>
              </a:rPr>
              <a:t>Space and Time Considerations</a:t>
            </a:r>
          </a:p>
        </p:txBody>
      </p:sp>
      <p:sp>
        <p:nvSpPr>
          <p:cNvPr id="1028" name="Text Box 3"/>
          <p:cNvSpPr txBox="1">
            <a:spLocks noChangeArrowheads="1"/>
          </p:cNvSpPr>
          <p:nvPr/>
        </p:nvSpPr>
        <p:spPr bwMode="auto">
          <a:xfrm>
            <a:off x="1058924" y="1285877"/>
            <a:ext cx="7026154" cy="1315745"/>
          </a:xfrm>
          <a:prstGeom prst="rect">
            <a:avLst/>
          </a:prstGeom>
          <a:noFill/>
          <a:ln w="12700" cap="sq">
            <a:noFill/>
            <a:miter lim="800000"/>
            <a:headEnd type="none" w="sm" len="sm"/>
            <a:tailEnd type="none" w="sm" len="sm"/>
          </a:ln>
        </p:spPr>
        <p:txBody>
          <a:bodyPr wrap="none">
            <a:spAutoFit/>
          </a:bodyPr>
          <a:lstStyle/>
          <a:p>
            <a:pPr algn="ctr">
              <a:spcAft>
                <a:spcPts val="300"/>
              </a:spcAft>
            </a:pPr>
            <a:r>
              <a:rPr lang="en-US" sz="1800" dirty="0">
                <a:latin typeface="Calibri" pitchFamily="34" charset="0"/>
              </a:rPr>
              <a:t> “Naïve” </a:t>
            </a:r>
            <a:r>
              <a:rPr lang="en-US" sz="1800" dirty="0" err="1">
                <a:latin typeface="Calibri" pitchFamily="34" charset="0"/>
              </a:rPr>
              <a:t>pairwise</a:t>
            </a:r>
            <a:r>
              <a:rPr lang="en-US" sz="1800" dirty="0">
                <a:latin typeface="Calibri" pitchFamily="34" charset="0"/>
              </a:rPr>
              <a:t> alignment algorithm</a:t>
            </a:r>
          </a:p>
          <a:p>
            <a:pPr lvl="1" algn="ctr">
              <a:spcAft>
                <a:spcPts val="300"/>
              </a:spcAft>
            </a:pPr>
            <a:r>
              <a:rPr lang="en-US" sz="1800" dirty="0">
                <a:latin typeface="Calibri" pitchFamily="34" charset="0"/>
              </a:rPr>
              <a:t>Number of </a:t>
            </a:r>
            <a:r>
              <a:rPr lang="en-US" sz="1800" dirty="0" err="1">
                <a:latin typeface="Calibri" pitchFamily="34" charset="0"/>
              </a:rPr>
              <a:t>pairwise</a:t>
            </a:r>
            <a:r>
              <a:rPr lang="en-US" sz="1800" dirty="0">
                <a:latin typeface="Calibri" pitchFamily="34" charset="0"/>
              </a:rPr>
              <a:t> alignments for two sequences of equal length </a:t>
            </a:r>
            <a:r>
              <a:rPr lang="en-US" sz="1800" i="1" dirty="0">
                <a:latin typeface="Calibri" pitchFamily="34" charset="0"/>
              </a:rPr>
              <a:t>n</a:t>
            </a:r>
            <a:r>
              <a:rPr lang="en-US" sz="1800" dirty="0">
                <a:latin typeface="Calibri" pitchFamily="34" charset="0"/>
              </a:rPr>
              <a:t>:</a:t>
            </a:r>
          </a:p>
          <a:p>
            <a:pPr lvl="1" algn="ctr">
              <a:spcAft>
                <a:spcPts val="300"/>
              </a:spcAft>
            </a:pPr>
            <a:r>
              <a:rPr lang="en-US" sz="1800" dirty="0">
                <a:latin typeface="Calibri" pitchFamily="34" charset="0"/>
              </a:rPr>
              <a:t>M = </a:t>
            </a:r>
            <a:r>
              <a:rPr lang="en-US" sz="1800" dirty="0">
                <a:latin typeface="Symbol" pitchFamily="18" charset="2"/>
              </a:rPr>
              <a:t>S</a:t>
            </a:r>
            <a:r>
              <a:rPr lang="en-US" sz="1800" dirty="0">
                <a:latin typeface="Calibri" pitchFamily="34" charset="0"/>
              </a:rPr>
              <a:t> </a:t>
            </a:r>
            <a:r>
              <a:rPr lang="en-US" sz="1800" i="1" baseline="30000" dirty="0" err="1">
                <a:latin typeface="Calibri" pitchFamily="34" charset="0"/>
              </a:rPr>
              <a:t>n+i</a:t>
            </a:r>
            <a:r>
              <a:rPr lang="en-US" sz="1800" dirty="0" err="1">
                <a:latin typeface="Calibri" pitchFamily="34" charset="0"/>
              </a:rPr>
              <a:t>C</a:t>
            </a:r>
            <a:r>
              <a:rPr lang="en-US" sz="1800" i="1" baseline="-25000" dirty="0" err="1">
                <a:latin typeface="Calibri" pitchFamily="34" charset="0"/>
              </a:rPr>
              <a:t>n</a:t>
            </a:r>
            <a:r>
              <a:rPr lang="en-US" sz="1800" dirty="0">
                <a:latin typeface="Calibri" pitchFamily="34" charset="0"/>
              </a:rPr>
              <a:t> x </a:t>
            </a:r>
            <a:r>
              <a:rPr lang="en-US" sz="1800" i="1" baseline="30000" dirty="0" err="1">
                <a:latin typeface="Calibri" pitchFamily="34" charset="0"/>
              </a:rPr>
              <a:t>n</a:t>
            </a:r>
            <a:r>
              <a:rPr lang="en-US" sz="1800" dirty="0" err="1">
                <a:latin typeface="Calibri" pitchFamily="34" charset="0"/>
              </a:rPr>
              <a:t>C</a:t>
            </a:r>
            <a:r>
              <a:rPr lang="en-US" sz="1800" i="1" baseline="-25000" dirty="0" err="1">
                <a:latin typeface="Calibri" pitchFamily="34" charset="0"/>
              </a:rPr>
              <a:t>n-i</a:t>
            </a:r>
            <a:r>
              <a:rPr lang="en-US" sz="1800" dirty="0">
                <a:latin typeface="Calibri" pitchFamily="34" charset="0"/>
              </a:rPr>
              <a:t> , for </a:t>
            </a:r>
            <a:r>
              <a:rPr lang="en-US" sz="1800" i="1" dirty="0" err="1">
                <a:latin typeface="Calibri" pitchFamily="34" charset="0"/>
              </a:rPr>
              <a:t>i</a:t>
            </a:r>
            <a:r>
              <a:rPr lang="en-US" sz="1800" i="1" dirty="0">
                <a:latin typeface="Calibri" pitchFamily="34" charset="0"/>
              </a:rPr>
              <a:t> </a:t>
            </a:r>
            <a:r>
              <a:rPr lang="en-US" sz="1800" dirty="0">
                <a:latin typeface="Calibri" pitchFamily="34" charset="0"/>
              </a:rPr>
              <a:t>= </a:t>
            </a:r>
            <a:r>
              <a:rPr lang="en-US" sz="1800" i="1" dirty="0">
                <a:latin typeface="Calibri" pitchFamily="34" charset="0"/>
              </a:rPr>
              <a:t>0 </a:t>
            </a:r>
            <a:r>
              <a:rPr lang="en-US" sz="1800" i="1" dirty="0">
                <a:latin typeface="Calibri" pitchFamily="34" charset="0"/>
                <a:sym typeface="Symbol" pitchFamily="18" charset="2"/>
              </a:rPr>
              <a:t> </a:t>
            </a:r>
            <a:r>
              <a:rPr lang="en-US" sz="1800" i="1" dirty="0">
                <a:latin typeface="Calibri" pitchFamily="34" charset="0"/>
              </a:rPr>
              <a:t>n</a:t>
            </a:r>
          </a:p>
          <a:p>
            <a:pPr lvl="1" algn="ctr">
              <a:spcAft>
                <a:spcPts val="300"/>
              </a:spcAft>
            </a:pPr>
            <a:r>
              <a:rPr lang="en-US" sz="1800" dirty="0">
                <a:latin typeface="Calibri" pitchFamily="34" charset="0"/>
              </a:rPr>
              <a:t>where </a:t>
            </a:r>
            <a:r>
              <a:rPr lang="en-US" sz="1800" i="1" baseline="30000" dirty="0" err="1">
                <a:latin typeface="Calibri" pitchFamily="34" charset="0"/>
              </a:rPr>
              <a:t>m</a:t>
            </a:r>
            <a:r>
              <a:rPr lang="en-US" sz="1800" dirty="0" err="1">
                <a:latin typeface="Calibri" pitchFamily="34" charset="0"/>
              </a:rPr>
              <a:t>C</a:t>
            </a:r>
            <a:r>
              <a:rPr lang="en-US" sz="1800" i="1" baseline="-25000" dirty="0" err="1">
                <a:latin typeface="Calibri" pitchFamily="34" charset="0"/>
              </a:rPr>
              <a:t>n</a:t>
            </a:r>
            <a:r>
              <a:rPr lang="en-US" sz="1800" dirty="0">
                <a:latin typeface="Calibri" pitchFamily="34" charset="0"/>
              </a:rPr>
              <a:t> = </a:t>
            </a:r>
            <a:r>
              <a:rPr lang="en-US" sz="1800" i="1" dirty="0">
                <a:latin typeface="Calibri" pitchFamily="34" charset="0"/>
              </a:rPr>
              <a:t>m</a:t>
            </a:r>
            <a:r>
              <a:rPr lang="en-US" sz="1800" dirty="0">
                <a:latin typeface="Calibri" pitchFamily="34" charset="0"/>
              </a:rPr>
              <a:t>!/{(</a:t>
            </a:r>
            <a:r>
              <a:rPr lang="en-US" sz="1800" i="1" dirty="0">
                <a:latin typeface="Calibri" pitchFamily="34" charset="0"/>
              </a:rPr>
              <a:t>m </a:t>
            </a:r>
            <a:r>
              <a:rPr lang="en-US" sz="1800" dirty="0">
                <a:latin typeface="Calibri" pitchFamily="34" charset="0"/>
              </a:rPr>
              <a:t>—</a:t>
            </a:r>
            <a:r>
              <a:rPr lang="en-US" sz="1800" i="1" dirty="0">
                <a:latin typeface="Calibri" pitchFamily="34" charset="0"/>
              </a:rPr>
              <a:t> n</a:t>
            </a:r>
            <a:r>
              <a:rPr lang="en-US" sz="1800" dirty="0">
                <a:latin typeface="Calibri" pitchFamily="34" charset="0"/>
              </a:rPr>
              <a:t>)! </a:t>
            </a:r>
            <a:r>
              <a:rPr lang="en-US" sz="1800" i="1" dirty="0">
                <a:latin typeface="Calibri" pitchFamily="34" charset="0"/>
              </a:rPr>
              <a:t>n</a:t>
            </a:r>
            <a:r>
              <a:rPr lang="en-US" sz="1800" dirty="0">
                <a:latin typeface="Calibri" pitchFamily="34" charset="0"/>
              </a:rPr>
              <a:t>!}</a:t>
            </a:r>
          </a:p>
        </p:txBody>
      </p:sp>
      <p:grpSp>
        <p:nvGrpSpPr>
          <p:cNvPr id="2" name="Group 9"/>
          <p:cNvGrpSpPr>
            <a:grpSpLocks/>
          </p:cNvGrpSpPr>
          <p:nvPr/>
        </p:nvGrpSpPr>
        <p:grpSpPr bwMode="auto">
          <a:xfrm>
            <a:off x="2314575" y="2552700"/>
            <a:ext cx="4470400" cy="3219450"/>
            <a:chOff x="1410" y="1575"/>
            <a:chExt cx="2816" cy="2028"/>
          </a:xfrm>
        </p:grpSpPr>
        <p:graphicFrame>
          <p:nvGraphicFramePr>
            <p:cNvPr id="1026" name="Object 5"/>
            <p:cNvGraphicFramePr>
              <a:graphicFrameLocks noChangeAspect="1"/>
            </p:cNvGraphicFramePr>
            <p:nvPr>
              <p:extLst>
                <p:ext uri="{D42A27DB-BD31-4B8C-83A1-F6EECF244321}">
                  <p14:modId xmlns:p14="http://schemas.microsoft.com/office/powerpoint/2010/main" val="3687138878"/>
                </p:ext>
              </p:extLst>
            </p:nvPr>
          </p:nvGraphicFramePr>
          <p:xfrm>
            <a:off x="1536" y="1575"/>
            <a:ext cx="2690" cy="1917"/>
          </p:xfrm>
          <a:graphic>
            <a:graphicData uri="http://schemas.openxmlformats.org/presentationml/2006/ole">
              <mc:AlternateContent xmlns:mc="http://schemas.openxmlformats.org/markup-compatibility/2006">
                <mc:Choice xmlns:v="urn:schemas-microsoft-com:vml" Requires="v">
                  <p:oleObj spid="_x0000_s1026" name="Worksheet" r:id="rId4" imgW="4267225" imgH="3048090" progId="Excel.Sheet.8">
                    <p:embed/>
                  </p:oleObj>
                </mc:Choice>
                <mc:Fallback>
                  <p:oleObj name="Worksheet" r:id="rId4" imgW="4267225" imgH="3048090" progId="Excel.Sheet.8">
                    <p:embed/>
                    <p:pic>
                      <p:nvPicPr>
                        <p:cNvPr id="1026" name="Object 5"/>
                        <p:cNvPicPr>
                          <a:picLocks noChangeAspect="1" noChangeArrowheads="1"/>
                        </p:cNvPicPr>
                        <p:nvPr/>
                      </p:nvPicPr>
                      <p:blipFill>
                        <a:blip r:embed="rId5"/>
                        <a:srcRect/>
                        <a:stretch>
                          <a:fillRect/>
                        </a:stretch>
                      </p:blipFill>
                      <p:spPr bwMode="auto">
                        <a:xfrm>
                          <a:off x="1536" y="1575"/>
                          <a:ext cx="2690" cy="19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Text Box 6"/>
            <p:cNvSpPr txBox="1">
              <a:spLocks noChangeArrowheads="1"/>
            </p:cNvSpPr>
            <p:nvPr/>
          </p:nvSpPr>
          <p:spPr bwMode="auto">
            <a:xfrm>
              <a:off x="1410" y="2336"/>
              <a:ext cx="255" cy="252"/>
            </a:xfrm>
            <a:prstGeom prst="rect">
              <a:avLst/>
            </a:prstGeom>
            <a:noFill/>
            <a:ln w="12700" cap="sq">
              <a:noFill/>
              <a:miter lim="800000"/>
              <a:headEnd type="none" w="sm" len="sm"/>
              <a:tailEnd type="none" w="sm" len="sm"/>
            </a:ln>
          </p:spPr>
          <p:txBody>
            <a:bodyPr wrap="none">
              <a:spAutoFit/>
            </a:bodyPr>
            <a:lstStyle/>
            <a:p>
              <a:r>
                <a:rPr lang="en-US" sz="2000">
                  <a:latin typeface="Calibri" pitchFamily="34" charset="0"/>
                </a:rPr>
                <a:t>M</a:t>
              </a:r>
              <a:endParaRPr lang="en-US">
                <a:latin typeface="Calibri" pitchFamily="34" charset="0"/>
              </a:endParaRPr>
            </a:p>
          </p:txBody>
        </p:sp>
        <p:sp>
          <p:nvSpPr>
            <p:cNvPr id="1032" name="Text Box 7"/>
            <p:cNvSpPr txBox="1">
              <a:spLocks noChangeArrowheads="1"/>
            </p:cNvSpPr>
            <p:nvPr/>
          </p:nvSpPr>
          <p:spPr bwMode="auto">
            <a:xfrm>
              <a:off x="2896" y="3353"/>
              <a:ext cx="203" cy="250"/>
            </a:xfrm>
            <a:prstGeom prst="rect">
              <a:avLst/>
            </a:prstGeom>
            <a:noFill/>
            <a:ln w="12700" cap="sq">
              <a:noFill/>
              <a:miter lim="800000"/>
              <a:headEnd type="none" w="sm" len="sm"/>
              <a:tailEnd type="none" w="sm" len="sm"/>
            </a:ln>
          </p:spPr>
          <p:txBody>
            <a:bodyPr wrap="none">
              <a:spAutoFit/>
            </a:bodyPr>
            <a:lstStyle/>
            <a:p>
              <a:r>
                <a:rPr lang="en-US" sz="2000" i="1">
                  <a:latin typeface="Calibri" pitchFamily="34" charset="0"/>
                </a:rPr>
                <a:t>n</a:t>
              </a:r>
              <a:endParaRPr lang="en-US">
                <a:latin typeface="Calibri" pitchFamily="34" charset="0"/>
              </a:endParaRPr>
            </a:p>
          </p:txBody>
        </p:sp>
      </p:grpSp>
      <p:sp>
        <p:nvSpPr>
          <p:cNvPr id="58376" name="Text Box 8"/>
          <p:cNvSpPr txBox="1">
            <a:spLocks noChangeArrowheads="1"/>
          </p:cNvSpPr>
          <p:nvPr/>
        </p:nvSpPr>
        <p:spPr bwMode="auto">
          <a:xfrm>
            <a:off x="1893890" y="5700715"/>
            <a:ext cx="5356225" cy="369887"/>
          </a:xfrm>
          <a:prstGeom prst="rect">
            <a:avLst/>
          </a:prstGeom>
          <a:noFill/>
          <a:ln w="12700" cap="sq">
            <a:noFill/>
            <a:miter lim="800000"/>
            <a:headEnd type="none" w="sm" len="sm"/>
            <a:tailEnd type="none" w="sm" len="sm"/>
          </a:ln>
        </p:spPr>
        <p:txBody>
          <a:bodyPr wrap="none">
            <a:spAutoFit/>
          </a:bodyPr>
          <a:lstStyle/>
          <a:p>
            <a:r>
              <a:rPr lang="en-US" sz="1800" dirty="0">
                <a:latin typeface="Calibri" pitchFamily="34" charset="0"/>
              </a:rPr>
              <a:t> An exponential function!  </a:t>
            </a:r>
            <a:r>
              <a:rPr lang="en-US" sz="1800" dirty="0">
                <a:latin typeface="Calibri" pitchFamily="34" charset="0"/>
                <a:sym typeface="Symbol" pitchFamily="18" charset="2"/>
              </a:rPr>
              <a:t> i</a:t>
            </a:r>
            <a:r>
              <a:rPr lang="en-US" sz="1800" dirty="0">
                <a:latin typeface="Calibri" pitchFamily="34" charset="0"/>
              </a:rPr>
              <a:t>nefficient and impractical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wd">
                                    <p:tmPct val="50000"/>
                                  </p:iterate>
                                  <p:childTnLst>
                                    <p:set>
                                      <p:cBhvr>
                                        <p:cTn id="6" dur="1" fill="hold">
                                          <p:stCondLst>
                                            <p:cond delay="0"/>
                                          </p:stCondLst>
                                        </p:cTn>
                                        <p:tgtEl>
                                          <p:spTgt spid="1028">
                                            <p:txEl>
                                              <p:pRg st="1" end="1"/>
                                            </p:txEl>
                                          </p:spTgt>
                                        </p:tgtEl>
                                        <p:attrNameLst>
                                          <p:attrName>style.visibility</p:attrName>
                                        </p:attrNameLst>
                                      </p:cBhvr>
                                      <p:to>
                                        <p:strVal val="visible"/>
                                      </p:to>
                                    </p:set>
                                    <p:anim calcmode="discrete" valueType="clr">
                                      <p:cBhvr override="childStyle">
                                        <p:cTn id="7" dur="80"/>
                                        <p:tgtEl>
                                          <p:spTgt spid="102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8">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028">
                                            <p:txEl>
                                              <p:pRg st="1" end="1"/>
                                            </p:txEl>
                                          </p:spTgt>
                                        </p:tgtEl>
                                        <p:attrNameLst>
                                          <p:attrName>fill.type</p:attrName>
                                        </p:attrNameLst>
                                      </p:cBhvr>
                                      <p:to>
                                        <p:strVal val="solid"/>
                                      </p:to>
                                    </p:set>
                                  </p:childTnLst>
                                </p:cTn>
                              </p:par>
                              <p:par>
                                <p:cTn id="10" presetID="27" presetClass="entr" presetSubtype="0" fill="hold" grpId="0" nodeType="withEffect">
                                  <p:stCondLst>
                                    <p:cond delay="0"/>
                                  </p:stCondLst>
                                  <p:iterate type="wd">
                                    <p:tmPct val="50000"/>
                                  </p:iterate>
                                  <p:childTnLst>
                                    <p:set>
                                      <p:cBhvr>
                                        <p:cTn id="11" dur="1" fill="hold">
                                          <p:stCondLst>
                                            <p:cond delay="0"/>
                                          </p:stCondLst>
                                        </p:cTn>
                                        <p:tgtEl>
                                          <p:spTgt spid="1028">
                                            <p:txEl>
                                              <p:pRg st="2" end="2"/>
                                            </p:txEl>
                                          </p:spTgt>
                                        </p:tgtEl>
                                        <p:attrNameLst>
                                          <p:attrName>style.visibility</p:attrName>
                                        </p:attrNameLst>
                                      </p:cBhvr>
                                      <p:to>
                                        <p:strVal val="visible"/>
                                      </p:to>
                                    </p:set>
                                    <p:anim calcmode="discrete" valueType="clr">
                                      <p:cBhvr override="childStyle">
                                        <p:cTn id="12" dur="80"/>
                                        <p:tgtEl>
                                          <p:spTgt spid="102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028">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1028">
                                            <p:txEl>
                                              <p:pRg st="2" end="2"/>
                                            </p:txEl>
                                          </p:spTgt>
                                        </p:tgtEl>
                                        <p:attrNameLst>
                                          <p:attrName>fill.type</p:attrName>
                                        </p:attrNameLst>
                                      </p:cBhvr>
                                      <p:to>
                                        <p:strVal val="solid"/>
                                      </p:to>
                                    </p:set>
                                  </p:childTnLst>
                                </p:cTn>
                              </p:par>
                              <p:par>
                                <p:cTn id="15" presetID="27" presetClass="entr" presetSubtype="0" fill="hold" grpId="0" nodeType="withEffect">
                                  <p:stCondLst>
                                    <p:cond delay="0"/>
                                  </p:stCondLst>
                                  <p:iterate type="wd">
                                    <p:tmPct val="50000"/>
                                  </p:iterate>
                                  <p:childTnLst>
                                    <p:set>
                                      <p:cBhvr>
                                        <p:cTn id="16" dur="1" fill="hold">
                                          <p:stCondLst>
                                            <p:cond delay="0"/>
                                          </p:stCondLst>
                                        </p:cTn>
                                        <p:tgtEl>
                                          <p:spTgt spid="1028">
                                            <p:txEl>
                                              <p:pRg st="3" end="3"/>
                                            </p:txEl>
                                          </p:spTgt>
                                        </p:tgtEl>
                                        <p:attrNameLst>
                                          <p:attrName>style.visibility</p:attrName>
                                        </p:attrNameLst>
                                      </p:cBhvr>
                                      <p:to>
                                        <p:strVal val="visible"/>
                                      </p:to>
                                    </p:set>
                                    <p:anim calcmode="discrete" valueType="clr">
                                      <p:cBhvr override="childStyle">
                                        <p:cTn id="17" dur="80"/>
                                        <p:tgtEl>
                                          <p:spTgt spid="1028">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028">
                                            <p:txEl>
                                              <p:pRg st="3" end="3"/>
                                            </p:txEl>
                                          </p:spTgt>
                                        </p:tgtEl>
                                        <p:attrNameLst>
                                          <p:attrName>fillcolor</p:attrName>
                                        </p:attrNameLst>
                                      </p:cBhvr>
                                      <p:tavLst>
                                        <p:tav tm="0">
                                          <p:val>
                                            <p:clrVal>
                                              <a:schemeClr val="accent2"/>
                                            </p:clrVal>
                                          </p:val>
                                        </p:tav>
                                        <p:tav tm="50000">
                                          <p:val>
                                            <p:clrVal>
                                              <a:schemeClr val="hlink"/>
                                            </p:clrVal>
                                          </p:val>
                                        </p:tav>
                                      </p:tavLst>
                                    </p:anim>
                                    <p:set>
                                      <p:cBhvr>
                                        <p:cTn id="19" dur="80"/>
                                        <p:tgtEl>
                                          <p:spTgt spid="1028">
                                            <p:txEl>
                                              <p:pRg st="3" end="3"/>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wd">
                                    <p:tmPct val="50000"/>
                                  </p:iterate>
                                  <p:childTnLst>
                                    <p:set>
                                      <p:cBhvr>
                                        <p:cTn id="28" dur="1" fill="hold">
                                          <p:stCondLst>
                                            <p:cond delay="0"/>
                                          </p:stCondLst>
                                        </p:cTn>
                                        <p:tgtEl>
                                          <p:spTgt spid="58376"/>
                                        </p:tgtEl>
                                        <p:attrNameLst>
                                          <p:attrName>style.visibility</p:attrName>
                                        </p:attrNameLst>
                                      </p:cBhvr>
                                      <p:to>
                                        <p:strVal val="visible"/>
                                      </p:to>
                                    </p:set>
                                    <p:anim calcmode="discrete" valueType="clr">
                                      <p:cBhvr override="childStyle">
                                        <p:cTn id="29" dur="80"/>
                                        <p:tgtEl>
                                          <p:spTgt spid="58376"/>
                                        </p:tgtEl>
                                        <p:attrNameLst>
                                          <p:attrName>style.color</p:attrName>
                                        </p:attrNameLst>
                                      </p:cBhvr>
                                      <p:tavLst>
                                        <p:tav tm="0">
                                          <p:val>
                                            <p:clrVal>
                                              <a:schemeClr val="hlink"/>
                                            </p:clrVal>
                                          </p:val>
                                        </p:tav>
                                        <p:tav tm="50000">
                                          <p:val>
                                            <p:clrVal>
                                              <a:schemeClr val="accent2"/>
                                            </p:clrVal>
                                          </p:val>
                                        </p:tav>
                                      </p:tavLst>
                                    </p:anim>
                                    <p:anim calcmode="discrete" valueType="clr">
                                      <p:cBhvr>
                                        <p:cTn id="30" dur="80"/>
                                        <p:tgtEl>
                                          <p:spTgt spid="58376"/>
                                        </p:tgtEl>
                                        <p:attrNameLst>
                                          <p:attrName>fillcolor</p:attrName>
                                        </p:attrNameLst>
                                      </p:cBhvr>
                                      <p:tavLst>
                                        <p:tav tm="0">
                                          <p:val>
                                            <p:clrVal>
                                              <a:schemeClr val="accent2"/>
                                            </p:clrVal>
                                          </p:val>
                                        </p:tav>
                                        <p:tav tm="50000">
                                          <p:val>
                                            <p:clrVal>
                                              <a:schemeClr val="hlink"/>
                                            </p:clrVal>
                                          </p:val>
                                        </p:tav>
                                      </p:tavLst>
                                    </p:anim>
                                    <p:set>
                                      <p:cBhvr>
                                        <p:cTn id="31" dur="80"/>
                                        <p:tgtEl>
                                          <p:spTgt spid="5837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uiExpand="1" build="p"/>
      <p:bldP spid="583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87388" y="485775"/>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rgbClr val="00B0F0"/>
                </a:solidFill>
                <a:latin typeface="Calibri" pitchFamily="34" charset="0"/>
              </a:rPr>
              <a:t>Classwork Assignment 3</a:t>
            </a:r>
          </a:p>
        </p:txBody>
      </p:sp>
      <p:sp>
        <p:nvSpPr>
          <p:cNvPr id="9" name="Text Box 8"/>
          <p:cNvSpPr txBox="1">
            <a:spLocks noChangeArrowheads="1"/>
          </p:cNvSpPr>
          <p:nvPr/>
        </p:nvSpPr>
        <p:spPr bwMode="auto">
          <a:xfrm>
            <a:off x="1882776" y="1090116"/>
            <a:ext cx="5381625" cy="369332"/>
          </a:xfrm>
          <a:prstGeom prst="rect">
            <a:avLst/>
          </a:prstGeom>
          <a:noFill/>
          <a:ln w="12700" cap="sq">
            <a:noFill/>
            <a:miter lim="800000"/>
            <a:headEnd type="none" w="sm" len="sm"/>
            <a:tailEnd type="none" w="sm" len="sm"/>
          </a:ln>
        </p:spPr>
        <p:txBody>
          <a:bodyPr wrap="square">
            <a:spAutoFit/>
          </a:bodyPr>
          <a:lstStyle/>
          <a:p>
            <a:pPr algn="ctr"/>
            <a:r>
              <a:rPr lang="en-US" sz="1800" b="1" dirty="0">
                <a:latin typeface="Calibri" pitchFamily="34" charset="0"/>
              </a:rPr>
              <a:t>Verify M=13, when </a:t>
            </a:r>
            <a:r>
              <a:rPr lang="en-US" sz="1800" b="1" i="1" dirty="0">
                <a:latin typeface="Calibri" pitchFamily="34" charset="0"/>
              </a:rPr>
              <a:t>n</a:t>
            </a:r>
            <a:r>
              <a:rPr lang="en-US" sz="1800" b="1" dirty="0">
                <a:latin typeface="Calibri" pitchFamily="34" charset="0"/>
              </a:rPr>
              <a:t>=2</a:t>
            </a:r>
          </a:p>
        </p:txBody>
      </p:sp>
      <p:grpSp>
        <p:nvGrpSpPr>
          <p:cNvPr id="10" name="Group 9">
            <a:extLst>
              <a:ext uri="{FF2B5EF4-FFF2-40B4-BE49-F238E27FC236}">
                <a16:creationId xmlns:a16="http://schemas.microsoft.com/office/drawing/2014/main" id="{4EE7BE3E-114E-443B-B87F-15E8CCE3F982}"/>
              </a:ext>
            </a:extLst>
          </p:cNvPr>
          <p:cNvGrpSpPr/>
          <p:nvPr/>
        </p:nvGrpSpPr>
        <p:grpSpPr>
          <a:xfrm>
            <a:off x="2127250" y="2256829"/>
            <a:ext cx="4892677" cy="838200"/>
            <a:chOff x="1027030" y="1828800"/>
            <a:chExt cx="4892677" cy="838200"/>
          </a:xfrm>
        </p:grpSpPr>
        <p:grpSp>
          <p:nvGrpSpPr>
            <p:cNvPr id="11" name="Group 1037">
              <a:extLst>
                <a:ext uri="{FF2B5EF4-FFF2-40B4-BE49-F238E27FC236}">
                  <a16:creationId xmlns:a16="http://schemas.microsoft.com/office/drawing/2014/main" id="{B361D297-9114-4A96-AF7A-9BD2F200E50E}"/>
                </a:ext>
              </a:extLst>
            </p:cNvPr>
            <p:cNvGrpSpPr>
              <a:grpSpLocks/>
            </p:cNvGrpSpPr>
            <p:nvPr/>
          </p:nvGrpSpPr>
          <p:grpSpPr bwMode="auto">
            <a:xfrm>
              <a:off x="1349294" y="1828800"/>
              <a:ext cx="4570413" cy="838200"/>
              <a:chOff x="1104" y="1152"/>
              <a:chExt cx="2879" cy="528"/>
            </a:xfrm>
          </p:grpSpPr>
          <p:grpSp>
            <p:nvGrpSpPr>
              <p:cNvPr id="14" name="Group 1038">
                <a:extLst>
                  <a:ext uri="{FF2B5EF4-FFF2-40B4-BE49-F238E27FC236}">
                    <a16:creationId xmlns:a16="http://schemas.microsoft.com/office/drawing/2014/main" id="{4B4FC8BF-8F14-41CE-8666-EEDFA7B1EE9A}"/>
                  </a:ext>
                </a:extLst>
              </p:cNvPr>
              <p:cNvGrpSpPr>
                <a:grpSpLocks/>
              </p:cNvGrpSpPr>
              <p:nvPr/>
            </p:nvGrpSpPr>
            <p:grpSpPr bwMode="auto">
              <a:xfrm>
                <a:off x="2832" y="1152"/>
                <a:ext cx="1151" cy="528"/>
                <a:chOff x="2832" y="1152"/>
                <a:chExt cx="1151" cy="528"/>
              </a:xfrm>
            </p:grpSpPr>
            <p:sp>
              <p:nvSpPr>
                <p:cNvPr id="19" name="Text Box 1039">
                  <a:extLst>
                    <a:ext uri="{FF2B5EF4-FFF2-40B4-BE49-F238E27FC236}">
                      <a16:creationId xmlns:a16="http://schemas.microsoft.com/office/drawing/2014/main" id="{E634454B-A481-4871-A44E-50530FB7ED8B}"/>
                    </a:ext>
                  </a:extLst>
                </p:cNvPr>
                <p:cNvSpPr txBox="1">
                  <a:spLocks noChangeArrowheads="1"/>
                </p:cNvSpPr>
                <p:nvPr/>
              </p:nvSpPr>
              <p:spPr bwMode="auto">
                <a:xfrm>
                  <a:off x="2832" y="115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HSWGHKLMN</a:t>
                  </a:r>
                </a:p>
              </p:txBody>
            </p:sp>
            <p:sp>
              <p:nvSpPr>
                <p:cNvPr id="20" name="Text Box 1040">
                  <a:extLst>
                    <a:ext uri="{FF2B5EF4-FFF2-40B4-BE49-F238E27FC236}">
                      <a16:creationId xmlns:a16="http://schemas.microsoft.com/office/drawing/2014/main" id="{6D987A27-F9D9-4BAF-8318-A630806BFE0E}"/>
                    </a:ext>
                  </a:extLst>
                </p:cNvPr>
                <p:cNvSpPr txBox="1">
                  <a:spLocks noChangeArrowheads="1"/>
                </p:cNvSpPr>
                <p:nvPr/>
              </p:nvSpPr>
              <p:spPr bwMode="auto">
                <a:xfrm>
                  <a:off x="2832" y="139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HS-GHKLMN</a:t>
                  </a:r>
                </a:p>
              </p:txBody>
            </p:sp>
          </p:grpSp>
          <p:grpSp>
            <p:nvGrpSpPr>
              <p:cNvPr id="15" name="Group 1041">
                <a:extLst>
                  <a:ext uri="{FF2B5EF4-FFF2-40B4-BE49-F238E27FC236}">
                    <a16:creationId xmlns:a16="http://schemas.microsoft.com/office/drawing/2014/main" id="{1F4A7EEF-D26C-4E22-8C0B-0089833C77B0}"/>
                  </a:ext>
                </a:extLst>
              </p:cNvPr>
              <p:cNvGrpSpPr>
                <a:grpSpLocks/>
              </p:cNvGrpSpPr>
              <p:nvPr/>
            </p:nvGrpSpPr>
            <p:grpSpPr bwMode="auto">
              <a:xfrm>
                <a:off x="1104" y="1152"/>
                <a:ext cx="1151" cy="528"/>
                <a:chOff x="1104" y="1152"/>
                <a:chExt cx="1151" cy="528"/>
              </a:xfrm>
            </p:grpSpPr>
            <p:sp>
              <p:nvSpPr>
                <p:cNvPr id="17" name="Text Box 1042">
                  <a:extLst>
                    <a:ext uri="{FF2B5EF4-FFF2-40B4-BE49-F238E27FC236}">
                      <a16:creationId xmlns:a16="http://schemas.microsoft.com/office/drawing/2014/main" id="{CE278073-2BEF-4462-A627-71E824166320}"/>
                    </a:ext>
                  </a:extLst>
                </p:cNvPr>
                <p:cNvSpPr txBox="1">
                  <a:spLocks noChangeArrowheads="1"/>
                </p:cNvSpPr>
                <p:nvPr/>
              </p:nvSpPr>
              <p:spPr bwMode="auto">
                <a:xfrm>
                  <a:off x="1104" y="115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HSWGHKLMN</a:t>
                  </a:r>
                </a:p>
              </p:txBody>
            </p:sp>
            <p:sp>
              <p:nvSpPr>
                <p:cNvPr id="18" name="Text Box 1043">
                  <a:extLst>
                    <a:ext uri="{FF2B5EF4-FFF2-40B4-BE49-F238E27FC236}">
                      <a16:creationId xmlns:a16="http://schemas.microsoft.com/office/drawing/2014/main" id="{E585F17C-D228-4D5A-A7DF-7A117FB97FF1}"/>
                    </a:ext>
                  </a:extLst>
                </p:cNvPr>
                <p:cNvSpPr txBox="1">
                  <a:spLocks noChangeArrowheads="1"/>
                </p:cNvSpPr>
                <p:nvPr/>
              </p:nvSpPr>
              <p:spPr bwMode="auto">
                <a:xfrm>
                  <a:off x="1104" y="1392"/>
                  <a:ext cx="1036"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HSGHKLMN</a:t>
                  </a:r>
                </a:p>
              </p:txBody>
            </p:sp>
          </p:grpSp>
          <p:sp>
            <p:nvSpPr>
              <p:cNvPr id="16" name="AutoShape 1044">
                <a:extLst>
                  <a:ext uri="{FF2B5EF4-FFF2-40B4-BE49-F238E27FC236}">
                    <a16:creationId xmlns:a16="http://schemas.microsoft.com/office/drawing/2014/main" id="{4103992C-B8E1-44C8-9D05-A2AF425ABD28}"/>
                  </a:ext>
                </a:extLst>
              </p:cNvPr>
              <p:cNvSpPr>
                <a:spLocks noChangeArrowheads="1"/>
              </p:cNvSpPr>
              <p:nvPr/>
            </p:nvSpPr>
            <p:spPr bwMode="auto">
              <a:xfrm>
                <a:off x="2423" y="1344"/>
                <a:ext cx="240" cy="144"/>
              </a:xfrm>
              <a:prstGeom prst="rightArrow">
                <a:avLst>
                  <a:gd name="adj1" fmla="val 50000"/>
                  <a:gd name="adj2" fmla="val 41667"/>
                </a:avLst>
              </a:prstGeom>
              <a:solidFill>
                <a:schemeClr val="accent2"/>
              </a:solidFill>
              <a:ln w="12700" cap="sq">
                <a:noFill/>
                <a:miter lim="800000"/>
                <a:headEnd type="none" w="sm" len="sm"/>
                <a:tailEnd type="none" w="sm" len="sm"/>
              </a:ln>
            </p:spPr>
            <p:txBody>
              <a:bodyPr wrap="none" anchor="ctr"/>
              <a:lstStyle/>
              <a:p>
                <a:endParaRPr lang="en-US"/>
              </a:p>
            </p:txBody>
          </p:sp>
        </p:grpSp>
        <p:sp>
          <p:nvSpPr>
            <p:cNvPr id="12" name="Rectangle 75">
              <a:extLst>
                <a:ext uri="{FF2B5EF4-FFF2-40B4-BE49-F238E27FC236}">
                  <a16:creationId xmlns:a16="http://schemas.microsoft.com/office/drawing/2014/main" id="{0A3127A6-93FF-4ACF-8A29-BACCD38F1246}"/>
                </a:ext>
              </a:extLst>
            </p:cNvPr>
            <p:cNvSpPr>
              <a:spLocks noChangeArrowheads="1"/>
            </p:cNvSpPr>
            <p:nvPr/>
          </p:nvSpPr>
          <p:spPr bwMode="auto">
            <a:xfrm>
              <a:off x="1027030" y="1851027"/>
              <a:ext cx="317500" cy="396875"/>
            </a:xfrm>
            <a:prstGeom prst="rect">
              <a:avLst/>
            </a:prstGeom>
            <a:noFill/>
            <a:ln w="12700" cap="sq">
              <a:noFill/>
              <a:miter lim="800000"/>
              <a:headEnd type="none" w="sm" len="sm"/>
              <a:tailEnd type="none" w="sm" len="sm"/>
            </a:ln>
            <a:effectLst/>
          </p:spPr>
          <p:txBody>
            <a:bodyPr wrap="none">
              <a:spAutoFit/>
            </a:bodyPr>
            <a:lstStyle/>
            <a:p>
              <a:pPr>
                <a:defRPr/>
              </a:pPr>
              <a:r>
                <a:rPr kumimoji="1" lang="en-US" sz="2000" i="1" dirty="0">
                  <a:effectLst>
                    <a:outerShdw blurRad="38100" dist="38100" dir="2700000" algn="tl">
                      <a:srgbClr val="000000">
                        <a:alpha val="43137"/>
                      </a:srgbClr>
                    </a:outerShdw>
                  </a:effectLst>
                  <a:latin typeface="Calibri" pitchFamily="34" charset="0"/>
                </a:rPr>
                <a:t>a</a:t>
              </a:r>
            </a:p>
          </p:txBody>
        </p:sp>
        <p:sp>
          <p:nvSpPr>
            <p:cNvPr id="13" name="Rectangle 76">
              <a:extLst>
                <a:ext uri="{FF2B5EF4-FFF2-40B4-BE49-F238E27FC236}">
                  <a16:creationId xmlns:a16="http://schemas.microsoft.com/office/drawing/2014/main" id="{63C6DCEE-D713-4630-B21F-376E81EF8050}"/>
                </a:ext>
              </a:extLst>
            </p:cNvPr>
            <p:cNvSpPr>
              <a:spLocks noChangeArrowheads="1"/>
            </p:cNvSpPr>
            <p:nvPr/>
          </p:nvSpPr>
          <p:spPr bwMode="auto">
            <a:xfrm>
              <a:off x="1027032" y="2219327"/>
              <a:ext cx="325437" cy="396875"/>
            </a:xfrm>
            <a:prstGeom prst="rect">
              <a:avLst/>
            </a:prstGeom>
            <a:noFill/>
            <a:ln w="12700" cap="sq">
              <a:noFill/>
              <a:miter lim="800000"/>
              <a:headEnd type="none" w="sm" len="sm"/>
              <a:tailEnd type="none" w="sm" len="sm"/>
            </a:ln>
            <a:effectLst/>
          </p:spPr>
          <p:txBody>
            <a:bodyPr wrap="none">
              <a:spAutoFit/>
            </a:bodyPr>
            <a:lstStyle/>
            <a:p>
              <a:pPr>
                <a:defRPr/>
              </a:pPr>
              <a:r>
                <a:rPr kumimoji="1" lang="en-US" sz="2000" i="1" dirty="0">
                  <a:effectLst>
                    <a:outerShdw blurRad="38100" dist="38100" dir="2700000" algn="tl">
                      <a:srgbClr val="000000">
                        <a:alpha val="43137"/>
                      </a:srgbClr>
                    </a:outerShdw>
                  </a:effectLst>
                  <a:latin typeface="Calibri" pitchFamily="34" charset="0"/>
                </a:rPr>
                <a:t>b</a:t>
              </a:r>
            </a:p>
          </p:txBody>
        </p:sp>
      </p:grpSp>
      <p:grpSp>
        <p:nvGrpSpPr>
          <p:cNvPr id="21" name="Group 20">
            <a:extLst>
              <a:ext uri="{FF2B5EF4-FFF2-40B4-BE49-F238E27FC236}">
                <a16:creationId xmlns:a16="http://schemas.microsoft.com/office/drawing/2014/main" id="{866FFC12-81DF-4D49-A067-BE24704F0F06}"/>
              </a:ext>
            </a:extLst>
          </p:cNvPr>
          <p:cNvGrpSpPr/>
          <p:nvPr/>
        </p:nvGrpSpPr>
        <p:grpSpPr>
          <a:xfrm>
            <a:off x="2127251" y="3171229"/>
            <a:ext cx="4892675" cy="838200"/>
            <a:chOff x="1027032" y="2743200"/>
            <a:chExt cx="4892675" cy="838200"/>
          </a:xfrm>
        </p:grpSpPr>
        <p:grpSp>
          <p:nvGrpSpPr>
            <p:cNvPr id="22" name="Group 1045">
              <a:extLst>
                <a:ext uri="{FF2B5EF4-FFF2-40B4-BE49-F238E27FC236}">
                  <a16:creationId xmlns:a16="http://schemas.microsoft.com/office/drawing/2014/main" id="{BEA50AAF-438A-4056-9A5D-94C8734FEBD4}"/>
                </a:ext>
              </a:extLst>
            </p:cNvPr>
            <p:cNvGrpSpPr>
              <a:grpSpLocks/>
            </p:cNvGrpSpPr>
            <p:nvPr/>
          </p:nvGrpSpPr>
          <p:grpSpPr bwMode="auto">
            <a:xfrm>
              <a:off x="1349294" y="2743200"/>
              <a:ext cx="4570413" cy="838200"/>
              <a:chOff x="1104" y="1152"/>
              <a:chExt cx="2879" cy="528"/>
            </a:xfrm>
          </p:grpSpPr>
          <p:grpSp>
            <p:nvGrpSpPr>
              <p:cNvPr id="25" name="Group 1046">
                <a:extLst>
                  <a:ext uri="{FF2B5EF4-FFF2-40B4-BE49-F238E27FC236}">
                    <a16:creationId xmlns:a16="http://schemas.microsoft.com/office/drawing/2014/main" id="{6D4F2840-A9DA-4203-82ED-BDCEE47A1A14}"/>
                  </a:ext>
                </a:extLst>
              </p:cNvPr>
              <p:cNvGrpSpPr>
                <a:grpSpLocks/>
              </p:cNvGrpSpPr>
              <p:nvPr/>
            </p:nvGrpSpPr>
            <p:grpSpPr bwMode="auto">
              <a:xfrm>
                <a:off x="2832" y="1152"/>
                <a:ext cx="1151" cy="528"/>
                <a:chOff x="2832" y="1152"/>
                <a:chExt cx="1151" cy="528"/>
              </a:xfrm>
            </p:grpSpPr>
            <p:sp>
              <p:nvSpPr>
                <p:cNvPr id="30" name="Text Box 1047">
                  <a:extLst>
                    <a:ext uri="{FF2B5EF4-FFF2-40B4-BE49-F238E27FC236}">
                      <a16:creationId xmlns:a16="http://schemas.microsoft.com/office/drawing/2014/main" id="{37D05920-5A41-43E9-BA4C-1B9C341A5D7E}"/>
                    </a:ext>
                  </a:extLst>
                </p:cNvPr>
                <p:cNvSpPr txBox="1">
                  <a:spLocks noChangeArrowheads="1"/>
                </p:cNvSpPr>
                <p:nvPr/>
              </p:nvSpPr>
              <p:spPr bwMode="auto">
                <a:xfrm>
                  <a:off x="2832" y="115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HSWGHKLMN</a:t>
                  </a:r>
                </a:p>
              </p:txBody>
            </p:sp>
            <p:sp>
              <p:nvSpPr>
                <p:cNvPr id="31" name="Text Box 1048">
                  <a:extLst>
                    <a:ext uri="{FF2B5EF4-FFF2-40B4-BE49-F238E27FC236}">
                      <a16:creationId xmlns:a16="http://schemas.microsoft.com/office/drawing/2014/main" id="{2DBD6A4B-EFF8-45EF-B2D0-377FF302E33B}"/>
                    </a:ext>
                  </a:extLst>
                </p:cNvPr>
                <p:cNvSpPr txBox="1">
                  <a:spLocks noChangeArrowheads="1"/>
                </p:cNvSpPr>
                <p:nvPr/>
              </p:nvSpPr>
              <p:spPr bwMode="auto">
                <a:xfrm>
                  <a:off x="2832" y="139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---GHKLMN</a:t>
                  </a:r>
                </a:p>
              </p:txBody>
            </p:sp>
          </p:grpSp>
          <p:grpSp>
            <p:nvGrpSpPr>
              <p:cNvPr id="26" name="Group 1049">
                <a:extLst>
                  <a:ext uri="{FF2B5EF4-FFF2-40B4-BE49-F238E27FC236}">
                    <a16:creationId xmlns:a16="http://schemas.microsoft.com/office/drawing/2014/main" id="{377604B4-F8CF-4EE5-A6D0-998EF108ACAA}"/>
                  </a:ext>
                </a:extLst>
              </p:cNvPr>
              <p:cNvGrpSpPr>
                <a:grpSpLocks/>
              </p:cNvGrpSpPr>
              <p:nvPr/>
            </p:nvGrpSpPr>
            <p:grpSpPr bwMode="auto">
              <a:xfrm>
                <a:off x="1104" y="1152"/>
                <a:ext cx="1151" cy="528"/>
                <a:chOff x="1104" y="1152"/>
                <a:chExt cx="1151" cy="528"/>
              </a:xfrm>
            </p:grpSpPr>
            <p:sp>
              <p:nvSpPr>
                <p:cNvPr id="28" name="Text Box 1050">
                  <a:extLst>
                    <a:ext uri="{FF2B5EF4-FFF2-40B4-BE49-F238E27FC236}">
                      <a16:creationId xmlns:a16="http://schemas.microsoft.com/office/drawing/2014/main" id="{C95AB0C2-3409-4098-874B-C2E8111CAB67}"/>
                    </a:ext>
                  </a:extLst>
                </p:cNvPr>
                <p:cNvSpPr txBox="1">
                  <a:spLocks noChangeArrowheads="1"/>
                </p:cNvSpPr>
                <p:nvPr/>
              </p:nvSpPr>
              <p:spPr bwMode="auto">
                <a:xfrm>
                  <a:off x="1104" y="115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HSWGHKLMN</a:t>
                  </a:r>
                </a:p>
              </p:txBody>
            </p:sp>
            <p:sp>
              <p:nvSpPr>
                <p:cNvPr id="29" name="Text Box 1051">
                  <a:extLst>
                    <a:ext uri="{FF2B5EF4-FFF2-40B4-BE49-F238E27FC236}">
                      <a16:creationId xmlns:a16="http://schemas.microsoft.com/office/drawing/2014/main" id="{2378B07B-CE06-4142-A70C-BCB6DF8260CA}"/>
                    </a:ext>
                  </a:extLst>
                </p:cNvPr>
                <p:cNvSpPr txBox="1">
                  <a:spLocks noChangeArrowheads="1"/>
                </p:cNvSpPr>
                <p:nvPr/>
              </p:nvSpPr>
              <p:spPr bwMode="auto">
                <a:xfrm>
                  <a:off x="1104" y="1392"/>
                  <a:ext cx="806"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GHKLMN</a:t>
                  </a:r>
                </a:p>
              </p:txBody>
            </p:sp>
          </p:grpSp>
          <p:sp>
            <p:nvSpPr>
              <p:cNvPr id="27" name="AutoShape 1052">
                <a:extLst>
                  <a:ext uri="{FF2B5EF4-FFF2-40B4-BE49-F238E27FC236}">
                    <a16:creationId xmlns:a16="http://schemas.microsoft.com/office/drawing/2014/main" id="{11B9D5B6-8650-4279-B6F0-67746D884FC6}"/>
                  </a:ext>
                </a:extLst>
              </p:cNvPr>
              <p:cNvSpPr>
                <a:spLocks noChangeArrowheads="1"/>
              </p:cNvSpPr>
              <p:nvPr/>
            </p:nvSpPr>
            <p:spPr bwMode="auto">
              <a:xfrm>
                <a:off x="2423" y="1344"/>
                <a:ext cx="240" cy="144"/>
              </a:xfrm>
              <a:prstGeom prst="rightArrow">
                <a:avLst>
                  <a:gd name="adj1" fmla="val 50000"/>
                  <a:gd name="adj2" fmla="val 41667"/>
                </a:avLst>
              </a:prstGeom>
              <a:solidFill>
                <a:schemeClr val="accent2"/>
              </a:solidFill>
              <a:ln w="12700" cap="sq">
                <a:noFill/>
                <a:miter lim="800000"/>
                <a:headEnd type="none" w="sm" len="sm"/>
                <a:tailEnd type="none" w="sm" len="sm"/>
              </a:ln>
            </p:spPr>
            <p:txBody>
              <a:bodyPr wrap="none" anchor="ctr"/>
              <a:lstStyle/>
              <a:p>
                <a:endParaRPr lang="en-US"/>
              </a:p>
            </p:txBody>
          </p:sp>
        </p:grpSp>
        <p:sp>
          <p:nvSpPr>
            <p:cNvPr id="23" name="Rectangle 77">
              <a:extLst>
                <a:ext uri="{FF2B5EF4-FFF2-40B4-BE49-F238E27FC236}">
                  <a16:creationId xmlns:a16="http://schemas.microsoft.com/office/drawing/2014/main" id="{804658EC-5C91-4BEB-B34B-8E43C62845B2}"/>
                </a:ext>
              </a:extLst>
            </p:cNvPr>
            <p:cNvSpPr>
              <a:spLocks noChangeArrowheads="1"/>
            </p:cNvSpPr>
            <p:nvPr/>
          </p:nvSpPr>
          <p:spPr bwMode="auto">
            <a:xfrm>
              <a:off x="1027032" y="2749550"/>
              <a:ext cx="319087" cy="400050"/>
            </a:xfrm>
            <a:prstGeom prst="rect">
              <a:avLst/>
            </a:prstGeom>
            <a:noFill/>
            <a:ln w="12700" cap="sq">
              <a:noFill/>
              <a:miter lim="800000"/>
              <a:headEnd type="none" w="sm" len="sm"/>
              <a:tailEnd type="none" w="sm" len="sm"/>
            </a:ln>
            <a:effectLst/>
          </p:spPr>
          <p:txBody>
            <a:bodyPr wrap="none">
              <a:spAutoFit/>
            </a:bodyPr>
            <a:lstStyle/>
            <a:p>
              <a:pPr>
                <a:defRPr/>
              </a:pPr>
              <a:r>
                <a:rPr kumimoji="1" lang="en-US" sz="2000" i="1" dirty="0">
                  <a:effectLst>
                    <a:outerShdw blurRad="38100" dist="38100" dir="2700000" algn="tl">
                      <a:srgbClr val="000000">
                        <a:alpha val="43137"/>
                      </a:srgbClr>
                    </a:outerShdw>
                  </a:effectLst>
                  <a:latin typeface="Calibri" pitchFamily="34" charset="0"/>
                </a:rPr>
                <a:t>a</a:t>
              </a:r>
            </a:p>
          </p:txBody>
        </p:sp>
        <p:sp>
          <p:nvSpPr>
            <p:cNvPr id="24" name="Rectangle 78">
              <a:extLst>
                <a:ext uri="{FF2B5EF4-FFF2-40B4-BE49-F238E27FC236}">
                  <a16:creationId xmlns:a16="http://schemas.microsoft.com/office/drawing/2014/main" id="{3F95979B-89A1-4D91-A70F-EC22101CC607}"/>
                </a:ext>
              </a:extLst>
            </p:cNvPr>
            <p:cNvSpPr>
              <a:spLocks noChangeArrowheads="1"/>
            </p:cNvSpPr>
            <p:nvPr/>
          </p:nvSpPr>
          <p:spPr bwMode="auto">
            <a:xfrm>
              <a:off x="1027032" y="3117852"/>
              <a:ext cx="325437" cy="396875"/>
            </a:xfrm>
            <a:prstGeom prst="rect">
              <a:avLst/>
            </a:prstGeom>
            <a:noFill/>
            <a:ln w="12700" cap="sq">
              <a:noFill/>
              <a:miter lim="800000"/>
              <a:headEnd type="none" w="sm" len="sm"/>
              <a:tailEnd type="none" w="sm" len="sm"/>
            </a:ln>
            <a:effectLst/>
          </p:spPr>
          <p:txBody>
            <a:bodyPr wrap="none">
              <a:spAutoFit/>
            </a:bodyPr>
            <a:lstStyle/>
            <a:p>
              <a:pPr>
                <a:defRPr/>
              </a:pPr>
              <a:r>
                <a:rPr kumimoji="1" lang="en-US" sz="2000" i="1" dirty="0">
                  <a:effectLst>
                    <a:outerShdw blurRad="38100" dist="38100" dir="2700000" algn="tl">
                      <a:srgbClr val="000000">
                        <a:alpha val="43137"/>
                      </a:srgbClr>
                    </a:outerShdw>
                  </a:effectLst>
                  <a:latin typeface="Calibri" pitchFamily="34" charset="0"/>
                </a:rPr>
                <a:t>d</a:t>
              </a:r>
            </a:p>
          </p:txBody>
        </p:sp>
      </p:grpSp>
      <p:grpSp>
        <p:nvGrpSpPr>
          <p:cNvPr id="32" name="Group 31">
            <a:extLst>
              <a:ext uri="{FF2B5EF4-FFF2-40B4-BE49-F238E27FC236}">
                <a16:creationId xmlns:a16="http://schemas.microsoft.com/office/drawing/2014/main" id="{70D13946-624C-4188-A3C9-85AC06532666}"/>
              </a:ext>
            </a:extLst>
          </p:cNvPr>
          <p:cNvGrpSpPr/>
          <p:nvPr/>
        </p:nvGrpSpPr>
        <p:grpSpPr>
          <a:xfrm>
            <a:off x="2119314" y="4085629"/>
            <a:ext cx="4908548" cy="838200"/>
            <a:chOff x="1027032" y="3657600"/>
            <a:chExt cx="4908548" cy="838200"/>
          </a:xfrm>
        </p:grpSpPr>
        <p:grpSp>
          <p:nvGrpSpPr>
            <p:cNvPr id="33" name="Group 1053">
              <a:extLst>
                <a:ext uri="{FF2B5EF4-FFF2-40B4-BE49-F238E27FC236}">
                  <a16:creationId xmlns:a16="http://schemas.microsoft.com/office/drawing/2014/main" id="{DB9B6B5A-225D-4C4E-B224-93C7F4F92F90}"/>
                </a:ext>
              </a:extLst>
            </p:cNvPr>
            <p:cNvGrpSpPr>
              <a:grpSpLocks/>
            </p:cNvGrpSpPr>
            <p:nvPr/>
          </p:nvGrpSpPr>
          <p:grpSpPr bwMode="auto">
            <a:xfrm>
              <a:off x="1349292" y="3657600"/>
              <a:ext cx="4586288" cy="838200"/>
              <a:chOff x="1104" y="1152"/>
              <a:chExt cx="2889" cy="528"/>
            </a:xfrm>
          </p:grpSpPr>
          <p:grpSp>
            <p:nvGrpSpPr>
              <p:cNvPr id="36" name="Group 1054">
                <a:extLst>
                  <a:ext uri="{FF2B5EF4-FFF2-40B4-BE49-F238E27FC236}">
                    <a16:creationId xmlns:a16="http://schemas.microsoft.com/office/drawing/2014/main" id="{5A71C83A-7487-43CC-B8A1-074F5FCDD062}"/>
                  </a:ext>
                </a:extLst>
              </p:cNvPr>
              <p:cNvGrpSpPr>
                <a:grpSpLocks/>
              </p:cNvGrpSpPr>
              <p:nvPr/>
            </p:nvGrpSpPr>
            <p:grpSpPr bwMode="auto">
              <a:xfrm>
                <a:off x="2832" y="1152"/>
                <a:ext cx="1161" cy="528"/>
                <a:chOff x="2832" y="1152"/>
                <a:chExt cx="1161" cy="528"/>
              </a:xfrm>
            </p:grpSpPr>
            <p:sp>
              <p:nvSpPr>
                <p:cNvPr id="41" name="Text Box 1055">
                  <a:extLst>
                    <a:ext uri="{FF2B5EF4-FFF2-40B4-BE49-F238E27FC236}">
                      <a16:creationId xmlns:a16="http://schemas.microsoft.com/office/drawing/2014/main" id="{7F6F67D1-1398-4ADB-9D2B-53B8D283574B}"/>
                    </a:ext>
                  </a:extLst>
                </p:cNvPr>
                <p:cNvSpPr txBox="1">
                  <a:spLocks noChangeArrowheads="1"/>
                </p:cNvSpPr>
                <p:nvPr/>
              </p:nvSpPr>
              <p:spPr bwMode="auto">
                <a:xfrm>
                  <a:off x="2832" y="1152"/>
                  <a:ext cx="1161" cy="291"/>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--WGH</a:t>
                  </a:r>
                  <a:r>
                    <a:rPr lang="en-US" b="1" dirty="0">
                      <a:solidFill>
                        <a:srgbClr val="F333E1"/>
                      </a:solidFill>
                      <a:latin typeface="Courier New" pitchFamily="49" charset="0"/>
                    </a:rPr>
                    <a:t>K</a:t>
                  </a:r>
                  <a:r>
                    <a:rPr lang="en-US" b="1" dirty="0">
                      <a:solidFill>
                        <a:schemeClr val="bg1">
                          <a:lumMod val="65000"/>
                        </a:schemeClr>
                      </a:solidFill>
                      <a:latin typeface="Courier New" pitchFamily="49" charset="0"/>
                    </a:rPr>
                    <a:t>L--</a:t>
                  </a:r>
                </a:p>
              </p:txBody>
            </p:sp>
            <p:sp>
              <p:nvSpPr>
                <p:cNvPr id="42" name="Text Box 1056">
                  <a:extLst>
                    <a:ext uri="{FF2B5EF4-FFF2-40B4-BE49-F238E27FC236}">
                      <a16:creationId xmlns:a16="http://schemas.microsoft.com/office/drawing/2014/main" id="{94D942DF-4F8B-42DB-948A-4B395CC91C5F}"/>
                    </a:ext>
                  </a:extLst>
                </p:cNvPr>
                <p:cNvSpPr txBox="1">
                  <a:spLocks noChangeArrowheads="1"/>
                </p:cNvSpPr>
                <p:nvPr/>
              </p:nvSpPr>
              <p:spPr bwMode="auto">
                <a:xfrm>
                  <a:off x="2832" y="139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HSWGH</a:t>
                  </a:r>
                  <a:r>
                    <a:rPr lang="en-US" b="1" dirty="0">
                      <a:solidFill>
                        <a:srgbClr val="F333E1"/>
                      </a:solidFill>
                      <a:latin typeface="Courier New" pitchFamily="49" charset="0"/>
                    </a:rPr>
                    <a:t>R</a:t>
                  </a:r>
                  <a:r>
                    <a:rPr lang="en-US" b="1" dirty="0">
                      <a:solidFill>
                        <a:schemeClr val="bg1">
                          <a:lumMod val="65000"/>
                        </a:schemeClr>
                      </a:solidFill>
                      <a:latin typeface="Courier New" pitchFamily="49" charset="0"/>
                    </a:rPr>
                    <a:t>LMN</a:t>
                  </a:r>
                </a:p>
              </p:txBody>
            </p:sp>
          </p:grpSp>
          <p:grpSp>
            <p:nvGrpSpPr>
              <p:cNvPr id="37" name="Group 1057">
                <a:extLst>
                  <a:ext uri="{FF2B5EF4-FFF2-40B4-BE49-F238E27FC236}">
                    <a16:creationId xmlns:a16="http://schemas.microsoft.com/office/drawing/2014/main" id="{B46BB058-3056-4F34-B482-C26899CEC19D}"/>
                  </a:ext>
                </a:extLst>
              </p:cNvPr>
              <p:cNvGrpSpPr>
                <a:grpSpLocks/>
              </p:cNvGrpSpPr>
              <p:nvPr/>
            </p:nvGrpSpPr>
            <p:grpSpPr bwMode="auto">
              <a:xfrm>
                <a:off x="1104" y="1152"/>
                <a:ext cx="1151" cy="528"/>
                <a:chOff x="1104" y="1152"/>
                <a:chExt cx="1151" cy="528"/>
              </a:xfrm>
            </p:grpSpPr>
            <p:sp>
              <p:nvSpPr>
                <p:cNvPr id="39" name="Text Box 1058">
                  <a:extLst>
                    <a:ext uri="{FF2B5EF4-FFF2-40B4-BE49-F238E27FC236}">
                      <a16:creationId xmlns:a16="http://schemas.microsoft.com/office/drawing/2014/main" id="{2E20483E-9B9E-4CF1-B7A3-402A3803E533}"/>
                    </a:ext>
                  </a:extLst>
                </p:cNvPr>
                <p:cNvSpPr txBox="1">
                  <a:spLocks noChangeArrowheads="1"/>
                </p:cNvSpPr>
                <p:nvPr/>
              </p:nvSpPr>
              <p:spPr bwMode="auto">
                <a:xfrm>
                  <a:off x="1104" y="1152"/>
                  <a:ext cx="697" cy="291"/>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WGHKL</a:t>
                  </a:r>
                </a:p>
              </p:txBody>
            </p:sp>
            <p:sp>
              <p:nvSpPr>
                <p:cNvPr id="40" name="Text Box 1059">
                  <a:extLst>
                    <a:ext uri="{FF2B5EF4-FFF2-40B4-BE49-F238E27FC236}">
                      <a16:creationId xmlns:a16="http://schemas.microsoft.com/office/drawing/2014/main" id="{018A3519-92FB-4C6A-998D-C08BA8ABDB96}"/>
                    </a:ext>
                  </a:extLst>
                </p:cNvPr>
                <p:cNvSpPr txBox="1">
                  <a:spLocks noChangeArrowheads="1"/>
                </p:cNvSpPr>
                <p:nvPr/>
              </p:nvSpPr>
              <p:spPr bwMode="auto">
                <a:xfrm>
                  <a:off x="1104" y="1392"/>
                  <a:ext cx="1151" cy="288"/>
                </a:xfrm>
                <a:prstGeom prst="rect">
                  <a:avLst/>
                </a:prstGeom>
                <a:noFill/>
                <a:ln w="12700" cap="sq">
                  <a:noFill/>
                  <a:miter lim="800000"/>
                  <a:headEnd type="none" w="sm" len="sm"/>
                  <a:tailEnd type="none" w="sm" len="sm"/>
                </a:ln>
              </p:spPr>
              <p:txBody>
                <a:bodyPr wrap="none">
                  <a:spAutoFit/>
                </a:bodyPr>
                <a:lstStyle/>
                <a:p>
                  <a:r>
                    <a:rPr lang="en-US" b="1" dirty="0">
                      <a:solidFill>
                        <a:schemeClr val="bg1">
                          <a:lumMod val="65000"/>
                        </a:schemeClr>
                      </a:solidFill>
                      <a:latin typeface="Courier New" pitchFamily="49" charset="0"/>
                    </a:rPr>
                    <a:t>HSWGHRLMN</a:t>
                  </a:r>
                </a:p>
              </p:txBody>
            </p:sp>
          </p:grpSp>
          <p:sp>
            <p:nvSpPr>
              <p:cNvPr id="38" name="AutoShape 1060">
                <a:extLst>
                  <a:ext uri="{FF2B5EF4-FFF2-40B4-BE49-F238E27FC236}">
                    <a16:creationId xmlns:a16="http://schemas.microsoft.com/office/drawing/2014/main" id="{EF224C1D-730E-47D0-9C7D-2EE86609CF5F}"/>
                  </a:ext>
                </a:extLst>
              </p:cNvPr>
              <p:cNvSpPr>
                <a:spLocks noChangeArrowheads="1"/>
              </p:cNvSpPr>
              <p:nvPr/>
            </p:nvSpPr>
            <p:spPr bwMode="auto">
              <a:xfrm>
                <a:off x="2423" y="1344"/>
                <a:ext cx="240" cy="144"/>
              </a:xfrm>
              <a:prstGeom prst="rightArrow">
                <a:avLst>
                  <a:gd name="adj1" fmla="val 50000"/>
                  <a:gd name="adj2" fmla="val 41667"/>
                </a:avLst>
              </a:prstGeom>
              <a:solidFill>
                <a:schemeClr val="accent2"/>
              </a:solidFill>
              <a:ln w="12700" cap="sq">
                <a:noFill/>
                <a:miter lim="800000"/>
                <a:headEnd type="none" w="sm" len="sm"/>
                <a:tailEnd type="none" w="sm" len="sm"/>
              </a:ln>
            </p:spPr>
            <p:txBody>
              <a:bodyPr wrap="none" anchor="ctr"/>
              <a:lstStyle/>
              <a:p>
                <a:endParaRPr lang="en-US"/>
              </a:p>
            </p:txBody>
          </p:sp>
        </p:grpSp>
        <p:sp>
          <p:nvSpPr>
            <p:cNvPr id="34" name="Rectangle 79">
              <a:extLst>
                <a:ext uri="{FF2B5EF4-FFF2-40B4-BE49-F238E27FC236}">
                  <a16:creationId xmlns:a16="http://schemas.microsoft.com/office/drawing/2014/main" id="{CE2E7E5D-34DB-4EC0-996A-8392173FF2C9}"/>
                </a:ext>
              </a:extLst>
            </p:cNvPr>
            <p:cNvSpPr>
              <a:spLocks noChangeArrowheads="1"/>
            </p:cNvSpPr>
            <p:nvPr/>
          </p:nvSpPr>
          <p:spPr bwMode="auto">
            <a:xfrm>
              <a:off x="1027032" y="3663950"/>
              <a:ext cx="306387" cy="400050"/>
            </a:xfrm>
            <a:prstGeom prst="rect">
              <a:avLst/>
            </a:prstGeom>
            <a:noFill/>
            <a:ln w="12700" cap="sq">
              <a:noFill/>
              <a:miter lim="800000"/>
              <a:headEnd type="none" w="sm" len="sm"/>
              <a:tailEnd type="none" w="sm" len="sm"/>
            </a:ln>
            <a:effectLst/>
          </p:spPr>
          <p:txBody>
            <a:bodyPr wrap="none">
              <a:spAutoFit/>
            </a:bodyPr>
            <a:lstStyle/>
            <a:p>
              <a:pPr>
                <a:defRPr/>
              </a:pPr>
              <a:r>
                <a:rPr kumimoji="1" lang="en-US" sz="2000" i="1" dirty="0">
                  <a:effectLst>
                    <a:outerShdw blurRad="38100" dist="38100" dir="2700000" algn="tl">
                      <a:srgbClr val="000000">
                        <a:alpha val="43137"/>
                      </a:srgbClr>
                    </a:outerShdw>
                  </a:effectLst>
                  <a:latin typeface="Calibri" pitchFamily="34" charset="0"/>
                </a:rPr>
                <a:t>e</a:t>
              </a:r>
            </a:p>
          </p:txBody>
        </p:sp>
        <p:sp>
          <p:nvSpPr>
            <p:cNvPr id="35" name="Rectangle 80">
              <a:extLst>
                <a:ext uri="{FF2B5EF4-FFF2-40B4-BE49-F238E27FC236}">
                  <a16:creationId xmlns:a16="http://schemas.microsoft.com/office/drawing/2014/main" id="{F104308C-D4A2-4ECF-B1C5-3988469C9A0A}"/>
                </a:ext>
              </a:extLst>
            </p:cNvPr>
            <p:cNvSpPr>
              <a:spLocks noChangeArrowheads="1"/>
            </p:cNvSpPr>
            <p:nvPr/>
          </p:nvSpPr>
          <p:spPr bwMode="auto">
            <a:xfrm>
              <a:off x="1027032" y="4032250"/>
              <a:ext cx="263525" cy="400050"/>
            </a:xfrm>
            <a:prstGeom prst="rect">
              <a:avLst/>
            </a:prstGeom>
            <a:noFill/>
            <a:ln w="12700" cap="sq">
              <a:noFill/>
              <a:miter lim="800000"/>
              <a:headEnd type="none" w="sm" len="sm"/>
              <a:tailEnd type="none" w="sm" len="sm"/>
            </a:ln>
            <a:effectLst/>
          </p:spPr>
          <p:txBody>
            <a:bodyPr wrap="none">
              <a:spAutoFit/>
            </a:bodyPr>
            <a:lstStyle/>
            <a:p>
              <a:pPr>
                <a:defRPr/>
              </a:pPr>
              <a:r>
                <a:rPr kumimoji="1" lang="en-US" sz="2000" i="1" dirty="0">
                  <a:effectLst>
                    <a:outerShdw blurRad="38100" dist="38100" dir="2700000" algn="tl">
                      <a:srgbClr val="000000">
                        <a:alpha val="43137"/>
                      </a:srgbClr>
                    </a:outerShdw>
                  </a:effectLst>
                  <a:latin typeface="Calibri" pitchFamily="34" charset="0"/>
                </a:rPr>
                <a:t>f</a:t>
              </a:r>
            </a:p>
          </p:txBody>
        </p:sp>
      </p:grpSp>
      <p:sp>
        <p:nvSpPr>
          <p:cNvPr id="43" name="Text Box 8">
            <a:extLst>
              <a:ext uri="{FF2B5EF4-FFF2-40B4-BE49-F238E27FC236}">
                <a16:creationId xmlns:a16="http://schemas.microsoft.com/office/drawing/2014/main" id="{63FCFB13-B386-4C03-B403-BA9FFB7D1F56}"/>
              </a:ext>
            </a:extLst>
          </p:cNvPr>
          <p:cNvSpPr txBox="1">
            <a:spLocks noChangeArrowheads="1"/>
          </p:cNvSpPr>
          <p:nvPr/>
        </p:nvSpPr>
        <p:spPr bwMode="auto">
          <a:xfrm>
            <a:off x="1882776" y="1617682"/>
            <a:ext cx="5381625" cy="400110"/>
          </a:xfrm>
          <a:prstGeom prst="rect">
            <a:avLst/>
          </a:prstGeom>
          <a:noFill/>
          <a:ln w="12700" cap="sq">
            <a:noFill/>
            <a:miter lim="800000"/>
            <a:headEnd type="none" w="sm" len="sm"/>
            <a:tailEnd type="none" w="sm" len="sm"/>
          </a:ln>
        </p:spPr>
        <p:txBody>
          <a:bodyPr wrap="square">
            <a:spAutoFit/>
          </a:bodyPr>
          <a:lstStyle/>
          <a:p>
            <a:pPr algn="ctr"/>
            <a:r>
              <a:rPr lang="en-US" sz="2000" b="1" dirty="0">
                <a:solidFill>
                  <a:schemeClr val="accent3"/>
                </a:solidFill>
                <a:latin typeface="Calibri" pitchFamily="34" charset="0"/>
              </a:rPr>
              <a:t>Rules of Alignment</a:t>
            </a:r>
          </a:p>
        </p:txBody>
      </p:sp>
      <p:sp>
        <p:nvSpPr>
          <p:cNvPr id="44" name="Text Box 8">
            <a:extLst>
              <a:ext uri="{FF2B5EF4-FFF2-40B4-BE49-F238E27FC236}">
                <a16:creationId xmlns:a16="http://schemas.microsoft.com/office/drawing/2014/main" id="{F826D0B9-A9FD-45FF-BCC8-9F3A5CC5854F}"/>
              </a:ext>
            </a:extLst>
          </p:cNvPr>
          <p:cNvSpPr txBox="1">
            <a:spLocks noChangeArrowheads="1"/>
          </p:cNvSpPr>
          <p:nvPr/>
        </p:nvSpPr>
        <p:spPr bwMode="auto">
          <a:xfrm>
            <a:off x="1882776" y="5296156"/>
            <a:ext cx="5381625" cy="369332"/>
          </a:xfrm>
          <a:prstGeom prst="rect">
            <a:avLst/>
          </a:prstGeom>
          <a:noFill/>
          <a:ln w="12700" cap="sq">
            <a:noFill/>
            <a:miter lim="800000"/>
            <a:headEnd type="none" w="sm" len="sm"/>
            <a:tailEnd type="none" w="sm" len="sm"/>
          </a:ln>
        </p:spPr>
        <p:txBody>
          <a:bodyPr wrap="square">
            <a:spAutoFit/>
          </a:bodyPr>
          <a:lstStyle/>
          <a:p>
            <a:pPr algn="ctr"/>
            <a:r>
              <a:rPr lang="en-US" sz="1800" b="1" dirty="0">
                <a:latin typeface="Calibri" pitchFamily="34" charset="0"/>
              </a:rPr>
              <a:t>Align </a:t>
            </a:r>
            <a:r>
              <a:rPr lang="en-US" sz="1800" b="1" dirty="0">
                <a:latin typeface="Courier New" panose="02070309020205020404" pitchFamily="49" charset="0"/>
                <a:cs typeface="Courier New" panose="02070309020205020404" pitchFamily="49" charset="0"/>
              </a:rPr>
              <a:t>KR</a:t>
            </a:r>
            <a:r>
              <a:rPr lang="en-US" sz="1800" b="1" dirty="0">
                <a:latin typeface="Calibri" pitchFamily="34" charset="0"/>
              </a:rPr>
              <a:t> with </a:t>
            </a:r>
            <a:r>
              <a:rPr lang="en-US" sz="1800" b="1" dirty="0">
                <a:latin typeface="Courier New" panose="02070309020205020404" pitchFamily="49" charset="0"/>
                <a:cs typeface="Courier New" panose="02070309020205020404" pitchFamily="49" charset="0"/>
              </a:rPr>
              <a:t>RK</a:t>
            </a:r>
          </a:p>
        </p:txBody>
      </p:sp>
    </p:spTree>
    <p:extLst>
      <p:ext uri="{BB962C8B-B14F-4D97-AF65-F5344CB8AC3E}">
        <p14:creationId xmlns:p14="http://schemas.microsoft.com/office/powerpoint/2010/main" val="423654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wd">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hlink"/>
                                            </p:clrVal>
                                          </p:val>
                                        </p:tav>
                                        <p:tav tm="50000">
                                          <p:val>
                                            <p:clrVal>
                                              <a:schemeClr val="accent2"/>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3"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CBE89A4-22A2-48E8-8F90-5C61809D423C}"/>
              </a:ext>
            </a:extLst>
          </p:cNvPr>
          <p:cNvSpPr>
            <a:spLocks noChangeArrowheads="1"/>
          </p:cNvSpPr>
          <p:nvPr/>
        </p:nvSpPr>
        <p:spPr bwMode="auto">
          <a:xfrm>
            <a:off x="687388" y="485775"/>
            <a:ext cx="7772400" cy="609600"/>
          </a:xfrm>
          <a:prstGeom prst="rect">
            <a:avLst/>
          </a:prstGeom>
          <a:noFill/>
          <a:ln w="12700" cap="sq">
            <a:noFill/>
            <a:miter lim="800000"/>
            <a:headEnd type="none" w="sm" len="sm"/>
            <a:tailEnd type="none" w="sm" len="sm"/>
          </a:ln>
          <a:effectLst/>
        </p:spPr>
        <p:txBody>
          <a:bodyPr anchor="ctr"/>
          <a:lstStyle/>
          <a:p>
            <a:pPr algn="ctr">
              <a:defRPr/>
            </a:pPr>
            <a:r>
              <a:rPr kumimoji="1" lang="en-US" sz="2800" b="1" dirty="0">
                <a:solidFill>
                  <a:srgbClr val="00B0F0"/>
                </a:solidFill>
                <a:latin typeface="Calibri" pitchFamily="34" charset="0"/>
              </a:rPr>
              <a:t>Classwork Assignment 3</a:t>
            </a:r>
          </a:p>
        </p:txBody>
      </p:sp>
      <p:sp>
        <p:nvSpPr>
          <p:cNvPr id="3" name="Text Box 8">
            <a:extLst>
              <a:ext uri="{FF2B5EF4-FFF2-40B4-BE49-F238E27FC236}">
                <a16:creationId xmlns:a16="http://schemas.microsoft.com/office/drawing/2014/main" id="{F5D9E9AD-D950-4682-B234-6FEF57C65B96}"/>
              </a:ext>
            </a:extLst>
          </p:cNvPr>
          <p:cNvSpPr txBox="1">
            <a:spLocks noChangeArrowheads="1"/>
          </p:cNvSpPr>
          <p:nvPr/>
        </p:nvSpPr>
        <p:spPr bwMode="auto">
          <a:xfrm>
            <a:off x="1882776" y="1090116"/>
            <a:ext cx="5381625" cy="369332"/>
          </a:xfrm>
          <a:prstGeom prst="rect">
            <a:avLst/>
          </a:prstGeom>
          <a:noFill/>
          <a:ln w="12700" cap="sq">
            <a:noFill/>
            <a:miter lim="800000"/>
            <a:headEnd type="none" w="sm" len="sm"/>
            <a:tailEnd type="none" w="sm" len="sm"/>
          </a:ln>
        </p:spPr>
        <p:txBody>
          <a:bodyPr wrap="square">
            <a:spAutoFit/>
          </a:bodyPr>
          <a:lstStyle/>
          <a:p>
            <a:pPr algn="ctr"/>
            <a:r>
              <a:rPr lang="en-US" sz="1800" b="1" dirty="0">
                <a:latin typeface="Calibri" pitchFamily="34" charset="0"/>
              </a:rPr>
              <a:t>Verify M=13, when </a:t>
            </a:r>
            <a:r>
              <a:rPr lang="en-US" sz="1800" b="1" i="1" dirty="0">
                <a:latin typeface="Calibri" pitchFamily="34" charset="0"/>
              </a:rPr>
              <a:t>n</a:t>
            </a:r>
            <a:r>
              <a:rPr lang="en-US" sz="1800" b="1" dirty="0">
                <a:latin typeface="Calibri" pitchFamily="34" charset="0"/>
              </a:rPr>
              <a:t>=2</a:t>
            </a:r>
          </a:p>
        </p:txBody>
      </p:sp>
      <p:sp>
        <p:nvSpPr>
          <p:cNvPr id="4" name="Text Box 8">
            <a:extLst>
              <a:ext uri="{FF2B5EF4-FFF2-40B4-BE49-F238E27FC236}">
                <a16:creationId xmlns:a16="http://schemas.microsoft.com/office/drawing/2014/main" id="{7F132F13-CF2F-41BD-ACD6-A0F18CF19569}"/>
              </a:ext>
            </a:extLst>
          </p:cNvPr>
          <p:cNvSpPr txBox="1">
            <a:spLocks noChangeArrowheads="1"/>
          </p:cNvSpPr>
          <p:nvPr/>
        </p:nvSpPr>
        <p:spPr bwMode="auto">
          <a:xfrm>
            <a:off x="1882776" y="1499661"/>
            <a:ext cx="5381625" cy="369332"/>
          </a:xfrm>
          <a:prstGeom prst="rect">
            <a:avLst/>
          </a:prstGeom>
          <a:noFill/>
          <a:ln w="12700" cap="sq">
            <a:noFill/>
            <a:miter lim="800000"/>
            <a:headEnd type="none" w="sm" len="sm"/>
            <a:tailEnd type="none" w="sm" len="sm"/>
          </a:ln>
        </p:spPr>
        <p:txBody>
          <a:bodyPr wrap="square">
            <a:spAutoFit/>
          </a:bodyPr>
          <a:lstStyle/>
          <a:p>
            <a:pPr algn="ctr"/>
            <a:r>
              <a:rPr lang="en-US" sz="1800" b="1" dirty="0">
                <a:latin typeface="Calibri" pitchFamily="34" charset="0"/>
              </a:rPr>
              <a:t>Align </a:t>
            </a:r>
            <a:r>
              <a:rPr lang="en-US" sz="1800" b="1" dirty="0">
                <a:latin typeface="Courier New" panose="02070309020205020404" pitchFamily="49" charset="0"/>
                <a:cs typeface="Courier New" panose="02070309020205020404" pitchFamily="49" charset="0"/>
              </a:rPr>
              <a:t>KR</a:t>
            </a:r>
            <a:r>
              <a:rPr lang="en-US" sz="1800" b="1" dirty="0">
                <a:latin typeface="Calibri" pitchFamily="34" charset="0"/>
              </a:rPr>
              <a:t> with </a:t>
            </a:r>
            <a:r>
              <a:rPr lang="en-US" sz="1800" b="1" dirty="0">
                <a:latin typeface="Courier New" panose="02070309020205020404" pitchFamily="49" charset="0"/>
                <a:cs typeface="Courier New" panose="02070309020205020404" pitchFamily="49" charset="0"/>
              </a:rPr>
              <a:t>RK</a:t>
            </a:r>
          </a:p>
        </p:txBody>
      </p:sp>
      <p:sp>
        <p:nvSpPr>
          <p:cNvPr id="5" name="TextBox 4">
            <a:extLst>
              <a:ext uri="{FF2B5EF4-FFF2-40B4-BE49-F238E27FC236}">
                <a16:creationId xmlns:a16="http://schemas.microsoft.com/office/drawing/2014/main" id="{4A4F2F2D-9B95-421C-8F0A-E61A5139AE3C}"/>
              </a:ext>
            </a:extLst>
          </p:cNvPr>
          <p:cNvSpPr txBox="1"/>
          <p:nvPr/>
        </p:nvSpPr>
        <p:spPr>
          <a:xfrm>
            <a:off x="1463040" y="2133600"/>
            <a:ext cx="460382" cy="646331"/>
          </a:xfrm>
          <a:prstGeom prst="rect">
            <a:avLst/>
          </a:prstGeom>
          <a:noFill/>
        </p:spPr>
        <p:txBody>
          <a:bodyPr wrap="none" rtlCol="0">
            <a:spAutoFit/>
          </a:bodyPr>
          <a:lstStyle/>
          <a:p>
            <a:r>
              <a:rPr lang="en-US" sz="1800" b="1" dirty="0">
                <a:latin typeface="Courier New" panose="02070309020205020404" pitchFamily="49" charset="0"/>
                <a:cs typeface="Courier New" panose="02070309020205020404" pitchFamily="49" charset="0"/>
              </a:rPr>
              <a:t>KR</a:t>
            </a:r>
          </a:p>
          <a:p>
            <a:r>
              <a:rPr lang="en-US" sz="1800" b="1" dirty="0">
                <a:latin typeface="Courier New" panose="02070309020205020404" pitchFamily="49" charset="0"/>
                <a:cs typeface="Courier New" panose="02070309020205020404" pitchFamily="49" charset="0"/>
              </a:rPr>
              <a:t>RK</a:t>
            </a:r>
          </a:p>
        </p:txBody>
      </p:sp>
      <p:sp>
        <p:nvSpPr>
          <p:cNvPr id="6" name="TextBox 5">
            <a:extLst>
              <a:ext uri="{FF2B5EF4-FFF2-40B4-BE49-F238E27FC236}">
                <a16:creationId xmlns:a16="http://schemas.microsoft.com/office/drawing/2014/main" id="{23BEEC4B-07E3-4D43-82DD-6FC475C7D0C7}"/>
              </a:ext>
            </a:extLst>
          </p:cNvPr>
          <p:cNvSpPr txBox="1"/>
          <p:nvPr/>
        </p:nvSpPr>
        <p:spPr>
          <a:xfrm>
            <a:off x="1309464" y="3044538"/>
            <a:ext cx="613958" cy="3785652"/>
          </a:xfrm>
          <a:prstGeom prst="rect">
            <a:avLst/>
          </a:prstGeom>
          <a:noFill/>
        </p:spPr>
        <p:txBody>
          <a:bodyPr wrap="square" rtlCol="0">
            <a:spAutoFit/>
          </a:bodyPr>
          <a:lstStyle/>
          <a:p>
            <a:r>
              <a:rPr lang="en-US" dirty="0">
                <a:latin typeface="+mj-lt"/>
              </a:rPr>
              <a:t>KR               </a:t>
            </a:r>
          </a:p>
          <a:p>
            <a:r>
              <a:rPr lang="en-US" dirty="0">
                <a:latin typeface="+mj-lt"/>
              </a:rPr>
              <a:t>RK </a:t>
            </a:r>
          </a:p>
          <a:p>
            <a:endParaRPr lang="en-US" dirty="0">
              <a:latin typeface="+mj-lt"/>
            </a:endParaRPr>
          </a:p>
          <a:p>
            <a:r>
              <a:rPr lang="en-US" dirty="0">
                <a:latin typeface="+mj-lt"/>
              </a:rPr>
              <a:t>-KR</a:t>
            </a:r>
          </a:p>
          <a:p>
            <a:r>
              <a:rPr lang="en-US" dirty="0">
                <a:latin typeface="+mj-lt"/>
              </a:rPr>
              <a:t>RK-</a:t>
            </a:r>
          </a:p>
          <a:p>
            <a:endParaRPr lang="en-US" dirty="0">
              <a:latin typeface="+mj-lt"/>
            </a:endParaRPr>
          </a:p>
          <a:p>
            <a:r>
              <a:rPr lang="en-US" dirty="0">
                <a:latin typeface="+mj-lt"/>
              </a:rPr>
              <a:t>KR- </a:t>
            </a:r>
          </a:p>
          <a:p>
            <a:r>
              <a:rPr lang="en-US" dirty="0">
                <a:latin typeface="+mj-lt"/>
              </a:rPr>
              <a:t>-RK </a:t>
            </a:r>
          </a:p>
          <a:p>
            <a:endParaRPr lang="en-US" dirty="0">
              <a:latin typeface="+mj-lt"/>
            </a:endParaRPr>
          </a:p>
          <a:p>
            <a:endParaRPr lang="en-US" dirty="0">
              <a:latin typeface="+mj-lt"/>
            </a:endParaRPr>
          </a:p>
        </p:txBody>
      </p:sp>
      <p:sp>
        <p:nvSpPr>
          <p:cNvPr id="8" name="TextBox 7">
            <a:extLst>
              <a:ext uri="{FF2B5EF4-FFF2-40B4-BE49-F238E27FC236}">
                <a16:creationId xmlns:a16="http://schemas.microsoft.com/office/drawing/2014/main" id="{1B8EAFCB-BE9D-E442-AC3F-2C403CD2BF99}"/>
              </a:ext>
            </a:extLst>
          </p:cNvPr>
          <p:cNvSpPr txBox="1"/>
          <p:nvPr/>
        </p:nvSpPr>
        <p:spPr>
          <a:xfrm>
            <a:off x="3076655" y="3096182"/>
            <a:ext cx="613958" cy="3785652"/>
          </a:xfrm>
          <a:prstGeom prst="rect">
            <a:avLst/>
          </a:prstGeom>
          <a:noFill/>
        </p:spPr>
        <p:txBody>
          <a:bodyPr wrap="square" rtlCol="0">
            <a:spAutoFit/>
          </a:bodyPr>
          <a:lstStyle/>
          <a:p>
            <a:r>
              <a:rPr lang="en-US" dirty="0">
                <a:latin typeface="+mj-lt"/>
              </a:rPr>
              <a:t>-KR               </a:t>
            </a:r>
          </a:p>
          <a:p>
            <a:r>
              <a:rPr lang="en-US" dirty="0">
                <a:latin typeface="+mj-lt"/>
              </a:rPr>
              <a:t>R-K </a:t>
            </a:r>
          </a:p>
          <a:p>
            <a:endParaRPr lang="en-US" dirty="0">
              <a:latin typeface="+mj-lt"/>
            </a:endParaRPr>
          </a:p>
          <a:p>
            <a:r>
              <a:rPr lang="en-US" dirty="0">
                <a:latin typeface="+mj-lt"/>
              </a:rPr>
              <a:t>KR-</a:t>
            </a:r>
          </a:p>
          <a:p>
            <a:r>
              <a:rPr lang="en-US" dirty="0">
                <a:latin typeface="+mj-lt"/>
              </a:rPr>
              <a:t>R-K</a:t>
            </a:r>
          </a:p>
          <a:p>
            <a:endParaRPr lang="en-US" dirty="0">
              <a:latin typeface="+mj-lt"/>
            </a:endParaRPr>
          </a:p>
          <a:p>
            <a:r>
              <a:rPr lang="en-US" dirty="0">
                <a:latin typeface="+mj-lt"/>
              </a:rPr>
              <a:t>K-R </a:t>
            </a:r>
          </a:p>
          <a:p>
            <a:r>
              <a:rPr lang="en-US" dirty="0">
                <a:latin typeface="+mj-lt"/>
              </a:rPr>
              <a:t>-RK </a:t>
            </a:r>
          </a:p>
          <a:p>
            <a:endParaRPr lang="en-US" dirty="0">
              <a:latin typeface="+mj-lt"/>
            </a:endParaRPr>
          </a:p>
          <a:p>
            <a:endParaRPr lang="en-US" dirty="0">
              <a:latin typeface="+mj-lt"/>
            </a:endParaRPr>
          </a:p>
        </p:txBody>
      </p:sp>
      <p:sp>
        <p:nvSpPr>
          <p:cNvPr id="9" name="TextBox 8">
            <a:extLst>
              <a:ext uri="{FF2B5EF4-FFF2-40B4-BE49-F238E27FC236}">
                <a16:creationId xmlns:a16="http://schemas.microsoft.com/office/drawing/2014/main" id="{1843D5E5-4648-6147-B369-9A4E85F10D7E}"/>
              </a:ext>
            </a:extLst>
          </p:cNvPr>
          <p:cNvSpPr txBox="1"/>
          <p:nvPr/>
        </p:nvSpPr>
        <p:spPr>
          <a:xfrm>
            <a:off x="4775167" y="3096182"/>
            <a:ext cx="905786" cy="3785652"/>
          </a:xfrm>
          <a:prstGeom prst="rect">
            <a:avLst/>
          </a:prstGeom>
          <a:noFill/>
        </p:spPr>
        <p:txBody>
          <a:bodyPr wrap="square" rtlCol="0">
            <a:spAutoFit/>
          </a:bodyPr>
          <a:lstStyle/>
          <a:p>
            <a:r>
              <a:rPr lang="en-US" dirty="0">
                <a:latin typeface="+mj-lt"/>
              </a:rPr>
              <a:t>K-R               </a:t>
            </a:r>
          </a:p>
          <a:p>
            <a:r>
              <a:rPr lang="en-US" dirty="0">
                <a:latin typeface="+mj-lt"/>
              </a:rPr>
              <a:t>RK- </a:t>
            </a:r>
          </a:p>
          <a:p>
            <a:endParaRPr lang="en-US" dirty="0">
              <a:latin typeface="+mj-lt"/>
            </a:endParaRPr>
          </a:p>
          <a:p>
            <a:r>
              <a:rPr lang="en-US" dirty="0">
                <a:latin typeface="+mj-lt"/>
              </a:rPr>
              <a:t>KR--</a:t>
            </a:r>
          </a:p>
          <a:p>
            <a:r>
              <a:rPr lang="en-US" dirty="0">
                <a:latin typeface="+mj-lt"/>
              </a:rPr>
              <a:t>--RK</a:t>
            </a:r>
          </a:p>
          <a:p>
            <a:endParaRPr lang="en-US" dirty="0">
              <a:latin typeface="+mj-lt"/>
            </a:endParaRPr>
          </a:p>
          <a:p>
            <a:r>
              <a:rPr lang="en-US" dirty="0">
                <a:latin typeface="+mj-lt"/>
              </a:rPr>
              <a:t>-KR- </a:t>
            </a:r>
          </a:p>
          <a:p>
            <a:r>
              <a:rPr lang="en-US" dirty="0">
                <a:latin typeface="+mj-lt"/>
              </a:rPr>
              <a:t>R--K </a:t>
            </a:r>
          </a:p>
          <a:p>
            <a:endParaRPr lang="en-US" dirty="0">
              <a:latin typeface="+mj-lt"/>
            </a:endParaRPr>
          </a:p>
          <a:p>
            <a:endParaRPr lang="en-US" dirty="0">
              <a:latin typeface="+mj-lt"/>
            </a:endParaRPr>
          </a:p>
        </p:txBody>
      </p:sp>
      <p:sp>
        <p:nvSpPr>
          <p:cNvPr id="10" name="TextBox 9">
            <a:extLst>
              <a:ext uri="{FF2B5EF4-FFF2-40B4-BE49-F238E27FC236}">
                <a16:creationId xmlns:a16="http://schemas.microsoft.com/office/drawing/2014/main" id="{B4F426C1-372F-4548-91E7-252FF80F1751}"/>
              </a:ext>
            </a:extLst>
          </p:cNvPr>
          <p:cNvSpPr txBox="1"/>
          <p:nvPr/>
        </p:nvSpPr>
        <p:spPr>
          <a:xfrm>
            <a:off x="6533712" y="2675206"/>
            <a:ext cx="905786" cy="4154984"/>
          </a:xfrm>
          <a:prstGeom prst="rect">
            <a:avLst/>
          </a:prstGeom>
          <a:noFill/>
        </p:spPr>
        <p:txBody>
          <a:bodyPr wrap="square" rtlCol="0">
            <a:spAutoFit/>
          </a:bodyPr>
          <a:lstStyle/>
          <a:p>
            <a:r>
              <a:rPr lang="en-US" dirty="0">
                <a:latin typeface="+mj-lt"/>
              </a:rPr>
              <a:t>--KR               </a:t>
            </a:r>
          </a:p>
          <a:p>
            <a:r>
              <a:rPr lang="en-US" dirty="0">
                <a:latin typeface="+mj-lt"/>
              </a:rPr>
              <a:t>RK-- </a:t>
            </a:r>
          </a:p>
          <a:p>
            <a:endParaRPr lang="en-US" dirty="0">
              <a:latin typeface="+mj-lt"/>
            </a:endParaRPr>
          </a:p>
          <a:p>
            <a:r>
              <a:rPr lang="en-US" dirty="0">
                <a:latin typeface="+mj-lt"/>
              </a:rPr>
              <a:t>K-R-</a:t>
            </a:r>
          </a:p>
          <a:p>
            <a:r>
              <a:rPr lang="en-US" dirty="0">
                <a:latin typeface="+mj-lt"/>
              </a:rPr>
              <a:t>-R-K</a:t>
            </a:r>
          </a:p>
          <a:p>
            <a:endParaRPr lang="en-US" dirty="0">
              <a:latin typeface="+mj-lt"/>
            </a:endParaRPr>
          </a:p>
          <a:p>
            <a:r>
              <a:rPr lang="en-US" dirty="0">
                <a:latin typeface="+mj-lt"/>
              </a:rPr>
              <a:t>K--R </a:t>
            </a:r>
          </a:p>
          <a:p>
            <a:r>
              <a:rPr lang="en-US" dirty="0">
                <a:latin typeface="+mj-lt"/>
              </a:rPr>
              <a:t>-RK- </a:t>
            </a:r>
          </a:p>
          <a:p>
            <a:endParaRPr lang="en-US" dirty="0">
              <a:latin typeface="+mj-lt"/>
            </a:endParaRPr>
          </a:p>
          <a:p>
            <a:r>
              <a:rPr lang="en-US" dirty="0">
                <a:latin typeface="+mj-lt"/>
              </a:rPr>
              <a:t>-K-R</a:t>
            </a:r>
          </a:p>
          <a:p>
            <a:r>
              <a:rPr lang="en-US" dirty="0">
                <a:latin typeface="+mj-lt"/>
              </a:rPr>
              <a:t>R-K-</a:t>
            </a:r>
          </a:p>
        </p:txBody>
      </p:sp>
    </p:spTree>
    <p:extLst>
      <p:ext uri="{BB962C8B-B14F-4D97-AF65-F5344CB8AC3E}">
        <p14:creationId xmlns:p14="http://schemas.microsoft.com/office/powerpoint/2010/main" val="130079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wd">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hlink"/>
                                            </p:clrVal>
                                          </p:val>
                                        </p:tav>
                                        <p:tav tm="50000">
                                          <p:val>
                                            <p:clrVal>
                                              <a:schemeClr val="accent2"/>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44488" y="485775"/>
            <a:ext cx="8456612" cy="609600"/>
          </a:xfrm>
        </p:spPr>
        <p:txBody>
          <a:bodyPr/>
          <a:lstStyle/>
          <a:p>
            <a:pPr algn="ctr">
              <a:defRPr/>
            </a:pPr>
            <a:r>
              <a:rPr lang="en-US" sz="2800" b="1" i="0" dirty="0">
                <a:solidFill>
                  <a:schemeClr val="accent5">
                    <a:lumMod val="60000"/>
                    <a:lumOff val="40000"/>
                  </a:schemeClr>
                </a:solidFill>
                <a:effectLst/>
                <a:latin typeface="Calibri" pitchFamily="34" charset="0"/>
              </a:rPr>
              <a:t>Deducing Optimal Alignments</a:t>
            </a:r>
          </a:p>
        </p:txBody>
      </p:sp>
      <p:sp>
        <p:nvSpPr>
          <p:cNvPr id="21507" name="Text Box 3"/>
          <p:cNvSpPr txBox="1">
            <a:spLocks noChangeArrowheads="1"/>
          </p:cNvSpPr>
          <p:nvPr/>
        </p:nvSpPr>
        <p:spPr bwMode="auto">
          <a:xfrm>
            <a:off x="1093478" y="1482224"/>
            <a:ext cx="3961149" cy="1200329"/>
          </a:xfrm>
          <a:prstGeom prst="rect">
            <a:avLst/>
          </a:prstGeom>
          <a:noFill/>
          <a:ln w="12700" cap="sq">
            <a:noFill/>
            <a:miter lim="800000"/>
            <a:headEnd type="none" w="sm" len="sm"/>
            <a:tailEnd type="none" w="sm" len="sm"/>
          </a:ln>
        </p:spPr>
        <p:txBody>
          <a:bodyPr wrap="none">
            <a:spAutoFit/>
          </a:bodyPr>
          <a:lstStyle/>
          <a:p>
            <a:r>
              <a:rPr lang="en-US" sz="1800" i="1" dirty="0">
                <a:latin typeface="Calibri" pitchFamily="34" charset="0"/>
              </a:rPr>
              <a:t>Naïve Pairwise Alignment Algorithm</a:t>
            </a:r>
            <a:endParaRPr lang="en-US" sz="1800" dirty="0">
              <a:latin typeface="Calibri" pitchFamily="34" charset="0"/>
            </a:endParaRPr>
          </a:p>
          <a:p>
            <a:pPr marL="342900" indent="-342900">
              <a:buAutoNum type="arabicPeriod"/>
            </a:pPr>
            <a:r>
              <a:rPr lang="en-US" sz="1800" dirty="0">
                <a:latin typeface="Calibri" pitchFamily="34" charset="0"/>
              </a:rPr>
              <a:t>Generate all possible alignments</a:t>
            </a:r>
          </a:p>
          <a:p>
            <a:pPr marL="342900" indent="-342900">
              <a:buAutoNum type="arabicPeriod"/>
            </a:pPr>
            <a:r>
              <a:rPr lang="en-US" sz="1800" dirty="0">
                <a:latin typeface="Calibri" pitchFamily="34" charset="0"/>
              </a:rPr>
              <a:t>Score each alignment</a:t>
            </a:r>
          </a:p>
          <a:p>
            <a:pPr marL="342900" indent="-342900">
              <a:buAutoNum type="arabicPeriod"/>
            </a:pPr>
            <a:r>
              <a:rPr lang="en-US" sz="1800" dirty="0">
                <a:latin typeface="Calibri" pitchFamily="34" charset="0"/>
              </a:rPr>
              <a:t>Pick the highest scoring alignment(s)</a:t>
            </a:r>
          </a:p>
        </p:txBody>
      </p:sp>
      <p:sp>
        <p:nvSpPr>
          <p:cNvPr id="21508" name="Text Box 4"/>
          <p:cNvSpPr txBox="1">
            <a:spLocks noChangeArrowheads="1"/>
          </p:cNvSpPr>
          <p:nvPr/>
        </p:nvSpPr>
        <p:spPr bwMode="auto">
          <a:xfrm>
            <a:off x="1093478" y="3081719"/>
            <a:ext cx="7959487" cy="923330"/>
          </a:xfrm>
          <a:prstGeom prst="rect">
            <a:avLst/>
          </a:prstGeom>
          <a:noFill/>
          <a:ln w="12700" cap="sq">
            <a:noFill/>
            <a:miter lim="800000"/>
            <a:headEnd type="none" w="sm" len="sm"/>
            <a:tailEnd type="none" w="sm" len="sm"/>
          </a:ln>
        </p:spPr>
        <p:txBody>
          <a:bodyPr wrap="none">
            <a:spAutoFit/>
          </a:bodyPr>
          <a:lstStyle/>
          <a:p>
            <a:r>
              <a:rPr lang="en-US" sz="1800" i="1" dirty="0">
                <a:latin typeface="Calibri" pitchFamily="34" charset="0"/>
              </a:rPr>
              <a:t>Drawback</a:t>
            </a:r>
          </a:p>
          <a:p>
            <a:pPr>
              <a:buFontTx/>
              <a:buChar char="•"/>
            </a:pPr>
            <a:r>
              <a:rPr lang="en-US" sz="1800" dirty="0">
                <a:latin typeface="Calibri" pitchFamily="34" charset="0"/>
              </a:rPr>
              <a:t> The number of possible alignments increases exponentially with sequence length</a:t>
            </a:r>
          </a:p>
          <a:p>
            <a:pPr>
              <a:buFontTx/>
              <a:buChar char="•"/>
            </a:pPr>
            <a:r>
              <a:rPr lang="en-US" sz="1800" dirty="0">
                <a:latin typeface="Calibri" pitchFamily="34" charset="0"/>
              </a:rPr>
              <a:t> The algorithm is slow!</a:t>
            </a:r>
          </a:p>
        </p:txBody>
      </p:sp>
      <p:sp>
        <p:nvSpPr>
          <p:cNvPr id="15365" name="Text Box 5"/>
          <p:cNvSpPr txBox="1">
            <a:spLocks noChangeArrowheads="1"/>
          </p:cNvSpPr>
          <p:nvPr/>
        </p:nvSpPr>
        <p:spPr bwMode="auto">
          <a:xfrm>
            <a:off x="1093478" y="4404809"/>
            <a:ext cx="7549590" cy="1200329"/>
          </a:xfrm>
          <a:prstGeom prst="rect">
            <a:avLst/>
          </a:prstGeom>
          <a:noFill/>
          <a:ln w="12700" cap="sq">
            <a:noFill/>
            <a:miter lim="800000"/>
            <a:headEnd type="none" w="sm" len="sm"/>
            <a:tailEnd type="none" w="sm" len="sm"/>
          </a:ln>
        </p:spPr>
        <p:txBody>
          <a:bodyPr wrap="square">
            <a:spAutoFit/>
          </a:bodyPr>
          <a:lstStyle/>
          <a:p>
            <a:pPr marL="284163" indent="-284163"/>
            <a:r>
              <a:rPr lang="en-US" sz="1800" i="1" dirty="0">
                <a:latin typeface="Calibri" pitchFamily="34" charset="0"/>
              </a:rPr>
              <a:t>Dynamic Programming Algorithm (Needleman-</a:t>
            </a:r>
            <a:r>
              <a:rPr lang="en-US" sz="1800" i="1" dirty="0" err="1">
                <a:latin typeface="Calibri" pitchFamily="34" charset="0"/>
              </a:rPr>
              <a:t>Wunsch</a:t>
            </a:r>
            <a:r>
              <a:rPr lang="en-US" sz="1800" i="1" dirty="0">
                <a:latin typeface="Calibri" pitchFamily="34" charset="0"/>
              </a:rPr>
              <a:t>, </a:t>
            </a:r>
            <a:r>
              <a:rPr lang="en-US" sz="1800" i="1" dirty="0" err="1">
                <a:latin typeface="Calibri" pitchFamily="34" charset="0"/>
              </a:rPr>
              <a:t>Gotoh</a:t>
            </a:r>
            <a:r>
              <a:rPr lang="en-US" sz="1800" i="1" dirty="0">
                <a:latin typeface="Calibri" pitchFamily="34" charset="0"/>
              </a:rPr>
              <a:t>) </a:t>
            </a:r>
          </a:p>
          <a:p>
            <a:pPr marL="284163" indent="-284163"/>
            <a:r>
              <a:rPr lang="en-US" sz="1800" dirty="0">
                <a:latin typeface="Calibri" pitchFamily="34" charset="0"/>
              </a:rPr>
              <a:t>1.  Determine optimal alignment between sub-sequences</a:t>
            </a:r>
          </a:p>
          <a:p>
            <a:pPr marL="284163" indent="-284163"/>
            <a:r>
              <a:rPr lang="en-US" sz="1800" dirty="0">
                <a:latin typeface="Calibri" pitchFamily="34" charset="0"/>
              </a:rPr>
              <a:t>2.  Use this optimal alignment to score longer segments, adding one residue at a time, eventually leading to the optimal alignment for the full sequences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wd">
                                    <p:tmPct val="50000"/>
                                  </p:iterate>
                                  <p:childTnLst>
                                    <p:set>
                                      <p:cBhvr>
                                        <p:cTn id="6" dur="1" fill="hold">
                                          <p:stCondLst>
                                            <p:cond delay="0"/>
                                          </p:stCondLst>
                                        </p:cTn>
                                        <p:tgtEl>
                                          <p:spTgt spid="15365">
                                            <p:txEl>
                                              <p:pRg st="0" end="0"/>
                                            </p:txEl>
                                          </p:spTgt>
                                        </p:tgtEl>
                                        <p:attrNameLst>
                                          <p:attrName>style.visibility</p:attrName>
                                        </p:attrNameLst>
                                      </p:cBhvr>
                                      <p:to>
                                        <p:strVal val="visible"/>
                                      </p:to>
                                    </p:set>
                                    <p:anim calcmode="discrete" valueType="clr">
                                      <p:cBhvr override="childStyle">
                                        <p:cTn id="7" dur="80"/>
                                        <p:tgtEl>
                                          <p:spTgt spid="1536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36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36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wd">
                                    <p:tmPct val="50000"/>
                                  </p:iterate>
                                  <p:childTnLst>
                                    <p:set>
                                      <p:cBhvr>
                                        <p:cTn id="13" dur="1" fill="hold">
                                          <p:stCondLst>
                                            <p:cond delay="0"/>
                                          </p:stCondLst>
                                        </p:cTn>
                                        <p:tgtEl>
                                          <p:spTgt spid="15365">
                                            <p:txEl>
                                              <p:pRg st="1" end="1"/>
                                            </p:txEl>
                                          </p:spTgt>
                                        </p:tgtEl>
                                        <p:attrNameLst>
                                          <p:attrName>style.visibility</p:attrName>
                                        </p:attrNameLst>
                                      </p:cBhvr>
                                      <p:to>
                                        <p:strVal val="visible"/>
                                      </p:to>
                                    </p:set>
                                    <p:anim calcmode="discrete" valueType="clr">
                                      <p:cBhvr override="childStyle">
                                        <p:cTn id="14" dur="80"/>
                                        <p:tgtEl>
                                          <p:spTgt spid="1536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36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36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wd">
                                    <p:tmPct val="50000"/>
                                  </p:iterate>
                                  <p:childTnLst>
                                    <p:set>
                                      <p:cBhvr>
                                        <p:cTn id="20" dur="1" fill="hold">
                                          <p:stCondLst>
                                            <p:cond delay="0"/>
                                          </p:stCondLst>
                                        </p:cTn>
                                        <p:tgtEl>
                                          <p:spTgt spid="15365">
                                            <p:txEl>
                                              <p:pRg st="2" end="2"/>
                                            </p:txEl>
                                          </p:spTgt>
                                        </p:tgtEl>
                                        <p:attrNameLst>
                                          <p:attrName>style.visibility</p:attrName>
                                        </p:attrNameLst>
                                      </p:cBhvr>
                                      <p:to>
                                        <p:strVal val="visible"/>
                                      </p:to>
                                    </p:set>
                                    <p:anim calcmode="discrete" valueType="clr">
                                      <p:cBhvr override="childStyle">
                                        <p:cTn id="21" dur="80"/>
                                        <p:tgtEl>
                                          <p:spTgt spid="1536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536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536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R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txDef>
      <a:spPr>
        <a:noFill/>
      </a:spPr>
      <a:bodyPr wrap="none" rtlCol="0">
        <a:spAutoFit/>
      </a:bodyPr>
      <a:lstStyle>
        <a:defPPr>
          <a:defRPr dirty="0" smtClean="0">
            <a:latin typeface="+mj-lt"/>
          </a:defRPr>
        </a:defPPr>
      </a:lstStyle>
    </a:txDef>
  </a:objectDefaults>
  <a:extraClrSchemeLst/>
  <a:extLst>
    <a:ext uri="{05A4C25C-085E-4340-85A3-A5531E510DB2}">
      <thm15:themeFamily xmlns:thm15="http://schemas.microsoft.com/office/thememl/2012/main" name="IRTheme" id="{C329729F-248E-49FE-95BD-6648FA783180}" vid="{3C16E306-E3EE-4D01-A967-F72081E2E1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IRTheme</Template>
  <TotalTime>70748</TotalTime>
  <Words>2112</Words>
  <Application>Microsoft Macintosh PowerPoint</Application>
  <PresentationFormat>On-screen Show (4:3)</PresentationFormat>
  <Paragraphs>677</Paragraphs>
  <Slides>20</Slides>
  <Notes>19</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Arial</vt:lpstr>
      <vt:lpstr>Calibri</vt:lpstr>
      <vt:lpstr>Courier New</vt:lpstr>
      <vt:lpstr>Symbol</vt:lpstr>
      <vt:lpstr>Times New Roman</vt:lpstr>
      <vt:lpstr>Verdana</vt:lpstr>
      <vt:lpstr>Wingdings</vt:lpstr>
      <vt:lpstr>Wingdings 2</vt:lpstr>
      <vt:lpstr>IRTheme</vt:lpstr>
      <vt:lpstr>Worksheet</vt:lpstr>
      <vt:lpstr>PowerPoint Presentation</vt:lpstr>
      <vt:lpstr>PowerPoint Presentation</vt:lpstr>
      <vt:lpstr>PowerPoint Presentation</vt:lpstr>
      <vt:lpstr>PowerPoint Presentation</vt:lpstr>
      <vt:lpstr>Deducing Optimal Alignments</vt:lpstr>
      <vt:lpstr>PowerPoint Presentation</vt:lpstr>
      <vt:lpstr>PowerPoint Presentation</vt:lpstr>
      <vt:lpstr>PowerPoint Presentation</vt:lpstr>
      <vt:lpstr>Deducing Optimal Alignments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Developing a Scoring System (Deep Dive)</vt:lpstr>
      <vt:lpstr>Recovering ‘Optimal’ Alignments (Deep Dive)</vt:lpstr>
    </vt:vector>
  </TitlesOfParts>
  <Company>Northwestern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and Nucleic Acid Sequence Analysis</dc:title>
  <dc:creator>Ishwar Radhakrishnan</dc:creator>
  <cp:lastModifiedBy>mwalder97@gmail.com</cp:lastModifiedBy>
  <cp:revision>527</cp:revision>
  <cp:lastPrinted>2000-02-03T20:12:22Z</cp:lastPrinted>
  <dcterms:created xsi:type="dcterms:W3CDTF">2000-01-20T16:44:34Z</dcterms:created>
  <dcterms:modified xsi:type="dcterms:W3CDTF">2021-01-25T17:42:03Z</dcterms:modified>
</cp:coreProperties>
</file>