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61" r:id="rId4"/>
    <p:sldId id="260" r:id="rId5"/>
    <p:sldId id="262" r:id="rId6"/>
    <p:sldId id="263" r:id="rId7"/>
    <p:sldId id="264" r:id="rId8"/>
    <p:sldId id="265" r:id="rId9"/>
    <p:sldId id="266" r:id="rId10"/>
    <p:sldId id="267"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48"/>
  </p:normalViewPr>
  <p:slideViewPr>
    <p:cSldViewPr snapToGrid="0" snapToObjects="1">
      <p:cViewPr varScale="1">
        <p:scale>
          <a:sx n="90" d="100"/>
          <a:sy n="90" d="100"/>
        </p:scale>
        <p:origin x="23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EF5666-5E14-4424-AEF8-0E46905A9A3C}"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E337B837-62A0-4B44-8700-DAC9FAAEBCD8}">
      <dgm:prSet/>
      <dgm:spPr/>
      <dgm:t>
        <a:bodyPr/>
        <a:lstStyle/>
        <a:p>
          <a:r>
            <a:rPr lang="en-US"/>
            <a:t>Proteins are defined by a set of residue sites of the protein </a:t>
          </a:r>
        </a:p>
      </dgm:t>
    </dgm:pt>
    <dgm:pt modelId="{975F90E9-D2B5-4D50-AE93-DC16AA5BC0BC}" type="parTrans" cxnId="{94F4DF0B-42F7-4E46-8058-399ECEAF1EF7}">
      <dgm:prSet/>
      <dgm:spPr/>
      <dgm:t>
        <a:bodyPr/>
        <a:lstStyle/>
        <a:p>
          <a:endParaRPr lang="en-US"/>
        </a:p>
      </dgm:t>
    </dgm:pt>
    <dgm:pt modelId="{E76AC614-A6E7-418F-B5B4-85B1C9AB4E97}" type="sibTrans" cxnId="{94F4DF0B-42F7-4E46-8058-399ECEAF1EF7}">
      <dgm:prSet phldrT="01"/>
      <dgm:spPr/>
      <dgm:t>
        <a:bodyPr/>
        <a:lstStyle/>
        <a:p>
          <a:endParaRPr lang="en-US"/>
        </a:p>
      </dgm:t>
    </dgm:pt>
    <dgm:pt modelId="{D4716BB8-76CA-4F73-88CD-C13B9C989F37}">
      <dgm:prSet/>
      <dgm:spPr/>
      <dgm:t>
        <a:bodyPr/>
        <a:lstStyle/>
        <a:p>
          <a:r>
            <a:rPr lang="en-US"/>
            <a:t>The specific interface site is defined as a subset of specific residues</a:t>
          </a:r>
        </a:p>
      </dgm:t>
    </dgm:pt>
    <dgm:pt modelId="{96852B7A-B1E7-40BE-B73D-3B71F360683E}" type="parTrans" cxnId="{5AB2A824-7425-4BB8-AF34-650EDDDEDDD9}">
      <dgm:prSet/>
      <dgm:spPr/>
      <dgm:t>
        <a:bodyPr/>
        <a:lstStyle/>
        <a:p>
          <a:endParaRPr lang="en-US"/>
        </a:p>
      </dgm:t>
    </dgm:pt>
    <dgm:pt modelId="{C452424C-966C-402F-A09F-58BBB471979D}" type="sibTrans" cxnId="{5AB2A824-7425-4BB8-AF34-650EDDDEDDD9}">
      <dgm:prSet phldrT="02"/>
      <dgm:spPr/>
      <dgm:t>
        <a:bodyPr/>
        <a:lstStyle/>
        <a:p>
          <a:endParaRPr lang="en-US"/>
        </a:p>
      </dgm:t>
    </dgm:pt>
    <dgm:pt modelId="{927BBFDA-7DCA-463B-9816-F3D516E0735A}">
      <dgm:prSet/>
      <dgm:spPr/>
      <dgm:t>
        <a:bodyPr/>
        <a:lstStyle/>
        <a:p>
          <a:r>
            <a:rPr lang="en-US"/>
            <a:t>Interface prediction software ranks each residue and chooses the top raked residue to be a apart of the interface subset.  </a:t>
          </a:r>
        </a:p>
      </dgm:t>
    </dgm:pt>
    <dgm:pt modelId="{1F349449-FEF9-40FA-90D6-B1725C9BA010}" type="parTrans" cxnId="{EBD69B15-B415-4F6A-BCF9-3AFAA7C46D2B}">
      <dgm:prSet/>
      <dgm:spPr/>
      <dgm:t>
        <a:bodyPr/>
        <a:lstStyle/>
        <a:p>
          <a:endParaRPr lang="en-US"/>
        </a:p>
      </dgm:t>
    </dgm:pt>
    <dgm:pt modelId="{39AC5D0F-1AA5-42CC-986A-F65B4E909F8B}" type="sibTrans" cxnId="{EBD69B15-B415-4F6A-BCF9-3AFAA7C46D2B}">
      <dgm:prSet phldrT="03"/>
      <dgm:spPr/>
      <dgm:t>
        <a:bodyPr/>
        <a:lstStyle/>
        <a:p>
          <a:endParaRPr lang="en-US"/>
        </a:p>
      </dgm:t>
    </dgm:pt>
    <dgm:pt modelId="{6A59E445-5AAE-094B-82F7-BA546187A61A}" type="pres">
      <dgm:prSet presAssocID="{DFEF5666-5E14-4424-AEF8-0E46905A9A3C}" presName="vert0" presStyleCnt="0">
        <dgm:presLayoutVars>
          <dgm:dir/>
          <dgm:animOne val="branch"/>
          <dgm:animLvl val="lvl"/>
        </dgm:presLayoutVars>
      </dgm:prSet>
      <dgm:spPr/>
    </dgm:pt>
    <dgm:pt modelId="{FE3917F9-326C-CC41-B5CA-D6DCDEE211DD}" type="pres">
      <dgm:prSet presAssocID="{E337B837-62A0-4B44-8700-DAC9FAAEBCD8}" presName="thickLine" presStyleLbl="alignNode1" presStyleIdx="0" presStyleCnt="3"/>
      <dgm:spPr/>
    </dgm:pt>
    <dgm:pt modelId="{5F6DC2B6-AE41-6449-AE54-A183DEA773E9}" type="pres">
      <dgm:prSet presAssocID="{E337B837-62A0-4B44-8700-DAC9FAAEBCD8}" presName="horz1" presStyleCnt="0"/>
      <dgm:spPr/>
    </dgm:pt>
    <dgm:pt modelId="{287DE6E3-5198-3340-9587-E7959C65408A}" type="pres">
      <dgm:prSet presAssocID="{E337B837-62A0-4B44-8700-DAC9FAAEBCD8}" presName="tx1" presStyleLbl="revTx" presStyleIdx="0" presStyleCnt="3"/>
      <dgm:spPr/>
    </dgm:pt>
    <dgm:pt modelId="{8633DF13-4A93-884B-ACBA-F3A45A286330}" type="pres">
      <dgm:prSet presAssocID="{E337B837-62A0-4B44-8700-DAC9FAAEBCD8}" presName="vert1" presStyleCnt="0"/>
      <dgm:spPr/>
    </dgm:pt>
    <dgm:pt modelId="{58D6FBE9-0D89-D547-907A-B159260273B7}" type="pres">
      <dgm:prSet presAssocID="{D4716BB8-76CA-4F73-88CD-C13B9C989F37}" presName="thickLine" presStyleLbl="alignNode1" presStyleIdx="1" presStyleCnt="3"/>
      <dgm:spPr/>
    </dgm:pt>
    <dgm:pt modelId="{EAB2304C-00EE-3E47-8442-E9262DDC9911}" type="pres">
      <dgm:prSet presAssocID="{D4716BB8-76CA-4F73-88CD-C13B9C989F37}" presName="horz1" presStyleCnt="0"/>
      <dgm:spPr/>
    </dgm:pt>
    <dgm:pt modelId="{BD8BC14C-1C7A-CB45-B895-86C42654E57E}" type="pres">
      <dgm:prSet presAssocID="{D4716BB8-76CA-4F73-88CD-C13B9C989F37}" presName="tx1" presStyleLbl="revTx" presStyleIdx="1" presStyleCnt="3"/>
      <dgm:spPr/>
    </dgm:pt>
    <dgm:pt modelId="{098D2E67-C3CB-4B47-8C1E-12116644A05C}" type="pres">
      <dgm:prSet presAssocID="{D4716BB8-76CA-4F73-88CD-C13B9C989F37}" presName="vert1" presStyleCnt="0"/>
      <dgm:spPr/>
    </dgm:pt>
    <dgm:pt modelId="{BC317276-B166-3D41-BDE3-7D7A2B4F8C6F}" type="pres">
      <dgm:prSet presAssocID="{927BBFDA-7DCA-463B-9816-F3D516E0735A}" presName="thickLine" presStyleLbl="alignNode1" presStyleIdx="2" presStyleCnt="3"/>
      <dgm:spPr/>
    </dgm:pt>
    <dgm:pt modelId="{54F0CAD4-A218-7A4C-9020-02CCAB984332}" type="pres">
      <dgm:prSet presAssocID="{927BBFDA-7DCA-463B-9816-F3D516E0735A}" presName="horz1" presStyleCnt="0"/>
      <dgm:spPr/>
    </dgm:pt>
    <dgm:pt modelId="{76A71139-F269-BD4B-84F5-EDAB38BCEB01}" type="pres">
      <dgm:prSet presAssocID="{927BBFDA-7DCA-463B-9816-F3D516E0735A}" presName="tx1" presStyleLbl="revTx" presStyleIdx="2" presStyleCnt="3"/>
      <dgm:spPr/>
    </dgm:pt>
    <dgm:pt modelId="{F54A4FB5-7846-D446-AB12-341AF30631A3}" type="pres">
      <dgm:prSet presAssocID="{927BBFDA-7DCA-463B-9816-F3D516E0735A}" presName="vert1" presStyleCnt="0"/>
      <dgm:spPr/>
    </dgm:pt>
  </dgm:ptLst>
  <dgm:cxnLst>
    <dgm:cxn modelId="{94F4DF0B-42F7-4E46-8058-399ECEAF1EF7}" srcId="{DFEF5666-5E14-4424-AEF8-0E46905A9A3C}" destId="{E337B837-62A0-4B44-8700-DAC9FAAEBCD8}" srcOrd="0" destOrd="0" parTransId="{975F90E9-D2B5-4D50-AE93-DC16AA5BC0BC}" sibTransId="{E76AC614-A6E7-418F-B5B4-85B1C9AB4E97}"/>
    <dgm:cxn modelId="{EBD69B15-B415-4F6A-BCF9-3AFAA7C46D2B}" srcId="{DFEF5666-5E14-4424-AEF8-0E46905A9A3C}" destId="{927BBFDA-7DCA-463B-9816-F3D516E0735A}" srcOrd="2" destOrd="0" parTransId="{1F349449-FEF9-40FA-90D6-B1725C9BA010}" sibTransId="{39AC5D0F-1AA5-42CC-986A-F65B4E909F8B}"/>
    <dgm:cxn modelId="{8D660A17-9E12-AE46-9BEC-D13643BFE0C6}" type="presOf" srcId="{D4716BB8-76CA-4F73-88CD-C13B9C989F37}" destId="{BD8BC14C-1C7A-CB45-B895-86C42654E57E}" srcOrd="0" destOrd="0" presId="urn:microsoft.com/office/officeart/2008/layout/LinedList"/>
    <dgm:cxn modelId="{5AB2A824-7425-4BB8-AF34-650EDDDEDDD9}" srcId="{DFEF5666-5E14-4424-AEF8-0E46905A9A3C}" destId="{D4716BB8-76CA-4F73-88CD-C13B9C989F37}" srcOrd="1" destOrd="0" parTransId="{96852B7A-B1E7-40BE-B73D-3B71F360683E}" sibTransId="{C452424C-966C-402F-A09F-58BBB471979D}"/>
    <dgm:cxn modelId="{52DCAC52-6C25-5C4F-A00E-426656A5F03D}" type="presOf" srcId="{DFEF5666-5E14-4424-AEF8-0E46905A9A3C}" destId="{6A59E445-5AAE-094B-82F7-BA546187A61A}" srcOrd="0" destOrd="0" presId="urn:microsoft.com/office/officeart/2008/layout/LinedList"/>
    <dgm:cxn modelId="{636064B1-593C-BC4B-BB9C-DB3E12AB84CD}" type="presOf" srcId="{E337B837-62A0-4B44-8700-DAC9FAAEBCD8}" destId="{287DE6E3-5198-3340-9587-E7959C65408A}" srcOrd="0" destOrd="0" presId="urn:microsoft.com/office/officeart/2008/layout/LinedList"/>
    <dgm:cxn modelId="{78EB8FC7-0BEB-894D-8921-06C4382AD7D7}" type="presOf" srcId="{927BBFDA-7DCA-463B-9816-F3D516E0735A}" destId="{76A71139-F269-BD4B-84F5-EDAB38BCEB01}" srcOrd="0" destOrd="0" presId="urn:microsoft.com/office/officeart/2008/layout/LinedList"/>
    <dgm:cxn modelId="{FC40452F-2E0C-0643-9C31-5A3A901C6E89}" type="presParOf" srcId="{6A59E445-5AAE-094B-82F7-BA546187A61A}" destId="{FE3917F9-326C-CC41-B5CA-D6DCDEE211DD}" srcOrd="0" destOrd="0" presId="urn:microsoft.com/office/officeart/2008/layout/LinedList"/>
    <dgm:cxn modelId="{E71EFD04-15CD-B244-9413-EBA29BC4CECA}" type="presParOf" srcId="{6A59E445-5AAE-094B-82F7-BA546187A61A}" destId="{5F6DC2B6-AE41-6449-AE54-A183DEA773E9}" srcOrd="1" destOrd="0" presId="urn:microsoft.com/office/officeart/2008/layout/LinedList"/>
    <dgm:cxn modelId="{90DFC583-B691-6E4A-AB52-11067C047A26}" type="presParOf" srcId="{5F6DC2B6-AE41-6449-AE54-A183DEA773E9}" destId="{287DE6E3-5198-3340-9587-E7959C65408A}" srcOrd="0" destOrd="0" presId="urn:microsoft.com/office/officeart/2008/layout/LinedList"/>
    <dgm:cxn modelId="{008D9059-A31C-C64E-A44C-60BBCC75DCFF}" type="presParOf" srcId="{5F6DC2B6-AE41-6449-AE54-A183DEA773E9}" destId="{8633DF13-4A93-884B-ACBA-F3A45A286330}" srcOrd="1" destOrd="0" presId="urn:microsoft.com/office/officeart/2008/layout/LinedList"/>
    <dgm:cxn modelId="{60C4EC34-935F-D744-BB3E-301D4B575576}" type="presParOf" srcId="{6A59E445-5AAE-094B-82F7-BA546187A61A}" destId="{58D6FBE9-0D89-D547-907A-B159260273B7}" srcOrd="2" destOrd="0" presId="urn:microsoft.com/office/officeart/2008/layout/LinedList"/>
    <dgm:cxn modelId="{BF04DFC7-F22E-C847-AF50-D8E7533C0EAA}" type="presParOf" srcId="{6A59E445-5AAE-094B-82F7-BA546187A61A}" destId="{EAB2304C-00EE-3E47-8442-E9262DDC9911}" srcOrd="3" destOrd="0" presId="urn:microsoft.com/office/officeart/2008/layout/LinedList"/>
    <dgm:cxn modelId="{73A100F0-F01F-0C4B-A1FF-1B8B8838AF22}" type="presParOf" srcId="{EAB2304C-00EE-3E47-8442-E9262DDC9911}" destId="{BD8BC14C-1C7A-CB45-B895-86C42654E57E}" srcOrd="0" destOrd="0" presId="urn:microsoft.com/office/officeart/2008/layout/LinedList"/>
    <dgm:cxn modelId="{B2BF71E7-B7CF-6F45-A171-D9915D498E20}" type="presParOf" srcId="{EAB2304C-00EE-3E47-8442-E9262DDC9911}" destId="{098D2E67-C3CB-4B47-8C1E-12116644A05C}" srcOrd="1" destOrd="0" presId="urn:microsoft.com/office/officeart/2008/layout/LinedList"/>
    <dgm:cxn modelId="{9C257965-F452-174C-9674-03881AEEA913}" type="presParOf" srcId="{6A59E445-5AAE-094B-82F7-BA546187A61A}" destId="{BC317276-B166-3D41-BDE3-7D7A2B4F8C6F}" srcOrd="4" destOrd="0" presId="urn:microsoft.com/office/officeart/2008/layout/LinedList"/>
    <dgm:cxn modelId="{7BF0D913-4EE3-6749-B683-3D27070E7B29}" type="presParOf" srcId="{6A59E445-5AAE-094B-82F7-BA546187A61A}" destId="{54F0CAD4-A218-7A4C-9020-02CCAB984332}" srcOrd="5" destOrd="0" presId="urn:microsoft.com/office/officeart/2008/layout/LinedList"/>
    <dgm:cxn modelId="{4AAFF6B9-DD34-2F40-8388-FB787D003577}" type="presParOf" srcId="{54F0CAD4-A218-7A4C-9020-02CCAB984332}" destId="{76A71139-F269-BD4B-84F5-EDAB38BCEB01}" srcOrd="0" destOrd="0" presId="urn:microsoft.com/office/officeart/2008/layout/LinedList"/>
    <dgm:cxn modelId="{9D5CE5B9-F25E-EA4B-9C00-5946EA362154}" type="presParOf" srcId="{54F0CAD4-A218-7A4C-9020-02CCAB984332}" destId="{F54A4FB5-7846-D446-AB12-341AF30631A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F5666-5E14-4424-AEF8-0E46905A9A3C}"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E337B837-62A0-4B44-8700-DAC9FAAEBCD8}">
      <dgm:prSet/>
      <dgm:spPr/>
      <dgm:t>
        <a:bodyPr/>
        <a:lstStyle/>
        <a:p>
          <a:r>
            <a:rPr lang="en-US" dirty="0"/>
            <a:t>Template based score- query proteins are compared to homologs with known interface residue geometry to predict similar interface geometry on query protein.  </a:t>
          </a:r>
        </a:p>
      </dgm:t>
    </dgm:pt>
    <dgm:pt modelId="{975F90E9-D2B5-4D50-AE93-DC16AA5BC0BC}" type="parTrans" cxnId="{94F4DF0B-42F7-4E46-8058-399ECEAF1EF7}">
      <dgm:prSet/>
      <dgm:spPr/>
      <dgm:t>
        <a:bodyPr/>
        <a:lstStyle/>
        <a:p>
          <a:endParaRPr lang="en-US"/>
        </a:p>
      </dgm:t>
    </dgm:pt>
    <dgm:pt modelId="{E76AC614-A6E7-418F-B5B4-85B1C9AB4E97}" type="sibTrans" cxnId="{94F4DF0B-42F7-4E46-8058-399ECEAF1EF7}">
      <dgm:prSet phldrT="01" phldr="0"/>
      <dgm:spPr/>
      <dgm:t>
        <a:bodyPr/>
        <a:lstStyle/>
        <a:p>
          <a:r>
            <a:rPr lang="en-US"/>
            <a:t>01</a:t>
          </a:r>
        </a:p>
      </dgm:t>
    </dgm:pt>
    <dgm:pt modelId="{D4716BB8-76CA-4F73-88CD-C13B9C989F37}">
      <dgm:prSet/>
      <dgm:spPr/>
      <dgm:t>
        <a:bodyPr/>
        <a:lstStyle/>
        <a:p>
          <a:r>
            <a:rPr lang="en-US" dirty="0"/>
            <a:t>Patch based score- uses different parameters like conservation, and relative accessible surface areas to give propensity score to each residue. </a:t>
          </a:r>
        </a:p>
      </dgm:t>
    </dgm:pt>
    <dgm:pt modelId="{96852B7A-B1E7-40BE-B73D-3B71F360683E}" type="parTrans" cxnId="{5AB2A824-7425-4BB8-AF34-650EDDDEDDD9}">
      <dgm:prSet/>
      <dgm:spPr/>
      <dgm:t>
        <a:bodyPr/>
        <a:lstStyle/>
        <a:p>
          <a:endParaRPr lang="en-US"/>
        </a:p>
      </dgm:t>
    </dgm:pt>
    <dgm:pt modelId="{C452424C-966C-402F-A09F-58BBB471979D}" type="sibTrans" cxnId="{5AB2A824-7425-4BB8-AF34-650EDDDEDDD9}">
      <dgm:prSet phldrT="02" phldr="0"/>
      <dgm:spPr/>
      <dgm:t>
        <a:bodyPr/>
        <a:lstStyle/>
        <a:p>
          <a:r>
            <a:rPr lang="en-US"/>
            <a:t>02</a:t>
          </a:r>
        </a:p>
      </dgm:t>
    </dgm:pt>
    <dgm:pt modelId="{47F2EC30-D743-C44E-B52B-C2D61227695F}" type="pres">
      <dgm:prSet presAssocID="{DFEF5666-5E14-4424-AEF8-0E46905A9A3C}" presName="Name0" presStyleCnt="0">
        <dgm:presLayoutVars>
          <dgm:animLvl val="lvl"/>
          <dgm:resizeHandles val="exact"/>
        </dgm:presLayoutVars>
      </dgm:prSet>
      <dgm:spPr/>
    </dgm:pt>
    <dgm:pt modelId="{B9538D21-33AF-7B4E-A988-B0D9110DE23C}" type="pres">
      <dgm:prSet presAssocID="{E337B837-62A0-4B44-8700-DAC9FAAEBCD8}" presName="compositeNode" presStyleCnt="0">
        <dgm:presLayoutVars>
          <dgm:bulletEnabled val="1"/>
        </dgm:presLayoutVars>
      </dgm:prSet>
      <dgm:spPr/>
    </dgm:pt>
    <dgm:pt modelId="{6F4FE96E-A711-9444-BC23-F9658D1B4FC4}" type="pres">
      <dgm:prSet presAssocID="{E337B837-62A0-4B44-8700-DAC9FAAEBCD8}" presName="bgRect" presStyleLbl="alignNode1" presStyleIdx="0" presStyleCnt="2"/>
      <dgm:spPr/>
    </dgm:pt>
    <dgm:pt modelId="{C135D473-440E-7A49-B784-1579CE3A7492}" type="pres">
      <dgm:prSet presAssocID="{E76AC614-A6E7-418F-B5B4-85B1C9AB4E97}" presName="sibTransNodeRect" presStyleLbl="alignNode1" presStyleIdx="0" presStyleCnt="2">
        <dgm:presLayoutVars>
          <dgm:chMax val="0"/>
          <dgm:bulletEnabled val="1"/>
        </dgm:presLayoutVars>
      </dgm:prSet>
      <dgm:spPr/>
    </dgm:pt>
    <dgm:pt modelId="{45C246F3-CD07-BC4D-9F29-1B898B0E8219}" type="pres">
      <dgm:prSet presAssocID="{E337B837-62A0-4B44-8700-DAC9FAAEBCD8}" presName="nodeRect" presStyleLbl="alignNode1" presStyleIdx="0" presStyleCnt="2">
        <dgm:presLayoutVars>
          <dgm:bulletEnabled val="1"/>
        </dgm:presLayoutVars>
      </dgm:prSet>
      <dgm:spPr/>
    </dgm:pt>
    <dgm:pt modelId="{503BFC7D-012B-F54C-A68B-5EB3D629F295}" type="pres">
      <dgm:prSet presAssocID="{E76AC614-A6E7-418F-B5B4-85B1C9AB4E97}" presName="sibTrans" presStyleCnt="0"/>
      <dgm:spPr/>
    </dgm:pt>
    <dgm:pt modelId="{C0AE3D57-9869-364D-BA37-A21C946EF98F}" type="pres">
      <dgm:prSet presAssocID="{D4716BB8-76CA-4F73-88CD-C13B9C989F37}" presName="compositeNode" presStyleCnt="0">
        <dgm:presLayoutVars>
          <dgm:bulletEnabled val="1"/>
        </dgm:presLayoutVars>
      </dgm:prSet>
      <dgm:spPr/>
    </dgm:pt>
    <dgm:pt modelId="{1D746530-1BAB-A145-A116-CAC4778C4AF4}" type="pres">
      <dgm:prSet presAssocID="{D4716BB8-76CA-4F73-88CD-C13B9C989F37}" presName="bgRect" presStyleLbl="alignNode1" presStyleIdx="1" presStyleCnt="2" custLinFactNeighborY="-5944"/>
      <dgm:spPr/>
    </dgm:pt>
    <dgm:pt modelId="{2C06D096-4407-494F-94E4-04AB4E5B4BA3}" type="pres">
      <dgm:prSet presAssocID="{C452424C-966C-402F-A09F-58BBB471979D}" presName="sibTransNodeRect" presStyleLbl="alignNode1" presStyleIdx="1" presStyleCnt="2">
        <dgm:presLayoutVars>
          <dgm:chMax val="0"/>
          <dgm:bulletEnabled val="1"/>
        </dgm:presLayoutVars>
      </dgm:prSet>
      <dgm:spPr/>
    </dgm:pt>
    <dgm:pt modelId="{1750DE18-ACD2-4344-A98F-F56B0F58DE6F}" type="pres">
      <dgm:prSet presAssocID="{D4716BB8-76CA-4F73-88CD-C13B9C989F37}" presName="nodeRect" presStyleLbl="alignNode1" presStyleIdx="1" presStyleCnt="2">
        <dgm:presLayoutVars>
          <dgm:bulletEnabled val="1"/>
        </dgm:presLayoutVars>
      </dgm:prSet>
      <dgm:spPr/>
    </dgm:pt>
  </dgm:ptLst>
  <dgm:cxnLst>
    <dgm:cxn modelId="{94F4DF0B-42F7-4E46-8058-399ECEAF1EF7}" srcId="{DFEF5666-5E14-4424-AEF8-0E46905A9A3C}" destId="{E337B837-62A0-4B44-8700-DAC9FAAEBCD8}" srcOrd="0" destOrd="0" parTransId="{975F90E9-D2B5-4D50-AE93-DC16AA5BC0BC}" sibTransId="{E76AC614-A6E7-418F-B5B4-85B1C9AB4E97}"/>
    <dgm:cxn modelId="{D503A620-79F0-6448-BB6F-D9D14B65A38F}" type="presOf" srcId="{C452424C-966C-402F-A09F-58BBB471979D}" destId="{2C06D096-4407-494F-94E4-04AB4E5B4BA3}" srcOrd="0" destOrd="0" presId="urn:microsoft.com/office/officeart/2016/7/layout/LinearBlockProcessNumbered"/>
    <dgm:cxn modelId="{5AB2A824-7425-4BB8-AF34-650EDDDEDDD9}" srcId="{DFEF5666-5E14-4424-AEF8-0E46905A9A3C}" destId="{D4716BB8-76CA-4F73-88CD-C13B9C989F37}" srcOrd="1" destOrd="0" parTransId="{96852B7A-B1E7-40BE-B73D-3B71F360683E}" sibTransId="{C452424C-966C-402F-A09F-58BBB471979D}"/>
    <dgm:cxn modelId="{AEEDA626-CD82-444C-A62A-29C7CF3BC25C}" type="presOf" srcId="{D4716BB8-76CA-4F73-88CD-C13B9C989F37}" destId="{1D746530-1BAB-A145-A116-CAC4778C4AF4}" srcOrd="0" destOrd="0" presId="urn:microsoft.com/office/officeart/2016/7/layout/LinearBlockProcessNumbered"/>
    <dgm:cxn modelId="{A9DA6D39-9FAF-5842-A34F-7CE37640BD74}" type="presOf" srcId="{E76AC614-A6E7-418F-B5B4-85B1C9AB4E97}" destId="{C135D473-440E-7A49-B784-1579CE3A7492}" srcOrd="0" destOrd="0" presId="urn:microsoft.com/office/officeart/2016/7/layout/LinearBlockProcessNumbered"/>
    <dgm:cxn modelId="{4B86683B-8966-3A4E-9B83-DC031F405832}" type="presOf" srcId="{E337B837-62A0-4B44-8700-DAC9FAAEBCD8}" destId="{45C246F3-CD07-BC4D-9F29-1B898B0E8219}" srcOrd="1" destOrd="0" presId="urn:microsoft.com/office/officeart/2016/7/layout/LinearBlockProcessNumbered"/>
    <dgm:cxn modelId="{56F5ED70-09EA-AE4B-915D-D7C08CFA41AA}" type="presOf" srcId="{D4716BB8-76CA-4F73-88CD-C13B9C989F37}" destId="{1750DE18-ACD2-4344-A98F-F56B0F58DE6F}" srcOrd="1" destOrd="0" presId="urn:microsoft.com/office/officeart/2016/7/layout/LinearBlockProcessNumbered"/>
    <dgm:cxn modelId="{9C6D28C6-226F-B445-9184-A76DB61D1810}" type="presOf" srcId="{DFEF5666-5E14-4424-AEF8-0E46905A9A3C}" destId="{47F2EC30-D743-C44E-B52B-C2D61227695F}" srcOrd="0" destOrd="0" presId="urn:microsoft.com/office/officeart/2016/7/layout/LinearBlockProcessNumbered"/>
    <dgm:cxn modelId="{417894F3-B372-244A-9E9D-5C95BCA4A5EA}" type="presOf" srcId="{E337B837-62A0-4B44-8700-DAC9FAAEBCD8}" destId="{6F4FE96E-A711-9444-BC23-F9658D1B4FC4}" srcOrd="0" destOrd="0" presId="urn:microsoft.com/office/officeart/2016/7/layout/LinearBlockProcessNumbered"/>
    <dgm:cxn modelId="{5E84B022-ECD9-9D43-9A09-3731674A12E6}" type="presParOf" srcId="{47F2EC30-D743-C44E-B52B-C2D61227695F}" destId="{B9538D21-33AF-7B4E-A988-B0D9110DE23C}" srcOrd="0" destOrd="0" presId="urn:microsoft.com/office/officeart/2016/7/layout/LinearBlockProcessNumbered"/>
    <dgm:cxn modelId="{7F3EBA2E-5BC5-754E-8FE7-85E5C6714A96}" type="presParOf" srcId="{B9538D21-33AF-7B4E-A988-B0D9110DE23C}" destId="{6F4FE96E-A711-9444-BC23-F9658D1B4FC4}" srcOrd="0" destOrd="0" presId="urn:microsoft.com/office/officeart/2016/7/layout/LinearBlockProcessNumbered"/>
    <dgm:cxn modelId="{5B8D27F0-22B0-124E-B43E-2ABFDEA9C7D2}" type="presParOf" srcId="{B9538D21-33AF-7B4E-A988-B0D9110DE23C}" destId="{C135D473-440E-7A49-B784-1579CE3A7492}" srcOrd="1" destOrd="0" presId="urn:microsoft.com/office/officeart/2016/7/layout/LinearBlockProcessNumbered"/>
    <dgm:cxn modelId="{75B1BCD0-6B21-3A48-8C6C-D486311818AC}" type="presParOf" srcId="{B9538D21-33AF-7B4E-A988-B0D9110DE23C}" destId="{45C246F3-CD07-BC4D-9F29-1B898B0E8219}" srcOrd="2" destOrd="0" presId="urn:microsoft.com/office/officeart/2016/7/layout/LinearBlockProcessNumbered"/>
    <dgm:cxn modelId="{953105EC-056E-B042-B26F-B9A0BC744DF0}" type="presParOf" srcId="{47F2EC30-D743-C44E-B52B-C2D61227695F}" destId="{503BFC7D-012B-F54C-A68B-5EB3D629F295}" srcOrd="1" destOrd="0" presId="urn:microsoft.com/office/officeart/2016/7/layout/LinearBlockProcessNumbered"/>
    <dgm:cxn modelId="{889B29B3-8249-9C49-A759-E458ED683EC0}" type="presParOf" srcId="{47F2EC30-D743-C44E-B52B-C2D61227695F}" destId="{C0AE3D57-9869-364D-BA37-A21C946EF98F}" srcOrd="2" destOrd="0" presId="urn:microsoft.com/office/officeart/2016/7/layout/LinearBlockProcessNumbered"/>
    <dgm:cxn modelId="{7F2042D4-5B95-CD41-A96A-097D9B676583}" type="presParOf" srcId="{C0AE3D57-9869-364D-BA37-A21C946EF98F}" destId="{1D746530-1BAB-A145-A116-CAC4778C4AF4}" srcOrd="0" destOrd="0" presId="urn:microsoft.com/office/officeart/2016/7/layout/LinearBlockProcessNumbered"/>
    <dgm:cxn modelId="{FC7E72BB-BBF2-394B-8836-009C0CB8A5B6}" type="presParOf" srcId="{C0AE3D57-9869-364D-BA37-A21C946EF98F}" destId="{2C06D096-4407-494F-94E4-04AB4E5B4BA3}" srcOrd="1" destOrd="0" presId="urn:microsoft.com/office/officeart/2016/7/layout/LinearBlockProcessNumbered"/>
    <dgm:cxn modelId="{2430D262-DE76-4C43-9E75-D9E734917F3D}" type="presParOf" srcId="{C0AE3D57-9869-364D-BA37-A21C946EF98F}" destId="{1750DE18-ACD2-4344-A98F-F56B0F58DE6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F5666-5E14-4424-AEF8-0E46905A9A3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337B837-62A0-4B44-8700-DAC9FAAEBCD8}">
      <dgm:prSet/>
      <dgm:spPr/>
      <dgm:t>
        <a:bodyPr/>
        <a:lstStyle/>
        <a:p>
          <a:pPr rtl="0">
            <a:lnSpc>
              <a:spcPct val="100000"/>
            </a:lnSpc>
          </a:pPr>
          <a:r>
            <a:rPr lang="en-US" dirty="0"/>
            <a:t>This scoring system increases the accuracy of predus1.0 </a:t>
          </a:r>
        </a:p>
      </dgm:t>
    </dgm:pt>
    <dgm:pt modelId="{975F90E9-D2B5-4D50-AE93-DC16AA5BC0BC}" type="parTrans" cxnId="{94F4DF0B-42F7-4E46-8058-399ECEAF1EF7}">
      <dgm:prSet/>
      <dgm:spPr/>
      <dgm:t>
        <a:bodyPr/>
        <a:lstStyle/>
        <a:p>
          <a:endParaRPr lang="en-US"/>
        </a:p>
      </dgm:t>
    </dgm:pt>
    <dgm:pt modelId="{E76AC614-A6E7-418F-B5B4-85B1C9AB4E97}" type="sibTrans" cxnId="{94F4DF0B-42F7-4E46-8058-399ECEAF1EF7}">
      <dgm:prSet/>
      <dgm:spPr/>
      <dgm:t>
        <a:bodyPr/>
        <a:lstStyle/>
        <a:p>
          <a:endParaRPr lang="en-US"/>
        </a:p>
      </dgm:t>
    </dgm:pt>
    <dgm:pt modelId="{D4716BB8-76CA-4F73-88CD-C13B9C989F37}">
      <dgm:prSet/>
      <dgm:spPr/>
      <dgm:t>
        <a:bodyPr/>
        <a:lstStyle/>
        <a:p>
          <a:pPr rtl="0">
            <a:lnSpc>
              <a:spcPct val="100000"/>
            </a:lnSpc>
          </a:pPr>
          <a:r>
            <a:rPr lang="en-US" dirty="0"/>
            <a:t>It combined orthogonal data points to enhance the </a:t>
          </a:r>
          <a:r>
            <a:rPr lang="en-US" dirty="0" err="1"/>
            <a:t>orginal</a:t>
          </a:r>
          <a:r>
            <a:rPr lang="en-US" dirty="0"/>
            <a:t> method </a:t>
          </a:r>
        </a:p>
      </dgm:t>
    </dgm:pt>
    <dgm:pt modelId="{96852B7A-B1E7-40BE-B73D-3B71F360683E}" type="parTrans" cxnId="{5AB2A824-7425-4BB8-AF34-650EDDDEDDD9}">
      <dgm:prSet/>
      <dgm:spPr/>
      <dgm:t>
        <a:bodyPr/>
        <a:lstStyle/>
        <a:p>
          <a:endParaRPr lang="en-US"/>
        </a:p>
      </dgm:t>
    </dgm:pt>
    <dgm:pt modelId="{C452424C-966C-402F-A09F-58BBB471979D}" type="sibTrans" cxnId="{5AB2A824-7425-4BB8-AF34-650EDDDEDDD9}">
      <dgm:prSet/>
      <dgm:spPr/>
      <dgm:t>
        <a:bodyPr/>
        <a:lstStyle/>
        <a:p>
          <a:endParaRPr lang="en-US"/>
        </a:p>
      </dgm:t>
    </dgm:pt>
    <dgm:pt modelId="{D36C702B-7332-9846-ADE5-F2AF1F62A1A1}">
      <dgm:prSet/>
      <dgm:spPr/>
      <dgm:t>
        <a:bodyPr/>
        <a:lstStyle/>
        <a:p>
          <a:r>
            <a:rPr lang="en-US"/>
            <a:t>Precision was calculated as TP/(TP1FP) and recall was calculated as TP/(TP1FN) where TP means “true positive,” FP means “false positive,” and FN means “false negative. </a:t>
          </a:r>
        </a:p>
      </dgm:t>
    </dgm:pt>
    <dgm:pt modelId="{E59ECD25-1BEC-C848-A27D-1E802A0424C6}" type="parTrans" cxnId="{924F4F9F-E64C-AB4B-98B0-8AB2E311CF3D}">
      <dgm:prSet/>
      <dgm:spPr/>
      <dgm:t>
        <a:bodyPr/>
        <a:lstStyle/>
        <a:p>
          <a:endParaRPr lang="en-US"/>
        </a:p>
      </dgm:t>
    </dgm:pt>
    <dgm:pt modelId="{30E59971-0F8F-8648-83E9-5C5E61980C09}" type="sibTrans" cxnId="{924F4F9F-E64C-AB4B-98B0-8AB2E311CF3D}">
      <dgm:prSet/>
      <dgm:spPr/>
      <dgm:t>
        <a:bodyPr/>
        <a:lstStyle/>
        <a:p>
          <a:endParaRPr lang="en-US"/>
        </a:p>
      </dgm:t>
    </dgm:pt>
    <dgm:pt modelId="{38173655-7BC8-E246-B250-E233AF758BB7}" type="pres">
      <dgm:prSet presAssocID="{DFEF5666-5E14-4424-AEF8-0E46905A9A3C}" presName="diagram" presStyleCnt="0">
        <dgm:presLayoutVars>
          <dgm:dir/>
          <dgm:resizeHandles val="exact"/>
        </dgm:presLayoutVars>
      </dgm:prSet>
      <dgm:spPr/>
    </dgm:pt>
    <dgm:pt modelId="{8826F0BC-38DB-1149-9E18-4497D4FDB1AC}" type="pres">
      <dgm:prSet presAssocID="{E337B837-62A0-4B44-8700-DAC9FAAEBCD8}" presName="node" presStyleLbl="node1" presStyleIdx="0" presStyleCnt="3" custLinFactNeighborX="-916">
        <dgm:presLayoutVars>
          <dgm:bulletEnabled val="1"/>
        </dgm:presLayoutVars>
      </dgm:prSet>
      <dgm:spPr/>
    </dgm:pt>
    <dgm:pt modelId="{25338621-E7EB-164C-9184-0F055369DAD8}" type="pres">
      <dgm:prSet presAssocID="{E76AC614-A6E7-418F-B5B4-85B1C9AB4E97}" presName="sibTrans" presStyleCnt="0"/>
      <dgm:spPr/>
    </dgm:pt>
    <dgm:pt modelId="{1C66F02D-D88F-DC48-BAA0-00C0C86E04E6}" type="pres">
      <dgm:prSet presAssocID="{D4716BB8-76CA-4F73-88CD-C13B9C989F37}" presName="node" presStyleLbl="node1" presStyleIdx="1" presStyleCnt="3" custLinFactNeighborX="1114">
        <dgm:presLayoutVars>
          <dgm:bulletEnabled val="1"/>
        </dgm:presLayoutVars>
      </dgm:prSet>
      <dgm:spPr/>
    </dgm:pt>
    <dgm:pt modelId="{5E62D2D8-86C7-6547-9760-2D9FF24D01A0}" type="pres">
      <dgm:prSet presAssocID="{C452424C-966C-402F-A09F-58BBB471979D}" presName="sibTrans" presStyleCnt="0"/>
      <dgm:spPr/>
    </dgm:pt>
    <dgm:pt modelId="{23E998A5-3318-7D46-96DA-50A30309D4C8}" type="pres">
      <dgm:prSet presAssocID="{D36C702B-7332-9846-ADE5-F2AF1F62A1A1}" presName="node" presStyleLbl="node1" presStyleIdx="2" presStyleCnt="3">
        <dgm:presLayoutVars>
          <dgm:bulletEnabled val="1"/>
        </dgm:presLayoutVars>
      </dgm:prSet>
      <dgm:spPr/>
    </dgm:pt>
  </dgm:ptLst>
  <dgm:cxnLst>
    <dgm:cxn modelId="{94F4DF0B-42F7-4E46-8058-399ECEAF1EF7}" srcId="{DFEF5666-5E14-4424-AEF8-0E46905A9A3C}" destId="{E337B837-62A0-4B44-8700-DAC9FAAEBCD8}" srcOrd="0" destOrd="0" parTransId="{975F90E9-D2B5-4D50-AE93-DC16AA5BC0BC}" sibTransId="{E76AC614-A6E7-418F-B5B4-85B1C9AB4E97}"/>
    <dgm:cxn modelId="{3FDAC513-DF48-1549-B0C4-937CC848A25B}" type="presOf" srcId="{E337B837-62A0-4B44-8700-DAC9FAAEBCD8}" destId="{8826F0BC-38DB-1149-9E18-4497D4FDB1AC}" srcOrd="0" destOrd="0" presId="urn:microsoft.com/office/officeart/2005/8/layout/default"/>
    <dgm:cxn modelId="{5AB2A824-7425-4BB8-AF34-650EDDDEDDD9}" srcId="{DFEF5666-5E14-4424-AEF8-0E46905A9A3C}" destId="{D4716BB8-76CA-4F73-88CD-C13B9C989F37}" srcOrd="1" destOrd="0" parTransId="{96852B7A-B1E7-40BE-B73D-3B71F360683E}" sibTransId="{C452424C-966C-402F-A09F-58BBB471979D}"/>
    <dgm:cxn modelId="{11E5A88A-5C86-EA48-A77F-8B730A136C21}" type="presOf" srcId="{D4716BB8-76CA-4F73-88CD-C13B9C989F37}" destId="{1C66F02D-D88F-DC48-BAA0-00C0C86E04E6}" srcOrd="0" destOrd="0" presId="urn:microsoft.com/office/officeart/2005/8/layout/default"/>
    <dgm:cxn modelId="{924F4F9F-E64C-AB4B-98B0-8AB2E311CF3D}" srcId="{DFEF5666-5E14-4424-AEF8-0E46905A9A3C}" destId="{D36C702B-7332-9846-ADE5-F2AF1F62A1A1}" srcOrd="2" destOrd="0" parTransId="{E59ECD25-1BEC-C848-A27D-1E802A0424C6}" sibTransId="{30E59971-0F8F-8648-83E9-5C5E61980C09}"/>
    <dgm:cxn modelId="{36665AAC-7349-964A-9261-8661E21E3B08}" type="presOf" srcId="{D36C702B-7332-9846-ADE5-F2AF1F62A1A1}" destId="{23E998A5-3318-7D46-96DA-50A30309D4C8}" srcOrd="0" destOrd="0" presId="urn:microsoft.com/office/officeart/2005/8/layout/default"/>
    <dgm:cxn modelId="{3B7788FF-25AB-DC4A-BEE7-84000B6118DC}" type="presOf" srcId="{DFEF5666-5E14-4424-AEF8-0E46905A9A3C}" destId="{38173655-7BC8-E246-B250-E233AF758BB7}" srcOrd="0" destOrd="0" presId="urn:microsoft.com/office/officeart/2005/8/layout/default"/>
    <dgm:cxn modelId="{3A9605E6-78AC-444D-A73E-BEE501EB3F60}" type="presParOf" srcId="{38173655-7BC8-E246-B250-E233AF758BB7}" destId="{8826F0BC-38DB-1149-9E18-4497D4FDB1AC}" srcOrd="0" destOrd="0" presId="urn:microsoft.com/office/officeart/2005/8/layout/default"/>
    <dgm:cxn modelId="{7E9900EA-7342-8443-8544-1DA1CF718913}" type="presParOf" srcId="{38173655-7BC8-E246-B250-E233AF758BB7}" destId="{25338621-E7EB-164C-9184-0F055369DAD8}" srcOrd="1" destOrd="0" presId="urn:microsoft.com/office/officeart/2005/8/layout/default"/>
    <dgm:cxn modelId="{93726264-95E6-DB49-9F45-BEAD1653E574}" type="presParOf" srcId="{38173655-7BC8-E246-B250-E233AF758BB7}" destId="{1C66F02D-D88F-DC48-BAA0-00C0C86E04E6}" srcOrd="2" destOrd="0" presId="urn:microsoft.com/office/officeart/2005/8/layout/default"/>
    <dgm:cxn modelId="{177075B3-AB74-AE4B-A17D-EE7B7B523B27}" type="presParOf" srcId="{38173655-7BC8-E246-B250-E233AF758BB7}" destId="{5E62D2D8-86C7-6547-9760-2D9FF24D01A0}" srcOrd="3" destOrd="0" presId="urn:microsoft.com/office/officeart/2005/8/layout/default"/>
    <dgm:cxn modelId="{A63E7452-5C35-664E-8653-B41E909EEE46}" type="presParOf" srcId="{38173655-7BC8-E246-B250-E233AF758BB7}" destId="{23E998A5-3318-7D46-96DA-50A30309D4C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98B769-A850-4688-B0F8-5A9AD9D1A01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8D26040-4381-41C2-8565-FBFAA0B1EE95}">
      <dgm:prSet/>
      <dgm:spPr/>
      <dgm:t>
        <a:bodyPr/>
        <a:lstStyle/>
        <a:p>
          <a:r>
            <a:rPr lang="en-US"/>
            <a:t>Predus 2.0 score was taken from the online server. The proteins were then ranked by score and using cutoff of N, defined by the number of residues in the annotated file, was compared to the annotated file. </a:t>
          </a:r>
        </a:p>
      </dgm:t>
    </dgm:pt>
    <dgm:pt modelId="{5C6AB3B2-D72E-4203-BE9E-F69A30AB7678}" type="parTrans" cxnId="{4593146B-C70D-4F47-B301-3123320B8A37}">
      <dgm:prSet/>
      <dgm:spPr/>
      <dgm:t>
        <a:bodyPr/>
        <a:lstStyle/>
        <a:p>
          <a:endParaRPr lang="en-US"/>
        </a:p>
      </dgm:t>
    </dgm:pt>
    <dgm:pt modelId="{417BBB93-3234-48EA-AFD7-CF175DBE6321}" type="sibTrans" cxnId="{4593146B-C70D-4F47-B301-3123320B8A37}">
      <dgm:prSet/>
      <dgm:spPr/>
      <dgm:t>
        <a:bodyPr/>
        <a:lstStyle/>
        <a:p>
          <a:endParaRPr lang="en-US"/>
        </a:p>
      </dgm:t>
    </dgm:pt>
    <dgm:pt modelId="{3E46B1AE-57BC-4005-BB90-1E4903F02302}">
      <dgm:prSet/>
      <dgm:spPr/>
      <dgm:t>
        <a:bodyPr/>
        <a:lstStyle/>
        <a:p>
          <a:r>
            <a:rPr lang="en-US"/>
            <a:t>The F-score both globally and average was determined. </a:t>
          </a:r>
        </a:p>
      </dgm:t>
    </dgm:pt>
    <dgm:pt modelId="{268BB00A-9BC5-4B4D-86B0-15189808BE2E}" type="parTrans" cxnId="{51B622C5-E59B-4613-99E4-4FBF9C2A5EDA}">
      <dgm:prSet/>
      <dgm:spPr/>
      <dgm:t>
        <a:bodyPr/>
        <a:lstStyle/>
        <a:p>
          <a:endParaRPr lang="en-US"/>
        </a:p>
      </dgm:t>
    </dgm:pt>
    <dgm:pt modelId="{D48DE7EF-C5F8-4226-8703-D981158B4C48}" type="sibTrans" cxnId="{51B622C5-E59B-4613-99E4-4FBF9C2A5EDA}">
      <dgm:prSet/>
      <dgm:spPr/>
      <dgm:t>
        <a:bodyPr/>
        <a:lstStyle/>
        <a:p>
          <a:endParaRPr lang="en-US"/>
        </a:p>
      </dgm:t>
    </dgm:pt>
    <dgm:pt modelId="{030EF6AA-805F-4647-9CD5-4AEC3BE81A70}">
      <dgm:prSet/>
      <dgm:spPr/>
      <dgm:t>
        <a:bodyPr/>
        <a:lstStyle/>
        <a:p>
          <a:r>
            <a:rPr lang="en-US"/>
            <a:t>Pymol software was used, for antigen test set, to visualize the prediction residues, both accurate and not.</a:t>
          </a:r>
        </a:p>
      </dgm:t>
    </dgm:pt>
    <dgm:pt modelId="{768F7463-3308-413B-B0F4-FA955CEE55B1}" type="parTrans" cxnId="{8B2D44A4-04AE-4A24-9293-C6F7679802C2}">
      <dgm:prSet/>
      <dgm:spPr/>
      <dgm:t>
        <a:bodyPr/>
        <a:lstStyle/>
        <a:p>
          <a:endParaRPr lang="en-US"/>
        </a:p>
      </dgm:t>
    </dgm:pt>
    <dgm:pt modelId="{02175A09-BF28-4246-A3B7-33A78D480051}" type="sibTrans" cxnId="{8B2D44A4-04AE-4A24-9293-C6F7679802C2}">
      <dgm:prSet/>
      <dgm:spPr/>
      <dgm:t>
        <a:bodyPr/>
        <a:lstStyle/>
        <a:p>
          <a:endParaRPr lang="en-US"/>
        </a:p>
      </dgm:t>
    </dgm:pt>
    <dgm:pt modelId="{5446C358-9A3A-2947-9074-0B18EE11974F}" type="pres">
      <dgm:prSet presAssocID="{0698B769-A850-4688-B0F8-5A9AD9D1A017}" presName="linear" presStyleCnt="0">
        <dgm:presLayoutVars>
          <dgm:animLvl val="lvl"/>
          <dgm:resizeHandles val="exact"/>
        </dgm:presLayoutVars>
      </dgm:prSet>
      <dgm:spPr/>
    </dgm:pt>
    <dgm:pt modelId="{381FA20F-84E9-7143-A4E7-457C6C2701B5}" type="pres">
      <dgm:prSet presAssocID="{88D26040-4381-41C2-8565-FBFAA0B1EE95}" presName="parentText" presStyleLbl="node1" presStyleIdx="0" presStyleCnt="3">
        <dgm:presLayoutVars>
          <dgm:chMax val="0"/>
          <dgm:bulletEnabled val="1"/>
        </dgm:presLayoutVars>
      </dgm:prSet>
      <dgm:spPr/>
    </dgm:pt>
    <dgm:pt modelId="{F489FB31-BA97-F044-B700-D268E2415A60}" type="pres">
      <dgm:prSet presAssocID="{417BBB93-3234-48EA-AFD7-CF175DBE6321}" presName="spacer" presStyleCnt="0"/>
      <dgm:spPr/>
    </dgm:pt>
    <dgm:pt modelId="{E52935B3-1512-794C-9DE5-D5ED9B0F8C95}" type="pres">
      <dgm:prSet presAssocID="{3E46B1AE-57BC-4005-BB90-1E4903F02302}" presName="parentText" presStyleLbl="node1" presStyleIdx="1" presStyleCnt="3">
        <dgm:presLayoutVars>
          <dgm:chMax val="0"/>
          <dgm:bulletEnabled val="1"/>
        </dgm:presLayoutVars>
      </dgm:prSet>
      <dgm:spPr/>
    </dgm:pt>
    <dgm:pt modelId="{555DEEBA-0F5B-4C4B-B29A-5AE98CC9DC8C}" type="pres">
      <dgm:prSet presAssocID="{D48DE7EF-C5F8-4226-8703-D981158B4C48}" presName="spacer" presStyleCnt="0"/>
      <dgm:spPr/>
    </dgm:pt>
    <dgm:pt modelId="{2D81AA71-FD4F-7043-9DBC-A0C9C99AA94F}" type="pres">
      <dgm:prSet presAssocID="{030EF6AA-805F-4647-9CD5-4AEC3BE81A70}" presName="parentText" presStyleLbl="node1" presStyleIdx="2" presStyleCnt="3">
        <dgm:presLayoutVars>
          <dgm:chMax val="0"/>
          <dgm:bulletEnabled val="1"/>
        </dgm:presLayoutVars>
      </dgm:prSet>
      <dgm:spPr/>
    </dgm:pt>
  </dgm:ptLst>
  <dgm:cxnLst>
    <dgm:cxn modelId="{43525A17-A48C-9A43-AC56-27F8C17E3547}" type="presOf" srcId="{0698B769-A850-4688-B0F8-5A9AD9D1A017}" destId="{5446C358-9A3A-2947-9074-0B18EE11974F}" srcOrd="0" destOrd="0" presId="urn:microsoft.com/office/officeart/2005/8/layout/vList2"/>
    <dgm:cxn modelId="{4593146B-C70D-4F47-B301-3123320B8A37}" srcId="{0698B769-A850-4688-B0F8-5A9AD9D1A017}" destId="{88D26040-4381-41C2-8565-FBFAA0B1EE95}" srcOrd="0" destOrd="0" parTransId="{5C6AB3B2-D72E-4203-BE9E-F69A30AB7678}" sibTransId="{417BBB93-3234-48EA-AFD7-CF175DBE6321}"/>
    <dgm:cxn modelId="{8B2D44A4-04AE-4A24-9293-C6F7679802C2}" srcId="{0698B769-A850-4688-B0F8-5A9AD9D1A017}" destId="{030EF6AA-805F-4647-9CD5-4AEC3BE81A70}" srcOrd="2" destOrd="0" parTransId="{768F7463-3308-413B-B0F4-FA955CEE55B1}" sibTransId="{02175A09-BF28-4246-A3B7-33A78D480051}"/>
    <dgm:cxn modelId="{506E23B3-ED3C-964B-B3C4-BA1E44E5E2AD}" type="presOf" srcId="{88D26040-4381-41C2-8565-FBFAA0B1EE95}" destId="{381FA20F-84E9-7143-A4E7-457C6C2701B5}" srcOrd="0" destOrd="0" presId="urn:microsoft.com/office/officeart/2005/8/layout/vList2"/>
    <dgm:cxn modelId="{DF40EEC4-7746-6741-A74D-5BFC54C4F602}" type="presOf" srcId="{030EF6AA-805F-4647-9CD5-4AEC3BE81A70}" destId="{2D81AA71-FD4F-7043-9DBC-A0C9C99AA94F}" srcOrd="0" destOrd="0" presId="urn:microsoft.com/office/officeart/2005/8/layout/vList2"/>
    <dgm:cxn modelId="{51B622C5-E59B-4613-99E4-4FBF9C2A5EDA}" srcId="{0698B769-A850-4688-B0F8-5A9AD9D1A017}" destId="{3E46B1AE-57BC-4005-BB90-1E4903F02302}" srcOrd="1" destOrd="0" parTransId="{268BB00A-9BC5-4B4D-86B0-15189808BE2E}" sibTransId="{D48DE7EF-C5F8-4226-8703-D981158B4C48}"/>
    <dgm:cxn modelId="{2BDACCE2-F658-7D48-A29B-0056AA7D4E1C}" type="presOf" srcId="{3E46B1AE-57BC-4005-BB90-1E4903F02302}" destId="{E52935B3-1512-794C-9DE5-D5ED9B0F8C95}" srcOrd="0" destOrd="0" presId="urn:microsoft.com/office/officeart/2005/8/layout/vList2"/>
    <dgm:cxn modelId="{4B5E7BC4-B005-574B-8282-7703A2E5B80A}" type="presParOf" srcId="{5446C358-9A3A-2947-9074-0B18EE11974F}" destId="{381FA20F-84E9-7143-A4E7-457C6C2701B5}" srcOrd="0" destOrd="0" presId="urn:microsoft.com/office/officeart/2005/8/layout/vList2"/>
    <dgm:cxn modelId="{B0F52B74-30EC-B749-AA25-CE1CA0CE1C47}" type="presParOf" srcId="{5446C358-9A3A-2947-9074-0B18EE11974F}" destId="{F489FB31-BA97-F044-B700-D268E2415A60}" srcOrd="1" destOrd="0" presId="urn:microsoft.com/office/officeart/2005/8/layout/vList2"/>
    <dgm:cxn modelId="{0E9B7AE3-EA00-C04B-AA6A-EEFD0D9414C3}" type="presParOf" srcId="{5446C358-9A3A-2947-9074-0B18EE11974F}" destId="{E52935B3-1512-794C-9DE5-D5ED9B0F8C95}" srcOrd="2" destOrd="0" presId="urn:microsoft.com/office/officeart/2005/8/layout/vList2"/>
    <dgm:cxn modelId="{B8E24855-F10B-224F-86F2-DC2CD0473BFC}" type="presParOf" srcId="{5446C358-9A3A-2947-9074-0B18EE11974F}" destId="{555DEEBA-0F5B-4C4B-B29A-5AE98CC9DC8C}" srcOrd="3" destOrd="0" presId="urn:microsoft.com/office/officeart/2005/8/layout/vList2"/>
    <dgm:cxn modelId="{0396F0B1-D553-E84C-A478-2EA348072AB3}" type="presParOf" srcId="{5446C358-9A3A-2947-9074-0B18EE11974F}" destId="{2D81AA71-FD4F-7043-9DBC-A0C9C99AA94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917F9-326C-CC41-B5CA-D6DCDEE211DD}">
      <dsp:nvSpPr>
        <dsp:cNvPr id="0" name=""/>
        <dsp:cNvSpPr/>
      </dsp:nvSpPr>
      <dsp:spPr>
        <a:xfrm>
          <a:off x="0" y="2232"/>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87DE6E3-5198-3340-9587-E7959C65408A}">
      <dsp:nvSpPr>
        <dsp:cNvPr id="0" name=""/>
        <dsp:cNvSpPr/>
      </dsp:nvSpPr>
      <dsp:spPr>
        <a:xfrm>
          <a:off x="0" y="2232"/>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Proteins are defined by a set of residue sites of the protein </a:t>
          </a:r>
        </a:p>
      </dsp:txBody>
      <dsp:txXfrm>
        <a:off x="0" y="2232"/>
        <a:ext cx="6496050" cy="1522511"/>
      </dsp:txXfrm>
    </dsp:sp>
    <dsp:sp modelId="{58D6FBE9-0D89-D547-907A-B159260273B7}">
      <dsp:nvSpPr>
        <dsp:cNvPr id="0" name=""/>
        <dsp:cNvSpPr/>
      </dsp:nvSpPr>
      <dsp:spPr>
        <a:xfrm>
          <a:off x="0" y="1524744"/>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D8BC14C-1C7A-CB45-B895-86C42654E57E}">
      <dsp:nvSpPr>
        <dsp:cNvPr id="0" name=""/>
        <dsp:cNvSpPr/>
      </dsp:nvSpPr>
      <dsp:spPr>
        <a:xfrm>
          <a:off x="0" y="1524744"/>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specific interface site is defined as a subset of specific residues</a:t>
          </a:r>
        </a:p>
      </dsp:txBody>
      <dsp:txXfrm>
        <a:off x="0" y="1524744"/>
        <a:ext cx="6496050" cy="1522511"/>
      </dsp:txXfrm>
    </dsp:sp>
    <dsp:sp modelId="{BC317276-B166-3D41-BDE3-7D7A2B4F8C6F}">
      <dsp:nvSpPr>
        <dsp:cNvPr id="0" name=""/>
        <dsp:cNvSpPr/>
      </dsp:nvSpPr>
      <dsp:spPr>
        <a:xfrm>
          <a:off x="0" y="3047255"/>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6A71139-F269-BD4B-84F5-EDAB38BCEB01}">
      <dsp:nvSpPr>
        <dsp:cNvPr id="0" name=""/>
        <dsp:cNvSpPr/>
      </dsp:nvSpPr>
      <dsp:spPr>
        <a:xfrm>
          <a:off x="0" y="3047255"/>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Interface prediction software ranks each residue and chooses the top raked residue to be a apart of the interface subset.  </a:t>
          </a:r>
        </a:p>
      </dsp:txBody>
      <dsp:txXfrm>
        <a:off x="0" y="3047255"/>
        <a:ext cx="6496050" cy="1522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FE96E-A711-9444-BC23-F9658D1B4FC4}">
      <dsp:nvSpPr>
        <dsp:cNvPr id="0" name=""/>
        <dsp:cNvSpPr/>
      </dsp:nvSpPr>
      <dsp:spPr>
        <a:xfrm>
          <a:off x="3404" y="0"/>
          <a:ext cx="5234884" cy="3404277"/>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90" tIns="0" rIns="517090" bIns="330200" numCol="1" spcCol="1270" anchor="t" anchorCtr="0">
          <a:noAutofit/>
        </a:bodyPr>
        <a:lstStyle/>
        <a:p>
          <a:pPr marL="0" lvl="0" indent="0" algn="l" defTabSz="889000">
            <a:lnSpc>
              <a:spcPct val="90000"/>
            </a:lnSpc>
            <a:spcBef>
              <a:spcPct val="0"/>
            </a:spcBef>
            <a:spcAft>
              <a:spcPct val="35000"/>
            </a:spcAft>
            <a:buNone/>
          </a:pPr>
          <a:r>
            <a:rPr lang="en-US" sz="2000" kern="1200" dirty="0"/>
            <a:t>Template based score- query proteins are compared to homologs with known interface residue geometry to predict similar interface geometry on query protein.  </a:t>
          </a:r>
        </a:p>
      </dsp:txBody>
      <dsp:txXfrm>
        <a:off x="3404" y="1361710"/>
        <a:ext cx="5234884" cy="2042566"/>
      </dsp:txXfrm>
    </dsp:sp>
    <dsp:sp modelId="{C135D473-440E-7A49-B784-1579CE3A7492}">
      <dsp:nvSpPr>
        <dsp:cNvPr id="0" name=""/>
        <dsp:cNvSpPr/>
      </dsp:nvSpPr>
      <dsp:spPr>
        <a:xfrm>
          <a:off x="3404" y="0"/>
          <a:ext cx="5234884" cy="136171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7090" tIns="165100" rIns="51709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404" y="0"/>
        <a:ext cx="5234884" cy="1361710"/>
      </dsp:txXfrm>
    </dsp:sp>
    <dsp:sp modelId="{1D746530-1BAB-A145-A116-CAC4778C4AF4}">
      <dsp:nvSpPr>
        <dsp:cNvPr id="0" name=""/>
        <dsp:cNvSpPr/>
      </dsp:nvSpPr>
      <dsp:spPr>
        <a:xfrm>
          <a:off x="5657080" y="0"/>
          <a:ext cx="5234884" cy="3404277"/>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90" tIns="0" rIns="517090" bIns="330200" numCol="1" spcCol="1270" anchor="t" anchorCtr="0">
          <a:noAutofit/>
        </a:bodyPr>
        <a:lstStyle/>
        <a:p>
          <a:pPr marL="0" lvl="0" indent="0" algn="l" defTabSz="889000">
            <a:lnSpc>
              <a:spcPct val="90000"/>
            </a:lnSpc>
            <a:spcBef>
              <a:spcPct val="0"/>
            </a:spcBef>
            <a:spcAft>
              <a:spcPct val="35000"/>
            </a:spcAft>
            <a:buNone/>
          </a:pPr>
          <a:r>
            <a:rPr lang="en-US" sz="2000" kern="1200" dirty="0"/>
            <a:t>Patch based score- uses different parameters like conservation, and relative accessible surface areas to give propensity score to each residue. </a:t>
          </a:r>
        </a:p>
      </dsp:txBody>
      <dsp:txXfrm>
        <a:off x="5657080" y="1361710"/>
        <a:ext cx="5234884" cy="2042566"/>
      </dsp:txXfrm>
    </dsp:sp>
    <dsp:sp modelId="{2C06D096-4407-494F-94E4-04AB4E5B4BA3}">
      <dsp:nvSpPr>
        <dsp:cNvPr id="0" name=""/>
        <dsp:cNvSpPr/>
      </dsp:nvSpPr>
      <dsp:spPr>
        <a:xfrm>
          <a:off x="5657080" y="0"/>
          <a:ext cx="5234884" cy="136171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17090" tIns="165100" rIns="51709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657080" y="0"/>
        <a:ext cx="5234884" cy="1361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6F0BC-38DB-1149-9E18-4497D4FDB1AC}">
      <dsp:nvSpPr>
        <dsp:cNvPr id="0" name=""/>
        <dsp:cNvSpPr/>
      </dsp:nvSpPr>
      <dsp:spPr>
        <a:xfrm>
          <a:off x="1399771" y="1551"/>
          <a:ext cx="3117946" cy="1870768"/>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100000"/>
            </a:lnSpc>
            <a:spcBef>
              <a:spcPct val="0"/>
            </a:spcBef>
            <a:spcAft>
              <a:spcPct val="35000"/>
            </a:spcAft>
            <a:buNone/>
          </a:pPr>
          <a:r>
            <a:rPr lang="en-US" sz="1700" kern="1200" dirty="0"/>
            <a:t>This scoring system increases the accuracy of predus1.0 </a:t>
          </a:r>
        </a:p>
      </dsp:txBody>
      <dsp:txXfrm>
        <a:off x="1399771" y="1551"/>
        <a:ext cx="3117946" cy="1870768"/>
      </dsp:txXfrm>
    </dsp:sp>
    <dsp:sp modelId="{1C66F02D-D88F-DC48-BAA0-00C0C86E04E6}">
      <dsp:nvSpPr>
        <dsp:cNvPr id="0" name=""/>
        <dsp:cNvSpPr/>
      </dsp:nvSpPr>
      <dsp:spPr>
        <a:xfrm>
          <a:off x="4892807" y="1551"/>
          <a:ext cx="3117946" cy="1870768"/>
        </a:xfrm>
        <a:prstGeom prst="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100000"/>
            </a:lnSpc>
            <a:spcBef>
              <a:spcPct val="0"/>
            </a:spcBef>
            <a:spcAft>
              <a:spcPct val="35000"/>
            </a:spcAft>
            <a:buNone/>
          </a:pPr>
          <a:r>
            <a:rPr lang="en-US" sz="1700" kern="1200" dirty="0"/>
            <a:t>It combined orthogonal data points to enhance the </a:t>
          </a:r>
          <a:r>
            <a:rPr lang="en-US" sz="1700" kern="1200" dirty="0" err="1"/>
            <a:t>orginal</a:t>
          </a:r>
          <a:r>
            <a:rPr lang="en-US" sz="1700" kern="1200" dirty="0"/>
            <a:t> method </a:t>
          </a:r>
        </a:p>
      </dsp:txBody>
      <dsp:txXfrm>
        <a:off x="4892807" y="1551"/>
        <a:ext cx="3117946" cy="1870768"/>
      </dsp:txXfrm>
    </dsp:sp>
    <dsp:sp modelId="{23E998A5-3318-7D46-96DA-50A30309D4C8}">
      <dsp:nvSpPr>
        <dsp:cNvPr id="0" name=""/>
        <dsp:cNvSpPr/>
      </dsp:nvSpPr>
      <dsp:spPr>
        <a:xfrm>
          <a:off x="3143202" y="2184114"/>
          <a:ext cx="3117946" cy="1870768"/>
        </a:xfrm>
        <a:prstGeom prst="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Precision was calculated as TP/(TP1FP) and recall was calculated as TP/(TP1FN) where TP means “true positive,” FP means “false positive,” and FN means “false negative. </a:t>
          </a:r>
        </a:p>
      </dsp:txBody>
      <dsp:txXfrm>
        <a:off x="3143202" y="2184114"/>
        <a:ext cx="3117946" cy="18707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FA20F-84E9-7143-A4E7-457C6C2701B5}">
      <dsp:nvSpPr>
        <dsp:cNvPr id="0" name=""/>
        <dsp:cNvSpPr/>
      </dsp:nvSpPr>
      <dsp:spPr>
        <a:xfrm>
          <a:off x="0" y="197235"/>
          <a:ext cx="6496050" cy="1356029"/>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Predus 2.0 score was taken from the online server. The proteins were then ranked by score and using cutoff of N, defined by the number of residues in the annotated file, was compared to the annotated file. </a:t>
          </a:r>
        </a:p>
      </dsp:txBody>
      <dsp:txXfrm>
        <a:off x="66196" y="263431"/>
        <a:ext cx="6363658" cy="1223637"/>
      </dsp:txXfrm>
    </dsp:sp>
    <dsp:sp modelId="{E52935B3-1512-794C-9DE5-D5ED9B0F8C95}">
      <dsp:nvSpPr>
        <dsp:cNvPr id="0" name=""/>
        <dsp:cNvSpPr/>
      </dsp:nvSpPr>
      <dsp:spPr>
        <a:xfrm>
          <a:off x="0" y="1607985"/>
          <a:ext cx="6496050" cy="1356029"/>
        </a:xfrm>
        <a:prstGeom prst="roundRect">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F-score both globally and average was determined. </a:t>
          </a:r>
        </a:p>
      </dsp:txBody>
      <dsp:txXfrm>
        <a:off x="66196" y="1674181"/>
        <a:ext cx="6363658" cy="1223637"/>
      </dsp:txXfrm>
    </dsp:sp>
    <dsp:sp modelId="{2D81AA71-FD4F-7043-9DBC-A0C9C99AA94F}">
      <dsp:nvSpPr>
        <dsp:cNvPr id="0" name=""/>
        <dsp:cNvSpPr/>
      </dsp:nvSpPr>
      <dsp:spPr>
        <a:xfrm>
          <a:off x="0" y="3018734"/>
          <a:ext cx="6496050" cy="1356029"/>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Pymol software was used, for antigen test set, to visualize the prediction residues, both accurate and not.</a:t>
          </a:r>
        </a:p>
      </dsp:txBody>
      <dsp:txXfrm>
        <a:off x="66196" y="3084930"/>
        <a:ext cx="6363658" cy="12236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2069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958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764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03320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16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11/3/19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8896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11/3/19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7492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5109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4373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0416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3611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815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1901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11/3/19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2479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11/3/19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962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11/3/19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0115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405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11/3/19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48186116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5CDF-B80F-354A-ADE0-FD9CC340A229}"/>
              </a:ext>
            </a:extLst>
          </p:cNvPr>
          <p:cNvSpPr>
            <a:spLocks noGrp="1"/>
          </p:cNvSpPr>
          <p:nvPr>
            <p:ph type="ctrTitle"/>
          </p:nvPr>
        </p:nvSpPr>
        <p:spPr/>
        <p:txBody>
          <a:bodyPr/>
          <a:lstStyle/>
          <a:p>
            <a:r>
              <a:rPr lang="en-US" dirty="0"/>
              <a:t>Protein interface prediction:</a:t>
            </a:r>
          </a:p>
        </p:txBody>
      </p:sp>
      <p:sp>
        <p:nvSpPr>
          <p:cNvPr id="3" name="Subtitle 2">
            <a:extLst>
              <a:ext uri="{FF2B5EF4-FFF2-40B4-BE49-F238E27FC236}">
                <a16:creationId xmlns:a16="http://schemas.microsoft.com/office/drawing/2014/main" id="{0A6AFE2D-41B5-FA4A-8B7E-908E5100F842}"/>
              </a:ext>
            </a:extLst>
          </p:cNvPr>
          <p:cNvSpPr>
            <a:spLocks noGrp="1"/>
          </p:cNvSpPr>
          <p:nvPr>
            <p:ph type="subTitle" idx="1"/>
          </p:nvPr>
        </p:nvSpPr>
        <p:spPr/>
        <p:txBody>
          <a:bodyPr/>
          <a:lstStyle/>
          <a:p>
            <a:r>
              <a:rPr lang="en-US" dirty="0"/>
              <a:t>A look at predus2.0 and implementation methods </a:t>
            </a:r>
          </a:p>
        </p:txBody>
      </p:sp>
    </p:spTree>
    <p:extLst>
      <p:ext uri="{BB962C8B-B14F-4D97-AF65-F5344CB8AC3E}">
        <p14:creationId xmlns:p14="http://schemas.microsoft.com/office/powerpoint/2010/main" val="327848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9B98B748-B9D8-FA4A-8971-A76042F996DB}"/>
              </a:ext>
            </a:extLst>
          </p:cNvPr>
          <p:cNvPicPr>
            <a:picLocks noChangeAspect="1"/>
          </p:cNvPicPr>
          <p:nvPr/>
        </p:nvPicPr>
        <p:blipFill rotWithShape="1">
          <a:blip r:embed="rId7">
            <a:alphaModFix/>
          </a:blip>
          <a:srcRect l="10964" r="6857" b="-2"/>
          <a:stretch/>
        </p:blipFill>
        <p:spPr>
          <a:xfrm>
            <a:off x="20" y="10"/>
            <a:ext cx="7564706" cy="6857990"/>
          </a:xfrm>
          <a:prstGeom prst="rect">
            <a:avLst/>
          </a:prstGeom>
        </p:spPr>
      </p:pic>
      <p:sp>
        <p:nvSpPr>
          <p:cNvPr id="25" name="Rectangle 24">
            <a:extLst>
              <a:ext uri="{FF2B5EF4-FFF2-40B4-BE49-F238E27FC236}">
                <a16:creationId xmlns:a16="http://schemas.microsoft.com/office/drawing/2014/main" id="{FC65B2DA-764C-4CA5-B46A-F3976DDCD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107" y="0"/>
            <a:ext cx="3573504"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FE7A30D9-706B-4E0F-A023-6AEA2863E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0365" y="1295400"/>
            <a:ext cx="3574834"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D1711-AE0C-BF47-AD81-4E6E8C64C75E}"/>
              </a:ext>
            </a:extLst>
          </p:cNvPr>
          <p:cNvSpPr>
            <a:spLocks noGrp="1"/>
          </p:cNvSpPr>
          <p:nvPr>
            <p:ph type="title"/>
          </p:nvPr>
        </p:nvSpPr>
        <p:spPr>
          <a:xfrm>
            <a:off x="7710725" y="1447800"/>
            <a:ext cx="2641815" cy="3329581"/>
          </a:xfrm>
        </p:spPr>
        <p:txBody>
          <a:bodyPr vert="horz" lIns="91440" tIns="45720" rIns="91440" bIns="45720" rtlCol="0" anchor="b">
            <a:normAutofit/>
          </a:bodyPr>
          <a:lstStyle/>
          <a:p>
            <a:pPr>
              <a:lnSpc>
                <a:spcPct val="90000"/>
              </a:lnSpc>
            </a:pPr>
            <a:r>
              <a:rPr lang="en-US" sz="4100" b="0" i="0" kern="1200">
                <a:solidFill>
                  <a:schemeClr val="tx2"/>
                </a:solidFill>
                <a:latin typeface="+mj-lt"/>
                <a:ea typeface="+mj-ea"/>
                <a:cs typeface="+mj-cs"/>
              </a:rPr>
              <a:t>Pymol image example:</a:t>
            </a:r>
            <a:br>
              <a:rPr lang="en-US" sz="4100" b="0" i="0" kern="1200">
                <a:solidFill>
                  <a:schemeClr val="tx2"/>
                </a:solidFill>
                <a:latin typeface="+mj-lt"/>
                <a:ea typeface="+mj-ea"/>
                <a:cs typeface="+mj-cs"/>
              </a:rPr>
            </a:br>
            <a:r>
              <a:rPr lang="en-US" sz="4100" b="0" i="0" kern="1200">
                <a:solidFill>
                  <a:schemeClr val="tx2"/>
                </a:solidFill>
                <a:latin typeface="+mj-lt"/>
                <a:ea typeface="+mj-ea"/>
                <a:cs typeface="+mj-cs"/>
              </a:rPr>
              <a:t>antigen  </a:t>
            </a:r>
            <a:endParaRPr lang="en-US" sz="4100" b="0" i="0" kern="1200" dirty="0">
              <a:solidFill>
                <a:schemeClr val="tx2"/>
              </a:solidFill>
              <a:latin typeface="+mj-lt"/>
              <a:ea typeface="+mj-ea"/>
              <a:cs typeface="+mj-cs"/>
            </a:endParaRPr>
          </a:p>
        </p:txBody>
      </p:sp>
      <p:sp>
        <p:nvSpPr>
          <p:cNvPr id="10" name="Content Placeholder 9">
            <a:extLst>
              <a:ext uri="{FF2B5EF4-FFF2-40B4-BE49-F238E27FC236}">
                <a16:creationId xmlns:a16="http://schemas.microsoft.com/office/drawing/2014/main" id="{112EBADB-BF78-4932-B29E-663D912AA96D}"/>
              </a:ext>
            </a:extLst>
          </p:cNvPr>
          <p:cNvSpPr>
            <a:spLocks noGrp="1"/>
          </p:cNvSpPr>
          <p:nvPr>
            <p:ph idx="1"/>
          </p:nvPr>
        </p:nvSpPr>
        <p:spPr>
          <a:xfrm>
            <a:off x="7999412" y="5610817"/>
            <a:ext cx="2641815" cy="861420"/>
          </a:xfrm>
        </p:spPr>
        <p:txBody>
          <a:bodyPr vert="horz" lIns="91440" tIns="45720" rIns="91440" bIns="45720" rtlCol="0" anchor="t">
            <a:normAutofit/>
          </a:bodyPr>
          <a:lstStyle/>
          <a:p>
            <a:pPr marL="0" indent="0">
              <a:lnSpc>
                <a:spcPct val="90000"/>
              </a:lnSpc>
              <a:buNone/>
            </a:pPr>
            <a:r>
              <a:rPr lang="en-US" sz="1100" b="0" i="0" kern="1200" cap="all" dirty="0">
                <a:solidFill>
                  <a:schemeClr val="bg2">
                    <a:lumMod val="40000"/>
                    <a:lumOff val="60000"/>
                  </a:schemeClr>
                </a:solidFill>
                <a:latin typeface="+mj-lt"/>
                <a:ea typeface="+mj-ea"/>
                <a:cs typeface="+mj-cs"/>
              </a:rPr>
              <a:t>Red = annotated </a:t>
            </a:r>
          </a:p>
          <a:p>
            <a:pPr marL="0" indent="0">
              <a:lnSpc>
                <a:spcPct val="90000"/>
              </a:lnSpc>
              <a:buNone/>
            </a:pPr>
            <a:endParaRPr lang="en-US" sz="1100" b="0" i="0" kern="1200" cap="all" dirty="0">
              <a:solidFill>
                <a:schemeClr val="bg2">
                  <a:lumMod val="40000"/>
                  <a:lumOff val="60000"/>
                </a:schemeClr>
              </a:solidFill>
              <a:latin typeface="+mj-lt"/>
              <a:ea typeface="+mj-ea"/>
              <a:cs typeface="+mj-cs"/>
            </a:endParaRPr>
          </a:p>
          <a:p>
            <a:pPr marL="0" indent="0">
              <a:lnSpc>
                <a:spcPct val="90000"/>
              </a:lnSpc>
              <a:buNone/>
            </a:pPr>
            <a:r>
              <a:rPr lang="en-US" sz="1100" b="0" i="0" kern="1200" cap="all" dirty="0">
                <a:solidFill>
                  <a:schemeClr val="bg2">
                    <a:lumMod val="40000"/>
                    <a:lumOff val="60000"/>
                  </a:schemeClr>
                </a:solidFill>
                <a:latin typeface="+mj-lt"/>
                <a:ea typeface="+mj-ea"/>
                <a:cs typeface="+mj-cs"/>
              </a:rPr>
              <a:t>Blue = </a:t>
            </a:r>
            <a:r>
              <a:rPr lang="en-US" sz="1100" b="0" i="0" kern="1200" cap="all" dirty="0" err="1">
                <a:solidFill>
                  <a:schemeClr val="bg2">
                    <a:lumMod val="40000"/>
                    <a:lumOff val="60000"/>
                  </a:schemeClr>
                </a:solidFill>
                <a:latin typeface="+mj-lt"/>
                <a:ea typeface="+mj-ea"/>
                <a:cs typeface="+mj-cs"/>
              </a:rPr>
              <a:t>predus</a:t>
            </a:r>
            <a:r>
              <a:rPr lang="en-US" sz="1100" b="0" i="0" kern="1200" cap="all" dirty="0">
                <a:solidFill>
                  <a:schemeClr val="bg2">
                    <a:lumMod val="40000"/>
                    <a:lumOff val="60000"/>
                  </a:schemeClr>
                </a:solidFill>
                <a:latin typeface="+mj-lt"/>
                <a:ea typeface="+mj-ea"/>
                <a:cs typeface="+mj-cs"/>
              </a:rPr>
              <a:t> prediction </a:t>
            </a:r>
          </a:p>
        </p:txBody>
      </p:sp>
    </p:spTree>
    <p:extLst>
      <p:ext uri="{BB962C8B-B14F-4D97-AF65-F5344CB8AC3E}">
        <p14:creationId xmlns:p14="http://schemas.microsoft.com/office/powerpoint/2010/main" val="107989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0B74-E845-E446-BC73-EDB4EAD4DED8}"/>
              </a:ext>
            </a:extLst>
          </p:cNvPr>
          <p:cNvSpPr>
            <a:spLocks noGrp="1"/>
          </p:cNvSpPr>
          <p:nvPr>
            <p:ph type="title"/>
          </p:nvPr>
        </p:nvSpPr>
        <p:spPr>
          <a:xfrm>
            <a:off x="650669" y="629266"/>
            <a:ext cx="3330328" cy="1641986"/>
          </a:xfrm>
        </p:spPr>
        <p:txBody>
          <a:bodyPr vert="horz" lIns="91440" tIns="45720" rIns="91440" bIns="45720" rtlCol="0" anchor="t">
            <a:normAutofit fontScale="90000"/>
          </a:bodyPr>
          <a:lstStyle/>
          <a:p>
            <a:r>
              <a:rPr lang="en-US" sz="3900" b="0" i="0" kern="1200">
                <a:solidFill>
                  <a:schemeClr val="tx2"/>
                </a:solidFill>
                <a:latin typeface="+mj-lt"/>
                <a:ea typeface="+mj-ea"/>
                <a:cs typeface="+mj-cs"/>
              </a:rPr>
              <a:t>Pymol image of 1ahw_A and 1AVX_A</a:t>
            </a:r>
            <a:endParaRPr lang="en-US" sz="3900" b="0" i="0" kern="1200" dirty="0">
              <a:solidFill>
                <a:schemeClr val="tx2"/>
              </a:solidFill>
              <a:latin typeface="+mj-lt"/>
              <a:ea typeface="+mj-ea"/>
              <a:cs typeface="+mj-cs"/>
            </a:endParaRPr>
          </a:p>
        </p:txBody>
      </p:sp>
      <p:pic>
        <p:nvPicPr>
          <p:cNvPr id="5" name="Picture 4">
            <a:extLst>
              <a:ext uri="{FF2B5EF4-FFF2-40B4-BE49-F238E27FC236}">
                <a16:creationId xmlns:a16="http://schemas.microsoft.com/office/drawing/2014/main" id="{94D18451-F939-2F4C-9B58-678EA933145D}"/>
              </a:ext>
            </a:extLst>
          </p:cNvPr>
          <p:cNvPicPr>
            <a:picLocks noChangeAspect="1"/>
          </p:cNvPicPr>
          <p:nvPr/>
        </p:nvPicPr>
        <p:blipFill rotWithShape="1">
          <a:blip r:embed="rId3"/>
          <a:srcRect l="4653" r="12668"/>
          <a:stretch/>
        </p:blipFill>
        <p:spPr>
          <a:xfrm>
            <a:off x="587286" y="1557348"/>
            <a:ext cx="5843347" cy="5300652"/>
          </a:xfrm>
          <a:prstGeom prst="rect">
            <a:avLst/>
          </a:prstGeom>
        </p:spPr>
      </p:pic>
      <p:sp>
        <p:nvSpPr>
          <p:cNvPr id="12" name="Rectangle 11">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063BD420-68D5-8B4D-B44E-05A6DFC9A158}"/>
              </a:ext>
            </a:extLst>
          </p:cNvPr>
          <p:cNvSpPr txBox="1"/>
          <p:nvPr/>
        </p:nvSpPr>
        <p:spPr>
          <a:xfrm>
            <a:off x="4765469" y="1752600"/>
            <a:ext cx="3330328" cy="380999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sz="1800" b="0" i="0" kern="1200">
                <a:solidFill>
                  <a:schemeClr val="tx1"/>
                </a:solidFill>
                <a:latin typeface="+mj-lt"/>
                <a:ea typeface="+mj-ea"/>
                <a:cs typeface="+mj-cs"/>
              </a:rPr>
              <a:t>Blue -predus prediction</a:t>
            </a:r>
          </a:p>
          <a:p>
            <a:pPr>
              <a:spcBef>
                <a:spcPts val="1000"/>
              </a:spcBef>
              <a:buClr>
                <a:schemeClr val="bg2">
                  <a:lumMod val="40000"/>
                  <a:lumOff val="60000"/>
                </a:schemeClr>
              </a:buClr>
              <a:buSzPct val="80000"/>
              <a:buFont typeface="Wingdings 3" charset="2"/>
              <a:buChar char=""/>
            </a:pPr>
            <a:r>
              <a:rPr lang="en-US" sz="1800" b="0" i="0" kern="1200">
                <a:solidFill>
                  <a:schemeClr val="tx1"/>
                </a:solidFill>
                <a:latin typeface="+mj-lt"/>
                <a:ea typeface="+mj-ea"/>
                <a:cs typeface="+mj-cs"/>
              </a:rPr>
              <a:t>Red –annotated </a:t>
            </a:r>
          </a:p>
          <a:p>
            <a:pPr>
              <a:spcBef>
                <a:spcPts val="1000"/>
              </a:spcBef>
              <a:buClr>
                <a:schemeClr val="bg2">
                  <a:lumMod val="40000"/>
                  <a:lumOff val="60000"/>
                </a:schemeClr>
              </a:buClr>
              <a:buSzPct val="80000"/>
              <a:buFont typeface="Wingdings 3" charset="2"/>
              <a:buChar char=""/>
            </a:pPr>
            <a:r>
              <a:rPr lang="en-US" sz="1800" b="0" i="0" kern="1200">
                <a:solidFill>
                  <a:schemeClr val="tx1"/>
                </a:solidFill>
                <a:latin typeface="+mj-lt"/>
                <a:ea typeface="+mj-ea"/>
                <a:cs typeface="+mj-cs"/>
              </a:rPr>
              <a:t>Green – correctly predicted residues </a:t>
            </a:r>
          </a:p>
          <a:p>
            <a:pPr>
              <a:spcBef>
                <a:spcPts val="1000"/>
              </a:spcBef>
              <a:buClr>
                <a:schemeClr val="bg2">
                  <a:lumMod val="40000"/>
                  <a:lumOff val="60000"/>
                </a:schemeClr>
              </a:buClr>
              <a:buSzPct val="80000"/>
              <a:buFont typeface="Wingdings 3" charset="2"/>
              <a:buChar char=""/>
            </a:pPr>
            <a:endParaRPr lang="en-US" sz="1800" b="0" i="0" kern="1200" dirty="0">
              <a:solidFill>
                <a:schemeClr val="tx1"/>
              </a:solidFill>
              <a:latin typeface="+mj-lt"/>
              <a:ea typeface="+mj-ea"/>
              <a:cs typeface="+mj-cs"/>
            </a:endParaRPr>
          </a:p>
        </p:txBody>
      </p:sp>
      <p:pic>
        <p:nvPicPr>
          <p:cNvPr id="9" name="Picture 8">
            <a:extLst>
              <a:ext uri="{FF2B5EF4-FFF2-40B4-BE49-F238E27FC236}">
                <a16:creationId xmlns:a16="http://schemas.microsoft.com/office/drawing/2014/main" id="{C5400C12-495F-4440-9EF7-05C8B9B42B41}"/>
              </a:ext>
            </a:extLst>
          </p:cNvPr>
          <p:cNvPicPr>
            <a:picLocks noChangeAspect="1"/>
          </p:cNvPicPr>
          <p:nvPr/>
        </p:nvPicPr>
        <p:blipFill>
          <a:blip r:embed="rId4"/>
          <a:stretch>
            <a:fillRect/>
          </a:stretch>
        </p:blipFill>
        <p:spPr>
          <a:xfrm>
            <a:off x="4816269" y="2013932"/>
            <a:ext cx="8128000" cy="6096000"/>
          </a:xfrm>
          <a:prstGeom prst="rect">
            <a:avLst/>
          </a:prstGeom>
        </p:spPr>
      </p:pic>
    </p:spTree>
    <p:extLst>
      <p:ext uri="{BB962C8B-B14F-4D97-AF65-F5344CB8AC3E}">
        <p14:creationId xmlns:p14="http://schemas.microsoft.com/office/powerpoint/2010/main" val="97541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9F7C95E0-6B86-174A-A700-2CF65AF0B24B}"/>
              </a:ext>
            </a:extLst>
          </p:cNvPr>
          <p:cNvSpPr>
            <a:spLocks noGrp="1"/>
          </p:cNvSpPr>
          <p:nvPr>
            <p:ph type="title"/>
          </p:nvPr>
        </p:nvSpPr>
        <p:spPr>
          <a:xfrm>
            <a:off x="806195" y="804672"/>
            <a:ext cx="3521359" cy="5248656"/>
          </a:xfrm>
        </p:spPr>
        <p:txBody>
          <a:bodyPr anchor="ctr">
            <a:normAutofit/>
          </a:bodyPr>
          <a:lstStyle/>
          <a:p>
            <a:pPr algn="ctr"/>
            <a:r>
              <a:rPr lang="en-US" sz="4200"/>
              <a:t>Looking forward: </a:t>
            </a:r>
            <a:br>
              <a:rPr lang="en-US" sz="4200"/>
            </a:br>
            <a:endParaRPr lang="en-US" sz="4200"/>
          </a:p>
        </p:txBody>
      </p:sp>
      <p:sp>
        <p:nvSpPr>
          <p:cNvPr id="3" name="Content Placeholder 2">
            <a:extLst>
              <a:ext uri="{FF2B5EF4-FFF2-40B4-BE49-F238E27FC236}">
                <a16:creationId xmlns:a16="http://schemas.microsoft.com/office/drawing/2014/main" id="{54FD810F-A00E-4447-858A-A09A4F4993A8}"/>
              </a:ext>
            </a:extLst>
          </p:cNvPr>
          <p:cNvSpPr>
            <a:spLocks noGrp="1"/>
          </p:cNvSpPr>
          <p:nvPr>
            <p:ph idx="1"/>
          </p:nvPr>
        </p:nvSpPr>
        <p:spPr>
          <a:xfrm>
            <a:off x="4975861" y="804671"/>
            <a:ext cx="6399930" cy="5248657"/>
          </a:xfrm>
        </p:spPr>
        <p:txBody>
          <a:bodyPr anchor="ctr">
            <a:normAutofit/>
          </a:bodyPr>
          <a:lstStyle/>
          <a:p>
            <a:r>
              <a:rPr lang="en-US" sz="2000"/>
              <a:t>Imaging of sets of non-antigen proteins </a:t>
            </a:r>
          </a:p>
          <a:p>
            <a:endParaRPr lang="en-US" sz="2000"/>
          </a:p>
          <a:p>
            <a:r>
              <a:rPr lang="en-US" sz="2000"/>
              <a:t>Linear combination and analysis of predus2.0, Ispred and docking </a:t>
            </a:r>
          </a:p>
          <a:p>
            <a:endParaRPr lang="en-US" sz="2000"/>
          </a:p>
          <a:p>
            <a:r>
              <a:rPr lang="en-US" sz="2000"/>
              <a:t>Enhance imaging script to include van der walls spheres and “bring –front” program </a:t>
            </a:r>
          </a:p>
          <a:p>
            <a:endParaRPr lang="en-US" sz="2000"/>
          </a:p>
          <a:p>
            <a:endParaRPr lang="en-US" sz="2000"/>
          </a:p>
          <a:p>
            <a:pPr marL="0" indent="0">
              <a:buNone/>
            </a:pPr>
            <a:endParaRPr lang="en-US" sz="2000"/>
          </a:p>
        </p:txBody>
      </p:sp>
    </p:spTree>
    <p:extLst>
      <p:ext uri="{BB962C8B-B14F-4D97-AF65-F5344CB8AC3E}">
        <p14:creationId xmlns:p14="http://schemas.microsoft.com/office/powerpoint/2010/main" val="406751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962A1-4FE0-D842-8BB7-DCEE4F376548}"/>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Protein-Protein Interface:</a:t>
            </a:r>
          </a:p>
        </p:txBody>
      </p:sp>
      <p:sp>
        <p:nvSpPr>
          <p:cNvPr id="21" name="Freeform: Shape 2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5" name="Rectangle 2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4E18AC1-AF8A-4BE8-BBBB-AFC081343F2D}"/>
              </a:ext>
            </a:extLst>
          </p:cNvPr>
          <p:cNvGraphicFramePr>
            <a:graphicFrameLocks noGrp="1"/>
          </p:cNvGraphicFramePr>
          <p:nvPr>
            <p:ph idx="1"/>
            <p:extLst>
              <p:ext uri="{D42A27DB-BD31-4B8C-83A1-F6EECF244321}">
                <p14:modId xmlns:p14="http://schemas.microsoft.com/office/powerpoint/2010/main" val="141145414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4603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45962A1-4FE0-D842-8BB7-DCEE4F376548}"/>
              </a:ext>
            </a:extLst>
          </p:cNvPr>
          <p:cNvSpPr>
            <a:spLocks noGrp="1"/>
          </p:cNvSpPr>
          <p:nvPr>
            <p:ph type="title"/>
          </p:nvPr>
        </p:nvSpPr>
        <p:spPr>
          <a:xfrm>
            <a:off x="648930" y="629267"/>
            <a:ext cx="9252154" cy="1016654"/>
          </a:xfrm>
        </p:spPr>
        <p:txBody>
          <a:bodyPr>
            <a:normAutofit fontScale="90000"/>
          </a:bodyPr>
          <a:lstStyle/>
          <a:p>
            <a:pPr algn="ctr"/>
            <a:r>
              <a:rPr lang="en-US" sz="4200" dirty="0">
                <a:solidFill>
                  <a:srgbClr val="EBEBEB"/>
                </a:solidFill>
              </a:rPr>
              <a:t>Predus</a:t>
            </a:r>
            <a:r>
              <a:rPr lang="en-US" dirty="0">
                <a:solidFill>
                  <a:srgbClr val="EBEBEB"/>
                </a:solidFill>
              </a:rPr>
              <a:t>2.0 uses 2 main scores to predict protein interfaces </a:t>
            </a:r>
            <a:endParaRPr lang="en-US" sz="4200" dirty="0">
              <a:solidFill>
                <a:srgbClr val="EBEBEB"/>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54E18AC1-AF8A-4BE8-BBBB-AFC081343F2D}"/>
              </a:ext>
            </a:extLst>
          </p:cNvPr>
          <p:cNvGraphicFramePr>
            <a:graphicFrameLocks noGrp="1"/>
          </p:cNvGraphicFramePr>
          <p:nvPr>
            <p:ph idx="1"/>
            <p:extLst>
              <p:ext uri="{D42A27DB-BD31-4B8C-83A1-F6EECF244321}">
                <p14:modId xmlns:p14="http://schemas.microsoft.com/office/powerpoint/2010/main" val="249957723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58847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62A1-4FE0-D842-8BB7-DCEE4F376548}"/>
              </a:ext>
            </a:extLst>
          </p:cNvPr>
          <p:cNvSpPr>
            <a:spLocks noGrp="1"/>
          </p:cNvSpPr>
          <p:nvPr>
            <p:ph type="title"/>
          </p:nvPr>
        </p:nvSpPr>
        <p:spPr>
          <a:xfrm>
            <a:off x="646111" y="452718"/>
            <a:ext cx="9404723" cy="1400530"/>
          </a:xfrm>
        </p:spPr>
        <p:txBody>
          <a:bodyPr>
            <a:normAutofit fontScale="90000"/>
          </a:bodyPr>
          <a:lstStyle/>
          <a:p>
            <a:r>
              <a:rPr lang="en-US" sz="4200" dirty="0"/>
              <a:t>The 2 prediction scores are combined using a Bayesian network: </a:t>
            </a:r>
          </a:p>
        </p:txBody>
      </p:sp>
      <p:graphicFrame>
        <p:nvGraphicFramePr>
          <p:cNvPr id="5" name="Content Placeholder 2">
            <a:extLst>
              <a:ext uri="{FF2B5EF4-FFF2-40B4-BE49-F238E27FC236}">
                <a16:creationId xmlns:a16="http://schemas.microsoft.com/office/drawing/2014/main" id="{54E18AC1-AF8A-4BE8-BBBB-AFC081343F2D}"/>
              </a:ext>
            </a:extLst>
          </p:cNvPr>
          <p:cNvGraphicFramePr>
            <a:graphicFrameLocks noGrp="1"/>
          </p:cNvGraphicFramePr>
          <p:nvPr>
            <p:ph idx="1"/>
            <p:extLst>
              <p:ext uri="{D42A27DB-BD31-4B8C-83A1-F6EECF244321}">
                <p14:modId xmlns:p14="http://schemas.microsoft.com/office/powerpoint/2010/main" val="2313741947"/>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886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2A637-222F-1349-808F-83ED5884208C}"/>
              </a:ext>
            </a:extLst>
          </p:cNvPr>
          <p:cNvSpPr>
            <a:spLocks noGrp="1"/>
          </p:cNvSpPr>
          <p:nvPr>
            <p:ph type="title"/>
          </p:nvPr>
        </p:nvSpPr>
        <p:spPr>
          <a:xfrm>
            <a:off x="653143" y="1645920"/>
            <a:ext cx="3522879" cy="4470821"/>
          </a:xfrm>
        </p:spPr>
        <p:txBody>
          <a:bodyPr>
            <a:normAutofit/>
          </a:bodyPr>
          <a:lstStyle/>
          <a:p>
            <a:pPr algn="r"/>
            <a:r>
              <a:rPr lang="en-US" sz="4200">
                <a:solidFill>
                  <a:schemeClr val="bg2"/>
                </a:solidFill>
              </a:rPr>
              <a:t>Predus 2.0 dynamic cutoff </a:t>
            </a:r>
          </a:p>
        </p:txBody>
      </p:sp>
      <p:sp>
        <p:nvSpPr>
          <p:cNvPr id="3" name="Content Placeholder 2">
            <a:extLst>
              <a:ext uri="{FF2B5EF4-FFF2-40B4-BE49-F238E27FC236}">
                <a16:creationId xmlns:a16="http://schemas.microsoft.com/office/drawing/2014/main" id="{AA0FA41E-DDB5-B749-A989-58C5568E34A5}"/>
              </a:ext>
            </a:extLst>
          </p:cNvPr>
          <p:cNvSpPr>
            <a:spLocks noGrp="1"/>
          </p:cNvSpPr>
          <p:nvPr>
            <p:ph idx="1"/>
          </p:nvPr>
        </p:nvSpPr>
        <p:spPr>
          <a:xfrm>
            <a:off x="5204109" y="1645920"/>
            <a:ext cx="6269434" cy="4470821"/>
          </a:xfrm>
        </p:spPr>
        <p:txBody>
          <a:bodyPr>
            <a:normAutofit/>
          </a:bodyPr>
          <a:lstStyle/>
          <a:p>
            <a:r>
              <a:rPr lang="en-US" sz="2000"/>
              <a:t>The cutoff for the query protein was defined as n=6.1N</a:t>
            </a:r>
            <a:r>
              <a:rPr lang="en-US" sz="2000" baseline="30000"/>
              <a:t>0.3 </a:t>
            </a:r>
            <a:r>
              <a:rPr lang="en-US" sz="2000"/>
              <a:t>where n is the cutoff point and N is the number of residues in the protein. </a:t>
            </a:r>
          </a:p>
          <a:p>
            <a:pPr marL="0" indent="0">
              <a:buNone/>
            </a:pPr>
            <a:endParaRPr lang="en-US" sz="2000"/>
          </a:p>
        </p:txBody>
      </p:sp>
    </p:spTree>
    <p:extLst>
      <p:ext uri="{BB962C8B-B14F-4D97-AF65-F5344CB8AC3E}">
        <p14:creationId xmlns:p14="http://schemas.microsoft.com/office/powerpoint/2010/main" val="47505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D352E-C839-F24F-B1CA-727C15C267E5}"/>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Method: </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F1D8AFA-857C-49B4-83B0-B480098D3B06}"/>
              </a:ext>
            </a:extLst>
          </p:cNvPr>
          <p:cNvGraphicFramePr>
            <a:graphicFrameLocks noGrp="1"/>
          </p:cNvGraphicFramePr>
          <p:nvPr>
            <p:ph idx="1"/>
            <p:extLst>
              <p:ext uri="{D42A27DB-BD31-4B8C-83A1-F6EECF244321}">
                <p14:modId xmlns:p14="http://schemas.microsoft.com/office/powerpoint/2010/main" val="399290000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38924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FD08-72A7-E34D-9778-76509958E504}"/>
              </a:ext>
            </a:extLst>
          </p:cNvPr>
          <p:cNvSpPr>
            <a:spLocks noGrp="1"/>
          </p:cNvSpPr>
          <p:nvPr>
            <p:ph type="title"/>
          </p:nvPr>
        </p:nvSpPr>
        <p:spPr/>
        <p:txBody>
          <a:bodyPr/>
          <a:lstStyle/>
          <a:p>
            <a:r>
              <a:rPr lang="en-US" dirty="0"/>
              <a:t>Code sample: Predus2.0 prediction PDB download  script </a:t>
            </a:r>
          </a:p>
        </p:txBody>
      </p:sp>
      <p:pic>
        <p:nvPicPr>
          <p:cNvPr id="7" name="Picture 6">
            <a:extLst>
              <a:ext uri="{FF2B5EF4-FFF2-40B4-BE49-F238E27FC236}">
                <a16:creationId xmlns:a16="http://schemas.microsoft.com/office/drawing/2014/main" id="{EB4BDDF4-A08B-994F-9E4E-52A756437CAA}"/>
              </a:ext>
            </a:extLst>
          </p:cNvPr>
          <p:cNvPicPr>
            <a:picLocks noChangeAspect="1"/>
          </p:cNvPicPr>
          <p:nvPr/>
        </p:nvPicPr>
        <p:blipFill rotWithShape="1">
          <a:blip r:embed="rId2"/>
          <a:srcRect b="54470"/>
          <a:stretch/>
        </p:blipFill>
        <p:spPr>
          <a:xfrm>
            <a:off x="344115" y="2371974"/>
            <a:ext cx="11214473" cy="3914526"/>
          </a:xfrm>
          <a:prstGeom prst="rect">
            <a:avLst/>
          </a:prstGeom>
        </p:spPr>
      </p:pic>
    </p:spTree>
    <p:extLst>
      <p:ext uri="{BB962C8B-B14F-4D97-AF65-F5344CB8AC3E}">
        <p14:creationId xmlns:p14="http://schemas.microsoft.com/office/powerpoint/2010/main" val="49442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8F35-161B-9F4E-BAC6-3C93B2EB2BD1}"/>
              </a:ext>
            </a:extLst>
          </p:cNvPr>
          <p:cNvSpPr>
            <a:spLocks noGrp="1"/>
          </p:cNvSpPr>
          <p:nvPr>
            <p:ph type="title"/>
          </p:nvPr>
        </p:nvSpPr>
        <p:spPr/>
        <p:txBody>
          <a:bodyPr/>
          <a:lstStyle/>
          <a:p>
            <a:r>
              <a:rPr lang="en-US" dirty="0"/>
              <a:t>Code Sample: F-score </a:t>
            </a:r>
          </a:p>
        </p:txBody>
      </p:sp>
      <p:pic>
        <p:nvPicPr>
          <p:cNvPr id="5" name="Picture 4">
            <a:extLst>
              <a:ext uri="{FF2B5EF4-FFF2-40B4-BE49-F238E27FC236}">
                <a16:creationId xmlns:a16="http://schemas.microsoft.com/office/drawing/2014/main" id="{0EE3143B-D2FE-EE45-A7BD-C63EF24DA28E}"/>
              </a:ext>
            </a:extLst>
          </p:cNvPr>
          <p:cNvPicPr>
            <a:picLocks noChangeAspect="1"/>
          </p:cNvPicPr>
          <p:nvPr/>
        </p:nvPicPr>
        <p:blipFill rotWithShape="1">
          <a:blip r:embed="rId2"/>
          <a:srcRect l="20305" b="10770"/>
          <a:stretch/>
        </p:blipFill>
        <p:spPr>
          <a:xfrm>
            <a:off x="1728788" y="1526265"/>
            <a:ext cx="9022133" cy="4879017"/>
          </a:xfrm>
          <a:prstGeom prst="rect">
            <a:avLst/>
          </a:prstGeom>
        </p:spPr>
      </p:pic>
    </p:spTree>
    <p:extLst>
      <p:ext uri="{BB962C8B-B14F-4D97-AF65-F5344CB8AC3E}">
        <p14:creationId xmlns:p14="http://schemas.microsoft.com/office/powerpoint/2010/main" val="59689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C7A3-8801-7E42-A2D5-07659A034DC7}"/>
              </a:ext>
            </a:extLst>
          </p:cNvPr>
          <p:cNvSpPr>
            <a:spLocks noGrp="1"/>
          </p:cNvSpPr>
          <p:nvPr>
            <p:ph type="title"/>
          </p:nvPr>
        </p:nvSpPr>
        <p:spPr/>
        <p:txBody>
          <a:bodyPr/>
          <a:lstStyle/>
          <a:p>
            <a:r>
              <a:rPr lang="en-US" dirty="0"/>
              <a:t>Code Sample: </a:t>
            </a:r>
            <a:r>
              <a:rPr lang="en-US" dirty="0" err="1"/>
              <a:t>Pymol</a:t>
            </a:r>
            <a:r>
              <a:rPr lang="en-US" dirty="0"/>
              <a:t> image  </a:t>
            </a:r>
          </a:p>
        </p:txBody>
      </p:sp>
      <p:pic>
        <p:nvPicPr>
          <p:cNvPr id="5" name="Picture 4">
            <a:extLst>
              <a:ext uri="{FF2B5EF4-FFF2-40B4-BE49-F238E27FC236}">
                <a16:creationId xmlns:a16="http://schemas.microsoft.com/office/drawing/2014/main" id="{A042FB2C-7C5B-5340-8C4B-36E26931EC03}"/>
              </a:ext>
            </a:extLst>
          </p:cNvPr>
          <p:cNvPicPr>
            <a:picLocks noChangeAspect="1"/>
          </p:cNvPicPr>
          <p:nvPr/>
        </p:nvPicPr>
        <p:blipFill rotWithShape="1">
          <a:blip r:embed="rId2"/>
          <a:srcRect l="20094"/>
          <a:stretch/>
        </p:blipFill>
        <p:spPr>
          <a:xfrm>
            <a:off x="2243137" y="1853248"/>
            <a:ext cx="7486650" cy="4444008"/>
          </a:xfrm>
          <a:prstGeom prst="rect">
            <a:avLst/>
          </a:prstGeom>
        </p:spPr>
      </p:pic>
    </p:spTree>
    <p:extLst>
      <p:ext uri="{BB962C8B-B14F-4D97-AF65-F5344CB8AC3E}">
        <p14:creationId xmlns:p14="http://schemas.microsoft.com/office/powerpoint/2010/main" val="158530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TotalTime>
  <Words>375</Words>
  <Application>Microsoft Macintosh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Protein interface prediction:</vt:lpstr>
      <vt:lpstr>Protein-Protein Interface:</vt:lpstr>
      <vt:lpstr>Predus2.0 uses 2 main scores to predict protein interfaces </vt:lpstr>
      <vt:lpstr>The 2 prediction scores are combined using a Bayesian network: </vt:lpstr>
      <vt:lpstr>Predus 2.0 dynamic cutoff </vt:lpstr>
      <vt:lpstr>Method: </vt:lpstr>
      <vt:lpstr>Code sample: Predus2.0 prediction PDB download  script </vt:lpstr>
      <vt:lpstr>Code Sample: F-score </vt:lpstr>
      <vt:lpstr>Code Sample: Pymol image  </vt:lpstr>
      <vt:lpstr>Pymol image example: antigen  </vt:lpstr>
      <vt:lpstr>Pymol image of 1ahw_A and 1AVX_A</vt:lpstr>
      <vt:lpstr>Looking forward: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Protein interface prediction:</dc:title>
  <dc:creator>Evan Edelstein [student]</dc:creator>
  <cp:lastModifiedBy>Evan Edelstein [student]</cp:lastModifiedBy>
  <cp:revision>3</cp:revision>
  <dcterms:created xsi:type="dcterms:W3CDTF">2019-11-04T03:01:31Z</dcterms:created>
  <dcterms:modified xsi:type="dcterms:W3CDTF">2019-11-04T03:06:52Z</dcterms:modified>
</cp:coreProperties>
</file>