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C60BB-9443-4C2D-BA4B-366B7EFEAF6B}" type="datetimeFigureOut">
              <a:rPr lang="el-GR" smtClean="0"/>
              <a:t>4/9/2020</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9D8D9-D3AD-4D8A-9A05-EDF19CB39E4F}" type="slidenum">
              <a:rPr lang="el-GR" smtClean="0"/>
              <a:t>‹#›</a:t>
            </a:fld>
            <a:endParaRPr lang="el-GR"/>
          </a:p>
        </p:txBody>
      </p:sp>
    </p:spTree>
    <p:extLst>
      <p:ext uri="{BB962C8B-B14F-4D97-AF65-F5344CB8AC3E}">
        <p14:creationId xmlns:p14="http://schemas.microsoft.com/office/powerpoint/2010/main" val="301810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122363"/>
            <a:ext cx="9144000" cy="2387600"/>
          </a:xfrm>
        </p:spPr>
        <p:txBody>
          <a:bodyPr anchor="b"/>
          <a:lstStyle>
            <a:lvl1pPr algn="ctr">
              <a:defRPr sz="6000"/>
            </a:lvl1pPr>
          </a:lstStyle>
          <a:p>
            <a:r>
              <a:rPr lang="el-GR" smtClean="0"/>
              <a:t>Στυλ κύριου τίτλου</a:t>
            </a:r>
            <a:endParaRPr lang="el-GR"/>
          </a:p>
        </p:txBody>
      </p:sp>
      <p:sp>
        <p:nvSpPr>
          <p:cNvPr id="3" name="Υπότιτλο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smtClean="0"/>
              <a:t>Κάντε κλικ για να επεξεργαστείτε τον υπότιτλο του υποδείγματος</a:t>
            </a:r>
            <a:endParaRPr lang="el-GR"/>
          </a:p>
        </p:txBody>
      </p:sp>
      <p:sp>
        <p:nvSpPr>
          <p:cNvPr id="4" name="Θέση ημερομηνίας 3"/>
          <p:cNvSpPr>
            <a:spLocks noGrp="1"/>
          </p:cNvSpPr>
          <p:nvPr>
            <p:ph type="dt" sz="half" idx="10"/>
          </p:nvPr>
        </p:nvSpPr>
        <p:spPr/>
        <p:txBody>
          <a:bodyPr/>
          <a:lstStyle/>
          <a:p>
            <a:fld id="{29DFC03E-7E67-489D-9725-1FF4451B7176}" type="datetimeFigureOut">
              <a:rPr lang="el-GR" smtClean="0"/>
              <a:t>4/9/2020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1A0751DD-4361-416A-8033-2D4830551BC7}" type="slidenum">
              <a:rPr lang="el-GR" smtClean="0"/>
              <a:t>‹#›</a:t>
            </a:fld>
            <a:endParaRPr lang="el-GR"/>
          </a:p>
        </p:txBody>
      </p:sp>
    </p:spTree>
    <p:extLst>
      <p:ext uri="{BB962C8B-B14F-4D97-AF65-F5344CB8AC3E}">
        <p14:creationId xmlns:p14="http://schemas.microsoft.com/office/powerpoint/2010/main" val="40279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κατακόρυφου κειμένου 2"/>
          <p:cNvSpPr>
            <a:spLocks noGrp="1"/>
          </p:cNvSpPr>
          <p:nvPr>
            <p:ph type="body" orient="vert" idx="1"/>
          </p:nvPr>
        </p:nvSpPr>
        <p:spPr/>
        <p:txBody>
          <a:bodyPr vert="eaVert"/>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10"/>
          </p:nvPr>
        </p:nvSpPr>
        <p:spPr/>
        <p:txBody>
          <a:bodyPr/>
          <a:lstStyle/>
          <a:p>
            <a:fld id="{29DFC03E-7E67-489D-9725-1FF4451B7176}" type="datetimeFigureOut">
              <a:rPr lang="el-GR" smtClean="0"/>
              <a:t>4/9/2020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1A0751DD-4361-416A-8033-2D4830551BC7}" type="slidenum">
              <a:rPr lang="el-GR" smtClean="0"/>
              <a:t>‹#›</a:t>
            </a:fld>
            <a:endParaRPr lang="el-GR"/>
          </a:p>
        </p:txBody>
      </p:sp>
    </p:spTree>
    <p:extLst>
      <p:ext uri="{BB962C8B-B14F-4D97-AF65-F5344CB8AC3E}">
        <p14:creationId xmlns:p14="http://schemas.microsoft.com/office/powerpoint/2010/main" val="331081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l-GR" smtClean="0"/>
              <a:t>Στυλ κύριου τίτλου</a:t>
            </a:r>
            <a:endParaRPr lang="el-G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10"/>
          </p:nvPr>
        </p:nvSpPr>
        <p:spPr/>
        <p:txBody>
          <a:bodyPr/>
          <a:lstStyle/>
          <a:p>
            <a:fld id="{29DFC03E-7E67-489D-9725-1FF4451B7176}" type="datetimeFigureOut">
              <a:rPr lang="el-GR" smtClean="0"/>
              <a:t>4/9/2020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1A0751DD-4361-416A-8033-2D4830551BC7}" type="slidenum">
              <a:rPr lang="el-GR" smtClean="0"/>
              <a:t>‹#›</a:t>
            </a:fld>
            <a:endParaRPr lang="el-GR"/>
          </a:p>
        </p:txBody>
      </p:sp>
    </p:spTree>
    <p:extLst>
      <p:ext uri="{BB962C8B-B14F-4D97-AF65-F5344CB8AC3E}">
        <p14:creationId xmlns:p14="http://schemas.microsoft.com/office/powerpoint/2010/main" val="179653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περιεχομένου 2"/>
          <p:cNvSpPr>
            <a:spLocks noGrp="1"/>
          </p:cNvSpPr>
          <p:nvPr>
            <p:ph idx="1"/>
          </p:nvPr>
        </p:nvSpPr>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10"/>
          </p:nvPr>
        </p:nvSpPr>
        <p:spPr/>
        <p:txBody>
          <a:bodyPr/>
          <a:lstStyle/>
          <a:p>
            <a:fld id="{29DFC03E-7E67-489D-9725-1FF4451B7176}" type="datetimeFigureOut">
              <a:rPr lang="el-GR" smtClean="0"/>
              <a:t>4/9/2020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1A0751DD-4361-416A-8033-2D4830551BC7}" type="slidenum">
              <a:rPr lang="el-GR" smtClean="0"/>
              <a:t>‹#›</a:t>
            </a:fld>
            <a:endParaRPr lang="el-GR"/>
          </a:p>
        </p:txBody>
      </p:sp>
    </p:spTree>
    <p:extLst>
      <p:ext uri="{BB962C8B-B14F-4D97-AF65-F5344CB8AC3E}">
        <p14:creationId xmlns:p14="http://schemas.microsoft.com/office/powerpoint/2010/main" val="188444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l-GR" smtClean="0"/>
              <a:t>Στυλ κύριου τίτλου</a:t>
            </a:r>
            <a:endParaRPr lang="el-G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smtClean="0"/>
              <a:t>Επεξεργασία στυλ υποδείγματος κειμένου</a:t>
            </a:r>
          </a:p>
        </p:txBody>
      </p:sp>
      <p:sp>
        <p:nvSpPr>
          <p:cNvPr id="4" name="Θέση ημερομηνίας 3"/>
          <p:cNvSpPr>
            <a:spLocks noGrp="1"/>
          </p:cNvSpPr>
          <p:nvPr>
            <p:ph type="dt" sz="half" idx="10"/>
          </p:nvPr>
        </p:nvSpPr>
        <p:spPr/>
        <p:txBody>
          <a:bodyPr/>
          <a:lstStyle/>
          <a:p>
            <a:fld id="{29DFC03E-7E67-489D-9725-1FF4451B7176}" type="datetimeFigureOut">
              <a:rPr lang="el-GR" smtClean="0"/>
              <a:t>4/9/2020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1A0751DD-4361-416A-8033-2D4830551BC7}" type="slidenum">
              <a:rPr lang="el-GR" smtClean="0"/>
              <a:t>‹#›</a:t>
            </a:fld>
            <a:endParaRPr lang="el-GR"/>
          </a:p>
        </p:txBody>
      </p:sp>
    </p:spTree>
    <p:extLst>
      <p:ext uri="{BB962C8B-B14F-4D97-AF65-F5344CB8AC3E}">
        <p14:creationId xmlns:p14="http://schemas.microsoft.com/office/powerpoint/2010/main" val="350302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περιεχομένου 2"/>
          <p:cNvSpPr>
            <a:spLocks noGrp="1"/>
          </p:cNvSpPr>
          <p:nvPr>
            <p:ph sz="half" idx="1"/>
          </p:nvPr>
        </p:nvSpPr>
        <p:spPr>
          <a:xfrm>
            <a:off x="838200" y="1825625"/>
            <a:ext cx="5181600" cy="4351338"/>
          </a:xfrm>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περιεχομένου 3"/>
          <p:cNvSpPr>
            <a:spLocks noGrp="1"/>
          </p:cNvSpPr>
          <p:nvPr>
            <p:ph sz="half" idx="2"/>
          </p:nvPr>
        </p:nvSpPr>
        <p:spPr>
          <a:xfrm>
            <a:off x="6172200" y="1825625"/>
            <a:ext cx="5181600" cy="4351338"/>
          </a:xfrm>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Θέση ημερομηνίας 4"/>
          <p:cNvSpPr>
            <a:spLocks noGrp="1"/>
          </p:cNvSpPr>
          <p:nvPr>
            <p:ph type="dt" sz="half" idx="10"/>
          </p:nvPr>
        </p:nvSpPr>
        <p:spPr/>
        <p:txBody>
          <a:bodyPr/>
          <a:lstStyle/>
          <a:p>
            <a:fld id="{29DFC03E-7E67-489D-9725-1FF4451B7176}" type="datetimeFigureOut">
              <a:rPr lang="el-GR" smtClean="0"/>
              <a:t>4/9/2020</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1A0751DD-4361-416A-8033-2D4830551BC7}" type="slidenum">
              <a:rPr lang="el-GR" smtClean="0"/>
              <a:t>‹#›</a:t>
            </a:fld>
            <a:endParaRPr lang="el-GR"/>
          </a:p>
        </p:txBody>
      </p:sp>
    </p:spTree>
    <p:extLst>
      <p:ext uri="{BB962C8B-B14F-4D97-AF65-F5344CB8AC3E}">
        <p14:creationId xmlns:p14="http://schemas.microsoft.com/office/powerpoint/2010/main" val="70478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l-GR" smtClean="0"/>
              <a:t>Στυλ κύριου τίτλου</a:t>
            </a:r>
            <a:endParaRPr lang="el-G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4" name="Θέση περιεχομένου 3"/>
          <p:cNvSpPr>
            <a:spLocks noGrp="1"/>
          </p:cNvSpPr>
          <p:nvPr>
            <p:ph sz="half" idx="2"/>
          </p:nvPr>
        </p:nvSpPr>
        <p:spPr>
          <a:xfrm>
            <a:off x="839788" y="2505075"/>
            <a:ext cx="5157787" cy="3684588"/>
          </a:xfrm>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Θέση ημερομηνίας 6"/>
          <p:cNvSpPr>
            <a:spLocks noGrp="1"/>
          </p:cNvSpPr>
          <p:nvPr>
            <p:ph type="dt" sz="half" idx="10"/>
          </p:nvPr>
        </p:nvSpPr>
        <p:spPr/>
        <p:txBody>
          <a:bodyPr/>
          <a:lstStyle/>
          <a:p>
            <a:fld id="{29DFC03E-7E67-489D-9725-1FF4451B7176}" type="datetimeFigureOut">
              <a:rPr lang="el-GR" smtClean="0"/>
              <a:t>4/9/2020</a:t>
            </a:fld>
            <a:endParaRPr lang="el-GR"/>
          </a:p>
        </p:txBody>
      </p:sp>
      <p:sp>
        <p:nvSpPr>
          <p:cNvPr id="8" name="Θέση υποσέλιδου 7"/>
          <p:cNvSpPr>
            <a:spLocks noGrp="1"/>
          </p:cNvSpPr>
          <p:nvPr>
            <p:ph type="ftr" sz="quarter" idx="11"/>
          </p:nvPr>
        </p:nvSpPr>
        <p:spPr/>
        <p:txBody>
          <a:bodyPr/>
          <a:lstStyle/>
          <a:p>
            <a:endParaRPr lang="el-GR"/>
          </a:p>
        </p:txBody>
      </p:sp>
      <p:sp>
        <p:nvSpPr>
          <p:cNvPr id="9" name="Θέση αριθμού διαφάνειας 8"/>
          <p:cNvSpPr>
            <a:spLocks noGrp="1"/>
          </p:cNvSpPr>
          <p:nvPr>
            <p:ph type="sldNum" sz="quarter" idx="12"/>
          </p:nvPr>
        </p:nvSpPr>
        <p:spPr/>
        <p:txBody>
          <a:bodyPr/>
          <a:lstStyle/>
          <a:p>
            <a:fld id="{1A0751DD-4361-416A-8033-2D4830551BC7}" type="slidenum">
              <a:rPr lang="el-GR" smtClean="0"/>
              <a:t>‹#›</a:t>
            </a:fld>
            <a:endParaRPr lang="el-GR"/>
          </a:p>
        </p:txBody>
      </p:sp>
    </p:spTree>
    <p:extLst>
      <p:ext uri="{BB962C8B-B14F-4D97-AF65-F5344CB8AC3E}">
        <p14:creationId xmlns:p14="http://schemas.microsoft.com/office/powerpoint/2010/main" val="168697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ημερομηνίας 2"/>
          <p:cNvSpPr>
            <a:spLocks noGrp="1"/>
          </p:cNvSpPr>
          <p:nvPr>
            <p:ph type="dt" sz="half" idx="10"/>
          </p:nvPr>
        </p:nvSpPr>
        <p:spPr/>
        <p:txBody>
          <a:bodyPr/>
          <a:lstStyle/>
          <a:p>
            <a:fld id="{29DFC03E-7E67-489D-9725-1FF4451B7176}" type="datetimeFigureOut">
              <a:rPr lang="el-GR" smtClean="0"/>
              <a:t>4/9/2020</a:t>
            </a:fld>
            <a:endParaRPr lang="el-GR"/>
          </a:p>
        </p:txBody>
      </p:sp>
      <p:sp>
        <p:nvSpPr>
          <p:cNvPr id="4" name="Θέση υποσέλιδου 3"/>
          <p:cNvSpPr>
            <a:spLocks noGrp="1"/>
          </p:cNvSpPr>
          <p:nvPr>
            <p:ph type="ftr" sz="quarter" idx="11"/>
          </p:nvPr>
        </p:nvSpPr>
        <p:spPr/>
        <p:txBody>
          <a:bodyPr/>
          <a:lstStyle/>
          <a:p>
            <a:endParaRPr lang="el-GR"/>
          </a:p>
        </p:txBody>
      </p:sp>
      <p:sp>
        <p:nvSpPr>
          <p:cNvPr id="5" name="Θέση αριθμού διαφάνειας 4"/>
          <p:cNvSpPr>
            <a:spLocks noGrp="1"/>
          </p:cNvSpPr>
          <p:nvPr>
            <p:ph type="sldNum" sz="quarter" idx="12"/>
          </p:nvPr>
        </p:nvSpPr>
        <p:spPr/>
        <p:txBody>
          <a:bodyPr/>
          <a:lstStyle/>
          <a:p>
            <a:fld id="{1A0751DD-4361-416A-8033-2D4830551BC7}" type="slidenum">
              <a:rPr lang="el-GR" smtClean="0"/>
              <a:t>‹#›</a:t>
            </a:fld>
            <a:endParaRPr lang="el-GR"/>
          </a:p>
        </p:txBody>
      </p:sp>
    </p:spTree>
    <p:extLst>
      <p:ext uri="{BB962C8B-B14F-4D97-AF65-F5344CB8AC3E}">
        <p14:creationId xmlns:p14="http://schemas.microsoft.com/office/powerpoint/2010/main" val="84260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29DFC03E-7E67-489D-9725-1FF4451B7176}" type="datetimeFigureOut">
              <a:rPr lang="el-GR" smtClean="0"/>
              <a:t>4/9/2020</a:t>
            </a:fld>
            <a:endParaRPr lang="el-GR"/>
          </a:p>
        </p:txBody>
      </p:sp>
      <p:sp>
        <p:nvSpPr>
          <p:cNvPr id="3" name="Θέση υποσέλιδου 2"/>
          <p:cNvSpPr>
            <a:spLocks noGrp="1"/>
          </p:cNvSpPr>
          <p:nvPr>
            <p:ph type="ftr" sz="quarter" idx="11"/>
          </p:nvPr>
        </p:nvSpPr>
        <p:spPr/>
        <p:txBody>
          <a:bodyPr/>
          <a:lstStyle/>
          <a:p>
            <a:endParaRPr lang="el-GR"/>
          </a:p>
        </p:txBody>
      </p:sp>
      <p:sp>
        <p:nvSpPr>
          <p:cNvPr id="4" name="Θέση αριθμού διαφάνειας 3"/>
          <p:cNvSpPr>
            <a:spLocks noGrp="1"/>
          </p:cNvSpPr>
          <p:nvPr>
            <p:ph type="sldNum" sz="quarter" idx="12"/>
          </p:nvPr>
        </p:nvSpPr>
        <p:spPr/>
        <p:txBody>
          <a:bodyPr/>
          <a:lstStyle/>
          <a:p>
            <a:fld id="{1A0751DD-4361-416A-8033-2D4830551BC7}" type="slidenum">
              <a:rPr lang="el-GR" smtClean="0"/>
              <a:t>‹#›</a:t>
            </a:fld>
            <a:endParaRPr lang="el-GR"/>
          </a:p>
        </p:txBody>
      </p:sp>
    </p:spTree>
    <p:extLst>
      <p:ext uri="{BB962C8B-B14F-4D97-AF65-F5344CB8AC3E}">
        <p14:creationId xmlns:p14="http://schemas.microsoft.com/office/powerpoint/2010/main" val="283518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smtClean="0"/>
              <a:t>Στυλ κύριου τίτλου</a:t>
            </a:r>
            <a:endParaRPr lang="el-G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Επεξεργασία στυλ υποδείγματος κειμένου</a:t>
            </a:r>
          </a:p>
        </p:txBody>
      </p:sp>
      <p:sp>
        <p:nvSpPr>
          <p:cNvPr id="5" name="Θέση ημερομηνίας 4"/>
          <p:cNvSpPr>
            <a:spLocks noGrp="1"/>
          </p:cNvSpPr>
          <p:nvPr>
            <p:ph type="dt" sz="half" idx="10"/>
          </p:nvPr>
        </p:nvSpPr>
        <p:spPr/>
        <p:txBody>
          <a:bodyPr/>
          <a:lstStyle/>
          <a:p>
            <a:fld id="{29DFC03E-7E67-489D-9725-1FF4451B7176}" type="datetimeFigureOut">
              <a:rPr lang="el-GR" smtClean="0"/>
              <a:t>4/9/2020</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1A0751DD-4361-416A-8033-2D4830551BC7}" type="slidenum">
              <a:rPr lang="el-GR" smtClean="0"/>
              <a:t>‹#›</a:t>
            </a:fld>
            <a:endParaRPr lang="el-GR"/>
          </a:p>
        </p:txBody>
      </p:sp>
    </p:spTree>
    <p:extLst>
      <p:ext uri="{BB962C8B-B14F-4D97-AF65-F5344CB8AC3E}">
        <p14:creationId xmlns:p14="http://schemas.microsoft.com/office/powerpoint/2010/main" val="372199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smtClean="0"/>
              <a:t>Στυλ κύριου τίτλου</a:t>
            </a:r>
            <a:endParaRPr lang="el-G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Επεξεργασία στυλ υποδείγματος κειμένου</a:t>
            </a:r>
          </a:p>
        </p:txBody>
      </p:sp>
      <p:sp>
        <p:nvSpPr>
          <p:cNvPr id="5" name="Θέση ημερομηνίας 4"/>
          <p:cNvSpPr>
            <a:spLocks noGrp="1"/>
          </p:cNvSpPr>
          <p:nvPr>
            <p:ph type="dt" sz="half" idx="10"/>
          </p:nvPr>
        </p:nvSpPr>
        <p:spPr/>
        <p:txBody>
          <a:bodyPr/>
          <a:lstStyle/>
          <a:p>
            <a:fld id="{29DFC03E-7E67-489D-9725-1FF4451B7176}" type="datetimeFigureOut">
              <a:rPr lang="el-GR" smtClean="0"/>
              <a:t>4/9/2020</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1A0751DD-4361-416A-8033-2D4830551BC7}" type="slidenum">
              <a:rPr lang="el-GR" smtClean="0"/>
              <a:t>‹#›</a:t>
            </a:fld>
            <a:endParaRPr lang="el-GR"/>
          </a:p>
        </p:txBody>
      </p:sp>
    </p:spTree>
    <p:extLst>
      <p:ext uri="{BB962C8B-B14F-4D97-AF65-F5344CB8AC3E}">
        <p14:creationId xmlns:p14="http://schemas.microsoft.com/office/powerpoint/2010/main" val="573119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smtClean="0"/>
              <a:t>Στυλ κύριου τίτλου</a:t>
            </a:r>
            <a:endParaRPr lang="el-GR"/>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DFC03E-7E67-489D-9725-1FF4451B7176}" type="datetimeFigureOut">
              <a:rPr lang="el-GR" smtClean="0"/>
              <a:t>4/9/2020</a:t>
            </a:fld>
            <a:endParaRPr lang="el-GR"/>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751DD-4361-416A-8033-2D4830551BC7}" type="slidenum">
              <a:rPr lang="el-GR" smtClean="0"/>
              <a:t>‹#›</a:t>
            </a:fld>
            <a:endParaRPr lang="el-GR"/>
          </a:p>
        </p:txBody>
      </p:sp>
    </p:spTree>
    <p:extLst>
      <p:ext uri="{BB962C8B-B14F-4D97-AF65-F5344CB8AC3E}">
        <p14:creationId xmlns:p14="http://schemas.microsoft.com/office/powerpoint/2010/main" val="2284047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a:lstStyle/>
          <a:p>
            <a:r>
              <a:rPr lang="en-US" dirty="0" smtClean="0">
                <a:latin typeface="Source Sans Pro Black" panose="020B0803030403020204" pitchFamily="34" charset="0"/>
                <a:ea typeface="Source Sans Pro Black" panose="020B0803030403020204" pitchFamily="34" charset="0"/>
              </a:rPr>
              <a:t>LEARNING TO RANK</a:t>
            </a:r>
            <a:endParaRPr lang="el-GR" dirty="0">
              <a:latin typeface="Source Sans Pro Black" panose="020B0803030403020204" pitchFamily="34" charset="0"/>
              <a:ea typeface="Source Sans Pro Black" panose="020B0803030403020204" pitchFamily="34" charset="0"/>
            </a:endParaRPr>
          </a:p>
        </p:txBody>
      </p:sp>
      <p:sp>
        <p:nvSpPr>
          <p:cNvPr id="3" name="Υπότιτλος 2"/>
          <p:cNvSpPr>
            <a:spLocks noGrp="1"/>
          </p:cNvSpPr>
          <p:nvPr>
            <p:ph type="subTitle" idx="1"/>
          </p:nvPr>
        </p:nvSpPr>
        <p:spPr/>
        <p:txBody>
          <a:bodyPr/>
          <a:lstStyle/>
          <a:p>
            <a:r>
              <a:rPr lang="el-GR" dirty="0" smtClean="0">
                <a:latin typeface="Source Sans Pro SemiBold" panose="020B0603030403020204" pitchFamily="34" charset="0"/>
                <a:ea typeface="Source Sans Pro SemiBold" panose="020B0603030403020204" pitchFamily="34" charset="0"/>
              </a:rPr>
              <a:t>ΕΥΑ ΝΤΟΥΡΟΥ</a:t>
            </a:r>
          </a:p>
          <a:p>
            <a:r>
              <a:rPr lang="el-GR" dirty="0" smtClean="0">
                <a:latin typeface="Source Sans Pro SemiBold" panose="020B0603030403020204" pitchFamily="34" charset="0"/>
                <a:ea typeface="Source Sans Pro SemiBold" panose="020B0603030403020204" pitchFamily="34" charset="0"/>
              </a:rPr>
              <a:t>ΑΝΑΚΤΗΣΗ ΠΛΗΡΟΦΟΡΙΑΣ</a:t>
            </a:r>
          </a:p>
          <a:p>
            <a:r>
              <a:rPr lang="el-GR" dirty="0" smtClean="0">
                <a:latin typeface="Source Sans Pro SemiBold" panose="020B0603030403020204" pitchFamily="34" charset="0"/>
                <a:ea typeface="Source Sans Pro SemiBold" panose="020B0603030403020204" pitchFamily="34" charset="0"/>
              </a:rPr>
              <a:t>ΣΕΠΤΕΜΒΡΗΣ 2020</a:t>
            </a:r>
            <a:endParaRPr lang="el-GR" dirty="0">
              <a:latin typeface="Source Sans Pro SemiBold" panose="020B0603030403020204" pitchFamily="34" charset="0"/>
              <a:ea typeface="Source Sans Pro SemiBold" panose="020B0603030403020204" pitchFamily="34" charset="0"/>
            </a:endParaRPr>
          </a:p>
        </p:txBody>
      </p:sp>
      <p:pic>
        <p:nvPicPr>
          <p:cNvPr id="5" name="Εικόνα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1987" y="316929"/>
            <a:ext cx="2020334" cy="2020334"/>
          </a:xfrm>
          <a:prstGeom prst="rect">
            <a:avLst/>
          </a:prstGeom>
        </p:spPr>
      </p:pic>
    </p:spTree>
    <p:extLst>
      <p:ext uri="{BB962C8B-B14F-4D97-AF65-F5344CB8AC3E}">
        <p14:creationId xmlns:p14="http://schemas.microsoft.com/office/powerpoint/2010/main" val="3061981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ource Sans Pro SemiBold" panose="020B0603030403020204" pitchFamily="34" charset="0"/>
                <a:ea typeface="Source Sans Pro SemiBold" panose="020B0603030403020204" pitchFamily="34" charset="0"/>
              </a:rPr>
              <a:t>Δομή </a:t>
            </a:r>
            <a:r>
              <a:rPr lang="en-US" dirty="0" smtClean="0">
                <a:latin typeface="Source Sans Pro SemiBold" panose="020B0603030403020204" pitchFamily="34" charset="0"/>
                <a:ea typeface="Source Sans Pro SemiBold" panose="020B0603030403020204" pitchFamily="34" charset="0"/>
              </a:rPr>
              <a:t>Machine </a:t>
            </a:r>
            <a:r>
              <a:rPr lang="en-US" dirty="0">
                <a:latin typeface="Source Sans Pro SemiBold" panose="020B0603030403020204" pitchFamily="34" charset="0"/>
                <a:ea typeface="Source Sans Pro SemiBold" panose="020B0603030403020204" pitchFamily="34" charset="0"/>
              </a:rPr>
              <a:t>Learning</a:t>
            </a:r>
            <a:endParaRPr lang="el-GR" dirty="0"/>
          </a:p>
        </p:txBody>
      </p:sp>
      <p:pic>
        <p:nvPicPr>
          <p:cNvPr id="6" name="Εικόνα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153" y="1690688"/>
            <a:ext cx="5357542" cy="3615592"/>
          </a:xfrm>
          <a:prstGeom prst="rect">
            <a:avLst/>
          </a:prstGeom>
        </p:spPr>
      </p:pic>
      <p:sp>
        <p:nvSpPr>
          <p:cNvPr id="7" name="TextBox 6"/>
          <p:cNvSpPr txBox="1"/>
          <p:nvPr/>
        </p:nvSpPr>
        <p:spPr>
          <a:xfrm>
            <a:off x="745612" y="1920240"/>
            <a:ext cx="5164738" cy="2308324"/>
          </a:xfrm>
          <a:prstGeom prst="rect">
            <a:avLst/>
          </a:prstGeom>
          <a:noFill/>
        </p:spPr>
        <p:txBody>
          <a:bodyPr wrap="square" rtlCol="0">
            <a:spAutoFit/>
          </a:bodyPr>
          <a:lstStyle/>
          <a:p>
            <a:pPr marL="342900" indent="-342900">
              <a:buFont typeface="+mj-lt"/>
              <a:buAutoNum type="arabicPeriod"/>
            </a:pPr>
            <a:r>
              <a:rPr lang="el-GR" sz="2400" dirty="0" smtClean="0">
                <a:latin typeface="Source Sans Pro Light" panose="020B0403030403020204" pitchFamily="34" charset="0"/>
                <a:ea typeface="Source Sans Pro Light" panose="020B0403030403020204" pitchFamily="34" charset="0"/>
              </a:rPr>
              <a:t>Χαρακτηριστικά στοιχεία ενός κειμένου εισάγονται στη μηχανή</a:t>
            </a:r>
          </a:p>
          <a:p>
            <a:pPr marL="342900" indent="-342900">
              <a:buFont typeface="+mj-lt"/>
              <a:buAutoNum type="arabicPeriod"/>
            </a:pPr>
            <a:r>
              <a:rPr lang="el-GR" sz="2400" dirty="0" smtClean="0">
                <a:latin typeface="Source Sans Pro Light" panose="020B0403030403020204" pitchFamily="34" charset="0"/>
                <a:ea typeface="Source Sans Pro Light" panose="020B0403030403020204" pitchFamily="34" charset="0"/>
              </a:rPr>
              <a:t>Μια συνάρτηση </a:t>
            </a:r>
            <a:r>
              <a:rPr lang="en-US" sz="2400" dirty="0" smtClean="0">
                <a:latin typeface="Source Sans Pro Light" panose="020B0403030403020204" pitchFamily="34" charset="0"/>
                <a:ea typeface="Source Sans Pro Light" panose="020B0403030403020204" pitchFamily="34" charset="0"/>
              </a:rPr>
              <a:t>mapping </a:t>
            </a:r>
            <a:r>
              <a:rPr lang="el-GR" sz="2400" dirty="0" smtClean="0">
                <a:latin typeface="Source Sans Pro Light" panose="020B0403030403020204" pitchFamily="34" charset="0"/>
                <a:ea typeface="Source Sans Pro Light" panose="020B0403030403020204" pitchFamily="34" charset="0"/>
              </a:rPr>
              <a:t>τα αντιστοιχίζει σε μια πρόβλεψη</a:t>
            </a:r>
          </a:p>
          <a:p>
            <a:pPr marL="342900" indent="-342900">
              <a:buFont typeface="+mj-lt"/>
              <a:buAutoNum type="arabicPeriod"/>
            </a:pPr>
            <a:r>
              <a:rPr lang="el-GR" sz="2400" dirty="0" smtClean="0">
                <a:latin typeface="Source Sans Pro Light" panose="020B0403030403020204" pitchFamily="34" charset="0"/>
                <a:ea typeface="Source Sans Pro Light" panose="020B0403030403020204" pitchFamily="34" charset="0"/>
              </a:rPr>
              <a:t>Μια συνάρτηση </a:t>
            </a:r>
            <a:r>
              <a:rPr lang="en-US" sz="2400" dirty="0" smtClean="0">
                <a:latin typeface="Source Sans Pro Light" panose="020B0403030403020204" pitchFamily="34" charset="0"/>
                <a:ea typeface="Source Sans Pro Light" panose="020B0403030403020204" pitchFamily="34" charset="0"/>
              </a:rPr>
              <a:t>loss </a:t>
            </a:r>
            <a:r>
              <a:rPr lang="el-GR" sz="2400" dirty="0" smtClean="0">
                <a:latin typeface="Source Sans Pro Light" panose="020B0403030403020204" pitchFamily="34" charset="0"/>
                <a:ea typeface="Source Sans Pro Light" panose="020B0403030403020204" pitchFamily="34" charset="0"/>
              </a:rPr>
              <a:t>υπολογίζει το σφάλμα βάσει του</a:t>
            </a:r>
            <a:r>
              <a:rPr lang="en-US" sz="2400" dirty="0" smtClean="0">
                <a:latin typeface="Source Sans Pro Light" panose="020B0403030403020204" pitchFamily="34" charset="0"/>
                <a:ea typeface="Source Sans Pro Light" panose="020B0403030403020204" pitchFamily="34" charset="0"/>
              </a:rPr>
              <a:t> ground truth</a:t>
            </a:r>
            <a:endParaRPr lang="el-GR" sz="2400" dirty="0">
              <a:latin typeface="Source Sans Pro Light" panose="020B0403030403020204" pitchFamily="34" charset="0"/>
              <a:ea typeface="Source Sans Pro Light" panose="020B0403030403020204" pitchFamily="34" charset="0"/>
            </a:endParaRPr>
          </a:p>
        </p:txBody>
      </p:sp>
      <p:sp>
        <p:nvSpPr>
          <p:cNvPr id="8" name="TextBox 7"/>
          <p:cNvSpPr txBox="1"/>
          <p:nvPr/>
        </p:nvSpPr>
        <p:spPr>
          <a:xfrm>
            <a:off x="745612" y="4596937"/>
            <a:ext cx="4752070" cy="923330"/>
          </a:xfrm>
          <a:prstGeom prst="rect">
            <a:avLst/>
          </a:prstGeom>
          <a:noFill/>
        </p:spPr>
        <p:txBody>
          <a:bodyPr wrap="none" rtlCol="0">
            <a:spAutoFit/>
          </a:bodyPr>
          <a:lstStyle/>
          <a:p>
            <a:r>
              <a:rPr lang="el-GR" dirty="0" smtClean="0">
                <a:latin typeface="Source Sans Pro ExtraLight" panose="020B0303030403020204" pitchFamily="34" charset="0"/>
                <a:ea typeface="Source Sans Pro ExtraLight" panose="020B0303030403020204" pitchFamily="34" charset="0"/>
              </a:rPr>
              <a:t>Το σύστημα εκπαιδεύεται με ειδικό</a:t>
            </a:r>
            <a:r>
              <a:rPr lang="en-US" dirty="0" smtClean="0">
                <a:latin typeface="Source Sans Pro ExtraLight" panose="020B0303030403020204" pitchFamily="34" charset="0"/>
                <a:ea typeface="Source Sans Pro ExtraLight" panose="020B0303030403020204" pitchFamily="34" charset="0"/>
              </a:rPr>
              <a:t> training set</a:t>
            </a:r>
            <a:r>
              <a:rPr lang="el-GR" dirty="0" smtClean="0">
                <a:latin typeface="Source Sans Pro ExtraLight" panose="020B0303030403020204" pitchFamily="34" charset="0"/>
                <a:ea typeface="Source Sans Pro ExtraLight" panose="020B0303030403020204" pitchFamily="34" charset="0"/>
              </a:rPr>
              <a:t> :</a:t>
            </a:r>
          </a:p>
          <a:p>
            <a:pPr marL="285750" indent="-285750">
              <a:buFont typeface="Arial" panose="020B0604020202020204" pitchFamily="34" charset="0"/>
              <a:buChar char="•"/>
            </a:pPr>
            <a:r>
              <a:rPr lang="el-GR" dirty="0" smtClean="0">
                <a:latin typeface="Source Sans Pro ExtraLight" panose="020B0303030403020204" pitchFamily="34" charset="0"/>
                <a:ea typeface="Source Sans Pro ExtraLight" panose="020B0303030403020204" pitchFamily="34" charset="0"/>
              </a:rPr>
              <a:t>Γνωστά τα </a:t>
            </a:r>
            <a:r>
              <a:rPr lang="en-US" dirty="0" smtClean="0">
                <a:latin typeface="Source Sans Pro ExtraLight" panose="020B0303030403020204" pitchFamily="34" charset="0"/>
                <a:ea typeface="Source Sans Pro ExtraLight" panose="020B0303030403020204" pitchFamily="34" charset="0"/>
              </a:rPr>
              <a:t>input, output space</a:t>
            </a:r>
          </a:p>
          <a:p>
            <a:pPr marL="285750" indent="-285750">
              <a:buFont typeface="Arial" panose="020B0604020202020204" pitchFamily="34" charset="0"/>
              <a:buChar char="•"/>
            </a:pPr>
            <a:r>
              <a:rPr lang="el-GR" dirty="0" smtClean="0">
                <a:latin typeface="Source Sans Pro ExtraLight" panose="020B0303030403020204" pitchFamily="34" charset="0"/>
                <a:ea typeface="Source Sans Pro ExtraLight" panose="020B0303030403020204" pitchFamily="34" charset="0"/>
              </a:rPr>
              <a:t>Καθορίζει το </a:t>
            </a:r>
            <a:r>
              <a:rPr lang="en-US" dirty="0" smtClean="0">
                <a:latin typeface="Source Sans Pro ExtraLight" panose="020B0303030403020204" pitchFamily="34" charset="0"/>
                <a:ea typeface="Source Sans Pro ExtraLight" panose="020B0303030403020204" pitchFamily="34" charset="0"/>
              </a:rPr>
              <a:t>hypothesis </a:t>
            </a:r>
            <a:r>
              <a:rPr lang="el-GR" dirty="0" smtClean="0">
                <a:latin typeface="Source Sans Pro ExtraLight" panose="020B0303030403020204" pitchFamily="34" charset="0"/>
                <a:ea typeface="Source Sans Pro ExtraLight" panose="020B0303030403020204" pitchFamily="34" charset="0"/>
              </a:rPr>
              <a:t>και </a:t>
            </a:r>
            <a:r>
              <a:rPr lang="en-US" dirty="0" smtClean="0">
                <a:latin typeface="Source Sans Pro ExtraLight" panose="020B0303030403020204" pitchFamily="34" charset="0"/>
                <a:ea typeface="Source Sans Pro ExtraLight" panose="020B0303030403020204" pitchFamily="34" charset="0"/>
              </a:rPr>
              <a:t>loss functions</a:t>
            </a:r>
            <a:endParaRPr lang="el-GR" dirty="0">
              <a:latin typeface="Source Sans Pro ExtraLight" panose="020B0303030403020204" pitchFamily="34" charset="0"/>
              <a:ea typeface="Source Sans Pro ExtraLight" panose="020B0303030403020204" pitchFamily="34" charset="0"/>
            </a:endParaRPr>
          </a:p>
        </p:txBody>
      </p:sp>
    </p:spTree>
    <p:extLst>
      <p:ext uri="{BB962C8B-B14F-4D97-AF65-F5344CB8AC3E}">
        <p14:creationId xmlns:p14="http://schemas.microsoft.com/office/powerpoint/2010/main" val="1733922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ource Sans Pro SemiBold" panose="020B0603030403020204" pitchFamily="34" charset="0"/>
                <a:ea typeface="Source Sans Pro SemiBold" panose="020B0603030403020204" pitchFamily="34" charset="0"/>
              </a:rPr>
              <a:t>Δομή </a:t>
            </a:r>
            <a:r>
              <a:rPr lang="en-US" dirty="0" smtClean="0">
                <a:latin typeface="Source Sans Pro SemiBold" panose="020B0603030403020204" pitchFamily="34" charset="0"/>
                <a:ea typeface="Source Sans Pro SemiBold" panose="020B0603030403020204" pitchFamily="34" charset="0"/>
              </a:rPr>
              <a:t>Learning to Rank</a:t>
            </a:r>
            <a:endParaRPr lang="el-GR" dirty="0">
              <a:latin typeface="Source Sans Pro SemiBold" panose="020B0603030403020204" pitchFamily="34" charset="0"/>
              <a:ea typeface="Source Sans Pro SemiBold" panose="020B0603030403020204" pitchFamily="34" charset="0"/>
            </a:endParaRPr>
          </a:p>
        </p:txBody>
      </p:sp>
      <p:pic>
        <p:nvPicPr>
          <p:cNvPr id="4" name="Θέση περιεχομένου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5157" y="1850563"/>
            <a:ext cx="4781337" cy="4351338"/>
          </a:xfrm>
        </p:spPr>
      </p:pic>
      <p:sp>
        <p:nvSpPr>
          <p:cNvPr id="5" name="TextBox 4"/>
          <p:cNvSpPr txBox="1"/>
          <p:nvPr/>
        </p:nvSpPr>
        <p:spPr>
          <a:xfrm>
            <a:off x="838200" y="1850563"/>
            <a:ext cx="5342467" cy="2585323"/>
          </a:xfrm>
          <a:prstGeom prst="rect">
            <a:avLst/>
          </a:prstGeom>
          <a:noFill/>
        </p:spPr>
        <p:txBody>
          <a:bodyPr wrap="square" rtlCol="0">
            <a:spAutoFit/>
          </a:bodyPr>
          <a:lstStyle/>
          <a:p>
            <a:r>
              <a:rPr lang="el-GR" dirty="0" smtClean="0">
                <a:latin typeface="Source Sans Pro Light" panose="020B0403030403020204" pitchFamily="34" charset="0"/>
                <a:ea typeface="Source Sans Pro Light" panose="020B0403030403020204" pitchFamily="34" charset="0"/>
              </a:rPr>
              <a:t>Εκμεταλλεύεται τη δομή της μηχανικής μάθησης:</a:t>
            </a:r>
          </a:p>
          <a:p>
            <a:pPr marL="342900" indent="-342900">
              <a:buFont typeface="+mj-lt"/>
              <a:buAutoNum type="arabicPeriod"/>
            </a:pPr>
            <a:r>
              <a:rPr lang="el-GR" dirty="0" smtClean="0">
                <a:latin typeface="Source Sans Pro Light" panose="020B0403030403020204" pitchFamily="34" charset="0"/>
                <a:ea typeface="Source Sans Pro Light" panose="020B0403030403020204" pitchFamily="34" charset="0"/>
              </a:rPr>
              <a:t>Το μοντέλο εκπαιδεύεται με </a:t>
            </a:r>
            <a:r>
              <a:rPr lang="el-GR" b="1" dirty="0" smtClean="0">
                <a:latin typeface="Source Sans Pro Light" panose="020B0403030403020204" pitchFamily="34" charset="0"/>
                <a:ea typeface="Source Sans Pro Light" panose="020B0403030403020204" pitchFamily="34" charset="0"/>
              </a:rPr>
              <a:t>αλγόριθμο μάθησης </a:t>
            </a:r>
            <a:r>
              <a:rPr lang="el-GR" dirty="0" smtClean="0">
                <a:latin typeface="Source Sans Pro Light" panose="020B0403030403020204" pitchFamily="34" charset="0"/>
                <a:ea typeface="Source Sans Pro Light" panose="020B0403030403020204" pitchFamily="34" charset="0"/>
              </a:rPr>
              <a:t>από</a:t>
            </a:r>
            <a:r>
              <a:rPr lang="el-GR" b="1" dirty="0" smtClean="0">
                <a:latin typeface="Source Sans Pro Light" panose="020B0403030403020204" pitchFamily="34" charset="0"/>
                <a:ea typeface="Source Sans Pro Light" panose="020B0403030403020204" pitchFamily="34" charset="0"/>
              </a:rPr>
              <a:t> </a:t>
            </a:r>
            <a:r>
              <a:rPr lang="en-US" b="1" dirty="0" smtClean="0">
                <a:latin typeface="Source Sans Pro Light" panose="020B0403030403020204" pitchFamily="34" charset="0"/>
                <a:ea typeface="Source Sans Pro Light" panose="020B0403030403020204" pitchFamily="34" charset="0"/>
              </a:rPr>
              <a:t>training data</a:t>
            </a:r>
            <a:r>
              <a:rPr lang="el-GR" dirty="0" smtClean="0">
                <a:latin typeface="Source Sans Pro Light" panose="020B0403030403020204" pitchFamily="34" charset="0"/>
                <a:ea typeface="Source Sans Pro Light" panose="020B0403030403020204" pitchFamily="34" charset="0"/>
              </a:rPr>
              <a:t>, μορφής διανυσμάτων και σχετικών κειμένων, για τα οποία </a:t>
            </a:r>
            <a:r>
              <a:rPr lang="el-GR" b="1" dirty="0" smtClean="0">
                <a:latin typeface="Source Sans Pro Light" panose="020B0403030403020204" pitchFamily="34" charset="0"/>
                <a:ea typeface="Source Sans Pro Light" panose="020B0403030403020204" pitchFamily="34" charset="0"/>
              </a:rPr>
              <a:t>γνωρίζουμε</a:t>
            </a:r>
            <a:r>
              <a:rPr lang="el-GR" dirty="0" smtClean="0">
                <a:latin typeface="Source Sans Pro Light" panose="020B0403030403020204" pitchFamily="34" charset="0"/>
                <a:ea typeface="Source Sans Pro Light" panose="020B0403030403020204" pitchFamily="34" charset="0"/>
              </a:rPr>
              <a:t> το αποτέλεσμα-πρόβλεψη.</a:t>
            </a:r>
          </a:p>
          <a:p>
            <a:pPr marL="342900" indent="-342900">
              <a:buFont typeface="+mj-lt"/>
              <a:buAutoNum type="arabicPeriod"/>
            </a:pPr>
            <a:r>
              <a:rPr lang="el-GR" dirty="0" smtClean="0">
                <a:latin typeface="Source Sans Pro Light" panose="020B0403030403020204" pitchFamily="34" charset="0"/>
                <a:ea typeface="Source Sans Pro Light" panose="020B0403030403020204" pitchFamily="34" charset="0"/>
              </a:rPr>
              <a:t>Το </a:t>
            </a:r>
            <a:r>
              <a:rPr lang="el-GR" b="1" dirty="0" smtClean="0">
                <a:latin typeface="Source Sans Pro Light" panose="020B0403030403020204" pitchFamily="34" charset="0"/>
                <a:ea typeface="Source Sans Pro Light" panose="020B0403030403020204" pitchFamily="34" charset="0"/>
              </a:rPr>
              <a:t>μοντέλο </a:t>
            </a:r>
            <a:r>
              <a:rPr lang="en-US" b="1" dirty="0" smtClean="0">
                <a:latin typeface="Source Sans Pro Light" panose="020B0403030403020204" pitchFamily="34" charset="0"/>
                <a:ea typeface="Source Sans Pro Light" panose="020B0403030403020204" pitchFamily="34" charset="0"/>
              </a:rPr>
              <a:t>h</a:t>
            </a:r>
            <a:r>
              <a:rPr lang="el-GR" dirty="0" smtClean="0">
                <a:latin typeface="Source Sans Pro Light" panose="020B0403030403020204" pitchFamily="34" charset="0"/>
                <a:ea typeface="Source Sans Pro Light" panose="020B0403030403020204" pitchFamily="34" charset="0"/>
              </a:rPr>
              <a:t> που προκύπτει χρησιμοποιείται από το σύστημα βαθμολόγησης</a:t>
            </a:r>
          </a:p>
          <a:p>
            <a:pPr marL="342900" indent="-342900">
              <a:buFont typeface="+mj-lt"/>
              <a:buAutoNum type="arabicPeriod"/>
            </a:pPr>
            <a:r>
              <a:rPr lang="el-GR" dirty="0" smtClean="0">
                <a:latin typeface="Source Sans Pro Light" panose="020B0403030403020204" pitchFamily="34" charset="0"/>
                <a:ea typeface="Source Sans Pro Light" panose="020B0403030403020204" pitchFamily="34" charset="0"/>
              </a:rPr>
              <a:t>Φάση </a:t>
            </a:r>
            <a:r>
              <a:rPr lang="el-GR" b="1" dirty="0" smtClean="0">
                <a:latin typeface="Source Sans Pro Light" panose="020B0403030403020204" pitchFamily="34" charset="0"/>
                <a:ea typeface="Source Sans Pro Light" panose="020B0403030403020204" pitchFamily="34" charset="0"/>
              </a:rPr>
              <a:t>δοκιμών</a:t>
            </a:r>
            <a:endParaRPr lang="en-US" b="1" dirty="0" smtClean="0">
              <a:latin typeface="Source Sans Pro Light" panose="020B0403030403020204" pitchFamily="34" charset="0"/>
              <a:ea typeface="Source Sans Pro Light" panose="020B0403030403020204" pitchFamily="34" charset="0"/>
            </a:endParaRPr>
          </a:p>
          <a:p>
            <a:pPr marL="342900" indent="-342900">
              <a:buFont typeface="+mj-lt"/>
              <a:buAutoNum type="arabicPeriod"/>
            </a:pPr>
            <a:endParaRPr lang="el-GR" dirty="0"/>
          </a:p>
        </p:txBody>
      </p:sp>
    </p:spTree>
    <p:extLst>
      <p:ext uri="{BB962C8B-B14F-4D97-AF65-F5344CB8AC3E}">
        <p14:creationId xmlns:p14="http://schemas.microsoft.com/office/powerpoint/2010/main" val="339177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590" y="483426"/>
            <a:ext cx="8497486" cy="3334215"/>
          </a:xfrm>
          <a:prstGeom prst="rect">
            <a:avLst/>
          </a:prstGeom>
        </p:spPr>
      </p:pic>
      <p:sp>
        <p:nvSpPr>
          <p:cNvPr id="5" name="TextBox 4"/>
          <p:cNvSpPr txBox="1"/>
          <p:nvPr/>
        </p:nvSpPr>
        <p:spPr>
          <a:xfrm>
            <a:off x="1477434" y="3970867"/>
            <a:ext cx="3107266" cy="2308324"/>
          </a:xfrm>
          <a:prstGeom prst="rect">
            <a:avLst/>
          </a:prstGeom>
          <a:noFill/>
        </p:spPr>
        <p:txBody>
          <a:bodyPr wrap="square" rtlCol="0">
            <a:spAutoFit/>
          </a:bodyPr>
          <a:lstStyle/>
          <a:p>
            <a:pPr marL="285750" indent="-285750">
              <a:buFont typeface="Arial" panose="020B0604020202020204" pitchFamily="34" charset="0"/>
              <a:buChar char="•"/>
            </a:pPr>
            <a:r>
              <a:rPr lang="el-GR" dirty="0" smtClean="0">
                <a:latin typeface="Source Sans Pro ExtraLight" panose="020B0303030403020204" pitchFamily="34" charset="0"/>
                <a:ea typeface="Source Sans Pro ExtraLight" panose="020B0303030403020204" pitchFamily="34" charset="0"/>
              </a:rPr>
              <a:t>Διανύσματα ως είσοδος</a:t>
            </a:r>
          </a:p>
          <a:p>
            <a:pPr marL="285750" indent="-285750">
              <a:buFont typeface="Arial" panose="020B0604020202020204" pitchFamily="34" charset="0"/>
              <a:buChar char="•"/>
            </a:pPr>
            <a:r>
              <a:rPr lang="el-GR" dirty="0" smtClean="0">
                <a:latin typeface="Source Sans Pro ExtraLight" panose="020B0303030403020204" pitchFamily="34" charset="0"/>
                <a:ea typeface="Source Sans Pro ExtraLight" panose="020B0303030403020204" pitchFamily="34" charset="0"/>
              </a:rPr>
              <a:t>Ακρίβεια πρόβλεψης για κάθε κείμενο ξεχωριστά</a:t>
            </a:r>
          </a:p>
          <a:p>
            <a:pPr marL="285750" indent="-285750">
              <a:buFont typeface="Arial" panose="020B0604020202020204" pitchFamily="34" charset="0"/>
              <a:buChar char="•"/>
            </a:pPr>
            <a:r>
              <a:rPr lang="el-GR" dirty="0" smtClean="0">
                <a:latin typeface="Source Sans Pro ExtraLight" panose="020B0303030403020204" pitchFamily="34" charset="0"/>
                <a:ea typeface="Source Sans Pro ExtraLight" panose="020B0303030403020204" pitchFamily="34" charset="0"/>
              </a:rPr>
              <a:t>Ανάθεση αριθμού ως βαθμό</a:t>
            </a:r>
          </a:p>
          <a:p>
            <a:pPr marL="285750" indent="-285750">
              <a:buFont typeface="Arial" panose="020B0604020202020204" pitchFamily="34" charset="0"/>
              <a:buChar char="•"/>
            </a:pPr>
            <a:r>
              <a:rPr lang="el-GR" dirty="0" smtClean="0">
                <a:latin typeface="Source Sans Pro ExtraLight" panose="020B0303030403020204" pitchFamily="34" charset="0"/>
                <a:ea typeface="Source Sans Pro ExtraLight" panose="020B0303030403020204" pitchFamily="34" charset="0"/>
              </a:rPr>
              <a:t>Αλγόριθμοι </a:t>
            </a:r>
            <a:r>
              <a:rPr lang="el-GR" b="1" dirty="0" smtClean="0">
                <a:latin typeface="Source Sans Pro ExtraLight" panose="020B0303030403020204" pitchFamily="34" charset="0"/>
                <a:ea typeface="Source Sans Pro ExtraLight" panose="020B0303030403020204" pitchFamily="34" charset="0"/>
              </a:rPr>
              <a:t>οπισθοδρόμησης </a:t>
            </a:r>
            <a:r>
              <a:rPr lang="el-GR" dirty="0" smtClean="0">
                <a:latin typeface="Source Sans Pro ExtraLight" panose="020B0303030403020204" pitchFamily="34" charset="0"/>
                <a:ea typeface="Source Sans Pro ExtraLight" panose="020B0303030403020204" pitchFamily="34" charset="0"/>
              </a:rPr>
              <a:t>και </a:t>
            </a:r>
            <a:r>
              <a:rPr lang="el-GR" b="1" dirty="0" smtClean="0">
                <a:latin typeface="Source Sans Pro ExtraLight" panose="020B0303030403020204" pitchFamily="34" charset="0"/>
                <a:ea typeface="Source Sans Pro ExtraLight" panose="020B0303030403020204" pitchFamily="34" charset="0"/>
              </a:rPr>
              <a:t>ταξινόμησης </a:t>
            </a:r>
            <a:endParaRPr lang="el-GR" dirty="0" smtClean="0">
              <a:latin typeface="Source Sans Pro ExtraLight" panose="020B0303030403020204" pitchFamily="34" charset="0"/>
              <a:ea typeface="Source Sans Pro ExtraLight" panose="020B0303030403020204" pitchFamily="34" charset="0"/>
            </a:endParaRPr>
          </a:p>
          <a:p>
            <a:pPr marL="285750" indent="-285750">
              <a:buFont typeface="Arial" panose="020B0604020202020204" pitchFamily="34" charset="0"/>
              <a:buChar char="•"/>
            </a:pPr>
            <a:endParaRPr lang="el-GR" dirty="0">
              <a:latin typeface="Source Sans Pro ExtraLight" panose="020B0303030403020204" pitchFamily="34" charset="0"/>
              <a:ea typeface="Source Sans Pro ExtraLight" panose="020B0303030403020204" pitchFamily="34" charset="0"/>
            </a:endParaRPr>
          </a:p>
        </p:txBody>
      </p:sp>
      <p:sp>
        <p:nvSpPr>
          <p:cNvPr id="6" name="TextBox 5"/>
          <p:cNvSpPr txBox="1"/>
          <p:nvPr/>
        </p:nvSpPr>
        <p:spPr>
          <a:xfrm>
            <a:off x="4584700" y="3970867"/>
            <a:ext cx="3107266" cy="1477328"/>
          </a:xfrm>
          <a:prstGeom prst="rect">
            <a:avLst/>
          </a:prstGeom>
          <a:noFill/>
        </p:spPr>
        <p:txBody>
          <a:bodyPr wrap="square" rtlCol="0">
            <a:spAutoFit/>
          </a:bodyPr>
          <a:lstStyle/>
          <a:p>
            <a:pPr marL="285750" indent="-285750">
              <a:buFont typeface="Arial" panose="020B0604020202020204" pitchFamily="34" charset="0"/>
              <a:buChar char="•"/>
            </a:pPr>
            <a:r>
              <a:rPr lang="el-GR" dirty="0" smtClean="0">
                <a:latin typeface="Source Sans Pro ExtraLight" panose="020B0303030403020204" pitchFamily="34" charset="0"/>
                <a:ea typeface="Source Sans Pro ExtraLight" panose="020B0303030403020204" pitchFamily="34" charset="0"/>
              </a:rPr>
              <a:t>Είσοδος κειμένων ανά ζεύγη</a:t>
            </a:r>
          </a:p>
          <a:p>
            <a:pPr marL="285750" indent="-285750">
              <a:buFont typeface="Arial" panose="020B0604020202020204" pitchFamily="34" charset="0"/>
              <a:buChar char="•"/>
            </a:pPr>
            <a:r>
              <a:rPr lang="el-GR" dirty="0" smtClean="0">
                <a:latin typeface="Source Sans Pro ExtraLight" panose="020B0303030403020204" pitchFamily="34" charset="0"/>
                <a:ea typeface="Source Sans Pro ExtraLight" panose="020B0303030403020204" pitchFamily="34" charset="0"/>
              </a:rPr>
              <a:t>Πρόβλεψη για το </a:t>
            </a:r>
            <a:r>
              <a:rPr lang="el-GR" b="1" dirty="0" smtClean="0">
                <a:latin typeface="Source Sans Pro ExtraLight" panose="020B0303030403020204" pitchFamily="34" charset="0"/>
                <a:ea typeface="Source Sans Pro ExtraLight" panose="020B0303030403020204" pitchFamily="34" charset="0"/>
              </a:rPr>
              <a:t>ζεύγος</a:t>
            </a:r>
            <a:r>
              <a:rPr lang="el-GR" dirty="0" smtClean="0">
                <a:latin typeface="Source Sans Pro ExtraLight" panose="020B0303030403020204" pitchFamily="34" charset="0"/>
                <a:ea typeface="Source Sans Pro ExtraLight" panose="020B0303030403020204" pitchFamily="34" charset="0"/>
              </a:rPr>
              <a:t> (σχετικότερο κείμενο)</a:t>
            </a:r>
          </a:p>
          <a:p>
            <a:pPr marL="285750" indent="-285750">
              <a:buFont typeface="Arial" panose="020B0604020202020204" pitchFamily="34" charset="0"/>
              <a:buChar char="•"/>
            </a:pPr>
            <a:r>
              <a:rPr lang="el-GR" dirty="0" smtClean="0">
                <a:latin typeface="Source Sans Pro ExtraLight" panose="020B0303030403020204" pitchFamily="34" charset="0"/>
                <a:ea typeface="Source Sans Pro ExtraLight" panose="020B0303030403020204" pitchFamily="34" charset="0"/>
              </a:rPr>
              <a:t>Την ξεπερνά η </a:t>
            </a:r>
            <a:r>
              <a:rPr lang="en-US" dirty="0" smtClean="0">
                <a:latin typeface="Source Sans Pro ExtraLight" panose="020B0303030403020204" pitchFamily="34" charset="0"/>
                <a:ea typeface="Source Sans Pro ExtraLight" panose="020B0303030403020204" pitchFamily="34" charset="0"/>
              </a:rPr>
              <a:t>listwise</a:t>
            </a:r>
            <a:r>
              <a:rPr lang="el-GR" dirty="0" smtClean="0">
                <a:latin typeface="Source Sans Pro ExtraLight" panose="020B0303030403020204" pitchFamily="34" charset="0"/>
                <a:ea typeface="Source Sans Pro ExtraLight" panose="020B0303030403020204" pitchFamily="34" charset="0"/>
              </a:rPr>
              <a:t> σε απόδοση</a:t>
            </a:r>
            <a:endParaRPr lang="el-GR" dirty="0">
              <a:latin typeface="Source Sans Pro ExtraLight" panose="020B0303030403020204" pitchFamily="34" charset="0"/>
              <a:ea typeface="Source Sans Pro ExtraLight" panose="020B0303030403020204" pitchFamily="34" charset="0"/>
            </a:endParaRPr>
          </a:p>
        </p:txBody>
      </p:sp>
      <p:sp>
        <p:nvSpPr>
          <p:cNvPr id="8" name="TextBox 7"/>
          <p:cNvSpPr txBox="1"/>
          <p:nvPr/>
        </p:nvSpPr>
        <p:spPr>
          <a:xfrm>
            <a:off x="7827433" y="3987801"/>
            <a:ext cx="3107266" cy="2585323"/>
          </a:xfrm>
          <a:prstGeom prst="rect">
            <a:avLst/>
          </a:prstGeom>
          <a:noFill/>
        </p:spPr>
        <p:txBody>
          <a:bodyPr wrap="square" rtlCol="0">
            <a:spAutoFit/>
          </a:bodyPr>
          <a:lstStyle/>
          <a:p>
            <a:pPr marL="285750" indent="-285750">
              <a:buFont typeface="Arial" panose="020B0604020202020204" pitchFamily="34" charset="0"/>
              <a:buChar char="•"/>
            </a:pPr>
            <a:r>
              <a:rPr lang="el-GR" dirty="0" smtClean="0">
                <a:latin typeface="Source Sans Pro ExtraLight" panose="020B0303030403020204" pitchFamily="34" charset="0"/>
                <a:ea typeface="Source Sans Pro ExtraLight" panose="020B0303030403020204" pitchFamily="34" charset="0"/>
              </a:rPr>
              <a:t>Τα κείμενα εισόδου μετατίθενται σε </a:t>
            </a:r>
            <a:r>
              <a:rPr lang="el-GR" b="1" dirty="0" smtClean="0">
                <a:latin typeface="Source Sans Pro ExtraLight" panose="020B0303030403020204" pitchFamily="34" charset="0"/>
                <a:ea typeface="Source Sans Pro ExtraLight" panose="020B0303030403020204" pitchFamily="34" charset="0"/>
              </a:rPr>
              <a:t>ταξινομημένη</a:t>
            </a:r>
            <a:r>
              <a:rPr lang="el-GR" dirty="0" smtClean="0">
                <a:latin typeface="Source Sans Pro ExtraLight" panose="020B0303030403020204" pitchFamily="34" charset="0"/>
                <a:ea typeface="Source Sans Pro ExtraLight" panose="020B0303030403020204" pitchFamily="34" charset="0"/>
              </a:rPr>
              <a:t> </a:t>
            </a:r>
            <a:r>
              <a:rPr lang="el-GR" b="1" dirty="0" smtClean="0">
                <a:latin typeface="Source Sans Pro ExtraLight" panose="020B0303030403020204" pitchFamily="34" charset="0"/>
                <a:ea typeface="Source Sans Pro ExtraLight" panose="020B0303030403020204" pitchFamily="34" charset="0"/>
              </a:rPr>
              <a:t>λίστα</a:t>
            </a:r>
          </a:p>
          <a:p>
            <a:pPr marL="285750" indent="-285750">
              <a:buFont typeface="Arial" panose="020B0604020202020204" pitchFamily="34" charset="0"/>
              <a:buChar char="•"/>
            </a:pPr>
            <a:r>
              <a:rPr lang="el-GR" dirty="0" smtClean="0">
                <a:latin typeface="Source Sans Pro ExtraLight" panose="020B0303030403020204" pitchFamily="34" charset="0"/>
                <a:ea typeface="Source Sans Pro ExtraLight" panose="020B0303030403020204" pitchFamily="34" charset="0"/>
              </a:rPr>
              <a:t>Αρχικά: ανάθεση βαθμού, μετάθεση βαθμολογίας βάσει βαθμού</a:t>
            </a:r>
          </a:p>
          <a:p>
            <a:pPr marL="285750" indent="-285750">
              <a:buFont typeface="Arial" panose="020B0604020202020204" pitchFamily="34" charset="0"/>
              <a:buChar char="•"/>
            </a:pPr>
            <a:r>
              <a:rPr lang="el-GR" dirty="0" smtClean="0">
                <a:latin typeface="Source Sans Pro ExtraLight" panose="020B0303030403020204" pitchFamily="34" charset="0"/>
                <a:ea typeface="Source Sans Pro ExtraLight" panose="020B0303030403020204" pitchFamily="34" charset="0"/>
              </a:rPr>
              <a:t>Ακατάλληλη μέθοδος για τροφοδότηση εκμάθησης άλλου μοντέλου</a:t>
            </a:r>
            <a:endParaRPr lang="el-GR" dirty="0">
              <a:latin typeface="Source Sans Pro ExtraLight" panose="020B0303030403020204" pitchFamily="34" charset="0"/>
              <a:ea typeface="Source Sans Pro ExtraLight" panose="020B0303030403020204" pitchFamily="34" charset="0"/>
            </a:endParaRPr>
          </a:p>
        </p:txBody>
      </p:sp>
    </p:spTree>
    <p:extLst>
      <p:ext uri="{BB962C8B-B14F-4D97-AF65-F5344CB8AC3E}">
        <p14:creationId xmlns:p14="http://schemas.microsoft.com/office/powerpoint/2010/main" val="81300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latin typeface="Source Sans Pro SemiBold" panose="020B0603030403020204" pitchFamily="34" charset="0"/>
                <a:ea typeface="Source Sans Pro SemiBold" panose="020B0603030403020204" pitchFamily="34" charset="0"/>
              </a:rPr>
              <a:t>Pointwise Approach</a:t>
            </a:r>
            <a:endParaRPr lang="el-GR" dirty="0">
              <a:latin typeface="Source Sans Pro SemiBold" panose="020B0603030403020204" pitchFamily="34" charset="0"/>
              <a:ea typeface="Source Sans Pro SemiBold" panose="020B0603030403020204" pitchFamily="34" charset="0"/>
            </a:endParaRPr>
          </a:p>
        </p:txBody>
      </p:sp>
      <p:sp>
        <p:nvSpPr>
          <p:cNvPr id="3" name="Θέση περιεχομένου 2"/>
          <p:cNvSpPr>
            <a:spLocks noGrp="1"/>
          </p:cNvSpPr>
          <p:nvPr>
            <p:ph idx="1"/>
          </p:nvPr>
        </p:nvSpPr>
        <p:spPr/>
        <p:txBody>
          <a:bodyPr/>
          <a:lstStyle/>
          <a:p>
            <a:pPr marL="0" indent="0">
              <a:buNone/>
            </a:pPr>
            <a:r>
              <a:rPr lang="el-GR" dirty="0" smtClean="0">
                <a:latin typeface="Source Sans Pro Light" panose="020B0403030403020204" pitchFamily="34" charset="0"/>
                <a:ea typeface="Source Sans Pro Light" panose="020B0403030403020204" pitchFamily="34" charset="0"/>
              </a:rPr>
              <a:t>Χρήση αλγορίθμων:</a:t>
            </a:r>
          </a:p>
          <a:p>
            <a:r>
              <a:rPr lang="el-GR" b="1" dirty="0" smtClean="0">
                <a:latin typeface="Source Sans Pro Light" panose="020B0403030403020204" pitchFamily="34" charset="0"/>
                <a:ea typeface="Source Sans Pro Light" panose="020B0403030403020204" pitchFamily="34" charset="0"/>
              </a:rPr>
              <a:t>Οπισθοδρόμησης</a:t>
            </a:r>
          </a:p>
          <a:p>
            <a:pPr lvl="1"/>
            <a:r>
              <a:rPr lang="en-US" dirty="0" smtClean="0">
                <a:latin typeface="Source Sans Pro Light" panose="020B0403030403020204" pitchFamily="34" charset="0"/>
                <a:ea typeface="Source Sans Pro Light" panose="020B0403030403020204" pitchFamily="34" charset="0"/>
              </a:rPr>
              <a:t>Subset ranking with regression</a:t>
            </a:r>
            <a:endParaRPr lang="el-GR" dirty="0" smtClean="0">
              <a:latin typeface="Source Sans Pro Light" panose="020B0403030403020204" pitchFamily="34" charset="0"/>
              <a:ea typeface="Source Sans Pro Light" panose="020B0403030403020204" pitchFamily="34" charset="0"/>
            </a:endParaRPr>
          </a:p>
          <a:p>
            <a:r>
              <a:rPr lang="el-GR" b="1" dirty="0" smtClean="0">
                <a:latin typeface="Source Sans Pro Light" panose="020B0403030403020204" pitchFamily="34" charset="0"/>
                <a:ea typeface="Source Sans Pro Light" panose="020B0403030403020204" pitchFamily="34" charset="0"/>
              </a:rPr>
              <a:t>Ταξινόμησης</a:t>
            </a:r>
            <a:endParaRPr lang="en-US" b="1" dirty="0" smtClean="0">
              <a:latin typeface="Source Sans Pro Light" panose="020B0403030403020204" pitchFamily="34" charset="0"/>
              <a:ea typeface="Source Sans Pro Light" panose="020B0403030403020204" pitchFamily="34" charset="0"/>
            </a:endParaRPr>
          </a:p>
          <a:p>
            <a:pPr lvl="1"/>
            <a:r>
              <a:rPr lang="el-GR" dirty="0" smtClean="0">
                <a:latin typeface="Source Sans Pro Light" panose="020B0403030403020204" pitchFamily="34" charset="0"/>
                <a:ea typeface="Source Sans Pro Light" panose="020B0403030403020204" pitchFamily="34" charset="0"/>
              </a:rPr>
              <a:t>Δυαδική (</a:t>
            </a:r>
            <a:r>
              <a:rPr lang="en-US" dirty="0" smtClean="0">
                <a:latin typeface="Source Sans Pro Light" panose="020B0403030403020204" pitchFamily="34" charset="0"/>
                <a:ea typeface="Source Sans Pro Light" panose="020B0403030403020204" pitchFamily="34" charset="0"/>
              </a:rPr>
              <a:t>Support Vector Machine, Logistic Regression)</a:t>
            </a:r>
            <a:endParaRPr lang="el-GR" dirty="0" smtClean="0">
              <a:latin typeface="Source Sans Pro Light" panose="020B0403030403020204" pitchFamily="34" charset="0"/>
              <a:ea typeface="Source Sans Pro Light" panose="020B0403030403020204" pitchFamily="34" charset="0"/>
            </a:endParaRPr>
          </a:p>
          <a:p>
            <a:pPr lvl="1"/>
            <a:r>
              <a:rPr lang="el-GR" dirty="0" smtClean="0">
                <a:latin typeface="Source Sans Pro Light" panose="020B0403030403020204" pitchFamily="34" charset="0"/>
                <a:ea typeface="Source Sans Pro Light" panose="020B0403030403020204" pitchFamily="34" charset="0"/>
              </a:rPr>
              <a:t>Πολλαπλών Τάξεων </a:t>
            </a:r>
            <a:r>
              <a:rPr lang="en-US" dirty="0" smtClean="0">
                <a:latin typeface="Source Sans Pro Light" panose="020B0403030403020204" pitchFamily="34" charset="0"/>
                <a:ea typeface="Source Sans Pro Light" panose="020B0403030403020204" pitchFamily="34" charset="0"/>
              </a:rPr>
              <a:t>(Boosting Tree, Association Rule Mining)</a:t>
            </a:r>
            <a:endParaRPr lang="el-GR" dirty="0" smtClean="0">
              <a:latin typeface="Source Sans Pro Light" panose="020B0403030403020204" pitchFamily="34" charset="0"/>
              <a:ea typeface="Source Sans Pro Light" panose="020B0403030403020204" pitchFamily="34" charset="0"/>
            </a:endParaRPr>
          </a:p>
          <a:p>
            <a:r>
              <a:rPr lang="el-GR" b="1" dirty="0" smtClean="0">
                <a:latin typeface="Source Sans Pro Light" panose="020B0403030403020204" pitchFamily="34" charset="0"/>
                <a:ea typeface="Source Sans Pro Light" panose="020B0403030403020204" pitchFamily="34" charset="0"/>
              </a:rPr>
              <a:t>Γραμμικής</a:t>
            </a:r>
            <a:r>
              <a:rPr lang="el-GR" dirty="0" smtClean="0">
                <a:latin typeface="Source Sans Pro Light" panose="020B0403030403020204" pitchFamily="34" charset="0"/>
                <a:ea typeface="Source Sans Pro Light" panose="020B0403030403020204" pitchFamily="34" charset="0"/>
              </a:rPr>
              <a:t> </a:t>
            </a:r>
            <a:r>
              <a:rPr lang="el-GR" b="1" dirty="0" smtClean="0">
                <a:latin typeface="Source Sans Pro Light" panose="020B0403030403020204" pitchFamily="34" charset="0"/>
                <a:ea typeface="Source Sans Pro Light" panose="020B0403030403020204" pitchFamily="34" charset="0"/>
              </a:rPr>
              <a:t>παλινδρόμησης</a:t>
            </a:r>
          </a:p>
          <a:p>
            <a:pPr lvl="1"/>
            <a:r>
              <a:rPr lang="el-GR" dirty="0" smtClean="0">
                <a:latin typeface="Source Sans Pro Light" panose="020B0403030403020204" pitchFamily="34" charset="0"/>
                <a:ea typeface="Source Sans Pro Light" panose="020B0403030403020204" pitchFamily="34" charset="0"/>
              </a:rPr>
              <a:t>Τακτική οπισθοδρόμηση (</a:t>
            </a:r>
            <a:r>
              <a:rPr lang="en-US" dirty="0" smtClean="0">
                <a:latin typeface="Source Sans Pro Light" panose="020B0403030403020204" pitchFamily="34" charset="0"/>
                <a:ea typeface="Source Sans Pro Light" panose="020B0403030403020204" pitchFamily="34" charset="0"/>
              </a:rPr>
              <a:t>PRanking, Large Margin Principle, Threshold-Based Loss functions</a:t>
            </a:r>
            <a:r>
              <a:rPr lang="el-GR" dirty="0" smtClean="0">
                <a:latin typeface="Source Sans Pro Light" panose="020B0403030403020204" pitchFamily="34" charset="0"/>
                <a:ea typeface="Source Sans Pro Light" panose="020B0403030403020204" pitchFamily="34" charset="0"/>
              </a:rPr>
              <a:t>)</a:t>
            </a:r>
            <a:endParaRPr lang="el-GR" dirty="0">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2369522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pPr lvl="1" algn="l" rtl="0">
              <a:lnSpc>
                <a:spcPct val="90000"/>
              </a:lnSpc>
              <a:spcBef>
                <a:spcPct val="0"/>
              </a:spcBef>
            </a:pPr>
            <a:r>
              <a:rPr lang="en-US" sz="3200" dirty="0" smtClean="0">
                <a:latin typeface="Source Sans Pro Black" panose="020B0803030403020204" pitchFamily="34" charset="0"/>
                <a:ea typeface="Source Sans Pro Black" panose="020B0803030403020204" pitchFamily="34" charset="0"/>
              </a:rPr>
              <a:t>Subset ranking with regression</a:t>
            </a:r>
            <a:endParaRPr lang="el-GR" sz="3200" dirty="0">
              <a:latin typeface="Source Sans Pro Black" panose="020B0803030403020204" pitchFamily="34" charset="0"/>
              <a:ea typeface="Source Sans Pro Black" panose="020B0803030403020204" pitchFamily="34" charset="0"/>
            </a:endParaRPr>
          </a:p>
        </p:txBody>
      </p:sp>
      <mc:AlternateContent xmlns:mc="http://schemas.openxmlformats.org/markup-compatibility/2006" xmlns:a14="http://schemas.microsoft.com/office/drawing/2010/main">
        <mc:Choice Requires="a14">
          <p:sp>
            <p:nvSpPr>
              <p:cNvPr id="3" name="Θέση περιεχομένου 2"/>
              <p:cNvSpPr>
                <a:spLocks noGrp="1"/>
              </p:cNvSpPr>
              <p:nvPr>
                <p:ph idx="1"/>
              </p:nvPr>
            </p:nvSpPr>
            <p:spPr>
              <a:xfrm>
                <a:off x="838200" y="1476490"/>
                <a:ext cx="10515600" cy="4351338"/>
              </a:xfrm>
            </p:spPr>
            <p:txBody>
              <a:bodyPr/>
              <a:lstStyle/>
              <a:p>
                <a:r>
                  <a:rPr lang="el-GR" dirty="0" smtClean="0">
                    <a:latin typeface="Source Sans Pro ExtraLight" panose="020B0303030403020204" pitchFamily="34" charset="0"/>
                    <a:ea typeface="Source Sans Pro ExtraLight" panose="020B0303030403020204" pitchFamily="34" charset="0"/>
                  </a:rPr>
                  <a:t>Η ακρίβεια της πρόβλεψης </a:t>
                </a:r>
                <a:r>
                  <a:rPr lang="en-US" dirty="0" smtClean="0">
                    <a:latin typeface="Source Sans Pro ExtraLight" panose="020B0303030403020204" pitchFamily="34" charset="0"/>
                    <a:ea typeface="Source Sans Pro ExtraLight" panose="020B0303030403020204" pitchFamily="34" charset="0"/>
                  </a:rPr>
                  <a:t>y=h(x) </a:t>
                </a:r>
                <a:r>
                  <a:rPr lang="el-GR" dirty="0" smtClean="0">
                    <a:latin typeface="Source Sans Pro ExtraLight" panose="020B0303030403020204" pitchFamily="34" charset="0"/>
                    <a:ea typeface="Source Sans Pro ExtraLight" panose="020B0303030403020204" pitchFamily="34" charset="0"/>
                  </a:rPr>
                  <a:t>ελέγχεται από τη συνάρτηση σφάλματος:</a:t>
                </a:r>
                <a:r>
                  <a:rPr lang="en-US" dirty="0" smtClean="0">
                    <a:latin typeface="Source Sans Pro ExtraLight" panose="020B0303030403020204" pitchFamily="34" charset="0"/>
                    <a:ea typeface="Source Sans Pro ExtraLight" panose="020B0303030403020204" pitchFamily="34" charset="0"/>
                  </a:rPr>
                  <a:t> </a:t>
                </a:r>
                <a:r>
                  <a:rPr lang="en-US" dirty="0" smtClean="0"/>
                  <a:t/>
                </a:r>
                <a:br>
                  <a:rPr lang="en-US" dirty="0" smtClean="0"/>
                </a:br>
                <a14:m>
                  <m:oMath xmlns:m="http://schemas.openxmlformats.org/officeDocument/2006/math">
                    <m:r>
                      <a:rPr lang="el-GR" sz="2400" b="1" i="1">
                        <a:latin typeface="Cambria Math" panose="02040503050406030204" pitchFamily="18" charset="0"/>
                      </a:rPr>
                      <m:t>𝑳</m:t>
                    </m:r>
                    <m:r>
                      <a:rPr lang="el-GR" sz="2400" b="1">
                        <a:latin typeface="Cambria Math" panose="02040503050406030204" pitchFamily="18" charset="0"/>
                      </a:rPr>
                      <m:t>=</m:t>
                    </m:r>
                    <m:sSup>
                      <m:sSupPr>
                        <m:ctrlPr>
                          <a:rPr lang="el-GR" sz="2400" b="1" i="1">
                            <a:latin typeface="Cambria Math" panose="02040503050406030204" pitchFamily="18" charset="0"/>
                          </a:rPr>
                        </m:ctrlPr>
                      </m:sSupPr>
                      <m:e>
                        <m:d>
                          <m:dPr>
                            <m:ctrlPr>
                              <a:rPr lang="el-GR" sz="2400" b="1" i="1">
                                <a:latin typeface="Cambria Math" panose="02040503050406030204" pitchFamily="18" charset="0"/>
                              </a:rPr>
                            </m:ctrlPr>
                          </m:dPr>
                          <m:e>
                            <m:sSub>
                              <m:sSubPr>
                                <m:ctrlPr>
                                  <a:rPr lang="el-GR" sz="2400" b="1" i="1">
                                    <a:latin typeface="Cambria Math" panose="02040503050406030204" pitchFamily="18" charset="0"/>
                                  </a:rPr>
                                </m:ctrlPr>
                              </m:sSubPr>
                              <m:e>
                                <m:r>
                                  <a:rPr lang="el-GR" sz="2400" b="1" i="1">
                                    <a:latin typeface="Cambria Math" panose="02040503050406030204" pitchFamily="18" charset="0"/>
                                  </a:rPr>
                                  <m:t>𝒚</m:t>
                                </m:r>
                              </m:e>
                              <m:sub>
                                <m:r>
                                  <a:rPr lang="el-GR" sz="2400" b="1" i="1">
                                    <a:latin typeface="Cambria Math" panose="02040503050406030204" pitchFamily="18" charset="0"/>
                                  </a:rPr>
                                  <m:t>𝒋</m:t>
                                </m:r>
                              </m:sub>
                            </m:sSub>
                            <m:r>
                              <a:rPr lang="el-GR" sz="2400" b="1">
                                <a:latin typeface="Cambria Math" panose="02040503050406030204" pitchFamily="18" charset="0"/>
                              </a:rPr>
                              <m:t>−</m:t>
                            </m:r>
                            <m:r>
                              <a:rPr lang="el-GR" sz="2400" b="1" i="1">
                                <a:latin typeface="Cambria Math" panose="02040503050406030204" pitchFamily="18" charset="0"/>
                              </a:rPr>
                              <m:t>𝒇</m:t>
                            </m:r>
                            <m:r>
                              <a:rPr lang="el-GR" sz="2400" b="1">
                                <a:latin typeface="Cambria Math" panose="02040503050406030204" pitchFamily="18" charset="0"/>
                              </a:rPr>
                              <m:t>(</m:t>
                            </m:r>
                            <m:sSub>
                              <m:sSubPr>
                                <m:ctrlPr>
                                  <a:rPr lang="el-GR" sz="2400" b="1" i="1">
                                    <a:latin typeface="Cambria Math" panose="02040503050406030204" pitchFamily="18" charset="0"/>
                                  </a:rPr>
                                </m:ctrlPr>
                              </m:sSubPr>
                              <m:e>
                                <m:r>
                                  <a:rPr lang="el-GR" sz="2400" b="1" i="1">
                                    <a:latin typeface="Cambria Math" panose="02040503050406030204" pitchFamily="18" charset="0"/>
                                  </a:rPr>
                                  <m:t>𝒙</m:t>
                                </m:r>
                              </m:e>
                              <m:sub>
                                <m:r>
                                  <a:rPr lang="el-GR" sz="2400" b="1" i="1">
                                    <a:latin typeface="Cambria Math" panose="02040503050406030204" pitchFamily="18" charset="0"/>
                                  </a:rPr>
                                  <m:t>𝒋</m:t>
                                </m:r>
                              </m:sub>
                            </m:sSub>
                            <m:r>
                              <a:rPr lang="el-GR" sz="2400" b="1">
                                <a:latin typeface="Cambria Math" panose="02040503050406030204" pitchFamily="18" charset="0"/>
                              </a:rPr>
                              <m:t>)</m:t>
                            </m:r>
                          </m:e>
                        </m:d>
                      </m:e>
                      <m:sup>
                        <m:r>
                          <a:rPr lang="el-GR" sz="2400" b="1">
                            <a:latin typeface="Cambria Math" panose="02040503050406030204" pitchFamily="18" charset="0"/>
                          </a:rPr>
                          <m:t>𝟐</m:t>
                        </m:r>
                      </m:sup>
                    </m:sSup>
                    <m:r>
                      <a:rPr lang="el-GR" sz="2400" b="1">
                        <a:latin typeface="Cambria Math" panose="02040503050406030204" pitchFamily="18" charset="0"/>
                      </a:rPr>
                      <m:t>=</m:t>
                    </m:r>
                    <m:r>
                      <a:rPr lang="el-GR" sz="2400" b="1">
                        <a:latin typeface="Cambria Math" panose="02040503050406030204" pitchFamily="18" charset="0"/>
                      </a:rPr>
                      <m:t>𝟎</m:t>
                    </m:r>
                    <m:r>
                      <a:rPr lang="el-GR" sz="2400" b="1">
                        <a:latin typeface="Cambria Math" panose="02040503050406030204" pitchFamily="18" charset="0"/>
                      </a:rPr>
                      <m:t> ⇒</m:t>
                    </m:r>
                    <m:sSup>
                      <m:sSupPr>
                        <m:ctrlPr>
                          <a:rPr lang="el-GR" sz="2400" b="1" i="1">
                            <a:latin typeface="Cambria Math" panose="02040503050406030204" pitchFamily="18" charset="0"/>
                          </a:rPr>
                        </m:ctrlPr>
                      </m:sSupPr>
                      <m:e>
                        <m:d>
                          <m:dPr>
                            <m:begChr m:val=""/>
                            <m:ctrlPr>
                              <a:rPr lang="el-GR" sz="2400" b="1" i="1">
                                <a:latin typeface="Cambria Math" panose="02040503050406030204" pitchFamily="18" charset="0"/>
                              </a:rPr>
                            </m:ctrlPr>
                          </m:dPr>
                          <m:e>
                            <m:sSub>
                              <m:sSubPr>
                                <m:ctrlPr>
                                  <a:rPr lang="el-GR" sz="2400" b="1" i="1">
                                    <a:latin typeface="Cambria Math" panose="02040503050406030204" pitchFamily="18" charset="0"/>
                                  </a:rPr>
                                </m:ctrlPr>
                              </m:sSubPr>
                              <m:e>
                                <m:r>
                                  <a:rPr lang="el-GR" sz="2400" b="1" i="1">
                                    <a:latin typeface="Cambria Math" panose="02040503050406030204" pitchFamily="18" charset="0"/>
                                  </a:rPr>
                                  <m:t>𝒚</m:t>
                                </m:r>
                              </m:e>
                              <m:sub>
                                <m:r>
                                  <a:rPr lang="el-GR" sz="2400" b="1" i="1">
                                    <a:latin typeface="Cambria Math" panose="02040503050406030204" pitchFamily="18" charset="0"/>
                                  </a:rPr>
                                  <m:t>𝒋</m:t>
                                </m:r>
                              </m:sub>
                            </m:sSub>
                            <m:r>
                              <a:rPr lang="el-GR" sz="2400" b="1">
                                <a:latin typeface="Cambria Math" panose="02040503050406030204" pitchFamily="18" charset="0"/>
                              </a:rPr>
                              <m:t>−</m:t>
                            </m:r>
                            <m:r>
                              <a:rPr lang="el-GR" sz="2400" b="1" i="1">
                                <a:latin typeface="Cambria Math" panose="02040503050406030204" pitchFamily="18" charset="0"/>
                              </a:rPr>
                              <m:t>𝒇</m:t>
                            </m:r>
                            <m:r>
                              <a:rPr lang="el-GR" sz="2400" b="1">
                                <a:latin typeface="Cambria Math" panose="02040503050406030204" pitchFamily="18" charset="0"/>
                              </a:rPr>
                              <m:t>(</m:t>
                            </m:r>
                            <m:sSub>
                              <m:sSubPr>
                                <m:ctrlPr>
                                  <a:rPr lang="el-GR" sz="2400" b="1" i="1">
                                    <a:latin typeface="Cambria Math" panose="02040503050406030204" pitchFamily="18" charset="0"/>
                                  </a:rPr>
                                </m:ctrlPr>
                              </m:sSubPr>
                              <m:e>
                                <m:r>
                                  <a:rPr lang="el-GR" sz="2400" b="1" i="1">
                                    <a:latin typeface="Cambria Math" panose="02040503050406030204" pitchFamily="18" charset="0"/>
                                  </a:rPr>
                                  <m:t>𝒙</m:t>
                                </m:r>
                              </m:e>
                              <m:sub>
                                <m:r>
                                  <a:rPr lang="el-GR" sz="2400" b="1" i="1">
                                    <a:latin typeface="Cambria Math" panose="02040503050406030204" pitchFamily="18" charset="0"/>
                                  </a:rPr>
                                  <m:t>𝒋</m:t>
                                </m:r>
                              </m:sub>
                            </m:sSub>
                          </m:e>
                        </m:d>
                      </m:e>
                      <m:sup/>
                    </m:sSup>
                    <m:r>
                      <a:rPr lang="el-GR" sz="2400" b="1">
                        <a:latin typeface="Cambria Math" panose="02040503050406030204" pitchFamily="18" charset="0"/>
                      </a:rPr>
                      <m:t>=</m:t>
                    </m:r>
                    <m:r>
                      <a:rPr lang="el-GR" sz="2400" b="1">
                        <a:latin typeface="Cambria Math" panose="02040503050406030204" pitchFamily="18" charset="0"/>
                      </a:rPr>
                      <m:t>𝟎</m:t>
                    </m:r>
                    <m:r>
                      <a:rPr lang="el-GR" sz="2400" b="1">
                        <a:latin typeface="Cambria Math" panose="02040503050406030204" pitchFamily="18" charset="0"/>
                      </a:rPr>
                      <m:t>⇒</m:t>
                    </m:r>
                    <m:sSub>
                      <m:sSubPr>
                        <m:ctrlPr>
                          <a:rPr lang="el-GR" sz="2400" b="1" i="1">
                            <a:latin typeface="Cambria Math" panose="02040503050406030204" pitchFamily="18" charset="0"/>
                          </a:rPr>
                        </m:ctrlPr>
                      </m:sSubPr>
                      <m:e>
                        <m:r>
                          <a:rPr lang="el-GR" sz="2400" b="1" i="1">
                            <a:latin typeface="Cambria Math" panose="02040503050406030204" pitchFamily="18" charset="0"/>
                          </a:rPr>
                          <m:t>𝒚</m:t>
                        </m:r>
                      </m:e>
                      <m:sub>
                        <m:r>
                          <a:rPr lang="el-GR" sz="2400" b="1" i="1">
                            <a:latin typeface="Cambria Math" panose="02040503050406030204" pitchFamily="18" charset="0"/>
                          </a:rPr>
                          <m:t>𝒋</m:t>
                        </m:r>
                      </m:sub>
                    </m:sSub>
                    <m:r>
                      <a:rPr lang="el-GR" sz="2400" b="1">
                        <a:latin typeface="Cambria Math" panose="02040503050406030204" pitchFamily="18" charset="0"/>
                      </a:rPr>
                      <m:t>=</m:t>
                    </m:r>
                    <m:r>
                      <a:rPr lang="el-GR" sz="2400" b="1" i="1">
                        <a:latin typeface="Cambria Math" panose="02040503050406030204" pitchFamily="18" charset="0"/>
                      </a:rPr>
                      <m:t>𝒇</m:t>
                    </m:r>
                    <m:r>
                      <a:rPr lang="el-GR" sz="2400" b="1">
                        <a:latin typeface="Cambria Math" panose="02040503050406030204" pitchFamily="18" charset="0"/>
                      </a:rPr>
                      <m:t>(</m:t>
                    </m:r>
                    <m:sSub>
                      <m:sSubPr>
                        <m:ctrlPr>
                          <a:rPr lang="el-GR" sz="2400" b="1" i="1">
                            <a:latin typeface="Cambria Math" panose="02040503050406030204" pitchFamily="18" charset="0"/>
                          </a:rPr>
                        </m:ctrlPr>
                      </m:sSubPr>
                      <m:e>
                        <m:r>
                          <a:rPr lang="el-GR" sz="2400" b="1" i="1">
                            <a:latin typeface="Cambria Math" panose="02040503050406030204" pitchFamily="18" charset="0"/>
                          </a:rPr>
                          <m:t>𝒙</m:t>
                        </m:r>
                      </m:e>
                      <m:sub>
                        <m:r>
                          <a:rPr lang="el-GR" sz="2400" b="1" i="1">
                            <a:latin typeface="Cambria Math" panose="02040503050406030204" pitchFamily="18" charset="0"/>
                          </a:rPr>
                          <m:t>𝒋</m:t>
                        </m:r>
                      </m:sub>
                    </m:sSub>
                    <m:r>
                      <a:rPr lang="el-GR" sz="2400" b="1">
                        <a:latin typeface="Cambria Math" panose="02040503050406030204" pitchFamily="18" charset="0"/>
                      </a:rPr>
                      <m:t>)</m:t>
                    </m:r>
                  </m:oMath>
                </a14:m>
                <a:endParaRPr lang="el-GR" sz="2400" dirty="0"/>
              </a:p>
            </p:txBody>
          </p:sp>
        </mc:Choice>
        <mc:Fallback xmlns="">
          <p:sp>
            <p:nvSpPr>
              <p:cNvPr id="3" name="Θέση περιεχομένου 2"/>
              <p:cNvSpPr>
                <a:spLocks noGrp="1" noRot="1" noChangeAspect="1" noMove="1" noResize="1" noEditPoints="1" noAdjustHandles="1" noChangeArrowheads="1" noChangeShapeType="1" noTextEdit="1"/>
              </p:cNvSpPr>
              <p:nvPr>
                <p:ph idx="1"/>
              </p:nvPr>
            </p:nvSpPr>
            <p:spPr>
              <a:xfrm>
                <a:off x="838200" y="1476490"/>
                <a:ext cx="10515600" cy="4351338"/>
              </a:xfrm>
              <a:blipFill>
                <a:blip r:embed="rId2"/>
                <a:stretch>
                  <a:fillRect l="-1043" t="-2381"/>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4" name="Ορθογώνιο 3"/>
              <p:cNvSpPr/>
              <p:nvPr/>
            </p:nvSpPr>
            <p:spPr>
              <a:xfrm>
                <a:off x="2615431" y="2262675"/>
                <a:ext cx="29847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l-GR" sz="2000" b="1" i="0">
                          <a:latin typeface="Cambria Math" panose="02040503050406030204" pitchFamily="18" charset="0"/>
                        </a:rPr>
                        <m:t> </m:t>
                      </m:r>
                    </m:oMath>
                  </m:oMathPara>
                </a14:m>
                <a:endParaRPr lang="el-GR" sz="2000" b="1" dirty="0"/>
              </a:p>
            </p:txBody>
          </p:sp>
        </mc:Choice>
        <mc:Fallback xmlns="">
          <p:sp>
            <p:nvSpPr>
              <p:cNvPr id="4" name="Ορθογώνιο 3"/>
              <p:cNvSpPr>
                <a:spLocks noRot="1" noChangeAspect="1" noMove="1" noResize="1" noEditPoints="1" noAdjustHandles="1" noChangeArrowheads="1" noChangeShapeType="1" noTextEdit="1"/>
              </p:cNvSpPr>
              <p:nvPr/>
            </p:nvSpPr>
            <p:spPr>
              <a:xfrm>
                <a:off x="2615431" y="2262675"/>
                <a:ext cx="298479" cy="400110"/>
              </a:xfrm>
              <a:prstGeom prst="rect">
                <a:avLst/>
              </a:prstGeom>
              <a:blipFill>
                <a:blip r:embed="rId3"/>
                <a:stretch>
                  <a:fillRect/>
                </a:stretch>
              </a:blipFill>
            </p:spPr>
            <p:txBody>
              <a:bodyPr/>
              <a:lstStyle/>
              <a:p>
                <a:r>
                  <a:rPr lang="el-GR">
                    <a:noFill/>
                  </a:rPr>
                  <a:t> </a:t>
                </a:r>
              </a:p>
            </p:txBody>
          </p:sp>
        </mc:Fallback>
      </mc:AlternateContent>
      <p:pic>
        <p:nvPicPr>
          <p:cNvPr id="6" name="Εικόνα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4717" y="3216746"/>
            <a:ext cx="4334788" cy="2709243"/>
          </a:xfrm>
          <a:prstGeom prst="rect">
            <a:avLst/>
          </a:prstGeom>
        </p:spPr>
      </p:pic>
      <p:sp>
        <p:nvSpPr>
          <p:cNvPr id="7" name="TextBox 6"/>
          <p:cNvSpPr txBox="1"/>
          <p:nvPr/>
        </p:nvSpPr>
        <p:spPr>
          <a:xfrm>
            <a:off x="7081491" y="5991013"/>
            <a:ext cx="4761240" cy="215444"/>
          </a:xfrm>
          <a:prstGeom prst="rect">
            <a:avLst/>
          </a:prstGeom>
          <a:noFill/>
        </p:spPr>
        <p:txBody>
          <a:bodyPr wrap="none" rtlCol="0">
            <a:spAutoFit/>
          </a:bodyPr>
          <a:lstStyle/>
          <a:p>
            <a:r>
              <a:rPr lang="el-GR" sz="800" dirty="0" smtClean="0"/>
              <a:t>Πηγή:</a:t>
            </a:r>
            <a:r>
              <a:rPr lang="en-US" sz="800" dirty="0"/>
              <a:t> https://heartbeat.fritz.ai/5-regression-loss-functions-all-machine-learners-should-know-4fb140e9d4b0</a:t>
            </a:r>
            <a:endParaRPr lang="el-GR" sz="800" dirty="0"/>
          </a:p>
        </p:txBody>
      </p:sp>
      <mc:AlternateContent xmlns:mc="http://schemas.openxmlformats.org/markup-compatibility/2006" xmlns:a14="http://schemas.microsoft.com/office/drawing/2010/main">
        <mc:Choice Requires="a14">
          <p:sp>
            <p:nvSpPr>
              <p:cNvPr id="8" name="TextBox 7"/>
              <p:cNvSpPr txBox="1"/>
              <p:nvPr/>
            </p:nvSpPr>
            <p:spPr>
              <a:xfrm>
                <a:off x="698269" y="3456336"/>
                <a:ext cx="6442364" cy="1521955"/>
              </a:xfrm>
              <a:prstGeom prst="rect">
                <a:avLst/>
              </a:prstGeom>
              <a:noFill/>
            </p:spPr>
            <p:txBody>
              <a:bodyPr wrap="square" rtlCol="0">
                <a:spAutoFit/>
              </a:bodyPr>
              <a:lstStyle/>
              <a:p>
                <a:pPr marL="285750" indent="-285750">
                  <a:buFont typeface="Calibri" panose="020F0502020204030204" pitchFamily="34" charset="0"/>
                  <a:buChar char="‼"/>
                </a:pPr>
                <a:r>
                  <a:rPr lang="el-GR" dirty="0" smtClean="0">
                    <a:latin typeface="Source Sans Pro Light" panose="020B0403030403020204" pitchFamily="34" charset="0"/>
                    <a:ea typeface="Source Sans Pro Light" panose="020B0403030403020204" pitchFamily="34" charset="0"/>
                  </a:rPr>
                  <a:t>Για «σωστή» πρόβλεψη </a:t>
                </a:r>
                <a14:m>
                  <m:oMath xmlns:m="http://schemas.openxmlformats.org/officeDocument/2006/math">
                    <m:r>
                      <a:rPr lang="el-GR" b="0" i="1">
                        <a:latin typeface="Cambria Math" panose="02040503050406030204" pitchFamily="18" charset="0"/>
                      </a:rPr>
                      <m:t>𝑓</m:t>
                    </m:r>
                    <m:r>
                      <a:rPr lang="el-GR" b="0">
                        <a:latin typeface="Cambria Math" panose="02040503050406030204" pitchFamily="18" charset="0"/>
                      </a:rPr>
                      <m:t>(</m:t>
                    </m:r>
                    <m:sSub>
                      <m:sSubPr>
                        <m:ctrlPr>
                          <a:rPr lang="el-GR" i="1">
                            <a:latin typeface="Cambria Math" panose="02040503050406030204" pitchFamily="18" charset="0"/>
                          </a:rPr>
                        </m:ctrlPr>
                      </m:sSubPr>
                      <m:e>
                        <m:r>
                          <a:rPr lang="el-GR" b="0" i="1">
                            <a:latin typeface="Cambria Math" panose="02040503050406030204" pitchFamily="18" charset="0"/>
                          </a:rPr>
                          <m:t>𝑥</m:t>
                        </m:r>
                      </m:e>
                      <m:sub>
                        <m:r>
                          <a:rPr lang="el-GR" b="0" i="1">
                            <a:latin typeface="Cambria Math" panose="02040503050406030204" pitchFamily="18" charset="0"/>
                          </a:rPr>
                          <m:t>𝑗</m:t>
                        </m:r>
                      </m:sub>
                    </m:sSub>
                    <m:r>
                      <a:rPr lang="el-GR" b="0">
                        <a:latin typeface="Cambria Math" panose="02040503050406030204" pitchFamily="18" charset="0"/>
                      </a:rPr>
                      <m:t>)</m:t>
                    </m:r>
                    <m:r>
                      <a:rPr lang="el-GR" b="0" i="1">
                        <a:latin typeface="Cambria Math" panose="02040503050406030204" pitchFamily="18" charset="0"/>
                      </a:rPr>
                      <m:t> </m:t>
                    </m:r>
                  </m:oMath>
                </a14:m>
                <a:r>
                  <a:rPr lang="en-US" dirty="0" smtClean="0">
                    <a:latin typeface="Source Sans Pro Light" panose="020B0403030403020204" pitchFamily="34" charset="0"/>
                    <a:ea typeface="Source Sans Pro Light" panose="020B0403030403020204" pitchFamily="34" charset="0"/>
                  </a:rPr>
                  <a:t>=2</a:t>
                </a:r>
                <a:r>
                  <a:rPr lang="el-GR" dirty="0" smtClean="0">
                    <a:latin typeface="Source Sans Pro Light" panose="020B0403030403020204" pitchFamily="34" charset="0"/>
                    <a:ea typeface="Source Sans Pro Light" panose="020B0403030403020204" pitchFamily="34" charset="0"/>
                  </a:rPr>
                  <a:t> παράγεται μεγάλο σφάλμα</a:t>
                </a:r>
              </a:p>
              <a:p>
                <a:pPr marL="285750" indent="-285750">
                  <a:buFont typeface="Calibri" panose="020F0502020204030204" pitchFamily="34" charset="0"/>
                  <a:buChar char="‼"/>
                </a:pPr>
                <a:r>
                  <a:rPr lang="el-GR" dirty="0" smtClean="0">
                    <a:latin typeface="Source Sans Pro Light" panose="020B0403030403020204" pitchFamily="34" charset="0"/>
                    <a:ea typeface="Source Sans Pro Light" panose="020B0403030403020204" pitchFamily="34" charset="0"/>
                  </a:rPr>
                  <a:t>Κανένα σφάλμα μόνο για </a:t>
                </a:r>
                <a14:m>
                  <m:oMath xmlns:m="http://schemas.openxmlformats.org/officeDocument/2006/math">
                    <m:sSub>
                      <m:sSubPr>
                        <m:ctrlPr>
                          <a:rPr lang="el-GR" i="1">
                            <a:latin typeface="Cambria Math" panose="02040503050406030204" pitchFamily="18" charset="0"/>
                          </a:rPr>
                        </m:ctrlPr>
                      </m:sSubPr>
                      <m:e>
                        <m:r>
                          <a:rPr lang="el-GR" b="0" i="1">
                            <a:latin typeface="Cambria Math" panose="02040503050406030204" pitchFamily="18" charset="0"/>
                          </a:rPr>
                          <m:t>𝑦</m:t>
                        </m:r>
                      </m:e>
                      <m:sub>
                        <m:r>
                          <a:rPr lang="el-GR" b="0" i="1">
                            <a:latin typeface="Cambria Math" panose="02040503050406030204" pitchFamily="18" charset="0"/>
                          </a:rPr>
                          <m:t>𝑗</m:t>
                        </m:r>
                      </m:sub>
                    </m:sSub>
                    <m:r>
                      <a:rPr lang="el-GR" b="0">
                        <a:latin typeface="Cambria Math" panose="02040503050406030204" pitchFamily="18" charset="0"/>
                      </a:rPr>
                      <m:t>=</m:t>
                    </m:r>
                    <m:r>
                      <a:rPr lang="el-GR" b="0" i="1">
                        <a:latin typeface="Cambria Math" panose="02040503050406030204" pitchFamily="18" charset="0"/>
                      </a:rPr>
                      <m:t>𝑓</m:t>
                    </m:r>
                    <m:r>
                      <a:rPr lang="el-GR" b="0">
                        <a:latin typeface="Cambria Math" panose="02040503050406030204" pitchFamily="18" charset="0"/>
                      </a:rPr>
                      <m:t>(</m:t>
                    </m:r>
                    <m:sSub>
                      <m:sSubPr>
                        <m:ctrlPr>
                          <a:rPr lang="el-GR" i="1">
                            <a:latin typeface="Cambria Math" panose="02040503050406030204" pitchFamily="18" charset="0"/>
                          </a:rPr>
                        </m:ctrlPr>
                      </m:sSubPr>
                      <m:e>
                        <m:r>
                          <a:rPr lang="el-GR" b="0" i="1">
                            <a:latin typeface="Cambria Math" panose="02040503050406030204" pitchFamily="18" charset="0"/>
                          </a:rPr>
                          <m:t>𝑥</m:t>
                        </m:r>
                      </m:e>
                      <m:sub>
                        <m:r>
                          <a:rPr lang="el-GR" b="0" i="1">
                            <a:latin typeface="Cambria Math" panose="02040503050406030204" pitchFamily="18" charset="0"/>
                          </a:rPr>
                          <m:t>𝑗</m:t>
                        </m:r>
                      </m:sub>
                    </m:sSub>
                    <m:r>
                      <a:rPr lang="el-GR" b="0">
                        <a:latin typeface="Cambria Math" panose="02040503050406030204" pitchFamily="18" charset="0"/>
                      </a:rPr>
                      <m:t>)</m:t>
                    </m:r>
                  </m:oMath>
                </a14:m>
                <a:endParaRPr lang="en-US" dirty="0" smtClean="0">
                  <a:latin typeface="Source Sans Pro Light" panose="020B0403030403020204" pitchFamily="34" charset="0"/>
                  <a:ea typeface="Source Sans Pro Light" panose="020B0403030403020204" pitchFamily="34" charset="0"/>
                </a:endParaRPr>
              </a:p>
              <a:p>
                <a:pPr marL="285750" indent="-285750">
                  <a:buFont typeface="Calibri" panose="020F0502020204030204" pitchFamily="34" charset="0"/>
                  <a:buChar char="‼"/>
                </a:pPr>
                <a:r>
                  <a:rPr lang="el-GR" dirty="0" smtClean="0">
                    <a:latin typeface="Source Sans Pro Light" panose="020B0403030403020204" pitchFamily="34" charset="0"/>
                    <a:ea typeface="Source Sans Pro Light" panose="020B0403030403020204" pitchFamily="34" charset="0"/>
                  </a:rPr>
                  <a:t>Άνω φράγμα για το </a:t>
                </a:r>
                <a:r>
                  <a:rPr lang="en-US" dirty="0" smtClean="0">
                    <a:latin typeface="Source Sans Pro Light" panose="020B0403030403020204" pitchFamily="34" charset="0"/>
                    <a:ea typeface="Source Sans Pro Light" panose="020B0403030403020204" pitchFamily="34" charset="0"/>
                  </a:rPr>
                  <a:t>Normalized Discounted Cumulative Gain, </a:t>
                </a:r>
                <a:r>
                  <a:rPr lang="el-GR" dirty="0" smtClean="0">
                    <a:latin typeface="Source Sans Pro Light" panose="020B0403030403020204" pitchFamily="34" charset="0"/>
                    <a:ea typeface="Source Sans Pro Light" panose="020B0403030403020204" pitchFamily="34" charset="0"/>
                  </a:rPr>
                  <a:t>το οποίο μειώνει λογαριθμικά την κατάταξη στις χαμηλές θέσεις</a:t>
                </a:r>
                <a:endParaRPr lang="en-US" dirty="0" smtClean="0">
                  <a:latin typeface="Source Sans Pro Light" panose="020B0403030403020204" pitchFamily="34" charset="0"/>
                  <a:ea typeface="Source Sans Pro Light" panose="020B0403030403020204" pitchFamily="34" charset="0"/>
                </a:endParaRPr>
              </a:p>
              <a:p>
                <a:pPr marL="285750" indent="-285750">
                  <a:buFont typeface="Calibri" panose="020F0502020204030204" pitchFamily="34" charset="0"/>
                  <a:buChar char="‼"/>
                </a:pPr>
                <a:r>
                  <a:rPr lang="el-GR" dirty="0" smtClean="0">
                    <a:latin typeface="Source Sans Pro Light" panose="020B0403030403020204" pitchFamily="34" charset="0"/>
                    <a:ea typeface="Source Sans Pro Light" panose="020B0403030403020204" pitchFamily="34" charset="0"/>
                  </a:rPr>
                  <a:t>Δυνατό το ιδανικό αποτέλεσμα ακόμα και με μεγάλο σφάλμα</a:t>
                </a:r>
                <a:endParaRPr lang="el-GR" dirty="0">
                  <a:latin typeface="Source Sans Pro Light" panose="020B0403030403020204" pitchFamily="34" charset="0"/>
                  <a:ea typeface="Source Sans Pro Light" panose="020B0403030403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98269" y="3456336"/>
                <a:ext cx="6442364" cy="1521955"/>
              </a:xfrm>
              <a:prstGeom prst="rect">
                <a:avLst/>
              </a:prstGeom>
              <a:blipFill>
                <a:blip r:embed="rId5"/>
                <a:stretch>
                  <a:fillRect l="-852" t="-2000" r="-95" b="-5200"/>
                </a:stretch>
              </a:blipFill>
            </p:spPr>
            <p:txBody>
              <a:bodyPr/>
              <a:lstStyle/>
              <a:p>
                <a:r>
                  <a:rPr lang="el-GR">
                    <a:noFill/>
                  </a:rPr>
                  <a:t> </a:t>
                </a:r>
              </a:p>
            </p:txBody>
          </p:sp>
        </mc:Fallback>
      </mc:AlternateContent>
    </p:spTree>
    <p:extLst>
      <p:ext uri="{BB962C8B-B14F-4D97-AF65-F5344CB8AC3E}">
        <p14:creationId xmlns:p14="http://schemas.microsoft.com/office/powerpoint/2010/main" val="268144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latin typeface="Source Sans Pro Black" panose="020B0803030403020204" pitchFamily="34" charset="0"/>
                <a:ea typeface="Source Sans Pro Black" panose="020B0803030403020204" pitchFamily="34" charset="0"/>
              </a:rPr>
              <a:t>Support Vector Machine</a:t>
            </a:r>
            <a:endParaRPr lang="el-GR" dirty="0"/>
          </a:p>
        </p:txBody>
      </p:sp>
      <p:sp>
        <p:nvSpPr>
          <p:cNvPr id="3" name="Θέση περιεχομένου 2"/>
          <p:cNvSpPr>
            <a:spLocks noGrp="1"/>
          </p:cNvSpPr>
          <p:nvPr>
            <p:ph idx="1"/>
          </p:nvPr>
        </p:nvSpPr>
        <p:spPr>
          <a:xfrm>
            <a:off x="838200" y="1825625"/>
            <a:ext cx="11098876" cy="4351338"/>
          </a:xfrm>
        </p:spPr>
        <p:txBody>
          <a:bodyPr>
            <a:normAutofit/>
          </a:bodyPr>
          <a:lstStyle/>
          <a:p>
            <a:r>
              <a:rPr lang="el-GR" sz="2400" dirty="0" smtClean="0">
                <a:latin typeface="Source Sans Pro ExtraLight" panose="020B0303030403020204" pitchFamily="34" charset="0"/>
                <a:ea typeface="Source Sans Pro ExtraLight" panose="020B0303030403020204" pitchFamily="34" charset="0"/>
              </a:rPr>
              <a:t>Ταξινόμηση κειμένων σε ομάδες σχετικών και μη, με υπολογισμό της απόστασής τους από κατώφλι που θεσπίζουμε</a:t>
            </a:r>
          </a:p>
          <a:p>
            <a:r>
              <a:rPr lang="el-GR" sz="2400" dirty="0" smtClean="0">
                <a:latin typeface="Source Sans Pro ExtraLight" panose="020B0303030403020204" pitchFamily="34" charset="0"/>
                <a:ea typeface="Source Sans Pro ExtraLight" panose="020B0303030403020204" pitchFamily="34" charset="0"/>
              </a:rPr>
              <a:t>Ευαίσθητο σε </a:t>
            </a:r>
            <a:r>
              <a:rPr lang="en-US" sz="2400" dirty="0" smtClean="0">
                <a:latin typeface="Source Sans Pro ExtraLight" panose="020B0303030403020204" pitchFamily="34" charset="0"/>
                <a:ea typeface="Source Sans Pro ExtraLight" panose="020B0303030403020204" pitchFamily="34" charset="0"/>
              </a:rPr>
              <a:t>overfitting</a:t>
            </a:r>
          </a:p>
          <a:p>
            <a:r>
              <a:rPr lang="el-GR" sz="2400" dirty="0" smtClean="0">
                <a:latin typeface="Source Sans Pro ExtraLight" panose="020B0303030403020204" pitchFamily="34" charset="0"/>
                <a:ea typeface="Source Sans Pro ExtraLight" panose="020B0303030403020204" pitchFamily="34" charset="0"/>
              </a:rPr>
              <a:t>Συγκρίσιμο ή και καλύτερο από γλωσσικά μοντέλα</a:t>
            </a:r>
            <a:endParaRPr lang="el-GR" sz="2400" dirty="0">
              <a:latin typeface="Source Sans Pro ExtraLight" panose="020B0303030403020204" pitchFamily="34" charset="0"/>
              <a:ea typeface="Source Sans Pro ExtraLight" panose="020B0303030403020204" pitchFamily="34" charset="0"/>
            </a:endParaRPr>
          </a:p>
        </p:txBody>
      </p:sp>
      <p:pic>
        <p:nvPicPr>
          <p:cNvPr id="4" name="Εικόνα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526" y="3595610"/>
            <a:ext cx="5026274" cy="2581353"/>
          </a:xfrm>
          <a:prstGeom prst="rect">
            <a:avLst/>
          </a:prstGeom>
        </p:spPr>
      </p:pic>
      <p:pic>
        <p:nvPicPr>
          <p:cNvPr id="5" name="Εικόνα 4"/>
          <p:cNvPicPr>
            <a:picLocks noChangeAspect="1"/>
          </p:cNvPicPr>
          <p:nvPr/>
        </p:nvPicPr>
        <p:blipFill>
          <a:blip r:embed="rId3"/>
          <a:stretch>
            <a:fillRect/>
          </a:stretch>
        </p:blipFill>
        <p:spPr>
          <a:xfrm>
            <a:off x="1239841" y="3516654"/>
            <a:ext cx="3839236" cy="2927345"/>
          </a:xfrm>
          <a:prstGeom prst="rect">
            <a:avLst/>
          </a:prstGeom>
        </p:spPr>
      </p:pic>
      <p:sp>
        <p:nvSpPr>
          <p:cNvPr id="6" name="Θέση υποσέλιδου 5"/>
          <p:cNvSpPr>
            <a:spLocks noGrp="1"/>
          </p:cNvSpPr>
          <p:nvPr>
            <p:ph type="ftr" sz="quarter" idx="11"/>
          </p:nvPr>
        </p:nvSpPr>
        <p:spPr/>
        <p:txBody>
          <a:bodyPr/>
          <a:lstStyle/>
          <a:p>
            <a:r>
              <a:rPr lang="el-GR" dirty="0" smtClean="0"/>
              <a:t>ΔΥΑΔΙΚΗ ΤΑΞΙΝΟΜΗΣΗ</a:t>
            </a:r>
            <a:endParaRPr lang="el-GR" dirty="0"/>
          </a:p>
        </p:txBody>
      </p:sp>
      <p:sp>
        <p:nvSpPr>
          <p:cNvPr id="7" name="TextBox 6"/>
          <p:cNvSpPr txBox="1"/>
          <p:nvPr/>
        </p:nvSpPr>
        <p:spPr>
          <a:xfrm>
            <a:off x="7331825" y="6182389"/>
            <a:ext cx="2871299" cy="261610"/>
          </a:xfrm>
          <a:prstGeom prst="rect">
            <a:avLst/>
          </a:prstGeom>
          <a:noFill/>
        </p:spPr>
        <p:txBody>
          <a:bodyPr wrap="none" rtlCol="0">
            <a:spAutoFit/>
          </a:bodyPr>
          <a:lstStyle/>
          <a:p>
            <a:r>
              <a:rPr lang="el-GR" sz="1100" dirty="0" smtClean="0">
                <a:latin typeface="Source Sans Pro ExtraLight" panose="020B0303030403020204" pitchFamily="34" charset="0"/>
                <a:ea typeface="Source Sans Pro ExtraLight" panose="020B0303030403020204" pitchFamily="34" charset="0"/>
              </a:rPr>
              <a:t>Πηγή:</a:t>
            </a:r>
            <a:r>
              <a:rPr lang="en-US" sz="1100" dirty="0">
                <a:latin typeface="Source Sans Pro ExtraLight" panose="020B0303030403020204" pitchFamily="34" charset="0"/>
                <a:ea typeface="Source Sans Pro ExtraLight" panose="020B0303030403020204" pitchFamily="34" charset="0"/>
              </a:rPr>
              <a:t>https://pierpaolo28.github.io/blog/blog6/</a:t>
            </a:r>
            <a:endParaRPr lang="el-GR" sz="1100" dirty="0">
              <a:latin typeface="Source Sans Pro ExtraLight" panose="020B0303030403020204" pitchFamily="34" charset="0"/>
              <a:ea typeface="Source Sans Pro ExtraLight" panose="020B0303030403020204" pitchFamily="34" charset="0"/>
            </a:endParaRPr>
          </a:p>
        </p:txBody>
      </p:sp>
      <p:sp>
        <p:nvSpPr>
          <p:cNvPr id="8" name="TextBox 7"/>
          <p:cNvSpPr txBox="1"/>
          <p:nvPr/>
        </p:nvSpPr>
        <p:spPr>
          <a:xfrm>
            <a:off x="1280579" y="6443999"/>
            <a:ext cx="3757760" cy="276999"/>
          </a:xfrm>
          <a:prstGeom prst="rect">
            <a:avLst/>
          </a:prstGeom>
          <a:noFill/>
        </p:spPr>
        <p:txBody>
          <a:bodyPr wrap="none" rtlCol="0">
            <a:spAutoFit/>
          </a:bodyPr>
          <a:lstStyle/>
          <a:p>
            <a:r>
              <a:rPr lang="el-GR" sz="1200" dirty="0" err="1" smtClean="0">
                <a:latin typeface="Source Sans Pro ExtraLight" panose="020B0303030403020204" pitchFamily="34" charset="0"/>
                <a:ea typeface="Source Sans Pro ExtraLight" panose="020B0303030403020204" pitchFamily="34" charset="0"/>
              </a:rPr>
              <a:t>Απεικόνικση</a:t>
            </a:r>
            <a:r>
              <a:rPr lang="el-GR" sz="1200" dirty="0" smtClean="0">
                <a:latin typeface="Source Sans Pro ExtraLight" panose="020B0303030403020204" pitchFamily="34" charset="0"/>
                <a:ea typeface="Source Sans Pro ExtraLight" panose="020B0303030403020204" pitchFamily="34" charset="0"/>
              </a:rPr>
              <a:t> πειραματικών δεδομένων του </a:t>
            </a:r>
            <a:r>
              <a:rPr lang="en-US" sz="1200" dirty="0" err="1" smtClean="0">
                <a:latin typeface="Source Sans Pro ExtraLight" panose="020B0303030403020204" pitchFamily="34" charset="0"/>
                <a:ea typeface="Source Sans Pro ExtraLight" panose="020B0303030403020204" pitchFamily="34" charset="0"/>
              </a:rPr>
              <a:t>Nallapati</a:t>
            </a:r>
            <a:r>
              <a:rPr lang="en-US" sz="1200" dirty="0" smtClean="0">
                <a:latin typeface="Source Sans Pro ExtraLight" panose="020B0303030403020204" pitchFamily="34" charset="0"/>
                <a:ea typeface="Source Sans Pro ExtraLight" panose="020B0303030403020204" pitchFamily="34" charset="0"/>
              </a:rPr>
              <a:t>, 2004</a:t>
            </a:r>
            <a:r>
              <a:rPr lang="el-GR" sz="1200" dirty="0" smtClean="0">
                <a:latin typeface="Source Sans Pro ExtraLight" panose="020B0303030403020204" pitchFamily="34" charset="0"/>
                <a:ea typeface="Source Sans Pro ExtraLight" panose="020B0303030403020204" pitchFamily="34" charset="0"/>
              </a:rPr>
              <a:t> </a:t>
            </a:r>
            <a:endParaRPr lang="el-GR" sz="1200" dirty="0">
              <a:latin typeface="Source Sans Pro ExtraLight" panose="020B0303030403020204" pitchFamily="34" charset="0"/>
              <a:ea typeface="Source Sans Pro ExtraLight" panose="020B0303030403020204" pitchFamily="34" charset="0"/>
            </a:endParaRPr>
          </a:p>
        </p:txBody>
      </p:sp>
    </p:spTree>
    <p:extLst>
      <p:ext uri="{BB962C8B-B14F-4D97-AF65-F5344CB8AC3E}">
        <p14:creationId xmlns:p14="http://schemas.microsoft.com/office/powerpoint/2010/main" val="3998418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latin typeface="Source Sans Pro Black" panose="020B0803030403020204" pitchFamily="34" charset="0"/>
                <a:ea typeface="Source Sans Pro Black" panose="020B0803030403020204" pitchFamily="34" charset="0"/>
              </a:rPr>
              <a:t>Logistic Regression</a:t>
            </a:r>
            <a:endParaRPr lang="el-GR" dirty="0"/>
          </a:p>
        </p:txBody>
      </p:sp>
      <p:sp>
        <p:nvSpPr>
          <p:cNvPr id="3" name="Θέση περιεχομένου 2"/>
          <p:cNvSpPr>
            <a:spLocks noGrp="1"/>
          </p:cNvSpPr>
          <p:nvPr>
            <p:ph idx="1"/>
          </p:nvPr>
        </p:nvSpPr>
        <p:spPr>
          <a:xfrm>
            <a:off x="838200" y="1825625"/>
            <a:ext cx="6094615" cy="4325793"/>
          </a:xfrm>
        </p:spPr>
        <p:txBody>
          <a:bodyPr>
            <a:normAutofit/>
          </a:bodyPr>
          <a:lstStyle/>
          <a:p>
            <a:r>
              <a:rPr lang="el-GR" sz="2400" dirty="0" smtClean="0">
                <a:latin typeface="Source Sans Pro ExtraLight" panose="020B0303030403020204" pitchFamily="34" charset="0"/>
                <a:ea typeface="Source Sans Pro ExtraLight" panose="020B0303030403020204" pitchFamily="34" charset="0"/>
              </a:rPr>
              <a:t>Παρά το όνομά της, αποτελεί τεχνική ταξινόμησης.</a:t>
            </a:r>
          </a:p>
          <a:p>
            <a:r>
              <a:rPr lang="el-GR" sz="2400" dirty="0" smtClean="0">
                <a:latin typeface="Source Sans Pro ExtraLight" panose="020B0303030403020204" pitchFamily="34" charset="0"/>
                <a:ea typeface="Source Sans Pro ExtraLight" panose="020B0303030403020204" pitchFamily="34" charset="0"/>
              </a:rPr>
              <a:t>Υπολογίζει την πιθανότητα το κείμενο να είναι σχετικό βάσει των όρων που περιέχει. Συγκεκριμένα υπολογίζει το λογάριθμο της πιθανότητας ένας όρος να είναι σχετικός με το ερώτημα και στη συνέχεια αθροίζει τους επιμέρους λογαρίθμους για να εκτιμήσει το βαθμό συσχέτισης του κειμένου.</a:t>
            </a:r>
          </a:p>
          <a:p>
            <a:r>
              <a:rPr lang="el-GR" sz="2400" dirty="0" smtClean="0">
                <a:latin typeface="Source Sans Pro ExtraLight" panose="020B0303030403020204" pitchFamily="34" charset="0"/>
                <a:ea typeface="Source Sans Pro ExtraLight" panose="020B0303030403020204" pitchFamily="34" charset="0"/>
              </a:rPr>
              <a:t>Καλύτερη απόδοση σε ανάκληση και ακρίβεια σε σχέση με το μοντέλο </a:t>
            </a:r>
            <a:r>
              <a:rPr lang="en-US" sz="2400" dirty="0" smtClean="0">
                <a:latin typeface="Source Sans Pro ExtraLight" panose="020B0303030403020204" pitchFamily="34" charset="0"/>
                <a:ea typeface="Source Sans Pro ExtraLight" panose="020B0303030403020204" pitchFamily="34" charset="0"/>
              </a:rPr>
              <a:t>Vector Space</a:t>
            </a:r>
            <a:endParaRPr lang="el-GR" sz="2400" dirty="0">
              <a:latin typeface="Source Sans Pro ExtraLight" panose="020B0303030403020204" pitchFamily="34" charset="0"/>
              <a:ea typeface="Source Sans Pro ExtraLight" panose="020B0303030403020204" pitchFamily="34" charset="0"/>
            </a:endParaRPr>
          </a:p>
        </p:txBody>
      </p:sp>
      <p:sp>
        <p:nvSpPr>
          <p:cNvPr id="4" name="Θέση υποσέλιδου 3"/>
          <p:cNvSpPr>
            <a:spLocks noGrp="1"/>
          </p:cNvSpPr>
          <p:nvPr>
            <p:ph type="ftr" sz="quarter" idx="11"/>
          </p:nvPr>
        </p:nvSpPr>
        <p:spPr/>
        <p:txBody>
          <a:bodyPr/>
          <a:lstStyle/>
          <a:p>
            <a:r>
              <a:rPr lang="el-GR" dirty="0" smtClean="0"/>
              <a:t>ΔΥΑΔΙΚΗ ΤΑΞΙΝΟΜΗΣΗ</a:t>
            </a:r>
            <a:endParaRPr lang="el-GR" dirty="0"/>
          </a:p>
        </p:txBody>
      </p:sp>
      <p:pic>
        <p:nvPicPr>
          <p:cNvPr id="5" name="Εικόνα 4"/>
          <p:cNvPicPr>
            <a:picLocks noChangeAspect="1"/>
          </p:cNvPicPr>
          <p:nvPr/>
        </p:nvPicPr>
        <p:blipFill>
          <a:blip r:embed="rId2"/>
          <a:stretch>
            <a:fillRect/>
          </a:stretch>
        </p:blipFill>
        <p:spPr>
          <a:xfrm>
            <a:off x="7100063" y="827464"/>
            <a:ext cx="4823203" cy="3661409"/>
          </a:xfrm>
          <a:prstGeom prst="rect">
            <a:avLst/>
          </a:prstGeom>
        </p:spPr>
      </p:pic>
      <p:sp>
        <p:nvSpPr>
          <p:cNvPr id="6" name="TextBox 5"/>
          <p:cNvSpPr txBox="1"/>
          <p:nvPr/>
        </p:nvSpPr>
        <p:spPr>
          <a:xfrm>
            <a:off x="7523905" y="4563687"/>
            <a:ext cx="3829895" cy="523220"/>
          </a:xfrm>
          <a:prstGeom prst="rect">
            <a:avLst/>
          </a:prstGeom>
          <a:noFill/>
        </p:spPr>
        <p:txBody>
          <a:bodyPr wrap="none" rtlCol="0">
            <a:spAutoFit/>
          </a:bodyPr>
          <a:lstStyle/>
          <a:p>
            <a:pPr algn="ctr"/>
            <a:r>
              <a:rPr lang="el-GR" sz="1400" dirty="0" smtClean="0">
                <a:latin typeface="Source Sans Pro ExtraLight" panose="020B0303030403020204" pitchFamily="34" charset="0"/>
                <a:ea typeface="Source Sans Pro ExtraLight" panose="020B0303030403020204" pitchFamily="34" charset="0"/>
              </a:rPr>
              <a:t>Ακρίβεια για κάθε 10% ανάκλησης</a:t>
            </a:r>
            <a:br>
              <a:rPr lang="el-GR" sz="1400" dirty="0" smtClean="0">
                <a:latin typeface="Source Sans Pro ExtraLight" panose="020B0303030403020204" pitchFamily="34" charset="0"/>
                <a:ea typeface="Source Sans Pro ExtraLight" panose="020B0303030403020204" pitchFamily="34" charset="0"/>
              </a:rPr>
            </a:br>
            <a:r>
              <a:rPr lang="el-GR" sz="1400" dirty="0" smtClean="0">
                <a:latin typeface="Source Sans Pro ExtraLight" panose="020B0303030403020204" pitchFamily="34" charset="0"/>
                <a:ea typeface="Source Sans Pro ExtraLight" panose="020B0303030403020204" pitchFamily="34" charset="0"/>
              </a:rPr>
              <a:t>Απεικόνιση πειραματικών δεδομένων του </a:t>
            </a:r>
            <a:r>
              <a:rPr lang="en-US" sz="1400" dirty="0" smtClean="0">
                <a:latin typeface="Source Sans Pro ExtraLight" panose="020B0303030403020204" pitchFamily="34" charset="0"/>
                <a:ea typeface="Source Sans Pro ExtraLight" panose="020B0303030403020204" pitchFamily="34" charset="0"/>
              </a:rPr>
              <a:t>Gey,1994</a:t>
            </a:r>
            <a:endParaRPr lang="el-GR" sz="1400" dirty="0">
              <a:latin typeface="Source Sans Pro ExtraLight" panose="020B0303030403020204" pitchFamily="34" charset="0"/>
              <a:ea typeface="Source Sans Pro ExtraLight" panose="020B0303030403020204" pitchFamily="34" charset="0"/>
            </a:endParaRPr>
          </a:p>
        </p:txBody>
      </p:sp>
    </p:spTree>
    <p:extLst>
      <p:ext uri="{BB962C8B-B14F-4D97-AF65-F5344CB8AC3E}">
        <p14:creationId xmlns:p14="http://schemas.microsoft.com/office/powerpoint/2010/main" val="875434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latin typeface="Source Sans Pro Black" panose="020B0803030403020204" pitchFamily="34" charset="0"/>
                <a:ea typeface="Source Sans Pro Black" panose="020B0803030403020204" pitchFamily="34" charset="0"/>
              </a:rPr>
              <a:t>Boosting Tree</a:t>
            </a:r>
            <a:endParaRPr lang="el-GR" dirty="0"/>
          </a:p>
        </p:txBody>
      </p:sp>
      <mc:AlternateContent xmlns:mc="http://schemas.openxmlformats.org/markup-compatibility/2006">
        <mc:Choice xmlns:a14="http://schemas.microsoft.com/office/drawing/2010/main" Requires="a14">
          <p:sp>
            <p:nvSpPr>
              <p:cNvPr id="3" name="Θέση περιεχομένου 2"/>
              <p:cNvSpPr>
                <a:spLocks noGrp="1"/>
              </p:cNvSpPr>
              <p:nvPr>
                <p:ph idx="1"/>
              </p:nvPr>
            </p:nvSpPr>
            <p:spPr>
              <a:xfrm>
                <a:off x="554874" y="1318548"/>
                <a:ext cx="5746173" cy="4351338"/>
              </a:xfrm>
            </p:spPr>
            <p:txBody>
              <a:bodyPr>
                <a:normAutofit/>
              </a:bodyPr>
              <a:lstStyle/>
              <a:p>
                <a:r>
                  <a:rPr lang="el-GR" sz="2000" dirty="0" smtClean="0">
                    <a:latin typeface="Source Sans Pro ExtraLight" panose="020B0303030403020204" pitchFamily="34" charset="0"/>
                    <a:ea typeface="Source Sans Pro ExtraLight" panose="020B0303030403020204" pitchFamily="34" charset="0"/>
                  </a:rPr>
                  <a:t>Χρήση</a:t>
                </a:r>
                <a:r>
                  <a:rPr lang="en-US" sz="2000" dirty="0">
                    <a:latin typeface="Source Sans Pro ExtraLight" panose="020B0303030403020204" pitchFamily="34" charset="0"/>
                    <a:ea typeface="Source Sans Pro ExtraLight" panose="020B0303030403020204" pitchFamily="34" charset="0"/>
                  </a:rPr>
                  <a:t> </a:t>
                </a:r>
                <a:r>
                  <a:rPr lang="en-US" sz="2000" dirty="0" smtClean="0">
                    <a:latin typeface="Source Sans Pro ExtraLight" panose="020B0303030403020204" pitchFamily="34" charset="0"/>
                    <a:ea typeface="Source Sans Pro ExtraLight" panose="020B0303030403020204" pitchFamily="34" charset="0"/>
                  </a:rPr>
                  <a:t>gradient boosting </a:t>
                </a:r>
                <a:r>
                  <a:rPr lang="el-GR" sz="2000" dirty="0" smtClean="0">
                    <a:latin typeface="Source Sans Pro ExtraLight" panose="020B0303030403020204" pitchFamily="34" charset="0"/>
                    <a:ea typeface="Source Sans Pro ExtraLight" panose="020B0303030403020204" pitchFamily="34" charset="0"/>
                  </a:rPr>
                  <a:t>με την παρακάτω συνάρτηση σφάλματος: </a:t>
                </a:r>
                <a:endParaRPr lang="en-US" sz="2000" dirty="0" smtClean="0">
                  <a:latin typeface="Source Sans Pro ExtraLight" panose="020B0303030403020204" pitchFamily="34" charset="0"/>
                  <a:ea typeface="Source Sans Pro ExtraLight" panose="020B0303030403020204" pitchFamily="34" charset="0"/>
                </a:endParaRPr>
              </a:p>
              <a:p>
                <a:pPr marL="0" indent="0">
                  <a:buNone/>
                </a:pPr>
                <a14:m>
                  <m:oMathPara xmlns:m="http://schemas.openxmlformats.org/officeDocument/2006/math">
                    <m:oMathParaPr>
                      <m:jc m:val="left"/>
                    </m:oMathParaPr>
                    <m:oMath xmlns:m="http://schemas.openxmlformats.org/officeDocument/2006/math">
                      <m:sSub>
                        <m:sSubPr>
                          <m:ctrlPr>
                            <a:rPr lang="el-GR" sz="1600" i="1"/>
                          </m:ctrlPr>
                        </m:sSubPr>
                        <m:e>
                          <m:r>
                            <a:rPr lang="el-GR" sz="1600" b="0" i="1"/>
                            <m:t>𝐿</m:t>
                          </m:r>
                        </m:e>
                        <m:sub>
                          <m:r>
                            <a:rPr lang="el-GR" sz="1600" b="0" i="1"/>
                            <m:t>𝜑</m:t>
                          </m:r>
                        </m:sub>
                      </m:sSub>
                      <m:d>
                        <m:dPr>
                          <m:ctrlPr>
                            <a:rPr lang="el-GR" sz="1600" i="1"/>
                          </m:ctrlPr>
                        </m:dPr>
                        <m:e>
                          <m:acc>
                            <m:accPr>
                              <m:chr m:val="̂"/>
                              <m:ctrlPr>
                                <a:rPr lang="el-GR" sz="1600" i="1"/>
                              </m:ctrlPr>
                            </m:accPr>
                            <m:e>
                              <m:sSub>
                                <m:sSubPr>
                                  <m:ctrlPr>
                                    <a:rPr lang="el-GR" sz="1600" i="1"/>
                                  </m:ctrlPr>
                                </m:sSubPr>
                                <m:e>
                                  <m:r>
                                    <a:rPr lang="en-US" sz="1600" b="0" i="1"/>
                                    <m:t>𝑦</m:t>
                                  </m:r>
                                </m:e>
                                <m:sub>
                                  <m:r>
                                    <a:rPr lang="en-US" sz="1600" b="0" i="1"/>
                                    <m:t>𝑗</m:t>
                                  </m:r>
                                </m:sub>
                              </m:sSub>
                            </m:e>
                          </m:acc>
                          <m:r>
                            <a:rPr lang="en-US" sz="1600" b="0" i="1"/>
                            <m:t>,</m:t>
                          </m:r>
                          <m:sSub>
                            <m:sSubPr>
                              <m:ctrlPr>
                                <a:rPr lang="el-GR" sz="1600" i="1"/>
                              </m:ctrlPr>
                            </m:sSubPr>
                            <m:e>
                              <m:r>
                                <a:rPr lang="el-GR" sz="1600" b="0" i="1"/>
                                <m:t>𝑦</m:t>
                              </m:r>
                            </m:e>
                            <m:sub>
                              <m:r>
                                <a:rPr lang="el-GR" sz="1600" b="0" i="1"/>
                                <m:t>𝑗</m:t>
                              </m:r>
                            </m:sub>
                          </m:sSub>
                        </m:e>
                      </m:d>
                      <m:r>
                        <a:rPr lang="en-US" sz="1600" b="0" i="1"/>
                        <m:t>=</m:t>
                      </m:r>
                      <m:nary>
                        <m:naryPr>
                          <m:chr m:val="∑"/>
                          <m:limLoc m:val="undOvr"/>
                          <m:ctrlPr>
                            <a:rPr lang="el-GR" sz="1600" i="1"/>
                          </m:ctrlPr>
                        </m:naryPr>
                        <m:sub>
                          <m:r>
                            <a:rPr lang="el-GR" sz="1600" b="0" i="1"/>
                            <m:t>𝑗</m:t>
                          </m:r>
                          <m:r>
                            <a:rPr lang="en-US" sz="1600" b="0" i="1"/>
                            <m:t>=1</m:t>
                          </m:r>
                        </m:sub>
                        <m:sup>
                          <m:r>
                            <a:rPr lang="el-GR" sz="1600" b="0" i="1"/>
                            <m:t>𝑚</m:t>
                          </m:r>
                        </m:sup>
                        <m:e>
                          <m:nary>
                            <m:naryPr>
                              <m:chr m:val="∑"/>
                              <m:limLoc m:val="undOvr"/>
                              <m:ctrlPr>
                                <a:rPr lang="el-GR" sz="1600" i="1"/>
                              </m:ctrlPr>
                            </m:naryPr>
                            <m:sub>
                              <m:r>
                                <a:rPr lang="el-GR" sz="1600" b="0" i="1"/>
                                <m:t>𝑘</m:t>
                              </m:r>
                              <m:r>
                                <a:rPr lang="en-US" sz="1600" b="0" i="1"/>
                                <m:t>=1</m:t>
                              </m:r>
                            </m:sub>
                            <m:sup>
                              <m:r>
                                <a:rPr lang="el-GR" sz="1600" b="0" i="1"/>
                                <m:t>𝐾</m:t>
                              </m:r>
                            </m:sup>
                            <m:e>
                              <m:r>
                                <a:rPr lang="en-US" sz="1600" b="0" i="1"/>
                                <m:t>(−</m:t>
                              </m:r>
                              <m:r>
                                <a:rPr lang="el-GR" sz="1600" b="0" i="1"/>
                                <m:t>𝑙𝑜𝑔𝑃</m:t>
                              </m:r>
                              <m:r>
                                <a:rPr lang="en-US" sz="1600" b="0" i="1"/>
                                <m:t>(</m:t>
                              </m:r>
                              <m:acc>
                                <m:accPr>
                                  <m:chr m:val="̂"/>
                                  <m:ctrlPr>
                                    <a:rPr lang="el-GR" sz="1600" i="1"/>
                                  </m:ctrlPr>
                                </m:accPr>
                                <m:e>
                                  <m:sSub>
                                    <m:sSubPr>
                                      <m:ctrlPr>
                                        <a:rPr lang="el-GR" sz="1600" i="1"/>
                                      </m:ctrlPr>
                                    </m:sSubPr>
                                    <m:e>
                                      <m:r>
                                        <a:rPr lang="en-US" sz="1600" b="0" i="1"/>
                                        <m:t>𝑦</m:t>
                                      </m:r>
                                    </m:e>
                                    <m:sub>
                                      <m:r>
                                        <a:rPr lang="en-US" sz="1600" b="0" i="1"/>
                                        <m:t>𝑗</m:t>
                                      </m:r>
                                    </m:sub>
                                  </m:sSub>
                                </m:e>
                              </m:acc>
                              <m:r>
                                <a:rPr lang="en-US" sz="1600" b="0" i="1"/>
                                <m:t>=</m:t>
                              </m:r>
                              <m:r>
                                <a:rPr lang="el-GR" sz="1600" b="0" i="1"/>
                                <m:t>𝑘</m:t>
                              </m:r>
                              <m:r>
                                <a:rPr lang="en-US" sz="1600" b="0" i="1"/>
                                <m:t>)</m:t>
                              </m:r>
                              <m:sSub>
                                <m:sSubPr>
                                  <m:ctrlPr>
                                    <a:rPr lang="el-GR" sz="1600" i="1"/>
                                  </m:ctrlPr>
                                </m:sSubPr>
                                <m:e>
                                  <m:r>
                                    <a:rPr lang="el-GR" sz="1600" b="0" i="1"/>
                                    <m:t>𝐼</m:t>
                                  </m:r>
                                </m:e>
                                <m:sub>
                                  <m:r>
                                    <a:rPr lang="en-US" sz="1600" b="0" i="1"/>
                                    <m:t>{</m:t>
                                  </m:r>
                                  <m:sSub>
                                    <m:sSubPr>
                                      <m:ctrlPr>
                                        <a:rPr lang="el-GR" sz="1600" i="1"/>
                                      </m:ctrlPr>
                                    </m:sSubPr>
                                    <m:e>
                                      <m:r>
                                        <a:rPr lang="el-GR" sz="1600" b="0" i="1"/>
                                        <m:t>𝑦</m:t>
                                      </m:r>
                                    </m:e>
                                    <m:sub>
                                      <m:r>
                                        <a:rPr lang="el-GR" sz="1600" b="0" i="1"/>
                                        <m:t>𝑗</m:t>
                                      </m:r>
                                    </m:sub>
                                  </m:sSub>
                                  <m:r>
                                    <a:rPr lang="en-US" sz="1600" b="0" i="1"/>
                                    <m:t>=</m:t>
                                  </m:r>
                                  <m:r>
                                    <a:rPr lang="el-GR" sz="1600" b="0" i="1"/>
                                    <m:t>𝑘</m:t>
                                  </m:r>
                                  <m:r>
                                    <a:rPr lang="en-US" sz="1600" b="0" i="1"/>
                                    <m:t>}</m:t>
                                  </m:r>
                                </m:sub>
                              </m:sSub>
                              <m:r>
                                <a:rPr lang="en-US" sz="1600" b="0" i="1"/>
                                <m:t>)</m:t>
                              </m:r>
                            </m:e>
                          </m:nary>
                        </m:e>
                      </m:nary>
                    </m:oMath>
                  </m:oMathPara>
                </a14:m>
                <a:endParaRPr lang="el-GR" sz="2000" dirty="0" smtClean="0">
                  <a:latin typeface="Source Sans Pro ExtraLight" panose="020B0303030403020204" pitchFamily="34" charset="0"/>
                  <a:ea typeface="Source Sans Pro ExtraLight" panose="020B0303030403020204" pitchFamily="34" charset="0"/>
                </a:endParaRPr>
              </a:p>
              <a:p>
                <a14:m>
                  <m:oMath xmlns:m="http://schemas.openxmlformats.org/officeDocument/2006/math">
                    <m:r>
                      <a:rPr lang="el-GR" sz="1800" b="0" i="1"/>
                      <m:t>𝐿</m:t>
                    </m:r>
                    <m:d>
                      <m:dPr>
                        <m:ctrlPr>
                          <a:rPr lang="el-GR" sz="1800" i="1"/>
                        </m:ctrlPr>
                      </m:dPr>
                      <m:e>
                        <m:acc>
                          <m:accPr>
                            <m:chr m:val="̂"/>
                            <m:ctrlPr>
                              <a:rPr lang="el-GR" sz="1800" i="1"/>
                            </m:ctrlPr>
                          </m:accPr>
                          <m:e>
                            <m:sSub>
                              <m:sSubPr>
                                <m:ctrlPr>
                                  <a:rPr lang="el-GR" sz="1800" i="1"/>
                                </m:ctrlPr>
                              </m:sSubPr>
                              <m:e>
                                <m:r>
                                  <a:rPr lang="en-US" sz="1800" b="0" i="1"/>
                                  <m:t>𝑦</m:t>
                                </m:r>
                              </m:e>
                              <m:sub>
                                <m:r>
                                  <a:rPr lang="en-US" sz="1800" b="0" i="1"/>
                                  <m:t>𝑗</m:t>
                                </m:r>
                              </m:sub>
                            </m:sSub>
                          </m:e>
                        </m:acc>
                        <m:r>
                          <a:rPr lang="el-GR" sz="1800" b="0" i="1"/>
                          <m:t>,</m:t>
                        </m:r>
                        <m:sSub>
                          <m:sSubPr>
                            <m:ctrlPr>
                              <a:rPr lang="el-GR" sz="1800" i="1"/>
                            </m:ctrlPr>
                          </m:sSubPr>
                          <m:e>
                            <m:r>
                              <a:rPr lang="el-GR" sz="1800" b="0" i="1"/>
                              <m:t>𝑦</m:t>
                            </m:r>
                          </m:e>
                          <m:sub>
                            <m:r>
                              <a:rPr lang="el-GR" sz="1800" b="0" i="1"/>
                              <m:t>𝑗</m:t>
                            </m:r>
                          </m:sub>
                        </m:sSub>
                      </m:e>
                    </m:d>
                    <m:r>
                      <a:rPr lang="el-GR"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[0,1]</m:t>
                    </m:r>
                  </m:oMath>
                </a14:m>
                <a:r>
                  <a:rPr lang="el-GR" sz="1800" dirty="0" smtClean="0">
                    <a:latin typeface="Source Sans Pro ExtraLight" panose="020B0303030403020204" pitchFamily="34" charset="0"/>
                    <a:ea typeface="Source Sans Pro ExtraLight" panose="020B0303030403020204" pitchFamily="34" charset="0"/>
                  </a:rPr>
                  <a:t> και μάλιστα αν </a:t>
                </a:r>
                <a:r>
                  <a:rPr lang="en-US" sz="1800" dirty="0" smtClean="0">
                    <a:latin typeface="Source Sans Pro ExtraLight" panose="020B0303030403020204" pitchFamily="34" charset="0"/>
                    <a:ea typeface="Source Sans Pro ExtraLight" panose="020B0303030403020204" pitchFamily="34" charset="0"/>
                  </a:rPr>
                  <a:t>L=1</a:t>
                </a:r>
                <a:r>
                  <a:rPr lang="el-GR" sz="1800" dirty="0" smtClean="0">
                    <a:latin typeface="Source Sans Pro ExtraLight" panose="020B0303030403020204" pitchFamily="34" charset="0"/>
                    <a:ea typeface="Source Sans Pro ExtraLight" panose="020B0303030403020204" pitchFamily="34" charset="0"/>
                  </a:rPr>
                  <a:t> τότε έχουμε πολύ καλό </a:t>
                </a:r>
                <a:r>
                  <a:rPr lang="en-US" sz="1800" dirty="0" smtClean="0">
                    <a:latin typeface="Source Sans Pro ExtraLight" panose="020B0303030403020204" pitchFamily="34" charset="0"/>
                    <a:ea typeface="Source Sans Pro ExtraLight" panose="020B0303030403020204" pitchFamily="34" charset="0"/>
                  </a:rPr>
                  <a:t>fitting </a:t>
                </a:r>
                <a:r>
                  <a:rPr lang="el-GR" sz="1800" dirty="0" smtClean="0">
                    <a:latin typeface="Source Sans Pro ExtraLight" panose="020B0303030403020204" pitchFamily="34" charset="0"/>
                    <a:ea typeface="Source Sans Pro ExtraLight" panose="020B0303030403020204" pitchFamily="34" charset="0"/>
                  </a:rPr>
                  <a:t>στο</a:t>
                </a:r>
                <a:r>
                  <a:rPr lang="en-US" sz="1800" dirty="0" smtClean="0">
                    <a:latin typeface="Source Sans Pro ExtraLight" panose="020B0303030403020204" pitchFamily="34" charset="0"/>
                    <a:ea typeface="Source Sans Pro ExtraLight" panose="020B0303030403020204" pitchFamily="34" charset="0"/>
                  </a:rPr>
                  <a:t> training set (low bias)</a:t>
                </a:r>
                <a:r>
                  <a:rPr lang="el-GR" sz="1800" dirty="0">
                    <a:latin typeface="Source Sans Pro ExtraLight" panose="020B0303030403020204" pitchFamily="34" charset="0"/>
                    <a:ea typeface="Source Sans Pro ExtraLight" panose="020B0303030403020204" pitchFamily="34" charset="0"/>
                  </a:rPr>
                  <a:t> </a:t>
                </a:r>
                <a:r>
                  <a:rPr lang="el-GR" sz="1800" dirty="0" smtClean="0">
                    <a:latin typeface="Source Sans Pro ExtraLight" panose="020B0303030403020204" pitchFamily="34" charset="0"/>
                    <a:ea typeface="Source Sans Pro ExtraLight" panose="020B0303030403020204" pitchFamily="34" charset="0"/>
                  </a:rPr>
                  <a:t>αλλά κακή απόδοση σε δοκιμαστικά δεδομένα (</a:t>
                </a:r>
                <a:r>
                  <a:rPr lang="en-US" sz="1800" dirty="0" smtClean="0">
                    <a:latin typeface="Source Sans Pro ExtraLight" panose="020B0303030403020204" pitchFamily="34" charset="0"/>
                    <a:ea typeface="Source Sans Pro ExtraLight" panose="020B0303030403020204" pitchFamily="34" charset="0"/>
                  </a:rPr>
                  <a:t>high variance)</a:t>
                </a:r>
              </a:p>
              <a:p>
                <a:r>
                  <a:rPr lang="el-GR" sz="1800" dirty="0" smtClean="0">
                    <a:latin typeface="Source Sans Pro ExtraLight" panose="020B0303030403020204" pitchFamily="34" charset="0"/>
                    <a:ea typeface="Source Sans Pro ExtraLight" panose="020B0303030403020204" pitchFamily="34" charset="0"/>
                  </a:rPr>
                  <a:t>Ο </a:t>
                </a:r>
                <a:r>
                  <a:rPr lang="en-US" sz="1800" dirty="0" err="1" smtClean="0">
                    <a:latin typeface="Source Sans Pro ExtraLight" panose="020B0303030403020204" pitchFamily="34" charset="0"/>
                    <a:ea typeface="Source Sans Pro ExtraLight" panose="020B0303030403020204" pitchFamily="34" charset="0"/>
                  </a:rPr>
                  <a:t>McRank</a:t>
                </a:r>
                <a:r>
                  <a:rPr lang="el-GR" sz="1800" dirty="0" smtClean="0">
                    <a:latin typeface="Source Sans Pro ExtraLight" panose="020B0303030403020204" pitchFamily="34" charset="0"/>
                    <a:ea typeface="Source Sans Pro ExtraLight" panose="020B0303030403020204" pitchFamily="34" charset="0"/>
                  </a:rPr>
                  <a:t> αλγόριθμος, που ανήκει στην κατηγορία αυτή υπερτερεί αλγορίθμων βασισμένων σε οπισθοδρόμηση ή ζεύγη</a:t>
                </a:r>
                <a:endParaRPr lang="el-GR" sz="1800" dirty="0">
                  <a:latin typeface="Source Sans Pro ExtraLight" panose="020B0303030403020204" pitchFamily="34" charset="0"/>
                  <a:ea typeface="Source Sans Pro ExtraLight" panose="020B0303030403020204" pitchFamily="34" charset="0"/>
                </a:endParaRPr>
              </a:p>
            </p:txBody>
          </p:sp>
        </mc:Choice>
        <mc:Fallback>
          <p:sp>
            <p:nvSpPr>
              <p:cNvPr id="3" name="Θέση περιεχομένου 2"/>
              <p:cNvSpPr>
                <a:spLocks noGrp="1" noRot="1" noChangeAspect="1" noMove="1" noResize="1" noEditPoints="1" noAdjustHandles="1" noChangeArrowheads="1" noChangeShapeType="1" noTextEdit="1"/>
              </p:cNvSpPr>
              <p:nvPr>
                <p:ph idx="1"/>
              </p:nvPr>
            </p:nvSpPr>
            <p:spPr>
              <a:xfrm>
                <a:off x="554874" y="1318548"/>
                <a:ext cx="5746173" cy="4351338"/>
              </a:xfrm>
              <a:blipFill>
                <a:blip r:embed="rId2"/>
                <a:stretch>
                  <a:fillRect l="-954" t="-1401" r="-636"/>
                </a:stretch>
              </a:blipFill>
            </p:spPr>
            <p:txBody>
              <a:bodyPr/>
              <a:lstStyle/>
              <a:p>
                <a:r>
                  <a:rPr lang="el-GR">
                    <a:noFill/>
                  </a:rPr>
                  <a:t> </a:t>
                </a:r>
              </a:p>
            </p:txBody>
          </p:sp>
        </mc:Fallback>
      </mc:AlternateContent>
      <p:sp>
        <p:nvSpPr>
          <p:cNvPr id="4" name="Θέση υποσέλιδου 3"/>
          <p:cNvSpPr>
            <a:spLocks noGrp="1"/>
          </p:cNvSpPr>
          <p:nvPr>
            <p:ph type="ftr" sz="quarter" idx="11"/>
          </p:nvPr>
        </p:nvSpPr>
        <p:spPr/>
        <p:txBody>
          <a:bodyPr/>
          <a:lstStyle/>
          <a:p>
            <a:r>
              <a:rPr lang="el-GR" dirty="0" smtClean="0"/>
              <a:t>ΤΑΞΙΝΟΜΗΣΗ ΠΟΛΛΑΠΛΩΝ ΤΑΞΕΩΝ</a:t>
            </a:r>
            <a:endParaRPr lang="el-GR" dirty="0"/>
          </a:p>
        </p:txBody>
      </p:sp>
      <p:sp>
        <p:nvSpPr>
          <p:cNvPr id="5" name="TextBox 4"/>
          <p:cNvSpPr txBox="1"/>
          <p:nvPr/>
        </p:nvSpPr>
        <p:spPr>
          <a:xfrm>
            <a:off x="711658" y="6527395"/>
            <a:ext cx="4105611" cy="261610"/>
          </a:xfrm>
          <a:prstGeom prst="rect">
            <a:avLst/>
          </a:prstGeom>
          <a:noFill/>
        </p:spPr>
        <p:txBody>
          <a:bodyPr wrap="none" rtlCol="0">
            <a:spAutoFit/>
          </a:bodyPr>
          <a:lstStyle/>
          <a:p>
            <a:r>
              <a:rPr lang="el-GR" sz="1100" dirty="0" smtClean="0">
                <a:latin typeface="Source Sans Pro ExtraLight" panose="020B0303030403020204" pitchFamily="34" charset="0"/>
                <a:ea typeface="Source Sans Pro ExtraLight" panose="020B0303030403020204" pitchFamily="34" charset="0"/>
              </a:rPr>
              <a:t>Απεικόνιση πειραματικών δεδομένων (</a:t>
            </a:r>
            <a:r>
              <a:rPr lang="en-US" sz="1100" dirty="0" smtClean="0">
                <a:latin typeface="Source Sans Pro ExtraLight" panose="020B0303030403020204" pitchFamily="34" charset="0"/>
                <a:ea typeface="Source Sans Pro ExtraLight" panose="020B0303030403020204" pitchFamily="34" charset="0"/>
              </a:rPr>
              <a:t>NDCG)</a:t>
            </a:r>
            <a:r>
              <a:rPr lang="el-GR" sz="1100" dirty="0" smtClean="0">
                <a:latin typeface="Source Sans Pro ExtraLight" panose="020B0303030403020204" pitchFamily="34" charset="0"/>
                <a:ea typeface="Source Sans Pro ExtraLight" panose="020B0303030403020204" pitchFamily="34" charset="0"/>
              </a:rPr>
              <a:t> των </a:t>
            </a:r>
            <a:r>
              <a:rPr lang="en-US" sz="1100" dirty="0" smtClean="0">
                <a:latin typeface="Source Sans Pro ExtraLight" panose="020B0303030403020204" pitchFamily="34" charset="0"/>
                <a:ea typeface="Source Sans Pro ExtraLight" panose="020B0303030403020204" pitchFamily="34" charset="0"/>
              </a:rPr>
              <a:t>Li, Burges, Wu, 2007</a:t>
            </a:r>
            <a:endParaRPr lang="el-GR" sz="1100" dirty="0">
              <a:latin typeface="Source Sans Pro ExtraLight" panose="020B0303030403020204" pitchFamily="34" charset="0"/>
              <a:ea typeface="Source Sans Pro ExtraLight" panose="020B0303030403020204" pitchFamily="34" charset="0"/>
            </a:endParaRPr>
          </a:p>
        </p:txBody>
      </p:sp>
      <p:pic>
        <p:nvPicPr>
          <p:cNvPr id="8" name="Εικόνα 7"/>
          <p:cNvPicPr>
            <a:picLocks noChangeAspect="1"/>
          </p:cNvPicPr>
          <p:nvPr/>
        </p:nvPicPr>
        <p:blipFill>
          <a:blip r:embed="rId3"/>
          <a:stretch>
            <a:fillRect/>
          </a:stretch>
        </p:blipFill>
        <p:spPr>
          <a:xfrm>
            <a:off x="1678334" y="4115117"/>
            <a:ext cx="3138935" cy="2423795"/>
          </a:xfrm>
          <a:prstGeom prst="rect">
            <a:avLst/>
          </a:prstGeom>
        </p:spPr>
      </p:pic>
      <p:pic>
        <p:nvPicPr>
          <p:cNvPr id="9" name="Εικόνα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9746" y="863200"/>
            <a:ext cx="4135307" cy="4806686"/>
          </a:xfrm>
          <a:prstGeom prst="rect">
            <a:avLst/>
          </a:prstGeom>
        </p:spPr>
      </p:pic>
      <p:sp>
        <p:nvSpPr>
          <p:cNvPr id="10" name="TextBox 9"/>
          <p:cNvSpPr txBox="1"/>
          <p:nvPr/>
        </p:nvSpPr>
        <p:spPr>
          <a:xfrm>
            <a:off x="7040824" y="5707183"/>
            <a:ext cx="4713150" cy="215444"/>
          </a:xfrm>
          <a:prstGeom prst="rect">
            <a:avLst/>
          </a:prstGeom>
          <a:noFill/>
        </p:spPr>
        <p:txBody>
          <a:bodyPr wrap="none" rtlCol="0">
            <a:spAutoFit/>
          </a:bodyPr>
          <a:lstStyle/>
          <a:p>
            <a:r>
              <a:rPr lang="el-GR" sz="800" dirty="0" smtClean="0">
                <a:latin typeface="Source Sans Pro ExtraLight" panose="020B0303030403020204" pitchFamily="34" charset="0"/>
                <a:ea typeface="Source Sans Pro ExtraLight" panose="020B0303030403020204" pitchFamily="34" charset="0"/>
              </a:rPr>
              <a:t>Πηγή:</a:t>
            </a:r>
            <a:r>
              <a:rPr lang="en-US" sz="800" dirty="0">
                <a:latin typeface="Source Sans Pro ExtraLight" panose="020B0303030403020204" pitchFamily="34" charset="0"/>
                <a:ea typeface="Source Sans Pro ExtraLight" panose="020B0303030403020204" pitchFamily="34" charset="0"/>
              </a:rPr>
              <a:t>https://www.researchgate.net/figure/A-simple-example-of-visualizing-gradient-boosting_fig5_326379229</a:t>
            </a:r>
            <a:endParaRPr lang="el-GR" sz="800" dirty="0">
              <a:latin typeface="Source Sans Pro ExtraLight" panose="020B0303030403020204" pitchFamily="34" charset="0"/>
              <a:ea typeface="Source Sans Pro ExtraLight" panose="020B0303030403020204" pitchFamily="34" charset="0"/>
            </a:endParaRPr>
          </a:p>
        </p:txBody>
      </p:sp>
    </p:spTree>
    <p:extLst>
      <p:ext uri="{BB962C8B-B14F-4D97-AF65-F5344CB8AC3E}">
        <p14:creationId xmlns:p14="http://schemas.microsoft.com/office/powerpoint/2010/main" val="4072050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latin typeface="Source Sans Pro Black" panose="020B0803030403020204" pitchFamily="34" charset="0"/>
                <a:ea typeface="Source Sans Pro Black" panose="020B0803030403020204" pitchFamily="34" charset="0"/>
              </a:rPr>
              <a:t>Association Rule Mining</a:t>
            </a:r>
            <a:endParaRPr lang="el-GR" dirty="0"/>
          </a:p>
        </p:txBody>
      </p:sp>
      <p:sp>
        <p:nvSpPr>
          <p:cNvPr id="3" name="Θέση περιεχομένου 2"/>
          <p:cNvSpPr>
            <a:spLocks noGrp="1"/>
          </p:cNvSpPr>
          <p:nvPr>
            <p:ph idx="1"/>
          </p:nvPr>
        </p:nvSpPr>
        <p:spPr>
          <a:xfrm>
            <a:off x="730135" y="1358189"/>
            <a:ext cx="10515600" cy="4351338"/>
          </a:xfrm>
        </p:spPr>
        <p:txBody>
          <a:bodyPr>
            <a:normAutofit/>
          </a:bodyPr>
          <a:lstStyle/>
          <a:p>
            <a:r>
              <a:rPr lang="el-GR" sz="2400" dirty="0" smtClean="0">
                <a:latin typeface="Source Sans Pro ExtraLight" panose="020B0303030403020204" pitchFamily="34" charset="0"/>
                <a:ea typeface="Source Sans Pro ExtraLight" panose="020B0303030403020204" pitchFamily="34" charset="0"/>
              </a:rPr>
              <a:t>Σύνδεση με το πεδίο της εξόρυξης δεδομένων</a:t>
            </a:r>
          </a:p>
          <a:p>
            <a:r>
              <a:rPr lang="el-GR" sz="2400" dirty="0" smtClean="0">
                <a:latin typeface="Source Sans Pro ExtraLight" panose="020B0303030403020204" pitchFamily="34" charset="0"/>
                <a:ea typeface="Source Sans Pro ExtraLight" panose="020B0303030403020204" pitchFamily="34" charset="0"/>
              </a:rPr>
              <a:t>Κανόνες συσχέτισης κειμένου με βαθμολογία (</a:t>
            </a:r>
            <a:r>
              <a:rPr lang="el-GR" sz="2400" b="1" dirty="0" smtClean="0">
                <a:latin typeface="Source Sans Pro ExtraLight" panose="020B0303030403020204" pitchFamily="34" charset="0"/>
                <a:ea typeface="Source Sans Pro ExtraLight" panose="020B0303030403020204" pitchFamily="34" charset="0"/>
              </a:rPr>
              <a:t>Χ→Υ</a:t>
            </a:r>
            <a:r>
              <a:rPr lang="el-GR" sz="2400" dirty="0" smtClean="0">
                <a:latin typeface="Source Sans Pro ExtraLight" panose="020B0303030403020204" pitchFamily="34" charset="0"/>
                <a:ea typeface="Source Sans Pro ExtraLight" panose="020B0303030403020204" pitchFamily="34" charset="0"/>
              </a:rPr>
              <a:t>)</a:t>
            </a:r>
          </a:p>
          <a:p>
            <a:r>
              <a:rPr lang="el-GR" sz="2400" dirty="0" smtClean="0">
                <a:latin typeface="Source Sans Pro ExtraLight" panose="020B0303030403020204" pitchFamily="34" charset="0"/>
                <a:ea typeface="Source Sans Pro ExtraLight" panose="020B0303030403020204" pitchFamily="34" charset="0"/>
              </a:rPr>
              <a:t>Η μέθοδος εκμεταλλεύεται το ερώτημα, εξάγοντας πληροφορία από τους όρους του. Επομένως είναι αρκετά αποτελεσματική</a:t>
            </a:r>
            <a:r>
              <a:rPr lang="en-US" sz="2400" dirty="0" smtClean="0">
                <a:latin typeface="Source Sans Pro ExtraLight" panose="020B0303030403020204" pitchFamily="34" charset="0"/>
                <a:ea typeface="Source Sans Pro ExtraLight" panose="020B0303030403020204" pitchFamily="34" charset="0"/>
              </a:rPr>
              <a:t>. </a:t>
            </a:r>
            <a:endParaRPr lang="el-GR" sz="2400" dirty="0">
              <a:latin typeface="Source Sans Pro ExtraLight" panose="020B0303030403020204" pitchFamily="34" charset="0"/>
              <a:ea typeface="Source Sans Pro ExtraLight" panose="020B0303030403020204" pitchFamily="34" charset="0"/>
            </a:endParaRPr>
          </a:p>
        </p:txBody>
      </p:sp>
      <p:pic>
        <p:nvPicPr>
          <p:cNvPr id="1026" name="Picture 2" descr="https://www.researchgate.net/profile/Suryatapa_Roy2/publication/327392752/figure/fig5/AS:778865517547522@1562707418455/4-Logical-Overview-of-Association-Rule-Mi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73" y="3109909"/>
            <a:ext cx="4876857" cy="3212989"/>
          </a:xfrm>
          <a:prstGeom prst="rect">
            <a:avLst/>
          </a:prstGeom>
          <a:noFill/>
          <a:extLst>
            <a:ext uri="{909E8E84-426E-40DD-AFC4-6F175D3DCCD1}">
              <a14:hiddenFill xmlns:a14="http://schemas.microsoft.com/office/drawing/2010/main">
                <a:solidFill>
                  <a:srgbClr val="FFFFFF"/>
                </a:solidFill>
              </a14:hiddenFill>
            </a:ext>
          </a:extLst>
        </p:spPr>
      </p:pic>
      <p:pic>
        <p:nvPicPr>
          <p:cNvPr id="4" name="Εικόνα 3"/>
          <p:cNvPicPr>
            <a:picLocks noChangeAspect="1"/>
          </p:cNvPicPr>
          <p:nvPr/>
        </p:nvPicPr>
        <p:blipFill>
          <a:blip r:embed="rId3"/>
          <a:stretch>
            <a:fillRect/>
          </a:stretch>
        </p:blipFill>
        <p:spPr>
          <a:xfrm>
            <a:off x="6987082" y="2942705"/>
            <a:ext cx="4833867" cy="3636142"/>
          </a:xfrm>
          <a:prstGeom prst="rect">
            <a:avLst/>
          </a:prstGeom>
        </p:spPr>
      </p:pic>
      <p:sp>
        <p:nvSpPr>
          <p:cNvPr id="5" name="TextBox 4"/>
          <p:cNvSpPr txBox="1"/>
          <p:nvPr/>
        </p:nvSpPr>
        <p:spPr>
          <a:xfrm>
            <a:off x="7037267" y="6581001"/>
            <a:ext cx="4783682" cy="276999"/>
          </a:xfrm>
          <a:prstGeom prst="rect">
            <a:avLst/>
          </a:prstGeom>
          <a:noFill/>
        </p:spPr>
        <p:txBody>
          <a:bodyPr wrap="none" rtlCol="0">
            <a:spAutoFit/>
          </a:bodyPr>
          <a:lstStyle/>
          <a:p>
            <a:r>
              <a:rPr lang="el-GR" sz="1200" dirty="0" smtClean="0">
                <a:latin typeface="Source Sans Pro ExtraLight" panose="020B0303030403020204" pitchFamily="34" charset="0"/>
                <a:ea typeface="Source Sans Pro ExtraLight" panose="020B0303030403020204" pitchFamily="34" charset="0"/>
              </a:rPr>
              <a:t>Απεικόνιση αποτελεσμάτων των </a:t>
            </a:r>
            <a:r>
              <a:rPr lang="pt-BR" sz="1200" dirty="0">
                <a:latin typeface="Source Sans Pro ExtraLight" panose="020B0303030403020204" pitchFamily="34" charset="0"/>
                <a:ea typeface="Source Sans Pro ExtraLight" panose="020B0303030403020204" pitchFamily="34" charset="0"/>
              </a:rPr>
              <a:t>Veloso, Almeida, Gonçalves, &amp; Meira , 2008 </a:t>
            </a:r>
            <a:endParaRPr lang="el-GR" sz="1200" dirty="0">
              <a:latin typeface="Source Sans Pro ExtraLight" panose="020B0303030403020204" pitchFamily="34" charset="0"/>
              <a:ea typeface="Source Sans Pro ExtraLight" panose="020B0303030403020204" pitchFamily="34" charset="0"/>
            </a:endParaRPr>
          </a:p>
        </p:txBody>
      </p:sp>
      <p:sp>
        <p:nvSpPr>
          <p:cNvPr id="6" name="Θέση υποσέλιδου 5"/>
          <p:cNvSpPr>
            <a:spLocks noGrp="1"/>
          </p:cNvSpPr>
          <p:nvPr>
            <p:ph type="ftr" sz="quarter" idx="11"/>
          </p:nvPr>
        </p:nvSpPr>
        <p:spPr/>
        <p:txBody>
          <a:bodyPr/>
          <a:lstStyle/>
          <a:p>
            <a:r>
              <a:rPr lang="el-GR" dirty="0" smtClean="0"/>
              <a:t>ΤΑΞΙΝΟΜΗΣΗ ΠΟΛΛΑΠΛΩΝ ΤΑΞΕΩΝ</a:t>
            </a:r>
            <a:endParaRPr lang="el-GR" dirty="0"/>
          </a:p>
        </p:txBody>
      </p:sp>
    </p:spTree>
    <p:extLst>
      <p:ext uri="{BB962C8B-B14F-4D97-AF65-F5344CB8AC3E}">
        <p14:creationId xmlns:p14="http://schemas.microsoft.com/office/powerpoint/2010/main" val="53631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latin typeface="Source Sans Pro Black" panose="020B0803030403020204" pitchFamily="34" charset="0"/>
                <a:ea typeface="Source Sans Pro Black" panose="020B0803030403020204" pitchFamily="34" charset="0"/>
              </a:rPr>
              <a:t>Perceptron-Based Ranking (PRanking)</a:t>
            </a:r>
            <a:endParaRPr lang="el-GR" dirty="0"/>
          </a:p>
        </p:txBody>
      </p:sp>
      <p:sp>
        <p:nvSpPr>
          <p:cNvPr id="3" name="Θέση περιεχομένου 2"/>
          <p:cNvSpPr>
            <a:spLocks noGrp="1"/>
          </p:cNvSpPr>
          <p:nvPr>
            <p:ph idx="1"/>
          </p:nvPr>
        </p:nvSpPr>
        <p:spPr/>
        <p:txBody>
          <a:bodyPr>
            <a:normAutofit/>
          </a:bodyPr>
          <a:lstStyle/>
          <a:p>
            <a:r>
              <a:rPr lang="el-GR" sz="2400" smtClean="0">
                <a:latin typeface="Source Sans Pro ExtraLight" panose="020B0303030403020204" pitchFamily="34" charset="0"/>
                <a:ea typeface="Source Sans Pro ExtraLight" panose="020B0303030403020204" pitchFamily="34" charset="0"/>
              </a:rPr>
              <a:t>Αντιστοίχιση ενός κειμένου σε μία από Κ ταξινομημένες κατηγορίες μέσω επανάληψης.</a:t>
            </a:r>
          </a:p>
          <a:p>
            <a:r>
              <a:rPr lang="el-GR" sz="2400" smtClean="0">
                <a:latin typeface="Source Sans Pro ExtraLight" panose="020B0303030403020204" pitchFamily="34" charset="0"/>
                <a:ea typeface="Source Sans Pro ExtraLight" panose="020B0303030403020204" pitchFamily="34" charset="0"/>
              </a:rPr>
              <a:t>Σε κάθε επανάληψη ρυθμίζεται το κατώφλι της κατηγορίας, μέχρι να συγκλίνει η διαδικασία εκπαίδευσης.</a:t>
            </a:r>
          </a:p>
          <a:p>
            <a:r>
              <a:rPr lang="el-GR" sz="2400" smtClean="0">
                <a:latin typeface="Source Sans Pro ExtraLight" panose="020B0303030403020204" pitchFamily="34" charset="0"/>
                <a:ea typeface="Source Sans Pro ExtraLight" panose="020B0303030403020204" pitchFamily="34" charset="0"/>
              </a:rPr>
              <a:t>Πειραματικά δεδομένα δείχνουν καλύτερη απόδοση από τους αλγορίθμους</a:t>
            </a:r>
            <a:r>
              <a:rPr lang="en-US" sz="2400" smtClean="0">
                <a:latin typeface="Source Sans Pro ExtraLight" panose="020B0303030403020204" pitchFamily="34" charset="0"/>
                <a:ea typeface="Source Sans Pro ExtraLight" panose="020B0303030403020204" pitchFamily="34" charset="0"/>
              </a:rPr>
              <a:t> Widrow-Hoff</a:t>
            </a:r>
            <a:r>
              <a:rPr lang="el-GR" sz="2400" smtClean="0">
                <a:latin typeface="Source Sans Pro ExtraLight" panose="020B0303030403020204" pitchFamily="34" charset="0"/>
                <a:ea typeface="Source Sans Pro ExtraLight" panose="020B0303030403020204" pitchFamily="34" charset="0"/>
              </a:rPr>
              <a:t> και </a:t>
            </a:r>
            <a:r>
              <a:rPr lang="en-US" sz="2400" smtClean="0">
                <a:latin typeface="Source Sans Pro ExtraLight" panose="020B0303030403020204" pitchFamily="34" charset="0"/>
                <a:ea typeface="Source Sans Pro ExtraLight" panose="020B0303030403020204" pitchFamily="34" charset="0"/>
              </a:rPr>
              <a:t>MCP.</a:t>
            </a:r>
            <a:endParaRPr lang="el-GR" sz="2400" dirty="0">
              <a:latin typeface="Source Sans Pro ExtraLight" panose="020B0303030403020204" pitchFamily="34" charset="0"/>
              <a:ea typeface="Source Sans Pro ExtraLight" panose="020B0303030403020204" pitchFamily="34" charset="0"/>
            </a:endParaRPr>
          </a:p>
        </p:txBody>
      </p:sp>
      <p:sp>
        <p:nvSpPr>
          <p:cNvPr id="5" name="Θέση υποσέλιδου 4"/>
          <p:cNvSpPr>
            <a:spLocks noGrp="1"/>
          </p:cNvSpPr>
          <p:nvPr>
            <p:ph type="ftr" sz="quarter" idx="11"/>
          </p:nvPr>
        </p:nvSpPr>
        <p:spPr/>
        <p:txBody>
          <a:bodyPr/>
          <a:lstStyle/>
          <a:p>
            <a:r>
              <a:rPr lang="el-GR" dirty="0" smtClean="0"/>
              <a:t>ΤΑΚΤΙΚΗ ΟΠΙΣΘΟΔΡΟΜΗΣΗ</a:t>
            </a:r>
            <a:endParaRPr lang="el-GR" dirty="0"/>
          </a:p>
        </p:txBody>
      </p:sp>
      <p:pic>
        <p:nvPicPr>
          <p:cNvPr id="6" name="Εικόνα 5"/>
          <p:cNvPicPr>
            <a:picLocks noChangeAspect="1"/>
          </p:cNvPicPr>
          <p:nvPr/>
        </p:nvPicPr>
        <p:blipFill>
          <a:blip r:embed="rId2"/>
          <a:stretch>
            <a:fillRect/>
          </a:stretch>
        </p:blipFill>
        <p:spPr>
          <a:xfrm>
            <a:off x="3188942" y="4191355"/>
            <a:ext cx="6196501" cy="2009000"/>
          </a:xfrm>
          <a:prstGeom prst="rect">
            <a:avLst/>
          </a:prstGeom>
        </p:spPr>
      </p:pic>
      <p:sp>
        <p:nvSpPr>
          <p:cNvPr id="7" name="Ορθογώνιο 6"/>
          <p:cNvSpPr/>
          <p:nvPr/>
        </p:nvSpPr>
        <p:spPr>
          <a:xfrm>
            <a:off x="4602480" y="6145224"/>
            <a:ext cx="6096000" cy="261610"/>
          </a:xfrm>
          <a:prstGeom prst="rect">
            <a:avLst/>
          </a:prstGeom>
        </p:spPr>
        <p:txBody>
          <a:bodyPr>
            <a:spAutoFit/>
          </a:bodyPr>
          <a:lstStyle/>
          <a:p>
            <a:r>
              <a:rPr lang="el-GR" sz="1100" dirty="0">
                <a:latin typeface="Source Sans Pro ExtraLight" panose="020B0303030403020204" pitchFamily="34" charset="0"/>
                <a:ea typeface="Source Sans Pro ExtraLight" panose="020B0303030403020204" pitchFamily="34" charset="0"/>
              </a:rPr>
              <a:t>Απεικόνιση αποτελεσμάτων των </a:t>
            </a:r>
            <a:r>
              <a:rPr lang="en-US" sz="1100" dirty="0" err="1" smtClean="0">
                <a:latin typeface="Source Sans Pro ExtraLight" panose="020B0303030403020204" pitchFamily="34" charset="0"/>
                <a:ea typeface="Source Sans Pro ExtraLight" panose="020B0303030403020204" pitchFamily="34" charset="0"/>
              </a:rPr>
              <a:t>Crammer,Singer</a:t>
            </a:r>
            <a:r>
              <a:rPr lang="en-US" sz="1100" dirty="0" smtClean="0">
                <a:latin typeface="Source Sans Pro ExtraLight" panose="020B0303030403020204" pitchFamily="34" charset="0"/>
                <a:ea typeface="Source Sans Pro ExtraLight" panose="020B0303030403020204" pitchFamily="34" charset="0"/>
              </a:rPr>
              <a:t>, 2001</a:t>
            </a:r>
            <a:endParaRPr lang="el-GR" sz="1100" dirty="0">
              <a:latin typeface="Source Sans Pro ExtraLight" panose="020B0303030403020204" pitchFamily="34" charset="0"/>
              <a:ea typeface="Source Sans Pro ExtraLight" panose="020B0303030403020204" pitchFamily="34" charset="0"/>
            </a:endParaRPr>
          </a:p>
        </p:txBody>
      </p:sp>
    </p:spTree>
    <p:extLst>
      <p:ext uri="{BB962C8B-B14F-4D97-AF65-F5344CB8AC3E}">
        <p14:creationId xmlns:p14="http://schemas.microsoft.com/office/powerpoint/2010/main" val="406962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p:cNvPicPr>
            <a:picLocks noChangeAspect="1"/>
          </p:cNvPicPr>
          <p:nvPr/>
        </p:nvPicPr>
        <p:blipFill>
          <a:blip r:embed="rId2"/>
          <a:stretch>
            <a:fillRect/>
          </a:stretch>
        </p:blipFill>
        <p:spPr>
          <a:xfrm>
            <a:off x="3355319" y="1417997"/>
            <a:ext cx="5408512" cy="4068403"/>
          </a:xfrm>
          <a:prstGeom prst="rect">
            <a:avLst/>
          </a:prstGeom>
        </p:spPr>
      </p:pic>
      <p:sp>
        <p:nvSpPr>
          <p:cNvPr id="5" name="TextBox 4"/>
          <p:cNvSpPr txBox="1"/>
          <p:nvPr/>
        </p:nvSpPr>
        <p:spPr>
          <a:xfrm>
            <a:off x="3197377" y="5552902"/>
            <a:ext cx="5408512" cy="646331"/>
          </a:xfrm>
          <a:prstGeom prst="rect">
            <a:avLst/>
          </a:prstGeom>
          <a:noFill/>
        </p:spPr>
        <p:txBody>
          <a:bodyPr wrap="square" rtlCol="0">
            <a:spAutoFit/>
          </a:bodyPr>
          <a:lstStyle/>
          <a:p>
            <a:pPr algn="ctr"/>
            <a:r>
              <a:rPr lang="en-US" dirty="0" smtClean="0">
                <a:latin typeface="Source Sans Pro SemiBold" panose="020B0603030403020204" pitchFamily="34" charset="0"/>
                <a:ea typeface="Source Sans Pro SemiBold" panose="020B0603030403020204" pitchFamily="34" charset="0"/>
              </a:rPr>
              <a:t>Learning to Rank publications 1986-2020.</a:t>
            </a:r>
            <a:br>
              <a:rPr lang="en-US" dirty="0" smtClean="0">
                <a:latin typeface="Source Sans Pro SemiBold" panose="020B0603030403020204" pitchFamily="34" charset="0"/>
                <a:ea typeface="Source Sans Pro SemiBold" panose="020B0603030403020204" pitchFamily="34" charset="0"/>
              </a:rPr>
            </a:br>
            <a:r>
              <a:rPr lang="el-GR" dirty="0" smtClean="0">
                <a:latin typeface="Source Sans Pro SemiBold" panose="020B0603030403020204" pitchFamily="34" charset="0"/>
                <a:ea typeface="Source Sans Pro SemiBold" panose="020B0603030403020204" pitchFamily="34" charset="0"/>
              </a:rPr>
              <a:t>Πηγή: </a:t>
            </a:r>
            <a:r>
              <a:rPr lang="en-US" dirty="0" smtClean="0">
                <a:latin typeface="Source Sans Pro SemiBold" panose="020B0603030403020204" pitchFamily="34" charset="0"/>
                <a:ea typeface="Source Sans Pro SemiBold" panose="020B0603030403020204" pitchFamily="34" charset="0"/>
              </a:rPr>
              <a:t>ACM Digital Library</a:t>
            </a:r>
            <a:endParaRPr lang="el-GR" dirty="0">
              <a:latin typeface="Source Sans Pro SemiBold" panose="020B0603030403020204" pitchFamily="34" charset="0"/>
              <a:ea typeface="Source Sans Pro SemiBold" panose="020B0603030403020204" pitchFamily="34" charset="0"/>
            </a:endParaRPr>
          </a:p>
        </p:txBody>
      </p:sp>
      <p:sp>
        <p:nvSpPr>
          <p:cNvPr id="7" name="TextBox 6"/>
          <p:cNvSpPr txBox="1"/>
          <p:nvPr/>
        </p:nvSpPr>
        <p:spPr>
          <a:xfrm>
            <a:off x="2806074" y="515389"/>
            <a:ext cx="6191118" cy="523220"/>
          </a:xfrm>
          <a:prstGeom prst="rect">
            <a:avLst/>
          </a:prstGeom>
          <a:noFill/>
        </p:spPr>
        <p:txBody>
          <a:bodyPr wrap="none" rtlCol="0">
            <a:spAutoFit/>
          </a:bodyPr>
          <a:lstStyle/>
          <a:p>
            <a:r>
              <a:rPr lang="el-GR" sz="2800" dirty="0" smtClean="0">
                <a:latin typeface="Source Sans Pro Black" panose="020B0803030403020204" pitchFamily="34" charset="0"/>
                <a:ea typeface="Source Sans Pro Black" panose="020B0803030403020204" pitchFamily="34" charset="0"/>
              </a:rPr>
              <a:t>ΕΝΔΙΑΦΕΡΟΝ ΓΙΑ </a:t>
            </a:r>
            <a:r>
              <a:rPr lang="en-US" sz="2800" dirty="0" smtClean="0">
                <a:latin typeface="Source Sans Pro Black" panose="020B0803030403020204" pitchFamily="34" charset="0"/>
                <a:ea typeface="Source Sans Pro Black" panose="020B0803030403020204" pitchFamily="34" charset="0"/>
              </a:rPr>
              <a:t>LEARNING TO RANK</a:t>
            </a:r>
            <a:endParaRPr lang="el-GR" sz="2800" dirty="0">
              <a:latin typeface="Source Sans Pro Black" panose="020B0803030403020204" pitchFamily="34" charset="0"/>
              <a:ea typeface="Source Sans Pro Black" panose="020B0803030403020204" pitchFamily="34" charset="0"/>
            </a:endParaRPr>
          </a:p>
        </p:txBody>
      </p:sp>
    </p:spTree>
    <p:extLst>
      <p:ext uri="{BB962C8B-B14F-4D97-AF65-F5344CB8AC3E}">
        <p14:creationId xmlns:p14="http://schemas.microsoft.com/office/powerpoint/2010/main" val="450077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latin typeface="Source Sans Pro Black" panose="020B0803030403020204" pitchFamily="34" charset="0"/>
                <a:ea typeface="Source Sans Pro Black" panose="020B0803030403020204" pitchFamily="34" charset="0"/>
              </a:rPr>
              <a:t>Large Margin Principles</a:t>
            </a:r>
            <a:endParaRPr lang="el-GR" dirty="0"/>
          </a:p>
        </p:txBody>
      </p:sp>
      <p:sp>
        <p:nvSpPr>
          <p:cNvPr id="3" name="Θέση περιεχομένου 2"/>
          <p:cNvSpPr>
            <a:spLocks noGrp="1"/>
          </p:cNvSpPr>
          <p:nvPr>
            <p:ph idx="1"/>
          </p:nvPr>
        </p:nvSpPr>
        <p:spPr/>
        <p:txBody>
          <a:bodyPr>
            <a:normAutofit/>
          </a:bodyPr>
          <a:lstStyle/>
          <a:p>
            <a:r>
              <a:rPr lang="el-GR" sz="2000" dirty="0" smtClean="0">
                <a:latin typeface="Source Sans Pro ExtraLight" panose="020B0303030403020204" pitchFamily="34" charset="0"/>
                <a:ea typeface="Source Sans Pro ExtraLight" panose="020B0303030403020204" pitchFamily="34" charset="0"/>
              </a:rPr>
              <a:t>Αποτελεί επέκταση του </a:t>
            </a:r>
            <a:r>
              <a:rPr lang="en-US" sz="2000" dirty="0" smtClean="0">
                <a:latin typeface="Source Sans Pro ExtraLight" panose="020B0303030403020204" pitchFamily="34" charset="0"/>
                <a:ea typeface="Source Sans Pro ExtraLight" panose="020B0303030403020204" pitchFamily="34" charset="0"/>
              </a:rPr>
              <a:t>PRanking, </a:t>
            </a:r>
            <a:r>
              <a:rPr lang="el-GR" sz="2000" dirty="0" smtClean="0">
                <a:latin typeface="Source Sans Pro ExtraLight" panose="020B0303030403020204" pitchFamily="34" charset="0"/>
                <a:ea typeface="Source Sans Pro ExtraLight" panose="020B0303030403020204" pitchFamily="34" charset="0"/>
              </a:rPr>
              <a:t>με χρήση του </a:t>
            </a:r>
            <a:r>
              <a:rPr lang="en-US" sz="2000" dirty="0" smtClean="0">
                <a:latin typeface="Source Sans Pro ExtraLight" panose="020B0303030403020204" pitchFamily="34" charset="0"/>
                <a:ea typeface="Source Sans Pro ExtraLight" panose="020B0303030403020204" pitchFamily="34" charset="0"/>
              </a:rPr>
              <a:t>Support Vector Machine</a:t>
            </a:r>
          </a:p>
          <a:p>
            <a:r>
              <a:rPr lang="el-GR" sz="2000" dirty="0" smtClean="0">
                <a:latin typeface="Source Sans Pro ExtraLight" panose="020B0303030403020204" pitchFamily="34" charset="0"/>
                <a:ea typeface="Source Sans Pro ExtraLight" panose="020B0303030403020204" pitchFamily="34" charset="0"/>
              </a:rPr>
              <a:t>Δύο κατηγορίες:</a:t>
            </a:r>
          </a:p>
          <a:p>
            <a:pPr lvl="1"/>
            <a:r>
              <a:rPr lang="en-US" sz="1800" b="1" dirty="0" smtClean="0">
                <a:latin typeface="Source Sans Pro ExtraLight" panose="020B0303030403020204" pitchFamily="34" charset="0"/>
                <a:ea typeface="Source Sans Pro ExtraLight" panose="020B0303030403020204" pitchFamily="34" charset="0"/>
              </a:rPr>
              <a:t>Fixed-margin</a:t>
            </a:r>
            <a:r>
              <a:rPr lang="el-GR" sz="1800" dirty="0" smtClean="0">
                <a:latin typeface="Source Sans Pro ExtraLight" panose="020B0303030403020204" pitchFamily="34" charset="0"/>
                <a:ea typeface="Source Sans Pro ExtraLight" panose="020B0303030403020204" pitchFamily="34" charset="0"/>
              </a:rPr>
              <a:t>: οι αποστάσεις (</a:t>
            </a:r>
            <a:r>
              <a:rPr lang="en-US" sz="1800" dirty="0" smtClean="0">
                <a:latin typeface="Source Sans Pro ExtraLight" panose="020B0303030403020204" pitchFamily="34" charset="0"/>
                <a:ea typeface="Source Sans Pro ExtraLight" panose="020B0303030403020204" pitchFamily="34" charset="0"/>
              </a:rPr>
              <a:t>margins)</a:t>
            </a:r>
            <a:r>
              <a:rPr lang="el-GR" sz="1800" dirty="0" smtClean="0">
                <a:latin typeface="Source Sans Pro ExtraLight" panose="020B0303030403020204" pitchFamily="34" charset="0"/>
                <a:ea typeface="Source Sans Pro ExtraLight" panose="020B0303030403020204" pitchFamily="34" charset="0"/>
              </a:rPr>
              <a:t> που επιτρέπονται είναι καθορισμένες</a:t>
            </a:r>
            <a:endParaRPr lang="en-US" sz="1800" dirty="0">
              <a:latin typeface="Source Sans Pro ExtraLight" panose="020B0303030403020204" pitchFamily="34" charset="0"/>
              <a:ea typeface="Source Sans Pro ExtraLight" panose="020B0303030403020204" pitchFamily="34" charset="0"/>
            </a:endParaRPr>
          </a:p>
          <a:p>
            <a:pPr lvl="1"/>
            <a:r>
              <a:rPr lang="en-US" sz="1800" b="1" dirty="0" smtClean="0">
                <a:latin typeface="Source Sans Pro ExtraLight" panose="020B0303030403020204" pitchFamily="34" charset="0"/>
                <a:ea typeface="Source Sans Pro ExtraLight" panose="020B0303030403020204" pitchFamily="34" charset="0"/>
              </a:rPr>
              <a:t>Sum-of-margins</a:t>
            </a:r>
            <a:r>
              <a:rPr lang="en-US" sz="1800" dirty="0" smtClean="0">
                <a:latin typeface="Source Sans Pro ExtraLight" panose="020B0303030403020204" pitchFamily="34" charset="0"/>
                <a:ea typeface="Source Sans Pro ExtraLight" panose="020B0303030403020204" pitchFamily="34" charset="0"/>
              </a:rPr>
              <a:t>:</a:t>
            </a:r>
            <a:r>
              <a:rPr lang="el-GR" sz="1800" dirty="0" smtClean="0">
                <a:latin typeface="Source Sans Pro ExtraLight" panose="020B0303030403020204" pitchFamily="34" charset="0"/>
                <a:ea typeface="Source Sans Pro ExtraLight" panose="020B0303030403020204" pitchFamily="34" charset="0"/>
              </a:rPr>
              <a:t> εισάγονται ενδιάμεσα κατώφλια τα οποία εκφράζουν τις ακριβείς αποστάσεις μεταξύ όρων-βαρών και κατωφλιών</a:t>
            </a:r>
          </a:p>
          <a:p>
            <a:r>
              <a:rPr lang="el-GR" sz="2000" dirty="0" smtClean="0">
                <a:latin typeface="Source Sans Pro ExtraLight" panose="020B0303030403020204" pitchFamily="34" charset="0"/>
                <a:ea typeface="Source Sans Pro ExtraLight" panose="020B0303030403020204" pitchFamily="34" charset="0"/>
              </a:rPr>
              <a:t>Σε σύγκριση με το </a:t>
            </a:r>
            <a:r>
              <a:rPr lang="en-US" sz="2000" dirty="0" smtClean="0">
                <a:latin typeface="Source Sans Pro ExtraLight" panose="020B0303030403020204" pitchFamily="34" charset="0"/>
                <a:ea typeface="Source Sans Pro ExtraLight" panose="020B0303030403020204" pitchFamily="34" charset="0"/>
              </a:rPr>
              <a:t>PRank,</a:t>
            </a:r>
            <a:r>
              <a:rPr lang="el-GR" sz="2000" dirty="0" smtClean="0">
                <a:latin typeface="Source Sans Pro ExtraLight" panose="020B0303030403020204" pitchFamily="34" charset="0"/>
                <a:ea typeface="Source Sans Pro ExtraLight" panose="020B0303030403020204" pitchFamily="34" charset="0"/>
              </a:rPr>
              <a:t> το μοντέλο αυτό παρουσιάζει καλύτερο μέσο σφάλμα της τάξης του 0.7</a:t>
            </a:r>
            <a:endParaRPr lang="en-US" sz="2000" dirty="0" smtClean="0">
              <a:latin typeface="Source Sans Pro ExtraLight" panose="020B0303030403020204" pitchFamily="34" charset="0"/>
              <a:ea typeface="Source Sans Pro ExtraLight" panose="020B0303030403020204" pitchFamily="34" charset="0"/>
            </a:endParaRPr>
          </a:p>
        </p:txBody>
      </p:sp>
      <p:pic>
        <p:nvPicPr>
          <p:cNvPr id="4" name="Εικόνα 3"/>
          <p:cNvPicPr>
            <a:picLocks noChangeAspect="1"/>
          </p:cNvPicPr>
          <p:nvPr/>
        </p:nvPicPr>
        <p:blipFill>
          <a:blip r:embed="rId2"/>
          <a:stretch>
            <a:fillRect/>
          </a:stretch>
        </p:blipFill>
        <p:spPr>
          <a:xfrm>
            <a:off x="3507969" y="3861625"/>
            <a:ext cx="4529009" cy="2405032"/>
          </a:xfrm>
          <a:prstGeom prst="rect">
            <a:avLst/>
          </a:prstGeom>
        </p:spPr>
      </p:pic>
      <p:sp>
        <p:nvSpPr>
          <p:cNvPr id="5" name="Ορθογώνιο 4"/>
          <p:cNvSpPr/>
          <p:nvPr/>
        </p:nvSpPr>
        <p:spPr>
          <a:xfrm>
            <a:off x="3785965" y="6202461"/>
            <a:ext cx="4139275" cy="307777"/>
          </a:xfrm>
          <a:prstGeom prst="rect">
            <a:avLst/>
          </a:prstGeom>
        </p:spPr>
        <p:txBody>
          <a:bodyPr wrap="none">
            <a:spAutoFit/>
          </a:bodyPr>
          <a:lstStyle/>
          <a:p>
            <a:r>
              <a:rPr lang="el-GR" sz="1400" dirty="0">
                <a:latin typeface="Source Sans Pro ExtraLight" panose="020B0303030403020204" pitchFamily="34" charset="0"/>
                <a:ea typeface="Source Sans Pro ExtraLight" panose="020B0303030403020204" pitchFamily="34" charset="0"/>
              </a:rPr>
              <a:t>Απεικόνιση αποτελεσμάτων των </a:t>
            </a:r>
            <a:r>
              <a:rPr lang="en-US" sz="1400" dirty="0" err="1">
                <a:latin typeface="Source Sans Pro ExtraLight" panose="020B0303030403020204" pitchFamily="34" charset="0"/>
                <a:ea typeface="Source Sans Pro ExtraLight" panose="020B0303030403020204" pitchFamily="34" charset="0"/>
              </a:rPr>
              <a:t>Shashua</a:t>
            </a:r>
            <a:r>
              <a:rPr lang="en-US" sz="1400" dirty="0">
                <a:latin typeface="Source Sans Pro ExtraLight" panose="020B0303030403020204" pitchFamily="34" charset="0"/>
                <a:ea typeface="Source Sans Pro ExtraLight" panose="020B0303030403020204" pitchFamily="34" charset="0"/>
              </a:rPr>
              <a:t> &amp; Levin, 2002 </a:t>
            </a:r>
            <a:endParaRPr lang="el-GR" sz="1400" dirty="0">
              <a:latin typeface="Source Sans Pro ExtraLight" panose="020B0303030403020204" pitchFamily="34" charset="0"/>
              <a:ea typeface="Source Sans Pro ExtraLight" panose="020B0303030403020204" pitchFamily="34" charset="0"/>
            </a:endParaRPr>
          </a:p>
        </p:txBody>
      </p:sp>
      <p:sp>
        <p:nvSpPr>
          <p:cNvPr id="6" name="Θέση υποσέλιδου 5"/>
          <p:cNvSpPr>
            <a:spLocks noGrp="1"/>
          </p:cNvSpPr>
          <p:nvPr>
            <p:ph type="ftr" sz="quarter" idx="11"/>
          </p:nvPr>
        </p:nvSpPr>
        <p:spPr/>
        <p:txBody>
          <a:bodyPr/>
          <a:lstStyle/>
          <a:p>
            <a:r>
              <a:rPr lang="el-GR" dirty="0" smtClean="0"/>
              <a:t>ΤΑΚΤΙΚΗ ΟΠΙΣΘΟΔΡΟΜΗΣΗ</a:t>
            </a:r>
            <a:endParaRPr lang="el-GR" dirty="0"/>
          </a:p>
        </p:txBody>
      </p:sp>
    </p:spTree>
    <p:extLst>
      <p:ext uri="{BB962C8B-B14F-4D97-AF65-F5344CB8AC3E}">
        <p14:creationId xmlns:p14="http://schemas.microsoft.com/office/powerpoint/2010/main" val="3057561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latin typeface="Source Sans Pro Black" panose="020B0803030403020204" pitchFamily="34" charset="0"/>
                <a:ea typeface="Source Sans Pro Black" panose="020B0803030403020204" pitchFamily="34" charset="0"/>
              </a:rPr>
              <a:t>Threshold-Based Loss Functions</a:t>
            </a:r>
            <a:endParaRPr lang="el-GR" dirty="0"/>
          </a:p>
        </p:txBody>
      </p:sp>
      <p:sp>
        <p:nvSpPr>
          <p:cNvPr id="3" name="Θέση περιεχομένου 2"/>
          <p:cNvSpPr>
            <a:spLocks noGrp="1"/>
          </p:cNvSpPr>
          <p:nvPr>
            <p:ph idx="1"/>
          </p:nvPr>
        </p:nvSpPr>
        <p:spPr/>
        <p:txBody>
          <a:bodyPr>
            <a:normAutofit/>
          </a:bodyPr>
          <a:lstStyle/>
          <a:p>
            <a:r>
              <a:rPr lang="el-GR" sz="2400" dirty="0" smtClean="0">
                <a:latin typeface="Source Sans Pro ExtraLight" panose="020B0303030403020204" pitchFamily="34" charset="0"/>
                <a:ea typeface="Source Sans Pro ExtraLight" panose="020B0303030403020204" pitchFamily="34" charset="0"/>
              </a:rPr>
              <a:t>Αφορά συναρτήσεις σφάλματος οι οποίες λαμβάνουν </a:t>
            </a:r>
            <a:r>
              <a:rPr lang="el-GR" sz="2400" dirty="0" err="1" smtClean="0">
                <a:latin typeface="Source Sans Pro ExtraLight" panose="020B0303030403020204" pitchFamily="34" charset="0"/>
                <a:ea typeface="Source Sans Pro ExtraLight" panose="020B0303030403020204" pitchFamily="34" charset="0"/>
              </a:rPr>
              <a:t>υπ’όψιν</a:t>
            </a:r>
            <a:r>
              <a:rPr lang="el-GR" sz="2400" dirty="0" smtClean="0">
                <a:latin typeface="Source Sans Pro ExtraLight" panose="020B0303030403020204" pitchFamily="34" charset="0"/>
                <a:ea typeface="Source Sans Pro ExtraLight" panose="020B0303030403020204" pitchFamily="34" charset="0"/>
              </a:rPr>
              <a:t> τους τη συνάρτηση ποινής απόστασης από το κατώφλι, φ() ,για τους αλγορίθμους τακτικής οπισθοδρόμησης (</a:t>
            </a:r>
            <a:r>
              <a:rPr lang="en-US" sz="2400" dirty="0" smtClean="0">
                <a:latin typeface="Source Sans Pro ExtraLight" panose="020B0303030403020204" pitchFamily="34" charset="0"/>
                <a:ea typeface="Source Sans Pro ExtraLight" panose="020B0303030403020204" pitchFamily="34" charset="0"/>
              </a:rPr>
              <a:t>ordinal regression)</a:t>
            </a:r>
            <a:r>
              <a:rPr lang="el-GR" sz="2400" dirty="0" smtClean="0">
                <a:latin typeface="Source Sans Pro ExtraLight" panose="020B0303030403020204" pitchFamily="34" charset="0"/>
                <a:ea typeface="Source Sans Pro ExtraLight" panose="020B0303030403020204" pitchFamily="34" charset="0"/>
              </a:rPr>
              <a:t>.</a:t>
            </a:r>
          </a:p>
          <a:p>
            <a:r>
              <a:rPr lang="el-GR" sz="2400" dirty="0" smtClean="0">
                <a:latin typeface="Source Sans Pro ExtraLight" panose="020B0303030403020204" pitchFamily="34" charset="0"/>
                <a:ea typeface="Source Sans Pro ExtraLight" panose="020B0303030403020204" pitchFamily="34" charset="0"/>
              </a:rPr>
              <a:t>Παρουσιάζουν καλύτερα αποτελέσματα σε σύγκριση με ταξινόμηση πολλαπλών τάξεων.</a:t>
            </a:r>
            <a:endParaRPr lang="el-GR" sz="2400" dirty="0">
              <a:latin typeface="Source Sans Pro ExtraLight" panose="020B0303030403020204" pitchFamily="34" charset="0"/>
              <a:ea typeface="Source Sans Pro ExtraLight" panose="020B0303030403020204" pitchFamily="34" charset="0"/>
            </a:endParaRPr>
          </a:p>
        </p:txBody>
      </p:sp>
      <p:pic>
        <p:nvPicPr>
          <p:cNvPr id="5" name="Εικόνα 4"/>
          <p:cNvPicPr>
            <a:picLocks noChangeAspect="1"/>
          </p:cNvPicPr>
          <p:nvPr/>
        </p:nvPicPr>
        <p:blipFill>
          <a:blip r:embed="rId2"/>
          <a:stretch>
            <a:fillRect/>
          </a:stretch>
        </p:blipFill>
        <p:spPr>
          <a:xfrm>
            <a:off x="7321886" y="3433157"/>
            <a:ext cx="3892234" cy="2992695"/>
          </a:xfrm>
          <a:prstGeom prst="rect">
            <a:avLst/>
          </a:prstGeom>
        </p:spPr>
      </p:pic>
      <p:sp>
        <p:nvSpPr>
          <p:cNvPr id="6" name="Ορθογώνιο 5"/>
          <p:cNvSpPr/>
          <p:nvPr/>
        </p:nvSpPr>
        <p:spPr>
          <a:xfrm>
            <a:off x="7233761" y="6425852"/>
            <a:ext cx="4120039" cy="307777"/>
          </a:xfrm>
          <a:prstGeom prst="rect">
            <a:avLst/>
          </a:prstGeom>
        </p:spPr>
        <p:txBody>
          <a:bodyPr wrap="none">
            <a:spAutoFit/>
          </a:bodyPr>
          <a:lstStyle/>
          <a:p>
            <a:r>
              <a:rPr lang="el-GR" sz="1400" dirty="0">
                <a:latin typeface="Source Sans Pro ExtraLight" panose="020B0303030403020204" pitchFamily="34" charset="0"/>
                <a:ea typeface="Source Sans Pro ExtraLight" panose="020B0303030403020204" pitchFamily="34" charset="0"/>
              </a:rPr>
              <a:t>Απεικόνιση αποτελεσμάτων των </a:t>
            </a:r>
            <a:r>
              <a:rPr lang="en-US" sz="1400" dirty="0">
                <a:latin typeface="Source Sans Pro ExtraLight" panose="020B0303030403020204" pitchFamily="34" charset="0"/>
                <a:ea typeface="Source Sans Pro ExtraLight" panose="020B0303030403020204" pitchFamily="34" charset="0"/>
              </a:rPr>
              <a:t>Rennie &amp; </a:t>
            </a:r>
            <a:r>
              <a:rPr lang="en-US" sz="1400" dirty="0" err="1">
                <a:latin typeface="Source Sans Pro ExtraLight" panose="020B0303030403020204" pitchFamily="34" charset="0"/>
                <a:ea typeface="Source Sans Pro ExtraLight" panose="020B0303030403020204" pitchFamily="34" charset="0"/>
              </a:rPr>
              <a:t>Srebro</a:t>
            </a:r>
            <a:r>
              <a:rPr lang="en-US" sz="1400" dirty="0">
                <a:latin typeface="Source Sans Pro ExtraLight" panose="020B0303030403020204" pitchFamily="34" charset="0"/>
                <a:ea typeface="Source Sans Pro ExtraLight" panose="020B0303030403020204" pitchFamily="34" charset="0"/>
              </a:rPr>
              <a:t>, 2005 </a:t>
            </a:r>
            <a:endParaRPr lang="el-GR" sz="1400" dirty="0">
              <a:latin typeface="Source Sans Pro ExtraLight" panose="020B0303030403020204" pitchFamily="34" charset="0"/>
              <a:ea typeface="Source Sans Pro ExtraLight" panose="020B0303030403020204" pitchFamily="34" charset="0"/>
            </a:endParaRPr>
          </a:p>
        </p:txBody>
      </p:sp>
      <p:sp>
        <p:nvSpPr>
          <p:cNvPr id="7" name="Θέση υποσέλιδου 6"/>
          <p:cNvSpPr>
            <a:spLocks noGrp="1"/>
          </p:cNvSpPr>
          <p:nvPr>
            <p:ph type="ftr" sz="quarter" idx="11"/>
          </p:nvPr>
        </p:nvSpPr>
        <p:spPr/>
        <p:txBody>
          <a:bodyPr/>
          <a:lstStyle/>
          <a:p>
            <a:r>
              <a:rPr lang="el-GR" smtClean="0"/>
              <a:t>ΤΑΚΤΙΚΗ ΟΠΙΣΘΟΔΡΟΜΗΣΗ</a:t>
            </a:r>
            <a:endParaRPr lang="el-GR"/>
          </a:p>
        </p:txBody>
      </p:sp>
    </p:spTree>
    <p:extLst>
      <p:ext uri="{BB962C8B-B14F-4D97-AF65-F5344CB8AC3E}">
        <p14:creationId xmlns:p14="http://schemas.microsoft.com/office/powerpoint/2010/main" val="1751655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29887" y="1080020"/>
            <a:ext cx="10515600" cy="1325563"/>
          </a:xfrm>
        </p:spPr>
        <p:txBody>
          <a:bodyPr/>
          <a:lstStyle/>
          <a:p>
            <a:pPr algn="ctr"/>
            <a:r>
              <a:rPr lang="el-GR" dirty="0" smtClean="0">
                <a:latin typeface="Source Sans Pro SemiBold" panose="020B0603030403020204" pitchFamily="34" charset="0"/>
                <a:ea typeface="Source Sans Pro SemiBold" panose="020B0603030403020204" pitchFamily="34" charset="0"/>
              </a:rPr>
              <a:t>ΣΥΜΠΕΡΑΣΜΑΤΑ</a:t>
            </a:r>
            <a:endParaRPr lang="el-GR" dirty="0">
              <a:latin typeface="Source Sans Pro SemiBold" panose="020B0603030403020204" pitchFamily="34" charset="0"/>
              <a:ea typeface="Source Sans Pro SemiBold" panose="020B0603030403020204" pitchFamily="34" charset="0"/>
            </a:endParaRPr>
          </a:p>
        </p:txBody>
      </p:sp>
      <p:pic>
        <p:nvPicPr>
          <p:cNvPr id="4" name="Εικόνα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3479" y="167945"/>
            <a:ext cx="1188415" cy="1188415"/>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2477056" y="2692706"/>
                <a:ext cx="7789162" cy="923330"/>
              </a:xfrm>
              <a:prstGeom prst="rect">
                <a:avLst/>
              </a:prstGeom>
              <a:noFill/>
            </p:spPr>
            <p:txBody>
              <a:bodyPr wrap="square" rtlCol="0">
                <a:spAutoFit/>
              </a:bodyPr>
              <a:lstStyle/>
              <a:p>
                <a:r>
                  <a:rPr lang="el-GR" dirty="0" smtClean="0">
                    <a:latin typeface="Source Sans Pro ExtraLight" panose="020B0303030403020204" pitchFamily="34" charset="0"/>
                    <a:ea typeface="Source Sans Pro ExtraLight" panose="020B0303030403020204" pitchFamily="34" charset="0"/>
                  </a:rPr>
                  <a:t>Δεν λαμβάνει υπ’όψην κείμενα τα οποία δεν είναι σχετικά με το ερώτημα </a:t>
                </a:r>
                <a:br>
                  <a:rPr lang="el-GR" dirty="0" smtClean="0">
                    <a:latin typeface="Source Sans Pro ExtraLight" panose="020B0303030403020204" pitchFamily="34" charset="0"/>
                    <a:ea typeface="Source Sans Pro ExtraLight" panose="020B0303030403020204" pitchFamily="34" charset="0"/>
                  </a:rPr>
                </a:br>
                <a14:m>
                  <m:oMath xmlns:m="http://schemas.openxmlformats.org/officeDocument/2006/math">
                    <m:r>
                      <a:rPr lang="el-GR" i="1" smtClean="0">
                        <a:latin typeface="Cambria Math" panose="02040503050406030204" pitchFamily="18" charset="0"/>
                        <a:ea typeface="Cambria Math" panose="02040503050406030204" pitchFamily="18" charset="0"/>
                      </a:rPr>
                      <m:t>⇒</m:t>
                    </m:r>
                  </m:oMath>
                </a14:m>
                <a:r>
                  <a:rPr lang="el-GR" dirty="0" smtClean="0">
                    <a:latin typeface="Source Sans Pro ExtraLight" panose="020B0303030403020204" pitchFamily="34" charset="0"/>
                    <a:ea typeface="Source Sans Pro ExtraLight" panose="020B0303030403020204" pitchFamily="34" charset="0"/>
                  </a:rPr>
                  <a:t> ερωτήματα με πολλά συναφή κείμενα επηρεάζουν περισσότερο τη συνάρτηση σφάλματος</a:t>
                </a:r>
                <a:endParaRPr lang="el-GR" dirty="0">
                  <a:latin typeface="Source Sans Pro ExtraLight" panose="020B0303030403020204" pitchFamily="34" charset="0"/>
                  <a:ea typeface="Source Sans Pro ExtraLight" panose="020B0303030403020204" pitchFamily="34"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2477056" y="2692706"/>
                <a:ext cx="7789162" cy="923330"/>
              </a:xfrm>
              <a:prstGeom prst="rect">
                <a:avLst/>
              </a:prstGeom>
              <a:blipFill>
                <a:blip r:embed="rId3"/>
                <a:stretch>
                  <a:fillRect l="-626" t="-3974" b="-9934"/>
                </a:stretch>
              </a:blipFill>
            </p:spPr>
            <p:txBody>
              <a:bodyPr/>
              <a:lstStyle/>
              <a:p>
                <a:r>
                  <a:rPr lang="el-GR">
                    <a:noFill/>
                  </a:rPr>
                  <a:t> </a:t>
                </a:r>
              </a:p>
            </p:txBody>
          </p:sp>
        </mc:Fallback>
      </mc:AlternateContent>
      <p:sp>
        <p:nvSpPr>
          <p:cNvPr id="6" name="TextBox 5"/>
          <p:cNvSpPr txBox="1"/>
          <p:nvPr/>
        </p:nvSpPr>
        <p:spPr>
          <a:xfrm>
            <a:off x="2477056" y="4072492"/>
            <a:ext cx="7273637" cy="646331"/>
          </a:xfrm>
          <a:prstGeom prst="rect">
            <a:avLst/>
          </a:prstGeom>
          <a:noFill/>
        </p:spPr>
        <p:txBody>
          <a:bodyPr wrap="square" rtlCol="0">
            <a:spAutoFit/>
          </a:bodyPr>
          <a:lstStyle/>
          <a:p>
            <a:r>
              <a:rPr lang="el-GR" dirty="0" smtClean="0">
                <a:latin typeface="Source Sans Pro ExtraLight" panose="020B0303030403020204" pitchFamily="34" charset="0"/>
                <a:ea typeface="Source Sans Pro ExtraLight" panose="020B0303030403020204" pitchFamily="34" charset="0"/>
              </a:rPr>
              <a:t>Η συνάρτηση απώλειας επηρεάζεται από τα κείμενα χαμηλής βαθμολογίας, τα οποία δεν ενδιαφέρουν το χρήστη</a:t>
            </a:r>
            <a:endParaRPr lang="el-GR" dirty="0">
              <a:latin typeface="Source Sans Pro ExtraLight" panose="020B0303030403020204" pitchFamily="34" charset="0"/>
              <a:ea typeface="Source Sans Pro ExtraLight" panose="020B0303030403020204" pitchFamily="34" charset="0"/>
            </a:endParaRPr>
          </a:p>
        </p:txBody>
      </p:sp>
      <p:sp>
        <p:nvSpPr>
          <p:cNvPr id="7" name="TextBox 6"/>
          <p:cNvSpPr txBox="1"/>
          <p:nvPr/>
        </p:nvSpPr>
        <p:spPr>
          <a:xfrm>
            <a:off x="676364" y="2024550"/>
            <a:ext cx="10822643" cy="369332"/>
          </a:xfrm>
          <a:prstGeom prst="rect">
            <a:avLst/>
          </a:prstGeom>
          <a:noFill/>
        </p:spPr>
        <p:txBody>
          <a:bodyPr wrap="none" rtlCol="0">
            <a:spAutoFit/>
          </a:bodyPr>
          <a:lstStyle/>
          <a:p>
            <a:r>
              <a:rPr lang="el-GR" dirty="0" smtClean="0">
                <a:latin typeface="Source Sans Pro Light" panose="020B0403030403020204" pitchFamily="34" charset="0"/>
                <a:ea typeface="Source Sans Pro Light" panose="020B0403030403020204" pitchFamily="34" charset="0"/>
              </a:rPr>
              <a:t>Παρά την αποδοτικότητα των αλγορίθμων της, εντοπίζουμε δύο βασικά προβλήματα στην </a:t>
            </a:r>
            <a:r>
              <a:rPr lang="en-US" dirty="0" smtClean="0">
                <a:latin typeface="Source Sans Pro Light" panose="020B0403030403020204" pitchFamily="34" charset="0"/>
                <a:ea typeface="Source Sans Pro Light" panose="020B0403030403020204" pitchFamily="34" charset="0"/>
              </a:rPr>
              <a:t>pointwise </a:t>
            </a:r>
            <a:r>
              <a:rPr lang="el-GR" dirty="0" smtClean="0">
                <a:latin typeface="Source Sans Pro Light" panose="020B0403030403020204" pitchFamily="34" charset="0"/>
                <a:ea typeface="Source Sans Pro Light" panose="020B0403030403020204" pitchFamily="34" charset="0"/>
              </a:rPr>
              <a:t>προσέγγιση:</a:t>
            </a:r>
            <a:endParaRPr lang="el-GR" dirty="0">
              <a:latin typeface="Source Sans Pro Light" panose="020B0403030403020204" pitchFamily="34" charset="0"/>
              <a:ea typeface="Source Sans Pro Light" panose="020B0403030403020204" pitchFamily="34" charset="0"/>
            </a:endParaRPr>
          </a:p>
        </p:txBody>
      </p:sp>
      <p:pic>
        <p:nvPicPr>
          <p:cNvPr id="8" name="Εικόνα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8959" y="2859794"/>
            <a:ext cx="589154" cy="589154"/>
          </a:xfrm>
          <a:prstGeom prst="rect">
            <a:avLst/>
          </a:prstGeom>
        </p:spPr>
      </p:pic>
      <p:pic>
        <p:nvPicPr>
          <p:cNvPr id="9" name="Εικόνα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78267" y="3981147"/>
            <a:ext cx="829019" cy="829019"/>
          </a:xfrm>
          <a:prstGeom prst="rect">
            <a:avLst/>
          </a:prstGeom>
        </p:spPr>
      </p:pic>
    </p:spTree>
    <p:extLst>
      <p:ext uri="{BB962C8B-B14F-4D97-AF65-F5344CB8AC3E}">
        <p14:creationId xmlns:p14="http://schemas.microsoft.com/office/powerpoint/2010/main" val="3706381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1013" y="1575346"/>
            <a:ext cx="5774338" cy="461665"/>
          </a:xfrm>
          <a:prstGeom prst="rect">
            <a:avLst/>
          </a:prstGeom>
          <a:noFill/>
        </p:spPr>
        <p:txBody>
          <a:bodyPr wrap="none" rtlCol="0">
            <a:spAutoFit/>
          </a:bodyPr>
          <a:lstStyle/>
          <a:p>
            <a:r>
              <a:rPr lang="el-GR" sz="2400" dirty="0" smtClean="0">
                <a:latin typeface="Source Sans Pro Black" panose="020B0803030403020204" pitchFamily="34" charset="0"/>
                <a:ea typeface="Source Sans Pro Black" panose="020B0803030403020204" pitchFamily="34" charset="0"/>
              </a:rPr>
              <a:t>ΣΕ ΑΥΤΗ ΤΗΝ ΕΡΓΑΣΙΑ ΠΑΡΟΥΣΙΑΖΟΝΤΑΙ:</a:t>
            </a:r>
            <a:endParaRPr lang="el-GR" sz="2400" dirty="0">
              <a:latin typeface="Source Sans Pro Black" panose="020B0803030403020204" pitchFamily="34" charset="0"/>
              <a:ea typeface="Source Sans Pro Black" panose="020B0803030403020204" pitchFamily="34" charset="0"/>
            </a:endParaRPr>
          </a:p>
        </p:txBody>
      </p:sp>
      <p:sp>
        <p:nvSpPr>
          <p:cNvPr id="5" name="TextBox 4"/>
          <p:cNvSpPr txBox="1"/>
          <p:nvPr/>
        </p:nvSpPr>
        <p:spPr>
          <a:xfrm>
            <a:off x="2856356" y="2676012"/>
            <a:ext cx="6960560" cy="1384995"/>
          </a:xfrm>
          <a:prstGeom prst="rect">
            <a:avLst/>
          </a:prstGeom>
          <a:noFill/>
        </p:spPr>
        <p:txBody>
          <a:bodyPr wrap="none" rtlCol="0">
            <a:spAutoFit/>
          </a:bodyPr>
          <a:lstStyle/>
          <a:p>
            <a:pPr marL="342900" indent="-342900">
              <a:buFont typeface="+mj-lt"/>
              <a:buAutoNum type="arabicPeriod"/>
            </a:pPr>
            <a:r>
              <a:rPr lang="el-GR" sz="2800" dirty="0" smtClean="0">
                <a:latin typeface="Source Sans Pro" panose="020B0503030403020204" pitchFamily="34" charset="0"/>
                <a:ea typeface="Source Sans Pro" panose="020B0503030403020204" pitchFamily="34" charset="0"/>
              </a:rPr>
              <a:t>Μοντέλα βαθμολόγησης κειμένων</a:t>
            </a:r>
          </a:p>
          <a:p>
            <a:pPr marL="342900" indent="-342900">
              <a:buFont typeface="+mj-lt"/>
              <a:buAutoNum type="arabicPeriod"/>
            </a:pPr>
            <a:r>
              <a:rPr lang="el-GR" sz="2800" dirty="0" smtClean="0">
                <a:latin typeface="Source Sans Pro" panose="020B0503030403020204" pitchFamily="34" charset="0"/>
                <a:ea typeface="Source Sans Pro" panose="020B0503030403020204" pitchFamily="34" charset="0"/>
              </a:rPr>
              <a:t>Δομές </a:t>
            </a:r>
            <a:r>
              <a:rPr lang="en-US" sz="2800" dirty="0" smtClean="0">
                <a:latin typeface="Source Sans Pro" panose="020B0503030403020204" pitchFamily="34" charset="0"/>
                <a:ea typeface="Source Sans Pro" panose="020B0503030403020204" pitchFamily="34" charset="0"/>
              </a:rPr>
              <a:t>Machine Learning, Learning to Rank </a:t>
            </a:r>
          </a:p>
          <a:p>
            <a:pPr marL="342900" indent="-342900">
              <a:buFont typeface="+mj-lt"/>
              <a:buAutoNum type="arabicPeriod"/>
            </a:pPr>
            <a:r>
              <a:rPr lang="en-US" sz="2800" dirty="0" smtClean="0">
                <a:latin typeface="Source Sans Pro" panose="020B0503030403020204" pitchFamily="34" charset="0"/>
                <a:ea typeface="Source Sans Pro" panose="020B0503030403020204" pitchFamily="34" charset="0"/>
              </a:rPr>
              <a:t>Pointwise approach</a:t>
            </a:r>
            <a:endParaRPr lang="el-GR" sz="2800" dirty="0">
              <a:latin typeface="Source Sans Pro" panose="020B0503030403020204" pitchFamily="34" charset="0"/>
              <a:ea typeface="Source Sans Pro" panose="020B0503030403020204" pitchFamily="34" charset="0"/>
            </a:endParaRPr>
          </a:p>
        </p:txBody>
      </p:sp>
      <p:pic>
        <p:nvPicPr>
          <p:cNvPr id="6" name="Εικόνα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62867" y="4430684"/>
            <a:ext cx="2088500" cy="2088500"/>
          </a:xfrm>
          <a:prstGeom prst="rect">
            <a:avLst/>
          </a:prstGeom>
        </p:spPr>
      </p:pic>
    </p:spTree>
    <p:extLst>
      <p:ext uri="{BB962C8B-B14F-4D97-AF65-F5344CB8AC3E}">
        <p14:creationId xmlns:p14="http://schemas.microsoft.com/office/powerpoint/2010/main" val="3614343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ource Sans Pro Black" panose="020B0803030403020204" pitchFamily="34" charset="0"/>
                <a:ea typeface="Source Sans Pro Black" panose="020B0803030403020204" pitchFamily="34" charset="0"/>
              </a:rPr>
              <a:t>ΚΛΑΣΣΙΚΑ ΜΟΝΤΕΛΑ ΒΑΘΜΟΛΟΓΗΣΗΣ</a:t>
            </a:r>
            <a:endParaRPr lang="el-GR" dirty="0">
              <a:latin typeface="Source Sans Pro Black" panose="020B0803030403020204" pitchFamily="34" charset="0"/>
              <a:ea typeface="Source Sans Pro Black" panose="020B0803030403020204" pitchFamily="34" charset="0"/>
            </a:endParaRPr>
          </a:p>
        </p:txBody>
      </p:sp>
      <p:pic>
        <p:nvPicPr>
          <p:cNvPr id="5" name="Εικόνα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923" y="1564073"/>
            <a:ext cx="8634153" cy="4458877"/>
          </a:xfrm>
          <a:prstGeom prst="rect">
            <a:avLst/>
          </a:prstGeom>
        </p:spPr>
      </p:pic>
    </p:spTree>
    <p:extLst>
      <p:ext uri="{BB962C8B-B14F-4D97-AF65-F5344CB8AC3E}">
        <p14:creationId xmlns:p14="http://schemas.microsoft.com/office/powerpoint/2010/main" val="3630973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174102" y="234496"/>
            <a:ext cx="10515600" cy="1325563"/>
          </a:xfrm>
        </p:spPr>
        <p:txBody>
          <a:bodyPr/>
          <a:lstStyle/>
          <a:p>
            <a:r>
              <a:rPr lang="el-GR" dirty="0" smtClean="0">
                <a:latin typeface="Source Sans Pro Black" panose="020B0803030403020204" pitchFamily="34" charset="0"/>
                <a:ea typeface="Source Sans Pro Black" panose="020B0803030403020204" pitchFamily="34" charset="0"/>
              </a:rPr>
              <a:t>ΒΑΘΜΟΛΟΓΗΣΗ ΒΑΣΕΙ ΣΧΕΤΙΚΟΤΗΤΑΣ</a:t>
            </a:r>
            <a:endParaRPr lang="el-GR" dirty="0">
              <a:latin typeface="Source Sans Pro Black" panose="020B0803030403020204" pitchFamily="34" charset="0"/>
              <a:ea typeface="Source Sans Pro Black" panose="020B0803030403020204" pitchFamily="34" charset="0"/>
            </a:endParaRPr>
          </a:p>
        </p:txBody>
      </p:sp>
      <p:pic>
        <p:nvPicPr>
          <p:cNvPr id="4" name="Εικόνα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889" y="1560059"/>
            <a:ext cx="6187499" cy="4577419"/>
          </a:xfrm>
          <a:prstGeom prst="rect">
            <a:avLst/>
          </a:prstGeom>
        </p:spPr>
      </p:pic>
      <p:sp>
        <p:nvSpPr>
          <p:cNvPr id="5" name="TextBox 4"/>
          <p:cNvSpPr txBox="1"/>
          <p:nvPr/>
        </p:nvSpPr>
        <p:spPr>
          <a:xfrm>
            <a:off x="940152" y="1943480"/>
            <a:ext cx="3863558" cy="707886"/>
          </a:xfrm>
          <a:prstGeom prst="rect">
            <a:avLst/>
          </a:prstGeom>
          <a:noFill/>
        </p:spPr>
        <p:txBody>
          <a:bodyPr wrap="none" rtlCol="0">
            <a:spAutoFit/>
          </a:bodyPr>
          <a:lstStyle/>
          <a:p>
            <a:r>
              <a:rPr lang="en-US" sz="4000" dirty="0" smtClean="0">
                <a:latin typeface="Source Sans Pro Light" panose="020B0403030403020204" pitchFamily="34" charset="0"/>
                <a:ea typeface="Source Sans Pro Light" panose="020B0403030403020204" pitchFamily="34" charset="0"/>
              </a:rPr>
              <a:t>BOOLEAN MODEL</a:t>
            </a:r>
            <a:endParaRPr lang="el-GR" sz="4000" dirty="0">
              <a:latin typeface="Source Sans Pro Light" panose="020B0403030403020204" pitchFamily="34" charset="0"/>
              <a:ea typeface="Source Sans Pro Light" panose="020B0403030403020204" pitchFamily="34" charset="0"/>
            </a:endParaRPr>
          </a:p>
        </p:txBody>
      </p:sp>
      <p:sp>
        <p:nvSpPr>
          <p:cNvPr id="6" name="TextBox 5"/>
          <p:cNvSpPr txBox="1"/>
          <p:nvPr/>
        </p:nvSpPr>
        <p:spPr>
          <a:xfrm>
            <a:off x="940152" y="2651366"/>
            <a:ext cx="4312291" cy="2677656"/>
          </a:xfrm>
          <a:prstGeom prst="rect">
            <a:avLst/>
          </a:prstGeom>
          <a:noFill/>
        </p:spPr>
        <p:txBody>
          <a:bodyPr wrap="square" rtlCol="0">
            <a:spAutoFit/>
          </a:bodyPr>
          <a:lstStyle/>
          <a:p>
            <a:pPr marL="285750" indent="-285750">
              <a:buFont typeface="Arial" panose="020B0604020202020204" pitchFamily="34" charset="0"/>
              <a:buChar char="•"/>
            </a:pPr>
            <a:r>
              <a:rPr lang="el-GR" sz="2800" dirty="0" smtClean="0">
                <a:latin typeface="Source Sans Pro ExtraLight" panose="020B0303030403020204" pitchFamily="34" charset="0"/>
                <a:ea typeface="Source Sans Pro ExtraLight" panose="020B0303030403020204" pitchFamily="34" charset="0"/>
              </a:rPr>
              <a:t>Εξετάζεται το αν εμφανίζεται ο όρος στο κείμενο ή όχι.</a:t>
            </a:r>
            <a:endParaRPr lang="el-GR" sz="2800" dirty="0">
              <a:latin typeface="Source Sans Pro ExtraLight" panose="020B0303030403020204" pitchFamily="34" charset="0"/>
              <a:ea typeface="Source Sans Pro ExtraLight" panose="020B0303030403020204" pitchFamily="34" charset="0"/>
            </a:endParaRPr>
          </a:p>
          <a:p>
            <a:pPr marL="285750" indent="-285750">
              <a:buFont typeface="Arial" panose="020B0604020202020204" pitchFamily="34" charset="0"/>
              <a:buChar char="•"/>
            </a:pPr>
            <a:r>
              <a:rPr lang="el-GR" sz="2800" dirty="0" smtClean="0">
                <a:latin typeface="Source Sans Pro ExtraLight" panose="020B0303030403020204" pitchFamily="34" charset="0"/>
                <a:ea typeface="Source Sans Pro ExtraLight" panose="020B0303030403020204" pitchFamily="34" charset="0"/>
              </a:rPr>
              <a:t>Χρησιμοποιούνται </a:t>
            </a:r>
            <a:r>
              <a:rPr lang="en-US" sz="2800" dirty="0" smtClean="0">
                <a:latin typeface="Source Sans Pro ExtraLight" panose="020B0303030403020204" pitchFamily="34" charset="0"/>
                <a:ea typeface="Source Sans Pro ExtraLight" panose="020B0303030403020204" pitchFamily="34" charset="0"/>
              </a:rPr>
              <a:t>Boolean </a:t>
            </a:r>
            <a:r>
              <a:rPr lang="el-GR" sz="2800" dirty="0" smtClean="0">
                <a:latin typeface="Source Sans Pro ExtraLight" panose="020B0303030403020204" pitchFamily="34" charset="0"/>
                <a:ea typeface="Source Sans Pro ExtraLight" panose="020B0303030403020204" pitchFamily="34" charset="0"/>
              </a:rPr>
              <a:t>εκφράσεις  (</a:t>
            </a:r>
            <a:r>
              <a:rPr lang="en-US" sz="2800" dirty="0" smtClean="0">
                <a:latin typeface="Source Sans Pro ExtraLight" panose="020B0303030403020204" pitchFamily="34" charset="0"/>
                <a:ea typeface="Source Sans Pro ExtraLight" panose="020B0303030403020204" pitchFamily="34" charset="0"/>
              </a:rPr>
              <a:t>AND,OR,NOT)</a:t>
            </a:r>
            <a:endParaRPr lang="el-GR" sz="2800" dirty="0">
              <a:latin typeface="Source Sans Pro ExtraLight" panose="020B0303030403020204" pitchFamily="34" charset="0"/>
              <a:ea typeface="Source Sans Pro ExtraLight" panose="020B0303030403020204" pitchFamily="34" charset="0"/>
            </a:endParaRPr>
          </a:p>
        </p:txBody>
      </p:sp>
    </p:spTree>
    <p:extLst>
      <p:ext uri="{BB962C8B-B14F-4D97-AF65-F5344CB8AC3E}">
        <p14:creationId xmlns:p14="http://schemas.microsoft.com/office/powerpoint/2010/main" val="390788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ource Sans Pro Black" panose="020B0803030403020204" pitchFamily="34" charset="0"/>
                <a:ea typeface="Source Sans Pro Black" panose="020B0803030403020204" pitchFamily="34" charset="0"/>
              </a:rPr>
              <a:t>ΒΑΘΜΟΛΟΓΗΣΗ ΒΑΣΕΙ ΣΧΕΤΙΚΟΤΗΤΑΣ</a:t>
            </a:r>
            <a:endParaRPr lang="el-GR" dirty="0">
              <a:latin typeface="Source Sans Pro Black" panose="020B0803030403020204" pitchFamily="34" charset="0"/>
              <a:ea typeface="Source Sans Pro Black" panose="020B0803030403020204" pitchFamily="34" charset="0"/>
            </a:endParaRPr>
          </a:p>
        </p:txBody>
      </p:sp>
      <p:sp>
        <p:nvSpPr>
          <p:cNvPr id="5" name="TextBox 4"/>
          <p:cNvSpPr txBox="1"/>
          <p:nvPr/>
        </p:nvSpPr>
        <p:spPr>
          <a:xfrm>
            <a:off x="7231988" y="1984432"/>
            <a:ext cx="4960012" cy="707886"/>
          </a:xfrm>
          <a:prstGeom prst="rect">
            <a:avLst/>
          </a:prstGeom>
          <a:noFill/>
        </p:spPr>
        <p:txBody>
          <a:bodyPr wrap="none" rtlCol="0">
            <a:spAutoFit/>
          </a:bodyPr>
          <a:lstStyle/>
          <a:p>
            <a:r>
              <a:rPr lang="en-US" sz="4000" dirty="0" smtClean="0">
                <a:latin typeface="Source Sans Pro Light" panose="020B0403030403020204" pitchFamily="34" charset="0"/>
                <a:ea typeface="Source Sans Pro Light" panose="020B0403030403020204" pitchFamily="34" charset="0"/>
              </a:rPr>
              <a:t>VECTOR SPACE MODEL</a:t>
            </a:r>
            <a:endParaRPr lang="el-GR" sz="4000" dirty="0">
              <a:latin typeface="Source Sans Pro Light" panose="020B0403030403020204" pitchFamily="34" charset="0"/>
              <a:ea typeface="Source Sans Pro Light" panose="020B0403030403020204" pitchFamily="34" charset="0"/>
            </a:endParaRPr>
          </a:p>
        </p:txBody>
      </p:sp>
      <p:sp>
        <p:nvSpPr>
          <p:cNvPr id="6" name="TextBox 5"/>
          <p:cNvSpPr txBox="1"/>
          <p:nvPr/>
        </p:nvSpPr>
        <p:spPr>
          <a:xfrm>
            <a:off x="7490242" y="2819318"/>
            <a:ext cx="4312291" cy="2677656"/>
          </a:xfrm>
          <a:prstGeom prst="rect">
            <a:avLst/>
          </a:prstGeom>
          <a:noFill/>
        </p:spPr>
        <p:txBody>
          <a:bodyPr wrap="square" rtlCol="0">
            <a:spAutoFit/>
          </a:bodyPr>
          <a:lstStyle/>
          <a:p>
            <a:pPr marL="285750" indent="-285750">
              <a:buFont typeface="Arial" panose="020B0604020202020204" pitchFamily="34" charset="0"/>
              <a:buChar char="•"/>
            </a:pPr>
            <a:r>
              <a:rPr lang="el-GR" sz="2800" dirty="0" smtClean="0">
                <a:latin typeface="Source Sans Pro ExtraLight" panose="020B0303030403020204" pitchFamily="34" charset="0"/>
                <a:ea typeface="Source Sans Pro ExtraLight" panose="020B0303030403020204" pitchFamily="34" charset="0"/>
              </a:rPr>
              <a:t>Κείμενο και όροι αναπαρίστανται ως διανύσματα βαρών</a:t>
            </a:r>
          </a:p>
          <a:p>
            <a:pPr marL="285750" indent="-285750">
              <a:buFont typeface="Arial" panose="020B0604020202020204" pitchFamily="34" charset="0"/>
              <a:buChar char="•"/>
            </a:pPr>
            <a:r>
              <a:rPr lang="el-GR" sz="2800" dirty="0" smtClean="0">
                <a:latin typeface="Source Sans Pro ExtraLight" panose="020B0303030403020204" pitchFamily="34" charset="0"/>
                <a:ea typeface="Source Sans Pro ExtraLight" panose="020B0303030403020204" pitchFamily="34" charset="0"/>
              </a:rPr>
              <a:t>Υπολογισμός μέσω εσωτερικού γινομένου</a:t>
            </a:r>
            <a:r>
              <a:rPr lang="en-US" sz="2800" dirty="0" smtClean="0">
                <a:latin typeface="Source Sans Pro ExtraLight" panose="020B0303030403020204" pitchFamily="34" charset="0"/>
                <a:ea typeface="Source Sans Pro ExtraLight" panose="020B0303030403020204" pitchFamily="34" charset="0"/>
              </a:rPr>
              <a:t> (</a:t>
            </a:r>
            <a:r>
              <a:rPr lang="el-GR" sz="2800" dirty="0" smtClean="0">
                <a:latin typeface="Source Sans Pro ExtraLight" panose="020B0303030403020204" pitchFamily="34" charset="0"/>
                <a:ea typeface="Source Sans Pro ExtraLight" panose="020B0303030403020204" pitchFamily="34" charset="0"/>
              </a:rPr>
              <a:t>συνημίτονου)</a:t>
            </a:r>
            <a:endParaRPr lang="el-GR" sz="2800" dirty="0">
              <a:latin typeface="Source Sans Pro ExtraLight" panose="020B0303030403020204" pitchFamily="34" charset="0"/>
              <a:ea typeface="Source Sans Pro ExtraLight" panose="020B0303030403020204" pitchFamily="34" charset="0"/>
            </a:endParaRPr>
          </a:p>
        </p:txBody>
      </p:sp>
      <p:pic>
        <p:nvPicPr>
          <p:cNvPr id="3" name="Εικόνα 2"/>
          <p:cNvPicPr>
            <a:picLocks noChangeAspect="1"/>
          </p:cNvPicPr>
          <p:nvPr/>
        </p:nvPicPr>
        <p:blipFill>
          <a:blip r:embed="rId2"/>
          <a:stretch>
            <a:fillRect/>
          </a:stretch>
        </p:blipFill>
        <p:spPr>
          <a:xfrm>
            <a:off x="1013810" y="1809603"/>
            <a:ext cx="5840730" cy="4269464"/>
          </a:xfrm>
          <a:prstGeom prst="rect">
            <a:avLst/>
          </a:prstGeom>
        </p:spPr>
      </p:pic>
    </p:spTree>
    <p:extLst>
      <p:ext uri="{BB962C8B-B14F-4D97-AF65-F5344CB8AC3E}">
        <p14:creationId xmlns:p14="http://schemas.microsoft.com/office/powerpoint/2010/main" val="2727696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r>
              <a:rPr lang="el-GR" sz="4000" dirty="0" smtClean="0">
                <a:latin typeface="Source Sans Pro Black" panose="020B0803030403020204" pitchFamily="34" charset="0"/>
                <a:ea typeface="Source Sans Pro Black" panose="020B0803030403020204" pitchFamily="34" charset="0"/>
              </a:rPr>
              <a:t>ΒΑΘΜΟΛΟΓΗΣΗ ΒΑΣΕΙ ΣΗΜΑΝΤΙΚΟΤΗΤΑΣ</a:t>
            </a:r>
            <a:endParaRPr lang="el-GR" sz="4000" dirty="0">
              <a:latin typeface="Source Sans Pro Black" panose="020B0803030403020204" pitchFamily="34" charset="0"/>
              <a:ea typeface="Source Sans Pro Black" panose="020B0803030403020204" pitchFamily="34" charset="0"/>
            </a:endParaRPr>
          </a:p>
        </p:txBody>
      </p:sp>
      <p:sp>
        <p:nvSpPr>
          <p:cNvPr id="5" name="TextBox 4"/>
          <p:cNvSpPr txBox="1"/>
          <p:nvPr/>
        </p:nvSpPr>
        <p:spPr>
          <a:xfrm>
            <a:off x="6475530" y="1911321"/>
            <a:ext cx="2257349" cy="707886"/>
          </a:xfrm>
          <a:prstGeom prst="rect">
            <a:avLst/>
          </a:prstGeom>
          <a:noFill/>
        </p:spPr>
        <p:txBody>
          <a:bodyPr wrap="none" rtlCol="0">
            <a:spAutoFit/>
          </a:bodyPr>
          <a:lstStyle/>
          <a:p>
            <a:r>
              <a:rPr lang="en-US" sz="4000" dirty="0" smtClean="0">
                <a:latin typeface="Source Sans Pro Light" panose="020B0403030403020204" pitchFamily="34" charset="0"/>
                <a:ea typeface="Source Sans Pro Light" panose="020B0403030403020204" pitchFamily="34" charset="0"/>
              </a:rPr>
              <a:t>PageRank</a:t>
            </a:r>
            <a:endParaRPr lang="el-GR" sz="4000" dirty="0">
              <a:latin typeface="Source Sans Pro Light" panose="020B0403030403020204" pitchFamily="34" charset="0"/>
              <a:ea typeface="Source Sans Pro Light" panose="020B0403030403020204" pitchFamily="34" charset="0"/>
            </a:endParaRPr>
          </a:p>
        </p:txBody>
      </p:sp>
      <p:sp>
        <p:nvSpPr>
          <p:cNvPr id="6" name="TextBox 5"/>
          <p:cNvSpPr txBox="1"/>
          <p:nvPr/>
        </p:nvSpPr>
        <p:spPr>
          <a:xfrm>
            <a:off x="6475530" y="2619207"/>
            <a:ext cx="4878270" cy="1815882"/>
          </a:xfrm>
          <a:prstGeom prst="rect">
            <a:avLst/>
          </a:prstGeom>
          <a:noFill/>
        </p:spPr>
        <p:txBody>
          <a:bodyPr wrap="square" rtlCol="0">
            <a:spAutoFit/>
          </a:bodyPr>
          <a:lstStyle/>
          <a:p>
            <a:pPr marL="285750" indent="-285750">
              <a:buFont typeface="Arial" panose="020B0604020202020204" pitchFamily="34" charset="0"/>
              <a:buChar char="•"/>
            </a:pPr>
            <a:r>
              <a:rPr lang="el-GR" sz="2800" dirty="0" smtClean="0">
                <a:latin typeface="Source Sans Pro ExtraLight" panose="020B0303030403020204" pitchFamily="34" charset="0"/>
                <a:ea typeface="Source Sans Pro ExtraLight" panose="020B0303030403020204" pitchFamily="34" charset="0"/>
              </a:rPr>
              <a:t>Χρήστης που «περιφέρεται» στο </a:t>
            </a:r>
            <a:r>
              <a:rPr lang="en-US" sz="2800" dirty="0" smtClean="0">
                <a:latin typeface="Source Sans Pro ExtraLight" panose="020B0303030403020204" pitchFamily="34" charset="0"/>
                <a:ea typeface="Source Sans Pro ExtraLight" panose="020B0303030403020204" pitchFamily="34" charset="0"/>
              </a:rPr>
              <a:t>hyperlink graph</a:t>
            </a:r>
          </a:p>
          <a:p>
            <a:pPr marL="285750" indent="-285750">
              <a:buFont typeface="Arial" panose="020B0604020202020204" pitchFamily="34" charset="0"/>
              <a:buChar char="•"/>
            </a:pPr>
            <a:r>
              <a:rPr lang="el-GR" sz="2800" dirty="0" smtClean="0">
                <a:latin typeface="Source Sans Pro ExtraLight" panose="020B0303030403020204" pitchFamily="34" charset="0"/>
                <a:ea typeface="Source Sans Pro ExtraLight" panose="020B0303030403020204" pitchFamily="34" charset="0"/>
              </a:rPr>
              <a:t>Πιθανότητα να κλικάρει σε </a:t>
            </a:r>
            <a:r>
              <a:rPr lang="en-US" sz="2800" dirty="0" smtClean="0">
                <a:latin typeface="Source Sans Pro ExtraLight" panose="020B0303030403020204" pitchFamily="34" charset="0"/>
                <a:ea typeface="Source Sans Pro ExtraLight" panose="020B0303030403020204" pitchFamily="34" charset="0"/>
              </a:rPr>
              <a:t>link </a:t>
            </a:r>
            <a:r>
              <a:rPr lang="el-GR" sz="2800" dirty="0" smtClean="0">
                <a:latin typeface="Source Sans Pro ExtraLight" panose="020B0303030403020204" pitchFamily="34" charset="0"/>
                <a:ea typeface="Source Sans Pro ExtraLight" panose="020B0303030403020204" pitchFamily="34" charset="0"/>
              </a:rPr>
              <a:t>μιας σελίδας</a:t>
            </a:r>
            <a:endParaRPr lang="el-GR" sz="2800" dirty="0">
              <a:latin typeface="Source Sans Pro ExtraLight" panose="020B0303030403020204" pitchFamily="34" charset="0"/>
              <a:ea typeface="Source Sans Pro ExtraLight" panose="020B0303030403020204" pitchFamily="34" charset="0"/>
            </a:endParaRPr>
          </a:p>
        </p:txBody>
      </p:sp>
      <p:pic>
        <p:nvPicPr>
          <p:cNvPr id="4" name="Εικόνα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812" y="1911321"/>
            <a:ext cx="4552950" cy="3667125"/>
          </a:xfrm>
          <a:prstGeom prst="rect">
            <a:avLst/>
          </a:prstGeom>
        </p:spPr>
      </p:pic>
    </p:spTree>
    <p:extLst>
      <p:ext uri="{BB962C8B-B14F-4D97-AF65-F5344CB8AC3E}">
        <p14:creationId xmlns:p14="http://schemas.microsoft.com/office/powerpoint/2010/main" val="1267230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r>
              <a:rPr lang="el-GR" sz="4000" dirty="0" smtClean="0">
                <a:latin typeface="Source Sans Pro Black" panose="020B0803030403020204" pitchFamily="34" charset="0"/>
                <a:ea typeface="Source Sans Pro Black" panose="020B0803030403020204" pitchFamily="34" charset="0"/>
              </a:rPr>
              <a:t>ΒΑΘΜΟΛΟΓΗΣΗ ΒΑΣΕΙ ΣΗΜΑΝΤΙΚΟΤΗΤΑΣ</a:t>
            </a:r>
            <a:endParaRPr lang="el-GR" sz="4000" dirty="0">
              <a:latin typeface="Source Sans Pro Black" panose="020B0803030403020204" pitchFamily="34" charset="0"/>
              <a:ea typeface="Source Sans Pro Black" panose="020B0803030403020204" pitchFamily="34" charset="0"/>
            </a:endParaRPr>
          </a:p>
        </p:txBody>
      </p:sp>
      <p:sp>
        <p:nvSpPr>
          <p:cNvPr id="5" name="TextBox 4"/>
          <p:cNvSpPr txBox="1"/>
          <p:nvPr/>
        </p:nvSpPr>
        <p:spPr>
          <a:xfrm>
            <a:off x="6475530" y="1911321"/>
            <a:ext cx="2295821" cy="707886"/>
          </a:xfrm>
          <a:prstGeom prst="rect">
            <a:avLst/>
          </a:prstGeom>
          <a:noFill/>
        </p:spPr>
        <p:txBody>
          <a:bodyPr wrap="none" rtlCol="0">
            <a:spAutoFit/>
          </a:bodyPr>
          <a:lstStyle/>
          <a:p>
            <a:r>
              <a:rPr lang="en-US" sz="4000" dirty="0" smtClean="0">
                <a:latin typeface="Source Sans Pro Light" panose="020B0403030403020204" pitchFamily="34" charset="0"/>
                <a:ea typeface="Source Sans Pro Light" panose="020B0403030403020204" pitchFamily="34" charset="0"/>
              </a:rPr>
              <a:t>TrustRank</a:t>
            </a:r>
            <a:endParaRPr lang="el-GR" sz="4000" dirty="0">
              <a:latin typeface="Source Sans Pro Light" panose="020B0403030403020204" pitchFamily="34" charset="0"/>
              <a:ea typeface="Source Sans Pro Light" panose="020B0403030403020204" pitchFamily="34" charset="0"/>
            </a:endParaRPr>
          </a:p>
        </p:txBody>
      </p:sp>
      <p:sp>
        <p:nvSpPr>
          <p:cNvPr id="6" name="TextBox 5"/>
          <p:cNvSpPr txBox="1"/>
          <p:nvPr/>
        </p:nvSpPr>
        <p:spPr>
          <a:xfrm>
            <a:off x="6475530" y="2619207"/>
            <a:ext cx="4878270" cy="1384995"/>
          </a:xfrm>
          <a:prstGeom prst="rect">
            <a:avLst/>
          </a:prstGeom>
          <a:noFill/>
        </p:spPr>
        <p:txBody>
          <a:bodyPr wrap="square" rtlCol="0">
            <a:spAutoFit/>
          </a:bodyPr>
          <a:lstStyle/>
          <a:p>
            <a:pPr marL="285750" indent="-285750">
              <a:buFont typeface="Arial" panose="020B0604020202020204" pitchFamily="34" charset="0"/>
              <a:buChar char="•"/>
            </a:pPr>
            <a:r>
              <a:rPr lang="el-GR" sz="2800" dirty="0" smtClean="0">
                <a:latin typeface="Source Sans Pro ExtraLight" panose="020B0303030403020204" pitchFamily="34" charset="0"/>
                <a:ea typeface="Source Sans Pro ExtraLight" panose="020B0303030403020204" pitchFamily="34" charset="0"/>
              </a:rPr>
              <a:t>Συνυπολογίζεται η αξιοπιστία της σελίδας</a:t>
            </a:r>
          </a:p>
          <a:p>
            <a:pPr marL="285750" indent="-285750">
              <a:buFont typeface="Arial" panose="020B0604020202020204" pitchFamily="34" charset="0"/>
              <a:buChar char="•"/>
            </a:pPr>
            <a:r>
              <a:rPr lang="el-GR" sz="2800" dirty="0" smtClean="0">
                <a:latin typeface="Source Sans Pro ExtraLight" panose="020B0303030403020204" pitchFamily="34" charset="0"/>
                <a:ea typeface="Source Sans Pro ExtraLight" panose="020B0303030403020204" pitchFamily="34" charset="0"/>
              </a:rPr>
              <a:t>Καταπολέμηση </a:t>
            </a:r>
            <a:r>
              <a:rPr lang="en-US" sz="2800" dirty="0" smtClean="0">
                <a:latin typeface="Source Sans Pro ExtraLight" panose="020B0303030403020204" pitchFamily="34" charset="0"/>
                <a:ea typeface="Source Sans Pro ExtraLight" panose="020B0303030403020204" pitchFamily="34" charset="0"/>
              </a:rPr>
              <a:t>SPAM</a:t>
            </a:r>
            <a:endParaRPr lang="el-GR" sz="2800" dirty="0">
              <a:latin typeface="Source Sans Pro ExtraLight" panose="020B0303030403020204" pitchFamily="34" charset="0"/>
              <a:ea typeface="Source Sans Pro ExtraLight" panose="020B0303030403020204" pitchFamily="34" charset="0"/>
            </a:endParaRPr>
          </a:p>
        </p:txBody>
      </p:sp>
      <p:pic>
        <p:nvPicPr>
          <p:cNvPr id="4" name="Εικόνα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812" y="1911321"/>
            <a:ext cx="4552950" cy="3667125"/>
          </a:xfrm>
          <a:prstGeom prst="rect">
            <a:avLst/>
          </a:prstGeom>
        </p:spPr>
      </p:pic>
    </p:spTree>
    <p:extLst>
      <p:ext uri="{BB962C8B-B14F-4D97-AF65-F5344CB8AC3E}">
        <p14:creationId xmlns:p14="http://schemas.microsoft.com/office/powerpoint/2010/main" val="3802470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latin typeface="Source Sans Pro SemiBold" panose="020B0603030403020204" pitchFamily="34" charset="0"/>
                <a:ea typeface="Source Sans Pro SemiBold" panose="020B0603030403020204" pitchFamily="34" charset="0"/>
              </a:rPr>
              <a:t>Machine Learning</a:t>
            </a:r>
            <a:endParaRPr lang="el-GR" dirty="0">
              <a:latin typeface="Source Sans Pro SemiBold" panose="020B0603030403020204" pitchFamily="34" charset="0"/>
              <a:ea typeface="Source Sans Pro SemiBold" panose="020B0603030403020204" pitchFamily="34" charset="0"/>
            </a:endParaRPr>
          </a:p>
        </p:txBody>
      </p:sp>
      <p:sp>
        <p:nvSpPr>
          <p:cNvPr id="3" name="Θέση περιεχομένου 2"/>
          <p:cNvSpPr>
            <a:spLocks noGrp="1"/>
          </p:cNvSpPr>
          <p:nvPr>
            <p:ph idx="1"/>
          </p:nvPr>
        </p:nvSpPr>
        <p:spPr/>
        <p:txBody>
          <a:bodyPr/>
          <a:lstStyle/>
          <a:p>
            <a:r>
              <a:rPr lang="el-GR" dirty="0" smtClean="0">
                <a:latin typeface="Source Sans Pro ExtraLight" panose="020B0303030403020204" pitchFamily="34" charset="0"/>
                <a:ea typeface="Source Sans Pro ExtraLight" panose="020B0303030403020204" pitchFamily="34" charset="0"/>
              </a:rPr>
              <a:t>Για την καλή απόδοση, είναι απαραίτητος ο προσδιορισμός των παραμέτρων βάρους</a:t>
            </a:r>
          </a:p>
          <a:p>
            <a:r>
              <a:rPr lang="el-GR" dirty="0" smtClean="0">
                <a:latin typeface="Source Sans Pro ExtraLight" panose="020B0303030403020204" pitchFamily="34" charset="0"/>
                <a:ea typeface="Source Sans Pro ExtraLight" panose="020B0303030403020204" pitchFamily="34" charset="0"/>
              </a:rPr>
              <a:t>Φαινόμενα </a:t>
            </a:r>
            <a:r>
              <a:rPr lang="en-US" dirty="0" smtClean="0">
                <a:latin typeface="Source Sans Pro ExtraLight" panose="020B0303030403020204" pitchFamily="34" charset="0"/>
                <a:ea typeface="Source Sans Pro ExtraLight" panose="020B0303030403020204" pitchFamily="34" charset="0"/>
              </a:rPr>
              <a:t>over-fitting </a:t>
            </a:r>
            <a:r>
              <a:rPr lang="el-GR" dirty="0" smtClean="0">
                <a:latin typeface="Source Sans Pro ExtraLight" panose="020B0303030403020204" pitchFamily="34" charset="0"/>
                <a:ea typeface="Source Sans Pro ExtraLight" panose="020B0303030403020204" pitchFamily="34" charset="0"/>
              </a:rPr>
              <a:t>ή </a:t>
            </a:r>
            <a:r>
              <a:rPr lang="en-US" dirty="0" smtClean="0">
                <a:latin typeface="Source Sans Pro ExtraLight" panose="020B0303030403020204" pitchFamily="34" charset="0"/>
                <a:ea typeface="Source Sans Pro ExtraLight" panose="020B0303030403020204" pitchFamily="34" charset="0"/>
              </a:rPr>
              <a:t>under-fitting</a:t>
            </a:r>
          </a:p>
          <a:p>
            <a:r>
              <a:rPr lang="el-GR" dirty="0" smtClean="0">
                <a:latin typeface="Source Sans Pro ExtraLight" panose="020B0303030403020204" pitchFamily="34" charset="0"/>
                <a:ea typeface="Source Sans Pro ExtraLight" panose="020B0303030403020204" pitchFamily="34" charset="0"/>
              </a:rPr>
              <a:t>Λύση: χρήση μηχανικής μάθησης</a:t>
            </a:r>
            <a:endParaRPr lang="el-GR" dirty="0">
              <a:latin typeface="Source Sans Pro ExtraLight" panose="020B0303030403020204" pitchFamily="34" charset="0"/>
              <a:ea typeface="Source Sans Pro ExtraLight" panose="020B0303030403020204" pitchFamily="34" charset="0"/>
            </a:endParaRPr>
          </a:p>
        </p:txBody>
      </p:sp>
      <p:pic>
        <p:nvPicPr>
          <p:cNvPr id="4" name="Εικόνα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9574" y="2468880"/>
            <a:ext cx="3956858" cy="3956858"/>
          </a:xfrm>
          <a:prstGeom prst="rect">
            <a:avLst/>
          </a:prstGeom>
        </p:spPr>
      </p:pic>
      <p:pic>
        <p:nvPicPr>
          <p:cNvPr id="5" name="Εικόνα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001294"/>
            <a:ext cx="5789795" cy="2373816"/>
          </a:xfrm>
          <a:prstGeom prst="rect">
            <a:avLst/>
          </a:prstGeom>
        </p:spPr>
      </p:pic>
      <p:sp>
        <p:nvSpPr>
          <p:cNvPr id="6" name="TextBox 5"/>
          <p:cNvSpPr txBox="1"/>
          <p:nvPr/>
        </p:nvSpPr>
        <p:spPr>
          <a:xfrm>
            <a:off x="997526" y="6375110"/>
            <a:ext cx="5202065" cy="246221"/>
          </a:xfrm>
          <a:prstGeom prst="rect">
            <a:avLst/>
          </a:prstGeom>
          <a:noFill/>
        </p:spPr>
        <p:txBody>
          <a:bodyPr wrap="none" rtlCol="0">
            <a:spAutoFit/>
          </a:bodyPr>
          <a:lstStyle/>
          <a:p>
            <a:r>
              <a:rPr lang="el-GR" sz="1000" smtClean="0"/>
              <a:t>Πηγή εικόνας:</a:t>
            </a:r>
            <a:r>
              <a:rPr lang="en-US" sz="1000" dirty="0"/>
              <a:t>https://www.geeksforgeeks.org/underfitting-and-overfitting-in-machine-learning/</a:t>
            </a:r>
            <a:endParaRPr lang="el-GR" sz="1000" dirty="0"/>
          </a:p>
        </p:txBody>
      </p:sp>
      <p:sp>
        <p:nvSpPr>
          <p:cNvPr id="7" name="TextBox 6"/>
          <p:cNvSpPr txBox="1"/>
          <p:nvPr/>
        </p:nvSpPr>
        <p:spPr>
          <a:xfrm>
            <a:off x="8221552" y="6389403"/>
            <a:ext cx="2872902" cy="261610"/>
          </a:xfrm>
          <a:prstGeom prst="rect">
            <a:avLst/>
          </a:prstGeom>
          <a:noFill/>
        </p:spPr>
        <p:txBody>
          <a:bodyPr wrap="none" rtlCol="0">
            <a:spAutoFit/>
          </a:bodyPr>
          <a:lstStyle/>
          <a:p>
            <a:r>
              <a:rPr lang="el-GR" sz="1100" dirty="0" smtClean="0"/>
              <a:t>Πηγή:</a:t>
            </a:r>
            <a:r>
              <a:rPr lang="en-US" sz="1100" dirty="0"/>
              <a:t>https://en.wikipedia.org/wiki/Overfitting</a:t>
            </a:r>
            <a:endParaRPr lang="el-GR" sz="1100" dirty="0"/>
          </a:p>
        </p:txBody>
      </p:sp>
    </p:spTree>
    <p:extLst>
      <p:ext uri="{BB962C8B-B14F-4D97-AF65-F5344CB8AC3E}">
        <p14:creationId xmlns:p14="http://schemas.microsoft.com/office/powerpoint/2010/main" val="3137159783"/>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799</Words>
  <Application>Microsoft Office PowerPoint</Application>
  <PresentationFormat>Ευρεία οθόνη</PresentationFormat>
  <Paragraphs>122</Paragraphs>
  <Slides>22</Slides>
  <Notes>0</Notes>
  <HiddenSlides>0</HiddenSlides>
  <MMClips>0</MMClips>
  <ScaleCrop>false</ScaleCrop>
  <HeadingPairs>
    <vt:vector size="6" baseType="variant">
      <vt:variant>
        <vt:lpstr>Γραμματοσειρές που χρησιμοποιούνται</vt:lpstr>
      </vt:variant>
      <vt:variant>
        <vt:i4>9</vt:i4>
      </vt:variant>
      <vt:variant>
        <vt:lpstr>Θέμα</vt:lpstr>
      </vt:variant>
      <vt:variant>
        <vt:i4>1</vt:i4>
      </vt:variant>
      <vt:variant>
        <vt:lpstr>Τίτλοι διαφανειών</vt:lpstr>
      </vt:variant>
      <vt:variant>
        <vt:i4>22</vt:i4>
      </vt:variant>
    </vt:vector>
  </HeadingPairs>
  <TitlesOfParts>
    <vt:vector size="32" baseType="lpstr">
      <vt:lpstr>Arial</vt:lpstr>
      <vt:lpstr>Calibri</vt:lpstr>
      <vt:lpstr>Calibri Light</vt:lpstr>
      <vt:lpstr>Cambria Math</vt:lpstr>
      <vt:lpstr>Source Sans Pro</vt:lpstr>
      <vt:lpstr>Source Sans Pro Black</vt:lpstr>
      <vt:lpstr>Source Sans Pro ExtraLight</vt:lpstr>
      <vt:lpstr>Source Sans Pro Light</vt:lpstr>
      <vt:lpstr>Source Sans Pro SemiBold</vt:lpstr>
      <vt:lpstr>Θέμα του Office</vt:lpstr>
      <vt:lpstr>LEARNING TO RANK</vt:lpstr>
      <vt:lpstr>Παρουσίαση του PowerPoint</vt:lpstr>
      <vt:lpstr>Παρουσίαση του PowerPoint</vt:lpstr>
      <vt:lpstr>ΚΛΑΣΣΙΚΑ ΜΟΝΤΕΛΑ ΒΑΘΜΟΛΟΓΗΣΗΣ</vt:lpstr>
      <vt:lpstr>ΒΑΘΜΟΛΟΓΗΣΗ ΒΑΣΕΙ ΣΧΕΤΙΚΟΤΗΤΑΣ</vt:lpstr>
      <vt:lpstr>ΒΑΘΜΟΛΟΓΗΣΗ ΒΑΣΕΙ ΣΧΕΤΙΚΟΤΗΤΑΣ</vt:lpstr>
      <vt:lpstr>ΒΑΘΜΟΛΟΓΗΣΗ ΒΑΣΕΙ ΣΗΜΑΝΤΙΚΟΤΗΤΑΣ</vt:lpstr>
      <vt:lpstr>ΒΑΘΜΟΛΟΓΗΣΗ ΒΑΣΕΙ ΣΗΜΑΝΤΙΚΟΤΗΤΑΣ</vt:lpstr>
      <vt:lpstr>Machine Learning</vt:lpstr>
      <vt:lpstr>Δομή Machine Learning</vt:lpstr>
      <vt:lpstr>Δομή Learning to Rank</vt:lpstr>
      <vt:lpstr>Παρουσίαση του PowerPoint</vt:lpstr>
      <vt:lpstr>Pointwise Approach</vt:lpstr>
      <vt:lpstr>Subset ranking with regression</vt:lpstr>
      <vt:lpstr>Support Vector Machine</vt:lpstr>
      <vt:lpstr>Logistic Regression</vt:lpstr>
      <vt:lpstr>Boosting Tree</vt:lpstr>
      <vt:lpstr>Association Rule Mining</vt:lpstr>
      <vt:lpstr>Perceptron-Based Ranking (PRanking)</vt:lpstr>
      <vt:lpstr>Large Margin Principles</vt:lpstr>
      <vt:lpstr>Threshold-Based Loss Functions</vt:lpstr>
      <vt:lpstr>ΣΥΜΠΕΡΑΣΜΑΤΑ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User</dc:creator>
  <cp:lastModifiedBy>User</cp:lastModifiedBy>
  <cp:revision>61</cp:revision>
  <dcterms:created xsi:type="dcterms:W3CDTF">2020-09-03T12:17:08Z</dcterms:created>
  <dcterms:modified xsi:type="dcterms:W3CDTF">2020-09-04T21:52:06Z</dcterms:modified>
</cp:coreProperties>
</file>