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9"/>
  </p:notesMasterIdLst>
  <p:sldIdLst>
    <p:sldId id="337" r:id="rId2"/>
    <p:sldId id="328" r:id="rId3"/>
    <p:sldId id="329" r:id="rId4"/>
    <p:sldId id="330" r:id="rId5"/>
    <p:sldId id="335" r:id="rId6"/>
    <p:sldId id="338" r:id="rId7"/>
    <p:sldId id="341" r:id="rId8"/>
    <p:sldId id="342" r:id="rId9"/>
    <p:sldId id="351" r:id="rId10"/>
    <p:sldId id="348" r:id="rId11"/>
    <p:sldId id="347" r:id="rId12"/>
    <p:sldId id="346" r:id="rId13"/>
    <p:sldId id="349" r:id="rId14"/>
    <p:sldId id="350" r:id="rId15"/>
    <p:sldId id="352" r:id="rId16"/>
    <p:sldId id="336" r:id="rId17"/>
    <p:sldId id="332" r:id="rId18"/>
    <p:sldId id="353" r:id="rId19"/>
    <p:sldId id="354" r:id="rId20"/>
    <p:sldId id="356" r:id="rId21"/>
    <p:sldId id="359" r:id="rId22"/>
    <p:sldId id="358" r:id="rId23"/>
    <p:sldId id="357" r:id="rId24"/>
    <p:sldId id="360" r:id="rId25"/>
    <p:sldId id="364" r:id="rId26"/>
    <p:sldId id="363" r:id="rId27"/>
    <p:sldId id="362" r:id="rId2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510"/>
    <a:srgbClr val="FF9966"/>
    <a:srgbClr val="969696"/>
    <a:srgbClr val="C80000"/>
    <a:srgbClr val="FFAB81"/>
    <a:srgbClr val="FF9999"/>
    <a:srgbClr val="FF0000"/>
    <a:srgbClr val="4D3113"/>
    <a:srgbClr val="CD23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38" autoAdjust="0"/>
    <p:restoredTop sz="94660"/>
  </p:normalViewPr>
  <p:slideViewPr>
    <p:cSldViewPr>
      <p:cViewPr varScale="1">
        <p:scale>
          <a:sx n="70" d="100"/>
          <a:sy n="70" d="100"/>
        </p:scale>
        <p:origin x="143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355095-897D-484E-819E-C0E90033FE05}" type="datetimeFigureOut">
              <a:rPr lang="pt-BR" smtClean="0"/>
              <a:t>07/12/2021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E47896-2E5B-42BB-BC56-F013D0D002F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8910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7896-2E5B-42BB-BC56-F013D0D002FA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573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7896-2E5B-42BB-BC56-F013D0D002FA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9924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7896-2E5B-42BB-BC56-F013D0D002FA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9109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B8A7-A4CB-4600-A920-84772F9A61EB}" type="datetimeFigureOut">
              <a:rPr lang="pt-BR" smtClean="0"/>
              <a:t>07/12/2021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7E98-DEAA-4833-978A-53B60104A16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9454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B8A7-A4CB-4600-A920-84772F9A61EB}" type="datetimeFigureOut">
              <a:rPr lang="pt-BR" smtClean="0"/>
              <a:t>07/12/2021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7E98-DEAA-4833-978A-53B60104A16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7748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B8A7-A4CB-4600-A920-84772F9A61EB}" type="datetimeFigureOut">
              <a:rPr lang="pt-BR" smtClean="0"/>
              <a:t>07/12/2021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7E98-DEAA-4833-978A-53B60104A16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968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B8A7-A4CB-4600-A920-84772F9A61EB}" type="datetimeFigureOut">
              <a:rPr lang="pt-BR" smtClean="0"/>
              <a:t>07/12/2021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7E98-DEAA-4833-978A-53B60104A16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448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B8A7-A4CB-4600-A920-84772F9A61EB}" type="datetimeFigureOut">
              <a:rPr lang="pt-BR" smtClean="0"/>
              <a:t>07/12/2021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7E98-DEAA-4833-978A-53B60104A16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7647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B8A7-A4CB-4600-A920-84772F9A61EB}" type="datetimeFigureOut">
              <a:rPr lang="pt-BR" smtClean="0"/>
              <a:t>07/12/2021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7E98-DEAA-4833-978A-53B60104A16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7382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B8A7-A4CB-4600-A920-84772F9A61EB}" type="datetimeFigureOut">
              <a:rPr lang="pt-BR" smtClean="0"/>
              <a:t>07/12/2021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7E98-DEAA-4833-978A-53B60104A16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450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B8A7-A4CB-4600-A920-84772F9A61EB}" type="datetimeFigureOut">
              <a:rPr lang="pt-BR" smtClean="0"/>
              <a:t>07/12/2021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7E98-DEAA-4833-978A-53B60104A16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6165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B8A7-A4CB-4600-A920-84772F9A61EB}" type="datetimeFigureOut">
              <a:rPr lang="pt-BR" smtClean="0"/>
              <a:t>07/12/2021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7E98-DEAA-4833-978A-53B60104A16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0082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B8A7-A4CB-4600-A920-84772F9A61EB}" type="datetimeFigureOut">
              <a:rPr lang="pt-BR" smtClean="0"/>
              <a:t>07/12/2021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7E98-DEAA-4833-978A-53B60104A16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4061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B8A7-A4CB-4600-A920-84772F9A61EB}" type="datetimeFigureOut">
              <a:rPr lang="pt-BR" smtClean="0"/>
              <a:t>07/12/2021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7E98-DEAA-4833-978A-53B60104A16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4131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CB8A7-A4CB-4600-A920-84772F9A61EB}" type="datetimeFigureOut">
              <a:rPr lang="pt-BR" smtClean="0"/>
              <a:t>07/12/2021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C7E98-DEAA-4833-978A-53B60104A16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0413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3" Type="http://schemas.openxmlformats.org/officeDocument/2006/relationships/image" Target="../media/image2.sv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4717" y="2257829"/>
            <a:ext cx="8157592" cy="1143000"/>
          </a:xfrm>
        </p:spPr>
        <p:txBody>
          <a:bodyPr>
            <a:normAutofit/>
          </a:bodyPr>
          <a:lstStyle/>
          <a:p>
            <a:pPr algn="ctr"/>
            <a:r>
              <a:rPr lang="en-US" sz="3300" b="1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EFEITOS DA MICROGRAVIDADE NA FISIOLOGIA HUMANA</a:t>
            </a:r>
            <a:endParaRPr lang="pt-BR" sz="3300" b="1" dirty="0">
              <a:solidFill>
                <a:srgbClr val="00051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703152" y="4487357"/>
            <a:ext cx="8208962" cy="1223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  <a:defRPr/>
            </a:pPr>
            <a:r>
              <a:rPr lang="pt-BR" sz="2000" b="1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Aluno: Evelyn Ferreira Lopes</a:t>
            </a:r>
          </a:p>
          <a:p>
            <a:pPr marL="0" indent="0" algn="r">
              <a:buNone/>
              <a:defRPr/>
            </a:pPr>
            <a:r>
              <a:rPr lang="pt-BR" sz="2000" b="1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Orientador: Luis Cezar Farias de Oliveira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38163" y="116632"/>
            <a:ext cx="8066087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200" b="1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UNIVERSIDADE PAULISTA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200" b="1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de Ciências da Saúde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200" b="1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Biomedicina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05565" y="5733257"/>
            <a:ext cx="8786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Trabalho de Conclusão de Curso apresentado para obtenção do título de Bacharel em Biomedicina</a:t>
            </a:r>
          </a:p>
        </p:txBody>
      </p:sp>
    </p:spTree>
    <p:extLst>
      <p:ext uri="{BB962C8B-B14F-4D97-AF65-F5344CB8AC3E}">
        <p14:creationId xmlns:p14="http://schemas.microsoft.com/office/powerpoint/2010/main" val="1321613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2298" y="179142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Urinário</a:t>
            </a: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AFB9AED6-3813-4290-8B3D-C00F4829839D}"/>
              </a:ext>
            </a:extLst>
          </p:cNvPr>
          <p:cNvCxnSpPr>
            <a:cxnSpLocks/>
          </p:cNvCxnSpPr>
          <p:nvPr/>
        </p:nvCxnSpPr>
        <p:spPr>
          <a:xfrm>
            <a:off x="2219175" y="2341274"/>
            <a:ext cx="1336036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826E91D5-9DC6-487D-A793-4645480492DA}"/>
              </a:ext>
            </a:extLst>
          </p:cNvPr>
          <p:cNvCxnSpPr>
            <a:cxnSpLocks/>
          </p:cNvCxnSpPr>
          <p:nvPr/>
        </p:nvCxnSpPr>
        <p:spPr>
          <a:xfrm>
            <a:off x="2257903" y="2934033"/>
            <a:ext cx="1336036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233B1C01-0372-4D41-A014-FCFEAA18950E}"/>
              </a:ext>
            </a:extLst>
          </p:cNvPr>
          <p:cNvCxnSpPr>
            <a:cxnSpLocks/>
          </p:cNvCxnSpPr>
          <p:nvPr/>
        </p:nvCxnSpPr>
        <p:spPr>
          <a:xfrm>
            <a:off x="2257903" y="3604095"/>
            <a:ext cx="1336036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F702BC21-B15A-4384-8BE6-1D52A2AC5F74}"/>
              </a:ext>
            </a:extLst>
          </p:cNvPr>
          <p:cNvCxnSpPr>
            <a:cxnSpLocks/>
          </p:cNvCxnSpPr>
          <p:nvPr/>
        </p:nvCxnSpPr>
        <p:spPr>
          <a:xfrm>
            <a:off x="2271551" y="4148256"/>
            <a:ext cx="1336036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áfico 7" descr="Rins">
            <a:extLst>
              <a:ext uri="{FF2B5EF4-FFF2-40B4-BE49-F238E27FC236}">
                <a16:creationId xmlns:a16="http://schemas.microsoft.com/office/drawing/2014/main" id="{BF672AC7-8684-4E7D-A5CE-113EF233AA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775" y="2207501"/>
            <a:ext cx="2092808" cy="2092808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A21DC9FB-F82A-4A80-AAA2-0469451AE9F9}"/>
              </a:ext>
            </a:extLst>
          </p:cNvPr>
          <p:cNvSpPr txBox="1"/>
          <p:nvPr/>
        </p:nvSpPr>
        <p:spPr>
          <a:xfrm>
            <a:off x="3593939" y="2110442"/>
            <a:ext cx="5303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Cálculos renais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B72A735-E13A-4F57-9C5C-B60B3582389B}"/>
              </a:ext>
            </a:extLst>
          </p:cNvPr>
          <p:cNvSpPr txBox="1"/>
          <p:nvPr/>
        </p:nvSpPr>
        <p:spPr>
          <a:xfrm>
            <a:off x="3593939" y="3917424"/>
            <a:ext cx="5303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Infecções do trato urinário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B7C199B-D401-4A58-9C1C-67CAA3709861}"/>
              </a:ext>
            </a:extLst>
          </p:cNvPr>
          <p:cNvSpPr txBox="1"/>
          <p:nvPr/>
        </p:nvSpPr>
        <p:spPr>
          <a:xfrm>
            <a:off x="3593939" y="3313995"/>
            <a:ext cx="5303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Alteração na composição e fluxo urinário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DBD6B24-6F55-44D0-82D7-53F81462BCCD}"/>
              </a:ext>
            </a:extLst>
          </p:cNvPr>
          <p:cNvSpPr txBox="1"/>
          <p:nvPr/>
        </p:nvSpPr>
        <p:spPr>
          <a:xfrm>
            <a:off x="3607587" y="2703201"/>
            <a:ext cx="5303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Retenção da urina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FA6E04C-3D13-4527-A6DD-FFAB032F5B8D}"/>
              </a:ext>
            </a:extLst>
          </p:cNvPr>
          <p:cNvSpPr txBox="1"/>
          <p:nvPr/>
        </p:nvSpPr>
        <p:spPr>
          <a:xfrm>
            <a:off x="116945" y="139612"/>
            <a:ext cx="4139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Resultados e Discussão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03A4906-5438-42DA-BD9D-D95AC13BAC9A}"/>
              </a:ext>
            </a:extLst>
          </p:cNvPr>
          <p:cNvSpPr txBox="1"/>
          <p:nvPr/>
        </p:nvSpPr>
        <p:spPr>
          <a:xfrm>
            <a:off x="3851920" y="6337405"/>
            <a:ext cx="55446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Rivera, Cornejo, Huallpayunca , Diaz, Ortiz-Benique, Reina, et al, 2020</a:t>
            </a:r>
          </a:p>
          <a:p>
            <a:r>
              <a:rPr lang="pt-BR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Richard C, Jennifer L, Sara M, Millennia, 2016</a:t>
            </a:r>
          </a:p>
        </p:txBody>
      </p:sp>
    </p:spTree>
    <p:extLst>
      <p:ext uri="{BB962C8B-B14F-4D97-AF65-F5344CB8AC3E}">
        <p14:creationId xmlns:p14="http://schemas.microsoft.com/office/powerpoint/2010/main" val="3196091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2298" y="179142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Imunológico</a:t>
            </a:r>
          </a:p>
        </p:txBody>
      </p: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F702BC21-B15A-4384-8BE6-1D52A2AC5F74}"/>
              </a:ext>
            </a:extLst>
          </p:cNvPr>
          <p:cNvCxnSpPr>
            <a:cxnSpLocks/>
          </p:cNvCxnSpPr>
          <p:nvPr/>
        </p:nvCxnSpPr>
        <p:spPr>
          <a:xfrm>
            <a:off x="2134073" y="2348880"/>
            <a:ext cx="1336036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id="{5DBFCE71-A507-4A1C-B5AD-CD060EC541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7192" y="1639511"/>
            <a:ext cx="1789489" cy="1789489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946E0FED-2380-4C8C-ACDE-0C3341015AC3}"/>
              </a:ext>
            </a:extLst>
          </p:cNvPr>
          <p:cNvSpPr txBox="1"/>
          <p:nvPr/>
        </p:nvSpPr>
        <p:spPr>
          <a:xfrm>
            <a:off x="3634815" y="2845263"/>
            <a:ext cx="5303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Alteração na resposta imune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69DF284F-5397-4047-9903-EB89CE9D65A7}"/>
              </a:ext>
            </a:extLst>
          </p:cNvPr>
          <p:cNvCxnSpPr>
            <a:cxnSpLocks/>
          </p:cNvCxnSpPr>
          <p:nvPr/>
        </p:nvCxnSpPr>
        <p:spPr>
          <a:xfrm>
            <a:off x="5364088" y="3277449"/>
            <a:ext cx="0" cy="55412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B078FDE-D987-45DF-BB4B-5462AB12353E}"/>
              </a:ext>
            </a:extLst>
          </p:cNvPr>
          <p:cNvSpPr txBox="1"/>
          <p:nvPr/>
        </p:nvSpPr>
        <p:spPr>
          <a:xfrm>
            <a:off x="3038281" y="3818390"/>
            <a:ext cx="5303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Infecções, tumores e reações de hipersensibilidade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1F36B3A-1713-413C-8991-023A4158BB46}"/>
              </a:ext>
            </a:extLst>
          </p:cNvPr>
          <p:cNvSpPr txBox="1"/>
          <p:nvPr/>
        </p:nvSpPr>
        <p:spPr>
          <a:xfrm>
            <a:off x="179512" y="113337"/>
            <a:ext cx="4139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Resultados e Discussão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2398F02-D464-4E6C-9C86-FDA4F8717ED2}"/>
              </a:ext>
            </a:extLst>
          </p:cNvPr>
          <p:cNvSpPr txBox="1"/>
          <p:nvPr/>
        </p:nvSpPr>
        <p:spPr>
          <a:xfrm>
            <a:off x="3636369" y="2123873"/>
            <a:ext cx="5303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Alteração nas células imunológicas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C545BE99-3EC0-41B6-A37B-0AB85FFBF1F6}"/>
              </a:ext>
            </a:extLst>
          </p:cNvPr>
          <p:cNvCxnSpPr>
            <a:cxnSpLocks/>
          </p:cNvCxnSpPr>
          <p:nvPr/>
        </p:nvCxnSpPr>
        <p:spPr>
          <a:xfrm>
            <a:off x="5364088" y="2534255"/>
            <a:ext cx="0" cy="44592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4FF8D822-D8AB-41BC-A586-0D26A1FF943B}"/>
              </a:ext>
            </a:extLst>
          </p:cNvPr>
          <p:cNvSpPr txBox="1"/>
          <p:nvPr/>
        </p:nvSpPr>
        <p:spPr>
          <a:xfrm>
            <a:off x="6116102" y="5882239"/>
            <a:ext cx="564365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Sonnenfeld, Shearer, 2021</a:t>
            </a:r>
          </a:p>
          <a:p>
            <a:r>
              <a:rPr lang="pt-BR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Kaur, Simons, Castro, Ott, Pierson, 2004</a:t>
            </a:r>
          </a:p>
          <a:p>
            <a:r>
              <a:rPr lang="pt-BR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Ludtka, Silberman, Moore, Allen, 2021</a:t>
            </a:r>
          </a:p>
          <a:p>
            <a:r>
              <a:rPr lang="pt-BR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Rocha, 2018</a:t>
            </a:r>
          </a:p>
          <a:p>
            <a:endParaRPr lang="pt-BR" sz="1400" dirty="0">
              <a:solidFill>
                <a:srgbClr val="00051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1400" dirty="0">
              <a:solidFill>
                <a:srgbClr val="00051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606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2298" y="179142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Nervoso e Endócrino</a:t>
            </a: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AFB9AED6-3813-4290-8B3D-C00F4829839D}"/>
              </a:ext>
            </a:extLst>
          </p:cNvPr>
          <p:cNvCxnSpPr>
            <a:cxnSpLocks/>
          </p:cNvCxnSpPr>
          <p:nvPr/>
        </p:nvCxnSpPr>
        <p:spPr>
          <a:xfrm>
            <a:off x="1890633" y="1814395"/>
            <a:ext cx="1336036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826E91D5-9DC6-487D-A793-4645480492DA}"/>
              </a:ext>
            </a:extLst>
          </p:cNvPr>
          <p:cNvCxnSpPr>
            <a:cxnSpLocks/>
          </p:cNvCxnSpPr>
          <p:nvPr/>
        </p:nvCxnSpPr>
        <p:spPr>
          <a:xfrm>
            <a:off x="1890633" y="2282710"/>
            <a:ext cx="1336036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233B1C01-0372-4D41-A014-FCFEAA18950E}"/>
              </a:ext>
            </a:extLst>
          </p:cNvPr>
          <p:cNvCxnSpPr>
            <a:cxnSpLocks/>
          </p:cNvCxnSpPr>
          <p:nvPr/>
        </p:nvCxnSpPr>
        <p:spPr>
          <a:xfrm>
            <a:off x="1890633" y="2786766"/>
            <a:ext cx="1336036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F702BC21-B15A-4384-8BE6-1D52A2AC5F74}"/>
              </a:ext>
            </a:extLst>
          </p:cNvPr>
          <p:cNvCxnSpPr>
            <a:cxnSpLocks/>
          </p:cNvCxnSpPr>
          <p:nvPr/>
        </p:nvCxnSpPr>
        <p:spPr>
          <a:xfrm>
            <a:off x="1890633" y="3290822"/>
            <a:ext cx="1336036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Sistema nervoso - ícones de saúde e médico grátis">
            <a:extLst>
              <a:ext uri="{FF2B5EF4-FFF2-40B4-BE49-F238E27FC236}">
                <a16:creationId xmlns:a16="http://schemas.microsoft.com/office/drawing/2014/main" id="{A1C1BD19-72EA-4FF8-93C0-3BD2637D9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67" y="1700808"/>
            <a:ext cx="1592908" cy="1592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3F0C2B8F-5DEC-4F24-B9CB-E4931FAC6F8E}"/>
              </a:ext>
            </a:extLst>
          </p:cNvPr>
          <p:cNvSpPr txBox="1"/>
          <p:nvPr/>
        </p:nvSpPr>
        <p:spPr>
          <a:xfrm>
            <a:off x="3195143" y="1593361"/>
            <a:ext cx="5303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Alterações no sentidos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9C94035-7AAE-4A51-862F-DC408B2E382B}"/>
              </a:ext>
            </a:extLst>
          </p:cNvPr>
          <p:cNvSpPr txBox="1"/>
          <p:nvPr/>
        </p:nvSpPr>
        <p:spPr>
          <a:xfrm>
            <a:off x="3238886" y="2028553"/>
            <a:ext cx="5303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61991F8-BE09-41F4-8F44-1B3993824DED}"/>
              </a:ext>
            </a:extLst>
          </p:cNvPr>
          <p:cNvSpPr txBox="1"/>
          <p:nvPr/>
        </p:nvSpPr>
        <p:spPr>
          <a:xfrm>
            <a:off x="3212436" y="2502459"/>
            <a:ext cx="593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Distúrbios posturais, de equilíbrio e ilusões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07C69C6-398A-4DB4-909E-5CEBD4B1BADE}"/>
              </a:ext>
            </a:extLst>
          </p:cNvPr>
          <p:cNvSpPr txBox="1"/>
          <p:nvPr/>
        </p:nvSpPr>
        <p:spPr>
          <a:xfrm>
            <a:off x="3195144" y="3078272"/>
            <a:ext cx="5303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Medicamentos</a:t>
            </a:r>
            <a:endParaRPr lang="pt-BR" sz="2200" dirty="0">
              <a:solidFill>
                <a:srgbClr val="00051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Gráfico 12" descr="Cérebro">
            <a:extLst>
              <a:ext uri="{FF2B5EF4-FFF2-40B4-BE49-F238E27FC236}">
                <a16:creationId xmlns:a16="http://schemas.microsoft.com/office/drawing/2014/main" id="{696D4384-83A5-46D8-A409-341CB6E299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5576" y="4173999"/>
            <a:ext cx="695161" cy="695161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25F5923A-BA76-48E0-A1D5-25155E8A3B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430" y="4869160"/>
            <a:ext cx="1113179" cy="1113179"/>
          </a:xfrm>
          <a:prstGeom prst="rect">
            <a:avLst/>
          </a:prstGeom>
        </p:spPr>
      </p:pic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8792115F-EF70-49F2-8994-63A7A0ED6FAC}"/>
              </a:ext>
            </a:extLst>
          </p:cNvPr>
          <p:cNvCxnSpPr>
            <a:cxnSpLocks/>
          </p:cNvCxnSpPr>
          <p:nvPr/>
        </p:nvCxnSpPr>
        <p:spPr>
          <a:xfrm>
            <a:off x="2000475" y="5301208"/>
            <a:ext cx="1336036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F4472DC-72E8-441F-A4E4-9C0FC61C5366}"/>
              </a:ext>
            </a:extLst>
          </p:cNvPr>
          <p:cNvSpPr txBox="1"/>
          <p:nvPr/>
        </p:nvSpPr>
        <p:spPr>
          <a:xfrm>
            <a:off x="3336511" y="5085764"/>
            <a:ext cx="5303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Síntese e secreção hormonal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115BA57-ACCA-4B8B-803F-E4417ABF7DA2}"/>
              </a:ext>
            </a:extLst>
          </p:cNvPr>
          <p:cNvSpPr txBox="1"/>
          <p:nvPr/>
        </p:nvSpPr>
        <p:spPr>
          <a:xfrm>
            <a:off x="179512" y="175452"/>
            <a:ext cx="4139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Resultados e Discussão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AE97675D-3140-4832-901F-BBF405522F05}"/>
              </a:ext>
            </a:extLst>
          </p:cNvPr>
          <p:cNvSpPr txBox="1"/>
          <p:nvPr/>
        </p:nvSpPr>
        <p:spPr>
          <a:xfrm>
            <a:off x="5148064" y="5923705"/>
            <a:ext cx="554461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Fujii, Patten, 1992</a:t>
            </a:r>
          </a:p>
          <a:p>
            <a:r>
              <a:rPr lang="pt-BR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National Aeronautics and  Space Administration, 2016</a:t>
            </a:r>
          </a:p>
          <a:p>
            <a:r>
              <a:rPr lang="pt-BR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Leach, Johnson, Cintron,1988</a:t>
            </a:r>
          </a:p>
          <a:p>
            <a:r>
              <a:rPr lang="pt-BR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Farkas, Farkas, 2021</a:t>
            </a:r>
          </a:p>
          <a:p>
            <a:endParaRPr lang="pt-BR" sz="1400" dirty="0">
              <a:solidFill>
                <a:srgbClr val="00051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74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2298" y="179142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Tegumentar</a:t>
            </a: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826E91D5-9DC6-487D-A793-4645480492DA}"/>
              </a:ext>
            </a:extLst>
          </p:cNvPr>
          <p:cNvCxnSpPr>
            <a:cxnSpLocks/>
          </p:cNvCxnSpPr>
          <p:nvPr/>
        </p:nvCxnSpPr>
        <p:spPr>
          <a:xfrm>
            <a:off x="1906744" y="2324632"/>
            <a:ext cx="1336036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233B1C01-0372-4D41-A014-FCFEAA18950E}"/>
              </a:ext>
            </a:extLst>
          </p:cNvPr>
          <p:cNvCxnSpPr>
            <a:cxnSpLocks/>
          </p:cNvCxnSpPr>
          <p:nvPr/>
        </p:nvCxnSpPr>
        <p:spPr>
          <a:xfrm>
            <a:off x="1915711" y="3020952"/>
            <a:ext cx="1336036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F702BC21-B15A-4384-8BE6-1D52A2AC5F74}"/>
              </a:ext>
            </a:extLst>
          </p:cNvPr>
          <p:cNvCxnSpPr>
            <a:cxnSpLocks/>
          </p:cNvCxnSpPr>
          <p:nvPr/>
        </p:nvCxnSpPr>
        <p:spPr>
          <a:xfrm>
            <a:off x="1956027" y="3965909"/>
            <a:ext cx="1336036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áfico 7" descr="Homem">
            <a:extLst>
              <a:ext uri="{FF2B5EF4-FFF2-40B4-BE49-F238E27FC236}">
                <a16:creationId xmlns:a16="http://schemas.microsoft.com/office/drawing/2014/main" id="{B4464080-D21E-4544-B6AD-132E22B704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9620" y="2093800"/>
            <a:ext cx="2160240" cy="216024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021A5F53-9BE3-4B36-93B9-858F157BBA1A}"/>
              </a:ext>
            </a:extLst>
          </p:cNvPr>
          <p:cNvSpPr txBox="1"/>
          <p:nvPr/>
        </p:nvSpPr>
        <p:spPr>
          <a:xfrm>
            <a:off x="3251747" y="2093800"/>
            <a:ext cx="5303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Alteração na aparência da pele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B8FC579-E842-406C-81DE-2061E4B3F55F}"/>
              </a:ext>
            </a:extLst>
          </p:cNvPr>
          <p:cNvSpPr txBox="1"/>
          <p:nvPr/>
        </p:nvSpPr>
        <p:spPr>
          <a:xfrm>
            <a:off x="3292063" y="2729061"/>
            <a:ext cx="6099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Eritemas, coceira, lesões cutâneas, hipersensibilidade, cicatrização 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9B6618D-BBEC-4299-B828-B28C410151A6}"/>
              </a:ext>
            </a:extLst>
          </p:cNvPr>
          <p:cNvSpPr txBox="1"/>
          <p:nvPr/>
        </p:nvSpPr>
        <p:spPr>
          <a:xfrm>
            <a:off x="3292063" y="3743596"/>
            <a:ext cx="5303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Infecções</a:t>
            </a:r>
            <a:r>
              <a:rPr lang="pt-BR" sz="22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278F8CF-30C2-457B-B025-6E5A57088133}"/>
              </a:ext>
            </a:extLst>
          </p:cNvPr>
          <p:cNvSpPr txBox="1"/>
          <p:nvPr/>
        </p:nvSpPr>
        <p:spPr>
          <a:xfrm>
            <a:off x="139620" y="120925"/>
            <a:ext cx="4139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Resultados e Discussão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B956D1D-741B-4382-8A90-66D38694A163}"/>
              </a:ext>
            </a:extLst>
          </p:cNvPr>
          <p:cNvSpPr txBox="1"/>
          <p:nvPr/>
        </p:nvSpPr>
        <p:spPr>
          <a:xfrm>
            <a:off x="4268907" y="6334780"/>
            <a:ext cx="52134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European Space Agency,2007</a:t>
            </a:r>
          </a:p>
          <a:p>
            <a:r>
              <a:rPr lang="pt-BR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Voorhies, Mark Ott, Mehta, Pierson, Crucian, Feiveson, et al, 2019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08353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2298" y="179142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Digestivo</a:t>
            </a: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AFB9AED6-3813-4290-8B3D-C00F4829839D}"/>
              </a:ext>
            </a:extLst>
          </p:cNvPr>
          <p:cNvCxnSpPr>
            <a:cxnSpLocks/>
          </p:cNvCxnSpPr>
          <p:nvPr/>
        </p:nvCxnSpPr>
        <p:spPr>
          <a:xfrm>
            <a:off x="1075788" y="2192770"/>
            <a:ext cx="961249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826E91D5-9DC6-487D-A793-4645480492DA}"/>
              </a:ext>
            </a:extLst>
          </p:cNvPr>
          <p:cNvCxnSpPr>
            <a:cxnSpLocks/>
          </p:cNvCxnSpPr>
          <p:nvPr/>
        </p:nvCxnSpPr>
        <p:spPr>
          <a:xfrm>
            <a:off x="1248139" y="2598098"/>
            <a:ext cx="1163621" cy="653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233B1C01-0372-4D41-A014-FCFEAA18950E}"/>
              </a:ext>
            </a:extLst>
          </p:cNvPr>
          <p:cNvCxnSpPr>
            <a:cxnSpLocks/>
          </p:cNvCxnSpPr>
          <p:nvPr/>
        </p:nvCxnSpPr>
        <p:spPr>
          <a:xfrm>
            <a:off x="1406665" y="4103335"/>
            <a:ext cx="1725175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B95EFD37-E17E-4524-819A-7E4432B42F94}"/>
              </a:ext>
            </a:extLst>
          </p:cNvPr>
          <p:cNvCxnSpPr>
            <a:cxnSpLocks/>
          </p:cNvCxnSpPr>
          <p:nvPr/>
        </p:nvCxnSpPr>
        <p:spPr>
          <a:xfrm flipV="1">
            <a:off x="1907704" y="3481413"/>
            <a:ext cx="864096" cy="839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Vetor PNG E SVG Transparente De Sistema Digestivo Digestão De Alimentos  Corpo">
            <a:extLst>
              <a:ext uri="{FF2B5EF4-FFF2-40B4-BE49-F238E27FC236}">
                <a16:creationId xmlns:a16="http://schemas.microsoft.com/office/drawing/2014/main" id="{3218CAA9-6C0C-4959-AFFD-2053FFC64D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12" r="27769" b="33590"/>
          <a:stretch/>
        </p:blipFill>
        <p:spPr bwMode="auto">
          <a:xfrm>
            <a:off x="-23900" y="1338492"/>
            <a:ext cx="2420852" cy="3754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CD911A9C-F6A7-431C-8EA7-4F7DA99563FC}"/>
              </a:ext>
            </a:extLst>
          </p:cNvPr>
          <p:cNvCxnSpPr>
            <a:cxnSpLocks/>
          </p:cNvCxnSpPr>
          <p:nvPr/>
        </p:nvCxnSpPr>
        <p:spPr>
          <a:xfrm flipH="1" flipV="1">
            <a:off x="1248139" y="2598096"/>
            <a:ext cx="1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EBAE8D3C-914A-4F76-A0DE-BCAD999472DB}"/>
              </a:ext>
            </a:extLst>
          </p:cNvPr>
          <p:cNvSpPr txBox="1"/>
          <p:nvPr/>
        </p:nvSpPr>
        <p:spPr>
          <a:xfrm>
            <a:off x="2037037" y="1923085"/>
            <a:ext cx="5303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Alteração na composição salivar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E215230-36C9-410D-A69A-63365CDDD3E7}"/>
              </a:ext>
            </a:extLst>
          </p:cNvPr>
          <p:cNvSpPr txBox="1"/>
          <p:nvPr/>
        </p:nvSpPr>
        <p:spPr>
          <a:xfrm>
            <a:off x="2312272" y="2384747"/>
            <a:ext cx="66665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Alterações nos níveis de proteínas, glicogênio e perfusão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FFADD6EE-F8F6-4C15-8046-BDD90C263081}"/>
              </a:ext>
            </a:extLst>
          </p:cNvPr>
          <p:cNvSpPr txBox="1"/>
          <p:nvPr/>
        </p:nvSpPr>
        <p:spPr>
          <a:xfrm>
            <a:off x="2781051" y="3248910"/>
            <a:ext cx="6480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Hipersecreção, alteração na mucosa, esvaziamento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4CADD010-47BD-48E4-B5A7-D2AFF3A32239}"/>
              </a:ext>
            </a:extLst>
          </p:cNvPr>
          <p:cNvSpPr txBox="1"/>
          <p:nvPr/>
        </p:nvSpPr>
        <p:spPr>
          <a:xfrm>
            <a:off x="3100082" y="3818224"/>
            <a:ext cx="61052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Alterações, microvilosidades, microbiota e motilidade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21A03A3C-2B7A-4360-BC72-615D5682E708}"/>
              </a:ext>
            </a:extLst>
          </p:cNvPr>
          <p:cNvSpPr txBox="1"/>
          <p:nvPr/>
        </p:nvSpPr>
        <p:spPr>
          <a:xfrm>
            <a:off x="199276" y="164911"/>
            <a:ext cx="4139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Resultados e Discussão</a:t>
            </a:r>
          </a:p>
        </p:txBody>
      </p: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07701BE9-89D8-4DB4-A2E0-59AAD9E4E7F8}"/>
              </a:ext>
            </a:extLst>
          </p:cNvPr>
          <p:cNvCxnSpPr/>
          <p:nvPr/>
        </p:nvCxnSpPr>
        <p:spPr>
          <a:xfrm>
            <a:off x="1406665" y="3215745"/>
            <a:ext cx="50103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A3053A5F-AFBB-4E38-8727-586BC39C94E3}"/>
              </a:ext>
            </a:extLst>
          </p:cNvPr>
          <p:cNvCxnSpPr/>
          <p:nvPr/>
        </p:nvCxnSpPr>
        <p:spPr>
          <a:xfrm>
            <a:off x="1907704" y="3215745"/>
            <a:ext cx="0" cy="26893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858CCFE-0D97-4B4E-A25F-ADCB771615FA}"/>
              </a:ext>
            </a:extLst>
          </p:cNvPr>
          <p:cNvSpPr txBox="1"/>
          <p:nvPr/>
        </p:nvSpPr>
        <p:spPr>
          <a:xfrm>
            <a:off x="5631529" y="5877272"/>
            <a:ext cx="55801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Yang, Jiang, Li, Guo, Chen, Li, et al, 2020</a:t>
            </a:r>
          </a:p>
          <a:p>
            <a:r>
              <a:rPr lang="pt-BR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Guyton, Hall, 2011</a:t>
            </a:r>
          </a:p>
          <a:p>
            <a:r>
              <a:rPr lang="pt-BR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Yang, Zhang, Dong, Shang ,2018</a:t>
            </a:r>
          </a:p>
          <a:p>
            <a:r>
              <a:rPr lang="pt-BR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Afonin, Sedova, Goncharova, Solov’eva, 2011</a:t>
            </a:r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64235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4620AB-FD83-4E08-B160-234596C9A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63014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Benefícios das explorações espaciais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4D9BDF4-419E-4358-BBE7-E8F709524AA1}"/>
              </a:ext>
            </a:extLst>
          </p:cNvPr>
          <p:cNvSpPr txBox="1"/>
          <p:nvPr/>
        </p:nvSpPr>
        <p:spPr>
          <a:xfrm>
            <a:off x="179512" y="93682"/>
            <a:ext cx="4139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Resultados e Discussão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78C3B3F-8FBA-43A2-AB51-6E6478369699}"/>
              </a:ext>
            </a:extLst>
          </p:cNvPr>
          <p:cNvSpPr/>
          <p:nvPr/>
        </p:nvSpPr>
        <p:spPr>
          <a:xfrm>
            <a:off x="5724128" y="2208920"/>
            <a:ext cx="2088232" cy="13255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Saúde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5B3F580-00E3-482B-91FB-468D34B9AE7D}"/>
              </a:ext>
            </a:extLst>
          </p:cNvPr>
          <p:cNvSpPr/>
          <p:nvPr/>
        </p:nvSpPr>
        <p:spPr>
          <a:xfrm>
            <a:off x="5724128" y="4115104"/>
            <a:ext cx="2088232" cy="13255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Outros setores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B1B5B29-C66C-4EBF-8863-1DC78428C163}"/>
              </a:ext>
            </a:extLst>
          </p:cNvPr>
          <p:cNvSpPr txBox="1"/>
          <p:nvPr/>
        </p:nvSpPr>
        <p:spPr>
          <a:xfrm>
            <a:off x="4591882" y="6021288"/>
            <a:ext cx="558011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Rovetto, 2013</a:t>
            </a:r>
          </a:p>
          <a:p>
            <a:r>
              <a:rPr lang="pt-BR" sz="16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National Aeronautics and  Space Administration, 2013</a:t>
            </a:r>
          </a:p>
          <a:p>
            <a:r>
              <a:rPr lang="pt-BR" sz="16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Government of Canada, 2020</a:t>
            </a:r>
          </a:p>
          <a:p>
            <a:endParaRPr lang="pt-BR" sz="1600" dirty="0"/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E27924E4-98DC-4D51-ACAA-6B53D92C92A4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851921" y="2871702"/>
            <a:ext cx="1872207" cy="83520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2DF09779-C206-4251-AA47-AB1D9D1D9D2D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851921" y="3706910"/>
            <a:ext cx="1872207" cy="107097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 27">
            <a:extLst>
              <a:ext uri="{FF2B5EF4-FFF2-40B4-BE49-F238E27FC236}">
                <a16:creationId xmlns:a16="http://schemas.microsoft.com/office/drawing/2014/main" id="{391E8C43-DB3B-44B4-AD64-9E03BB773AE2}"/>
              </a:ext>
            </a:extLst>
          </p:cNvPr>
          <p:cNvSpPr/>
          <p:nvPr/>
        </p:nvSpPr>
        <p:spPr>
          <a:xfrm>
            <a:off x="1763689" y="2871702"/>
            <a:ext cx="2088232" cy="149798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Conhecimentos obtidos em explorações espaciais </a:t>
            </a:r>
          </a:p>
        </p:txBody>
      </p:sp>
    </p:spTree>
    <p:extLst>
      <p:ext uri="{BB962C8B-B14F-4D97-AF65-F5344CB8AC3E}">
        <p14:creationId xmlns:p14="http://schemas.microsoft.com/office/powerpoint/2010/main" val="1546925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000" b="1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Conclusão</a:t>
            </a:r>
            <a:endParaRPr lang="pt-BR" b="1" dirty="0">
              <a:solidFill>
                <a:srgbClr val="00051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84784"/>
            <a:ext cx="7886700" cy="4771727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pt-BR" sz="2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exposição ao ambiente de microgravidade provoca diversas alterações em todos os sistemas do organismo humano. No entanto, após o retorno à Terra, os astronautas conseguem se recuperar.</a:t>
            </a:r>
          </a:p>
          <a:p>
            <a:pPr marL="0" indent="0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pt-BR" sz="2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presente trabalho abordou essas alterações e mostrou a importância desse ramo, porém ainda é uma área que carece de pesquisas, levando em consideração as crescentes demandas governamentais e privadas de exploração espacial que envolve por completo a necessidade desses estudos.</a:t>
            </a:r>
          </a:p>
        </p:txBody>
      </p:sp>
    </p:spTree>
    <p:extLst>
      <p:ext uri="{BB962C8B-B14F-4D97-AF65-F5344CB8AC3E}">
        <p14:creationId xmlns:p14="http://schemas.microsoft.com/office/powerpoint/2010/main" val="762696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b="1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577131"/>
            <a:ext cx="7886700" cy="502022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Guyton A, Hall J. Tratado de fisiologia médica. 13ª ed. Rio de Janeiro: Guanabara Koogan; 2017.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Derrickson B, Tortora GJ. Princípios de Anatomia e Fisiologia. 14ª ed. Rio de Janeiro: Guanabara Koogan; 2016.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Silverthorn DU. Human Physiology: An Integrated Approach. 8th ed. San Francisco: Pearson; 2018. </a:t>
            </a:r>
            <a:endParaRPr lang="pt-BR" sz="1400" dirty="0">
              <a:solidFill>
                <a:srgbClr val="00051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Anken RH, Rahmann H. Gravitational Zoology: How Animals Use and Cope with Gravity. In: Horneck G, Baumstark-Khan C, editors. Astrobiology: The Quest for the Conditions of Life [Internet]. Berlin, Heidelberg: Springer Berlin Heidelberg; 2002. p. 315–33. Disponível em: https://doi.org/10.1007/978-3-642-59381-9_21. Data de acesso: 16 mar. de 2021.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Yamashita M, Baba SA. Biology of size and gravity. Biol. Sci. Space. 2004 Mar;18(1):13-27. Japanese. Disponível em: https://pubmed.ncbi.nlm.nih.gov/15173628/. Data de acesso: 16 mar. de 2021.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Sousa RRM. Construção de um experimento para o ensino de microgravidade com uso de vídeos [dissertação]. Natal: Instituto Federal de Educação, Ciência e Tecnologia do Rio Grande do Norte; 2015.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Baliscei MP. Explicando a microgravidade [monografia]. Maringá: Universidade Estadual de Maringá; 2011.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Diniz RCS. Uma revisão sobre os efeitos da alteração da gravidade em sistemas biológicos com enfoque na saúde [monografia]. Natal: Universidade Federal do Rio Grande do Norte; 2019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Guyton A, Hall J. Tratado de fisiologia médica. 12ª ed. Rio de Janeiro: Guanabara Koogan; 2011.</a:t>
            </a:r>
          </a:p>
          <a:p>
            <a:pPr marL="0" indent="0">
              <a:lnSpc>
                <a:spcPct val="100000"/>
              </a:lnSpc>
              <a:buNone/>
            </a:pPr>
            <a:endParaRPr lang="pt-BR" sz="1400" dirty="0">
              <a:solidFill>
                <a:srgbClr val="00051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pt-BR" sz="1400" dirty="0">
              <a:solidFill>
                <a:srgbClr val="00051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438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b="1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50547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15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National Aeronautics and Space Administration. What Is Microgravity? 2012. Disponível em: https://www.nasa.gov/</a:t>
            </a:r>
            <a:r>
              <a:rPr lang="pt-BR" sz="1500" dirty="0" err="1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audience</a:t>
            </a:r>
            <a:r>
              <a:rPr lang="pt-BR" sz="15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500" dirty="0" err="1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forstudents</a:t>
            </a:r>
            <a:r>
              <a:rPr lang="pt-BR" sz="15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/5-8/</a:t>
            </a:r>
            <a:r>
              <a:rPr lang="pt-BR" sz="1500" dirty="0" err="1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pt-BR" sz="15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500" dirty="0" err="1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nasaknows</a:t>
            </a:r>
            <a:r>
              <a:rPr lang="pt-BR" sz="15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/what-is-microgravity-58.html. Data de acesso: 18 mar. de 2021.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5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ElGindi M, Sapudom J, Ibrahim IH, Al-Sayegh M, Chen W, Garcia-Sabaté A, et al. May the Force Be with You (Or Not): The Immune System under Microgravity. Cells. 2021; 10(8):1941. Disponível em: https://www.mdpi.com/2073- 4409/10/8/1941/htm#B26-cells-10-01941. Data de acesso: 14 out. de 2021.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5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Ferranti F, Del Bianco M, Pacelli C. Advantages and Limitations of Current Microgravity Platforms for Space Biology Research. Appl.Sci. 2021; 11(1):68. Disponível em: https://www.mdpi.com/2076-3417/11/1/68. Data de acesso: 14 out. de 2021.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5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 Loon JWA. Some history and use of the random positioning </a:t>
            </a:r>
            <a:r>
              <a:rPr lang="pt-BR" sz="1500" dirty="0" err="1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pt-BR" sz="15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RPM, in gravity related research. Advances in Space Research. 2007; 39(7): 1161-1165. Disponível em: https://www.sciencedirect.com/science/</a:t>
            </a:r>
            <a:r>
              <a:rPr lang="pt-BR" sz="1500" dirty="0" err="1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article</a:t>
            </a:r>
            <a:r>
              <a:rPr lang="pt-BR" sz="15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500" dirty="0" err="1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</a:t>
            </a:r>
            <a:r>
              <a:rPr lang="pt-BR" sz="15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500" dirty="0" err="1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pii</a:t>
            </a:r>
            <a:r>
              <a:rPr lang="pt-BR" sz="15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/S0273117707000786. Data de acesso: 14 out. de 2021.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6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European Space Agency. Parabolica manouvres. Disponível em: https://www.esa.int/</a:t>
            </a:r>
            <a:r>
              <a:rPr lang="pt-BR" sz="1600" dirty="0" err="1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Education</a:t>
            </a:r>
            <a:r>
              <a:rPr lang="pt-BR" sz="16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600" dirty="0" err="1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Fly_Your_Thesis</a:t>
            </a:r>
            <a:r>
              <a:rPr lang="pt-BR" sz="16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600" dirty="0" err="1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Parabolic_manoeuvres</a:t>
            </a:r>
            <a:r>
              <a:rPr lang="pt-BR" sz="16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Data de acesso: 14 out. de 2021.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6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Shelhamer M. Parabolic flight as a spaceflight analog. J Appl Physiol. 2016;120(12):1442-1448. Disponível em: https://journals.physiology.org/doi/full/10.1152/japplphysiol.01046.2015. Data de acesso: 14 out. de 2021. </a:t>
            </a:r>
          </a:p>
          <a:p>
            <a:pPr marL="0" indent="0">
              <a:buNone/>
            </a:pPr>
            <a:endParaRPr lang="pt-BR" sz="1600" dirty="0">
              <a:solidFill>
                <a:srgbClr val="00051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969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b="1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84784"/>
            <a:ext cx="7886700" cy="500809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European Space Agency. 4 Drop Tower. Disponível em: http://wsn.spaceflight.esa.int/docs/EUG2LGPr3/EUG2LGPr3-4-DropTower.pdf Data de acesso: 15 out. de 2021.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Nacional de Pesquisas Espaciais. Meios de acesso à microgravidade. Disponível em : http://www.las.inpe.br/~</a:t>
            </a:r>
            <a:r>
              <a:rPr lang="pt-BR" sz="1400" dirty="0" err="1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microg</a:t>
            </a:r>
            <a:r>
              <a:rPr lang="pt-BR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/meios.htm. Data de acesso: 15 out. de 2021.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Warren LE. International Space Station Open-Source Data. Patterns (N Y). 2020;1(9):100172. Disponível em: https://pubmed.ncbi.nlm.nih.gov/33336206/. Data de acesso: 15 out. de 2021.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Cavanagh PR, Licata AA, Rice AJ. Exercise and pharmacological countermeasures for bone loss during long-duration space flight. Gravitational and Space Biology. 2005;18 (2): 39-58. Disponível em: https://pubmed.ncbi.nlm.nih.gov/16038092/ . Data de acesso: 14 set. de 2021.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Santos LEN, Pires RE, Antunes CS, Kanashiro RG. Alterações musculoesqueléticas em ambiente de microgravidade. Rev. UNIFA. 2020; 33(1): 26- 35. Disponível em: https://www.researchgate.net/publication/343350330_Alteracoes_musculoesqueletic </a:t>
            </a:r>
            <a:r>
              <a:rPr lang="pt-BR" sz="1400" dirty="0" err="1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as_em_ambiente_de_microgravidade</a:t>
            </a:r>
            <a:r>
              <a:rPr lang="pt-BR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Data de acesso: 19 set. de 2021.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Williams D, Kuipers A, Mukai C, Thirsk R. Acclimation during space flight: effects on human Physiology. CMAJ. 2009;180 (13): 1317-1323. Disponível em: https://www.cmaj.ca/</a:t>
            </a:r>
            <a:r>
              <a:rPr lang="pt-BR" sz="1400" dirty="0" err="1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pt-BR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/180/13/1317. Data de acesso: 14 set. de 2021.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Ramos MV. Alterações musculoesqueléticas em ambiente de microgravidade [dissertação]. Lisboa: Faculdade de Medicina de Lisboa; 2019.</a:t>
            </a:r>
          </a:p>
          <a:p>
            <a:pPr marL="0" indent="0">
              <a:lnSpc>
                <a:spcPct val="100000"/>
              </a:lnSpc>
              <a:buNone/>
            </a:pPr>
            <a:endParaRPr lang="pt-BR" sz="1400" dirty="0">
              <a:solidFill>
                <a:srgbClr val="00051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pt-BR" sz="1400" dirty="0">
              <a:solidFill>
                <a:srgbClr val="00051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pt-BR" sz="1400" dirty="0">
              <a:solidFill>
                <a:srgbClr val="00051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745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49" y="251975"/>
            <a:ext cx="7886700" cy="1325563"/>
          </a:xfrm>
        </p:spPr>
        <p:txBody>
          <a:bodyPr/>
          <a:lstStyle/>
          <a:p>
            <a:pPr algn="ctr"/>
            <a:r>
              <a:rPr lang="pt-BR" sz="4000" b="1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Introdução</a:t>
            </a:r>
            <a:endParaRPr lang="pt-BR" b="1" dirty="0">
              <a:solidFill>
                <a:srgbClr val="00051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6879EF0-57BF-4703-B1E1-6D8F7D89551E}"/>
              </a:ext>
            </a:extLst>
          </p:cNvPr>
          <p:cNvSpPr txBox="1"/>
          <p:nvPr/>
        </p:nvSpPr>
        <p:spPr>
          <a:xfrm>
            <a:off x="1589299" y="1856928"/>
            <a:ext cx="3073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Processos fisiológicos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BD2D2890-03A1-4289-B161-804730E9722F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663000" y="2087761"/>
            <a:ext cx="958748" cy="1171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áfico 11" descr="Américas no globo terrestre">
            <a:extLst>
              <a:ext uri="{FF2B5EF4-FFF2-40B4-BE49-F238E27FC236}">
                <a16:creationId xmlns:a16="http://schemas.microsoft.com/office/drawing/2014/main" id="{C4A86C6F-8245-45C1-817D-23E24B5CD9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46845" y="1676004"/>
            <a:ext cx="914400" cy="914400"/>
          </a:xfrm>
          <a:prstGeom prst="rect">
            <a:avLst/>
          </a:prstGeom>
        </p:spPr>
      </p:pic>
      <p:pic>
        <p:nvPicPr>
          <p:cNvPr id="14" name="Gráfico 13" descr="Balança da justiça">
            <a:extLst>
              <a:ext uri="{FF2B5EF4-FFF2-40B4-BE49-F238E27FC236}">
                <a16:creationId xmlns:a16="http://schemas.microsoft.com/office/drawing/2014/main" id="{C8CB63D4-3DE4-48B5-B1C6-7D870C005E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46845" y="2590404"/>
            <a:ext cx="914400" cy="914400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FD4D0E50-0C1B-4608-8FAD-A8F12943F15B}"/>
              </a:ext>
            </a:extLst>
          </p:cNvPr>
          <p:cNvSpPr txBox="1"/>
          <p:nvPr/>
        </p:nvSpPr>
        <p:spPr>
          <a:xfrm>
            <a:off x="1589300" y="2637964"/>
            <a:ext cx="1773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Homeostasia</a:t>
            </a: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D50CC09A-6654-49DF-8309-74AD43D9D98D}"/>
              </a:ext>
            </a:extLst>
          </p:cNvPr>
          <p:cNvCxnSpPr>
            <a:cxnSpLocks/>
          </p:cNvCxnSpPr>
          <p:nvPr/>
        </p:nvCxnSpPr>
        <p:spPr>
          <a:xfrm>
            <a:off x="3537599" y="2873317"/>
            <a:ext cx="2068801" cy="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áfico 20" descr="Foguete">
            <a:extLst>
              <a:ext uri="{FF2B5EF4-FFF2-40B4-BE49-F238E27FC236}">
                <a16:creationId xmlns:a16="http://schemas.microsoft.com/office/drawing/2014/main" id="{8EB79F69-AFF9-4711-887A-4F240C455C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32894" y="3480140"/>
            <a:ext cx="914400" cy="914400"/>
          </a:xfrm>
          <a:prstGeom prst="rect">
            <a:avLst/>
          </a:prstGeom>
        </p:spPr>
      </p:pic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2B25DD19-2FE1-4024-B88B-BF926F678062}"/>
              </a:ext>
            </a:extLst>
          </p:cNvPr>
          <p:cNvCxnSpPr/>
          <p:nvPr/>
        </p:nvCxnSpPr>
        <p:spPr>
          <a:xfrm>
            <a:off x="2488731" y="3957049"/>
            <a:ext cx="3133017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A6B7DCC-7B89-441F-BDC9-C52E1BEC4DB9}"/>
              </a:ext>
            </a:extLst>
          </p:cNvPr>
          <p:cNvSpPr txBox="1"/>
          <p:nvPr/>
        </p:nvSpPr>
        <p:spPr>
          <a:xfrm>
            <a:off x="5542575" y="3573337"/>
            <a:ext cx="2972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Diversas alterações fisiológicas</a:t>
            </a:r>
          </a:p>
        </p:txBody>
      </p:sp>
      <p:pic>
        <p:nvPicPr>
          <p:cNvPr id="26" name="Gráfico 25" descr="Astronauta">
            <a:extLst>
              <a:ext uri="{FF2B5EF4-FFF2-40B4-BE49-F238E27FC236}">
                <a16:creationId xmlns:a16="http://schemas.microsoft.com/office/drawing/2014/main" id="{6A44FB25-C099-43CB-9DDD-C6B293A997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04624" y="4513777"/>
            <a:ext cx="914400" cy="914400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44704165-4154-4174-8896-416143C196A2}"/>
              </a:ext>
            </a:extLst>
          </p:cNvPr>
          <p:cNvSpPr txBox="1"/>
          <p:nvPr/>
        </p:nvSpPr>
        <p:spPr>
          <a:xfrm>
            <a:off x="1524000" y="4874682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Estudar essas alterações</a:t>
            </a:r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607F92EA-99C3-4CB4-AC16-F7B9F4BA3462}"/>
              </a:ext>
            </a:extLst>
          </p:cNvPr>
          <p:cNvCxnSpPr/>
          <p:nvPr/>
        </p:nvCxnSpPr>
        <p:spPr>
          <a:xfrm>
            <a:off x="4795189" y="5144508"/>
            <a:ext cx="826559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14D78AB7-77F2-42C5-AED6-86FFFD9B921F}"/>
              </a:ext>
            </a:extLst>
          </p:cNvPr>
          <p:cNvSpPr txBox="1"/>
          <p:nvPr/>
        </p:nvSpPr>
        <p:spPr>
          <a:xfrm>
            <a:off x="2885444" y="3537429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Microgravidade</a:t>
            </a:r>
          </a:p>
        </p:txBody>
      </p:sp>
      <p:pic>
        <p:nvPicPr>
          <p:cNvPr id="32" name="Gráfico 31" descr="Coração com pulsação">
            <a:extLst>
              <a:ext uri="{FF2B5EF4-FFF2-40B4-BE49-F238E27FC236}">
                <a16:creationId xmlns:a16="http://schemas.microsoft.com/office/drawing/2014/main" id="{B2DEC4E4-75CC-42BA-A237-74F7499DCCF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93070" y="4982027"/>
            <a:ext cx="369332" cy="369332"/>
          </a:xfrm>
          <a:prstGeom prst="rect">
            <a:avLst/>
          </a:prstGeom>
        </p:spPr>
      </p:pic>
      <p:pic>
        <p:nvPicPr>
          <p:cNvPr id="34" name="Gráfico 33" descr="Tendência ascendente">
            <a:extLst>
              <a:ext uri="{FF2B5EF4-FFF2-40B4-BE49-F238E27FC236}">
                <a16:creationId xmlns:a16="http://schemas.microsoft.com/office/drawing/2014/main" id="{EBEDC25F-2F42-4F3A-8162-54657556925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61245" y="4970977"/>
            <a:ext cx="369332" cy="369332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80090A62-0E56-4A66-9642-67331C10A155}"/>
              </a:ext>
            </a:extLst>
          </p:cNvPr>
          <p:cNvSpPr txBox="1"/>
          <p:nvPr/>
        </p:nvSpPr>
        <p:spPr>
          <a:xfrm>
            <a:off x="7045911" y="5903893"/>
            <a:ext cx="25922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Silverthorn, 2018</a:t>
            </a:r>
            <a:endParaRPr lang="pt-BR" sz="1400" dirty="0">
              <a:solidFill>
                <a:srgbClr val="00051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Yamashita, Baba, 2004</a:t>
            </a:r>
          </a:p>
          <a:p>
            <a:r>
              <a:rPr lang="pt-BR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Anken, Rahmann, 2002</a:t>
            </a:r>
          </a:p>
        </p:txBody>
      </p:sp>
    </p:spTree>
    <p:extLst>
      <p:ext uri="{BB962C8B-B14F-4D97-AF65-F5344CB8AC3E}">
        <p14:creationId xmlns:p14="http://schemas.microsoft.com/office/powerpoint/2010/main" val="2277253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/>
      <p:bldP spid="3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b="1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844824"/>
            <a:ext cx="7886700" cy="464805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LeBlanc A, Schneider V, Shackelford L, West S, Oganov V, Bakulin A, Voronin L. Bone mineral and lean tissue loss after long duration space flight. J Musculoskelet Neuronal Interact. 2000; 1(2):157–160 Disponível em: https://pubmed.ncbi.nlm.nih.gov/15758512/ . Data de acesso: 25 set. de 2021.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Tanaka K, Nishimura N, Kawai Y. Adaptation to microgravity, deconditioning, and countermeasures. J Physiol Sci. 2017;67(2): 271–281. . Disponível em: https://pubmed.ncbi.nlm.nih.gov/28000175/. Data de acesso: 26 set. de 2021.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Fitts RH, Trappe SW, </a:t>
            </a:r>
            <a:r>
              <a:rPr lang="pt-BR" sz="1400" dirty="0" err="1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Costill</a:t>
            </a:r>
            <a:r>
              <a:rPr lang="pt-BR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DL, Gallagher PM, </a:t>
            </a:r>
            <a:r>
              <a:rPr lang="pt-BR" sz="1400" dirty="0" err="1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Creer</a:t>
            </a:r>
            <a:r>
              <a:rPr lang="pt-BR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AC, Colloton PA, et al. Prolonged space flight-induced alterations in the structure and function of human skeletal muscle fibres. J Physiol. 2010;588(Pt 18):3567-92. Disponível em: https://pubmed.ncbi.nlm.nih.gov/20660569/. Data de acesso: 26 set. 2021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Matsumoto A, Storch KJ, Stolfi A, Mohler SR, Frey MA, Stein TP. Weight loss in humans in space. Aviat Space Environ Med. 2011;82(6):615-21. Disponível em: https://pubmed.ncbi.nlm.nih.gov/21702312/. Data de acesso: 26 set. de 2021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National Aeronautics and Space Administration. Math and Science at Work – Student Edition. Disponível em: https://www.nasa.gov/</a:t>
            </a:r>
            <a:r>
              <a:rPr lang="pt-BR" sz="1400" dirty="0" err="1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  <a:r>
              <a:rPr lang="pt-BR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/553871main_AP_ST_Phys_ARED.pdf. Data de acesso: 26 set. 2021.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Prisk GK. The Lung in Space. Clin. Chest Med. 2005;26(3):415-438. Disponível </a:t>
            </a:r>
            <a:r>
              <a:rPr lang="en-US" sz="1400" dirty="0" err="1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https://pubmed.ncbi.nlm.nih.gov/16140136/. Data de </a:t>
            </a:r>
            <a:r>
              <a:rPr lang="en-US" sz="1400" dirty="0" err="1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acesso</a:t>
            </a:r>
            <a:r>
              <a:rPr lang="en-US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15 out. de 2021.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Prisk GK. Microgravity and the lung. J Appl Physiol (1985). 2000;89(1):385-96. Disponível </a:t>
            </a:r>
            <a:r>
              <a:rPr lang="en-US" sz="1400" dirty="0" err="1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https://pubmed.ncbi.nlm.nih.gov/10904076/ . Data de </a:t>
            </a:r>
            <a:r>
              <a:rPr lang="en-US" sz="1400" dirty="0" err="1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acesso</a:t>
            </a:r>
            <a:r>
              <a:rPr lang="en-US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15 out. de 2021.</a:t>
            </a:r>
          </a:p>
          <a:p>
            <a:pPr marL="0" indent="0">
              <a:lnSpc>
                <a:spcPct val="100000"/>
              </a:lnSpc>
              <a:buNone/>
            </a:pPr>
            <a:endParaRPr lang="pt-BR" sz="1400" dirty="0">
              <a:solidFill>
                <a:srgbClr val="00051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pt-BR" sz="1400" dirty="0">
              <a:solidFill>
                <a:srgbClr val="00051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91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b="1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844824"/>
            <a:ext cx="7886700" cy="464805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Engel LA. Effect of microgravity on the respiratory system. J Appl Physiol (1985). 1991;70(5):1907-11. Disponível </a:t>
            </a:r>
            <a:r>
              <a:rPr lang="en-US" sz="1400" dirty="0" err="1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https://pubmed.ncbi.nlm.nih.gov/1864769/. Data de </a:t>
            </a:r>
            <a:r>
              <a:rPr lang="en-US" sz="1400" dirty="0" err="1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acesso</a:t>
            </a:r>
            <a:r>
              <a:rPr lang="en-US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15 out. de 2021.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Prisk GK. Microgravity and the respiratory system. European Respiratory Journal. 2014; 43 (5):1459-1471. Disponível: https://erj.ersjournals.com/content/43/5/1459#sec-1. Data de </a:t>
            </a:r>
            <a:r>
              <a:rPr lang="en-US" sz="1400" dirty="0" err="1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acesso</a:t>
            </a:r>
            <a:r>
              <a:rPr lang="en-US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15 out. de 2021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Crucian B, Babiak-Vazquez A, Johnston S, Pierson DL, Ott CM, Sams C. Incidence of clinical symptoms during long-duration orbital spaceflight. Int J Gen Med. 2016; 9:383-391. Disponível em: https://www.ncbi.nlm.nih.gov/</a:t>
            </a:r>
            <a:r>
              <a:rPr lang="pt-BR" sz="1400" dirty="0" err="1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pmc</a:t>
            </a:r>
            <a:r>
              <a:rPr lang="pt-BR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/articles/PMC5098747/. Data de acesso: 16 out. de 2021.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Stewart LH, Trunkey D, Rebagliati GS. Emergency medicine in space. J Emerg Med. 2007;32(1):45-54. Disponível em: https://pubmed.ncbi.nlm.nih.gov/17239732/. Data de acesso: 16 out. de 2021.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Santos PEBS, Bonamino MH. Efeitos cardiovasculares agudos da exposição ao ambiente microgravitacional. Arq. Bras. Cardiol. 2003;80(1):105-115. Disponível em: https://doi.org/10.1590/S0066-782X2003000100012. Acesso em 14 Out 2021.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National Aeronautics and Space Administration .Cardiovascular Health in Microgravity. 2020. Disponível em: https://www.nasa.gov/</a:t>
            </a:r>
            <a:r>
              <a:rPr lang="pt-BR" sz="1400" dirty="0" err="1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missionpages</a:t>
            </a:r>
            <a:r>
              <a:rPr lang="pt-BR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400" dirty="0" err="1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station</a:t>
            </a:r>
            <a:r>
              <a:rPr lang="pt-BR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/research/station-science101/cardiovascular-health-in-microgravity/. Data de acesso: 16 out. de 2021.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Watenpaugh DE, Hargens AR. The Cardiovascular System in Microgravity. In Comprehensive Physiology. 2011;14. Disponível em: https://doi.org/10.1002/cphy.cp040129. Data de acesso: 19 out. de 2021. </a:t>
            </a:r>
          </a:p>
          <a:p>
            <a:pPr marL="0" indent="0">
              <a:lnSpc>
                <a:spcPct val="100000"/>
              </a:lnSpc>
              <a:buNone/>
            </a:pPr>
            <a:endParaRPr lang="pt-BR" sz="1400" dirty="0">
              <a:solidFill>
                <a:srgbClr val="00051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pt-BR" sz="1400" dirty="0">
              <a:solidFill>
                <a:srgbClr val="00051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pt-BR" sz="2000" dirty="0">
              <a:solidFill>
                <a:srgbClr val="00051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8011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b="1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84784"/>
            <a:ext cx="7886700" cy="537321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Bungo MW, Charles JB, Johnson Jr PC. Cardiovascular deconditioning during space flight and use of saline as a countermeasure to orthostatic intolerance. Aviat Space Environ Med 1985; 56(10): 985-90. Disponível em: https://pubmed.ncbi.nlm.nih.gov/4062772/. Data de acesso: 19 out. de 2021.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Paez YM, Mudie LI, Subramanian PS. Spaceflight Associated Neuro-Ocular Syndrome (SANS): A Systematic Review and Future Directions. Eye Brain. 2020;12:105-117. Disponível em: https://pubmed.ncbi.nlm.nih.gov/33117025/ . Data de acesso: 20 out. de 2021.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Mader TH, Gibson CR, </a:t>
            </a:r>
            <a:r>
              <a:rPr lang="pt-BR" sz="1400" dirty="0" err="1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</a:t>
            </a:r>
            <a:r>
              <a:rPr lang="pt-BR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AF, Kramer LA, Lee AG, Fogarty J, et al. Optic disc edema, globe flattening, choroidal folds, and hyperopic shifts observed in astronauts after long-duration space flight. Ophthalmology. 2011;118(10):2058–2069. Disponível em: https://pubmed.ncbi.nlm.nih.gov/21849212/ Data de acesso: 20 out. de 2021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BR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Cunha CEX, Oliveira AF, Maia GLS, Castro LR, Ribeiro MVMR. Space travel: A challenge from the point of view of ophthalmology. Rev Bras Oftalmol. 2021;80(1):77- 81. Disponível em: https://www.rbojournal.org/en/article/space-travel-a-challengefrom-the-point-of-view-of-ophthalmology/ . Data de acesso: 20 out. de 2021.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BR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Stenger MB, Tarver WJ. Risk of Spaceflight Associated Neuro-ocular Syndrome (SANS). Human Research Program: Human Health Countermeasures Element. 2017 Nov:4-109. Disponível em: https://humanresearchroadmap.nasa.gov/evidence/reports/SANS.pdf?rnd=0.959188 390504191.Data de acesso: 20 out. de 2021.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BR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Sonnenfeld G, Shearer WT. Immune function during space flight. Nutrition. 2002;18(10):899-903. Disponível em: https://pubmed.ncbi.nlm.nih.gov/12361785/. Data de acesso: 21 out. de 2021</a:t>
            </a:r>
          </a:p>
          <a:p>
            <a:pPr marL="0" indent="0">
              <a:lnSpc>
                <a:spcPct val="100000"/>
              </a:lnSpc>
              <a:buNone/>
            </a:pPr>
            <a:endParaRPr lang="pt-BR" sz="1400" dirty="0">
              <a:solidFill>
                <a:srgbClr val="00051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lnSpc>
                <a:spcPct val="110000"/>
              </a:lnSpc>
              <a:buNone/>
            </a:pPr>
            <a:endParaRPr lang="pt-BR" sz="1400" dirty="0">
              <a:solidFill>
                <a:srgbClr val="00051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pt-BR" sz="1400" dirty="0">
              <a:solidFill>
                <a:srgbClr val="00051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4378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b="1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844824"/>
            <a:ext cx="7886700" cy="4648050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pt-BR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Kaur I, Simons ER, Castro VA, Ott CM, Pierson DL. Changes in neutrophil functions in astronauts. Brain Behav Immun. 2004;18(5):443-450. Disponível em: https://pubmed.ncbi.nlm.nih.gov/15265537/. Data de acesso: 21 out. de 2021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Ichiki AT, Gibson LA, Jago TL, Strickland KM, Johnson DL, Lange RD, et al. Effects of spaceflight on rat peripheral blood leukocytes and bone marrow progenitor cells. J Leukoc Biol. 1996;60(1):37-43. Disponível em: https://pubmed.ncbi.nlm.nih.gov/8699121/. Data de acesso: 21 out. de 2021.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 Q, Mei Q, Huyan T, Xien L, Che S, Yang H. Effects of simulated microgravity on primary human NK cells. Astrobiology. 2013;13(8):703–714. Disponível em: https://www.ncbi.nlm.nih.gov/</a:t>
            </a:r>
            <a:r>
              <a:rPr lang="pt-BR" sz="1400" dirty="0" err="1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pmc</a:t>
            </a:r>
            <a:r>
              <a:rPr lang="pt-BR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/articles/PMC3746215/#idm139768811524720title. Data de acesso: 22 out. de 2021.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Crucian B, Stowe R, Quiriarte H, Pierson D, Sams C. Monocyte phenotype and cytokine production profiles are dysregulated by short-duration spaceflight. Aviat Space Environ Med. 2011;82(9):857-862. Disponível em: https://pubmed.ncbi.nlm.nih.gov/21888268/. Data de acesso: 22 out. de 2021.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BR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Ludtka C, Silberman J, Moore, Allen JB. Macrophages in microgravity: the impact of space on immune cells. npj Microgravity 7.2021; 13. Disponível em: https://www.nature.com/articles/s41526-021-00141-z. Data de acesso: 22 out. de 2021.</a:t>
            </a:r>
          </a:p>
          <a:p>
            <a:pPr marL="0" indent="0">
              <a:lnSpc>
                <a:spcPct val="110000"/>
              </a:lnSpc>
              <a:buNone/>
            </a:pPr>
            <a:endParaRPr lang="pt-BR" sz="1400" dirty="0">
              <a:solidFill>
                <a:srgbClr val="00051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pt-BR" sz="1400" dirty="0">
              <a:solidFill>
                <a:srgbClr val="00051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3732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b="1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844824"/>
            <a:ext cx="78867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pt-BR" sz="20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Spielmann G, Agha N, Kunz H, Simpson RJ, Crucian B, Mehta S, et al. B cell homeostasis is maintained during long-duration spaceflight. J. Appl. Physiol. 2019;126(2): 469-476. Disponível em: https://journals.physiology.org/doi/full/10.1152/japplphysiol.00789.2018. Data de acesso: 22 out. de 2021.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0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Hauschild S, Tauber S, Lauber B, Thiel CS, Layer LE, Ullrich O. T cell regulation in microgravity – The current knowledge from in vitro experiments conducted in space, parabolic flights and ground-based facilities. Acta Astronautica. 2014; 104(1):365-377. Disponível em: https://www.sciencedirect.com/science/</a:t>
            </a:r>
            <a:r>
              <a:rPr lang="pt-BR" sz="2000" dirty="0" err="1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article</a:t>
            </a:r>
            <a:r>
              <a:rPr lang="pt-BR" sz="20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dirty="0" err="1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pii</a:t>
            </a:r>
            <a:r>
              <a:rPr lang="pt-BR" sz="20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/S0094576514001799. Data de acesso: 25 out. de 2021.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0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Rocha MLSA. Adaptações Fisiológicas do Homem ao Espaço. [dissertação]. Lisboa: Universidade de Lisboa, Faculdade de Medicina Lisboa; 2018. Data de acesso: 25 out. de 2021.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sz="20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Fujii MD, Patten BM. Neurology of microgravity and space travel. Neurol Clin. 1992;10(4):999-1013. Disponível em: https://pubmed.ncbi.nlm.nih.gov/1435667/ . Data de acesso: 25 out. de 2021.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sz="20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National Aeronautics and Space Administration. Space Motion Sickness (Space Adaptation). Human Research Wiki. 2016 jun. Disponível em: https://humanresearchroadmap.nasa.gov/Evidence/medicalConditions/Space_Motion Sickness_(</a:t>
            </a:r>
            <a:r>
              <a:rPr lang="pt-BR" sz="2000" dirty="0" err="1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Space_Adaptation</a:t>
            </a:r>
            <a:r>
              <a:rPr lang="pt-BR" sz="20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000" dirty="0" err="1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  <a:r>
              <a:rPr lang="pt-BR" sz="20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Data de acesso: 25 out. de 2021.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sz="20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Carrillo-Esper R, Carrillo-Córdova DM, Carrillo-Córdova CA. </a:t>
            </a:r>
            <a:r>
              <a:rPr lang="pt-BR" sz="2000" dirty="0" err="1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Adaptación</a:t>
            </a:r>
            <a:r>
              <a:rPr lang="pt-BR" sz="20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fisiológica </a:t>
            </a:r>
            <a:r>
              <a:rPr lang="pt-BR" sz="2000" dirty="0" err="1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pt-BR" sz="20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microgravedad</a:t>
            </a:r>
            <a:r>
              <a:rPr lang="pt-BR" sz="20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Med Int </a:t>
            </a:r>
            <a:r>
              <a:rPr lang="pt-BR" sz="2000" dirty="0" err="1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Méx</a:t>
            </a:r>
            <a:r>
              <a:rPr lang="pt-BR" sz="20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2017;33(6):764-769. Disponível em: http://www.scielo.org.mx/</a:t>
            </a:r>
            <a:r>
              <a:rPr lang="pt-BR" sz="2000" dirty="0" err="1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  <a:r>
              <a:rPr lang="pt-BR" sz="20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/mim/v33n6/0186-4866-mim-33-06-764.pdf. Data de acesso: 25 out. de 2021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lnSpc>
                <a:spcPct val="120000"/>
              </a:lnSpc>
              <a:buNone/>
            </a:pPr>
            <a:endParaRPr lang="pt-BR" sz="2000" dirty="0">
              <a:solidFill>
                <a:srgbClr val="00051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051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3233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b="1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844824"/>
            <a:ext cx="78867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pt-BR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Leach CS, Johnson PC, Cintron NM. The endocrine system in space flight. Acta Astronautica.1988; 17(2): 161–166. Disponível em: https://www.sciencedirect.com/science/</a:t>
            </a:r>
            <a:r>
              <a:rPr lang="pt-BR" sz="1400" dirty="0" err="1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article</a:t>
            </a:r>
            <a:r>
              <a:rPr lang="pt-BR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400" dirty="0" err="1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</a:t>
            </a:r>
            <a:r>
              <a:rPr lang="pt-BR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400" dirty="0" err="1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pii</a:t>
            </a:r>
            <a:r>
              <a:rPr lang="pt-BR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/0094576588900173. Data de acesso: 25 out. de 2021.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Farkas Á, Farkas G. Effects of Spaceflight on Human Skin. Skin Pharmacol Physiol. 2021;34:239–245 . Disponível </a:t>
            </a:r>
            <a:r>
              <a:rPr lang="en-US" sz="1400" dirty="0" err="1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https://www.karger.com/Article/FullText/515963. Data de </a:t>
            </a:r>
            <a:r>
              <a:rPr lang="en-US" sz="1400" dirty="0" err="1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acesso</a:t>
            </a:r>
            <a:r>
              <a:rPr lang="en-US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28 out. de 2021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European Space Agency. SkinCare experiment on board the ISS. 2007. Disponível </a:t>
            </a:r>
            <a:r>
              <a:rPr lang="en-US" sz="1400" dirty="0" err="1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https://www.esa.int/Applications/Telecommunications_Integrated_Applications/Techn </a:t>
            </a:r>
            <a:r>
              <a:rPr lang="en-US" sz="1400" dirty="0" err="1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ology_Transfer</a:t>
            </a:r>
            <a:r>
              <a:rPr lang="en-US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400" dirty="0" err="1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SkinCare_experiment_on_board_the_ISS</a:t>
            </a:r>
            <a:r>
              <a:rPr lang="en-US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. Data de </a:t>
            </a:r>
            <a:r>
              <a:rPr lang="en-US" sz="1400" dirty="0" err="1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acesso</a:t>
            </a:r>
            <a:r>
              <a:rPr lang="en-US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28 out. de 2021.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Voorhies AA, Mark Ott C, Mehta S, Pierson DL, Crucian BE, Feiveson A,et al. Study of the impact of long-duration space missions at the International Space Station on the astronaut microbiome. Sci Rep. 2019;9(1):9911. Disponível em: https://pubmed.ncbi.nlm.nih.gov/31289321/ . Data de acesso: 28 out. de 2021.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Yang J-Q, Jiang N, Li Z-P, Guo S, Chen Z-Y, Li B-B, et al. The effects of microgravity on the digestive system and the new insights it brings to the life sciences. Life Sciences in Space Research. 2020; 27:74-82. Disponível em: https://www.sciencedirect.com/science/</a:t>
            </a:r>
            <a:r>
              <a:rPr lang="pt-BR" sz="1400" dirty="0" err="1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article</a:t>
            </a:r>
            <a:r>
              <a:rPr lang="pt-BR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400" dirty="0" err="1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pii</a:t>
            </a:r>
            <a:r>
              <a:rPr lang="pt-BR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/S2214552420300651#bib0046. Data de acesso: 29 out. de 2021.</a:t>
            </a:r>
          </a:p>
          <a:p>
            <a:pPr marL="0" indent="0">
              <a:lnSpc>
                <a:spcPct val="120000"/>
              </a:lnSpc>
              <a:buNone/>
            </a:pPr>
            <a:endParaRPr lang="pt-BR" sz="2000" dirty="0">
              <a:solidFill>
                <a:srgbClr val="00051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9258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b="1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844824"/>
            <a:ext cx="78867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Yang J, Zhang G, Dong D, Shang P. Effects of Iron Overload and Oxidative Damage on the Musculoskeletal System in the Space Environment: Data from Spaceflights and Ground-Based Simulation Models. Int J Mol Sci. 2018;19(9):2608. Disponível em: https://pubmed.ncbi.nlm.nih.gov/30177626/. Data de acesso: 29 out. de 2021.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Afonin BV, Sedova EA, Goncharova NP, Solov'eva AA. [Investigation of the evacuatory function of the gastrointestinal tract in 5-day dry immersion]. Aviakosm Ekolog Med. 2011;45(6):52-57. Disponível em: https://pubmed.ncbi.nlm.nih.gov/22423496/. Data de acesso: 29 out. de 2021.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Merrill AH Jr, Wang E, LaRocque R, Mullins RE, Morgan ET, Hargrove JL,et al. Differences in glycogen, lipids, and enzymes in livers from rats flown on COSMOS 2044. J Appl Physiol (1985). 1992;73(2):142S-147S. Disponível em: https://pubmed.ncbi.nlm.nih.gov/1526942/. Data de acesso: 29 out. de 2021.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Rovetto RJ. The essential role of human spaceflight. Space Policy. 2013; 29(4), 225–228. Disponível em: https://www.sciencedirect.com/science/</a:t>
            </a:r>
            <a:r>
              <a:rPr lang="pt-BR" sz="1400" dirty="0" err="1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article</a:t>
            </a:r>
            <a:r>
              <a:rPr lang="pt-BR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400" dirty="0" err="1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</a:t>
            </a:r>
            <a:r>
              <a:rPr lang="pt-BR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400" dirty="0" err="1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pii</a:t>
            </a:r>
            <a:r>
              <a:rPr lang="pt-BR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/S0265964613000660. Data de acesso: 02 nov. de 2021.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National Aeronautics and  Space Administration. Benefits Stemming from Space Exploration. International Space Exploration Coordination Group. 2013. Disponível em: https://www.nasa.gov/sites/default/files/files/Benefits-Stemming-from-SpaceExploration-2013-TAGGED.pdf. Data de acesso: 02 nov. de 2021. </a:t>
            </a:r>
          </a:p>
          <a:p>
            <a:pPr marL="0" indent="0">
              <a:lnSpc>
                <a:spcPct val="100000"/>
              </a:lnSpc>
              <a:buNone/>
            </a:pPr>
            <a:endParaRPr lang="pt-BR" sz="1400" dirty="0">
              <a:solidFill>
                <a:srgbClr val="00051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pt-BR" sz="1400" dirty="0">
              <a:solidFill>
                <a:srgbClr val="00051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0515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b="1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844824"/>
            <a:ext cx="78867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Government of Canada. Improving health care. 2020. Disponível em: https://www.asc-csa.gc.ca/</a:t>
            </a:r>
            <a:r>
              <a:rPr lang="pt-BR" sz="1400" dirty="0" err="1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</a:t>
            </a:r>
            <a:r>
              <a:rPr lang="pt-BR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400" dirty="0" err="1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lang="pt-BR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400" dirty="0" err="1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everyday</a:t>
            </a:r>
            <a:r>
              <a:rPr lang="pt-BR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1400" dirty="0" err="1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  <a:r>
              <a:rPr lang="pt-BR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-of-</a:t>
            </a:r>
            <a:r>
              <a:rPr lang="pt-BR" sz="1400" dirty="0" err="1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spaceexploration</a:t>
            </a:r>
            <a:r>
              <a:rPr lang="pt-BR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/improving-health-care.asp. Data de acesso: 02 nov. de 2021.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Government of Canada. Protecting our planet and our environment. 2020. Disponível em: https://www.asc-csa.gc.ca/</a:t>
            </a:r>
            <a:r>
              <a:rPr lang="pt-BR" sz="1400" dirty="0" err="1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</a:t>
            </a:r>
            <a:r>
              <a:rPr lang="pt-BR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400" dirty="0" err="1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lang="pt-BR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400" dirty="0" err="1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everyday</a:t>
            </a:r>
            <a:r>
              <a:rPr lang="pt-BR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1400" dirty="0" err="1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  <a:r>
              <a:rPr lang="pt-BR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-of-</a:t>
            </a:r>
            <a:r>
              <a:rPr lang="pt-BR" sz="1400" dirty="0" err="1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spaceexploration</a:t>
            </a:r>
            <a:r>
              <a:rPr lang="pt-BR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400" dirty="0" err="1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protecting</a:t>
            </a:r>
            <a:r>
              <a:rPr lang="pt-BR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-our-planet-and-our-environment. Data de acesso: 02 nov. de 2021.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Government of Canada. Improving our day-to-day lives. 2020. Disponível em: https://www.asc-csa.gc.ca/</a:t>
            </a:r>
            <a:r>
              <a:rPr lang="pt-BR" sz="1400" dirty="0" err="1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</a:t>
            </a:r>
            <a:r>
              <a:rPr lang="pt-BR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400" dirty="0" err="1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lang="pt-BR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400" dirty="0" err="1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everyday</a:t>
            </a:r>
            <a:r>
              <a:rPr lang="pt-BR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1400" dirty="0" err="1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  <a:r>
              <a:rPr lang="pt-BR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-of-</a:t>
            </a:r>
            <a:r>
              <a:rPr lang="pt-BR" sz="1400" dirty="0" err="1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spaceexploration</a:t>
            </a:r>
            <a:r>
              <a:rPr lang="pt-BR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/improving-our-day-to-day-lives.asp. Data de acesso: 02 nov. de 2021.</a:t>
            </a:r>
          </a:p>
          <a:p>
            <a:pPr marL="0" indent="0">
              <a:lnSpc>
                <a:spcPct val="100000"/>
              </a:lnSpc>
              <a:buNone/>
            </a:pPr>
            <a:endParaRPr lang="pt-BR" sz="2000" dirty="0">
              <a:solidFill>
                <a:srgbClr val="00051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326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260648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Objetivos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734A35C-CB0F-4A50-B9FA-58C05A9CFDF3}"/>
              </a:ext>
            </a:extLst>
          </p:cNvPr>
          <p:cNvSpPr txBox="1"/>
          <p:nvPr/>
        </p:nvSpPr>
        <p:spPr>
          <a:xfrm>
            <a:off x="423629" y="1772816"/>
            <a:ext cx="86787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Investigar e explicitar os efeitos na fisiologia humana de um ambiente de microgravidade.</a:t>
            </a:r>
          </a:p>
          <a:p>
            <a:pPr algn="just">
              <a:lnSpc>
                <a:spcPct val="150000"/>
              </a:lnSpc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Pontuar a importância desses estudos.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8657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628650" y="351553"/>
            <a:ext cx="7886700" cy="1325563"/>
          </a:xfrm>
        </p:spPr>
        <p:txBody>
          <a:bodyPr/>
          <a:lstStyle/>
          <a:p>
            <a:pPr algn="ctr"/>
            <a:r>
              <a:rPr lang="pt-BR" sz="4000" b="1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Métodos</a:t>
            </a:r>
            <a:endParaRPr lang="pt-BR" b="1" dirty="0">
              <a:solidFill>
                <a:srgbClr val="00051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ço Reservado para Conteúdo 4"/>
          <p:cNvSpPr txBox="1">
            <a:spLocks noGrp="1"/>
          </p:cNvSpPr>
          <p:nvPr>
            <p:ph idx="1"/>
          </p:nvPr>
        </p:nvSpPr>
        <p:spPr>
          <a:xfrm>
            <a:off x="395536" y="1679938"/>
            <a:ext cx="3986989" cy="3209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Revisão da literatura</a:t>
            </a:r>
          </a:p>
          <a:p>
            <a:pPr algn="just">
              <a:lnSpc>
                <a:spcPct val="150000"/>
              </a:lnSpc>
            </a:pPr>
            <a:r>
              <a:rPr lang="pt-BR" sz="2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Artigos, livros e sites</a:t>
            </a:r>
          </a:p>
          <a:p>
            <a:pPr algn="just">
              <a:lnSpc>
                <a:spcPct val="150000"/>
              </a:lnSpc>
            </a:pPr>
            <a:r>
              <a:rPr lang="pt-BR" sz="2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Entre 1970 e 2021</a:t>
            </a:r>
          </a:p>
          <a:p>
            <a:pPr algn="just">
              <a:lnSpc>
                <a:spcPct val="150000"/>
              </a:lnSpc>
            </a:pPr>
            <a:r>
              <a:rPr lang="pt-BR" sz="2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Inglês, Português e Espanhol</a:t>
            </a:r>
          </a:p>
          <a:p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876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7686" y="162537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Resultados e Discussão</a:t>
            </a:r>
          </a:p>
        </p:txBody>
      </p:sp>
      <p:pic>
        <p:nvPicPr>
          <p:cNvPr id="4" name="Espaço Reservado para Conteúdo 3" descr="Américas no globo terrestre">
            <a:extLst>
              <a:ext uri="{FF2B5EF4-FFF2-40B4-BE49-F238E27FC236}">
                <a16:creationId xmlns:a16="http://schemas.microsoft.com/office/drawing/2014/main" id="{B475CE32-416B-4A70-8BE6-981CB1FE57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6890" y="2046127"/>
            <a:ext cx="1135611" cy="1135611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D6C366CC-6169-4130-A34B-1CCCECA679CA}"/>
              </a:ext>
            </a:extLst>
          </p:cNvPr>
          <p:cNvCxnSpPr>
            <a:cxnSpLocks/>
          </p:cNvCxnSpPr>
          <p:nvPr/>
        </p:nvCxnSpPr>
        <p:spPr>
          <a:xfrm flipV="1">
            <a:off x="2318730" y="2626137"/>
            <a:ext cx="1101824" cy="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D219DB29-DD86-4305-BD34-1CDEA33BFC6E}"/>
                  </a:ext>
                </a:extLst>
              </p:cNvPr>
              <p:cNvSpPr txBox="1"/>
              <p:nvPr/>
            </p:nvSpPr>
            <p:spPr>
              <a:xfrm>
                <a:off x="3619307" y="2383099"/>
                <a:ext cx="11930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400" dirty="0">
                    <a:solidFill>
                      <a:srgbClr val="00051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9,8m/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400" i="1" smtClean="0">
                            <a:solidFill>
                              <a:srgbClr val="00051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0" i="1" smtClean="0">
                            <a:solidFill>
                              <a:srgbClr val="00051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pt-BR" sz="2400" b="0" i="1" smtClean="0">
                            <a:solidFill>
                              <a:srgbClr val="00051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pt-BR" sz="2400" dirty="0">
                  <a:solidFill>
                    <a:srgbClr val="00051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D219DB29-DD86-4305-BD34-1CDEA33BF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307" y="2383099"/>
                <a:ext cx="1193019" cy="461665"/>
              </a:xfrm>
              <a:prstGeom prst="rect">
                <a:avLst/>
              </a:prstGeom>
              <a:blipFill>
                <a:blip r:embed="rId4"/>
                <a:stretch>
                  <a:fillRect l="-8205" t="-10526" b="-289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Espaço Reservado para Conteúdo 3" descr="Américas no globo terrestre">
            <a:extLst>
              <a:ext uri="{FF2B5EF4-FFF2-40B4-BE49-F238E27FC236}">
                <a16:creationId xmlns:a16="http://schemas.microsoft.com/office/drawing/2014/main" id="{397B5C8A-ED03-402A-B32D-5A448FBE69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4902" y="3998685"/>
            <a:ext cx="1187599" cy="1187599"/>
          </a:xfrm>
          <a:prstGeom prst="rect">
            <a:avLst/>
          </a:prstGeom>
        </p:spPr>
      </p:pic>
      <p:pic>
        <p:nvPicPr>
          <p:cNvPr id="11" name="Gráfico 10" descr="Foguete">
            <a:extLst>
              <a:ext uri="{FF2B5EF4-FFF2-40B4-BE49-F238E27FC236}">
                <a16:creationId xmlns:a16="http://schemas.microsoft.com/office/drawing/2014/main" id="{E767ADEF-BA50-4912-9A3E-F368FC0B906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665" y="3988254"/>
            <a:ext cx="351523" cy="351523"/>
          </a:xfrm>
          <a:prstGeom prst="rect">
            <a:avLst/>
          </a:prstGeom>
        </p:spPr>
      </p:pic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15D7B1E7-B03E-4921-A656-96F8E22016FC}"/>
              </a:ext>
            </a:extLst>
          </p:cNvPr>
          <p:cNvCxnSpPr>
            <a:cxnSpLocks/>
          </p:cNvCxnSpPr>
          <p:nvPr/>
        </p:nvCxnSpPr>
        <p:spPr>
          <a:xfrm>
            <a:off x="2347723" y="4453275"/>
            <a:ext cx="1055595" cy="428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áfico 16" descr="Escala">
            <a:extLst>
              <a:ext uri="{FF2B5EF4-FFF2-40B4-BE49-F238E27FC236}">
                <a16:creationId xmlns:a16="http://schemas.microsoft.com/office/drawing/2014/main" id="{3FA9ED6F-1AA8-4DE8-912F-23D8DA9D73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69212" y="3949535"/>
            <a:ext cx="1101824" cy="1101824"/>
          </a:xfrm>
          <a:prstGeom prst="rect">
            <a:avLst/>
          </a:prstGeom>
        </p:spPr>
      </p:pic>
      <p:pic>
        <p:nvPicPr>
          <p:cNvPr id="19" name="Gráfico 18" descr="Fechar">
            <a:extLst>
              <a:ext uri="{FF2B5EF4-FFF2-40B4-BE49-F238E27FC236}">
                <a16:creationId xmlns:a16="http://schemas.microsoft.com/office/drawing/2014/main" id="{29EB3D50-1E26-482F-ACE7-40680342F4D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92674" y="4339777"/>
            <a:ext cx="675975" cy="675975"/>
          </a:xfrm>
          <a:prstGeom prst="rect">
            <a:avLst/>
          </a:prstGeom>
        </p:spPr>
      </p:pic>
      <p:pic>
        <p:nvPicPr>
          <p:cNvPr id="20" name="Gráfico 19" descr="Escala">
            <a:extLst>
              <a:ext uri="{FF2B5EF4-FFF2-40B4-BE49-F238E27FC236}">
                <a16:creationId xmlns:a16="http://schemas.microsoft.com/office/drawing/2014/main" id="{3CE96532-0ADA-4A0C-9EE5-A5CF0AB5C3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09578" y="2059784"/>
            <a:ext cx="1074442" cy="1074442"/>
          </a:xfrm>
          <a:prstGeom prst="rect">
            <a:avLst/>
          </a:prstGeom>
        </p:spPr>
      </p:pic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3E90E265-A024-4C87-A1F3-9D137F70C09D}"/>
              </a:ext>
            </a:extLst>
          </p:cNvPr>
          <p:cNvCxnSpPr>
            <a:cxnSpLocks/>
            <a:stCxn id="7" idx="3"/>
            <a:endCxn id="20" idx="1"/>
          </p:cNvCxnSpPr>
          <p:nvPr/>
        </p:nvCxnSpPr>
        <p:spPr>
          <a:xfrm flipV="1">
            <a:off x="4812326" y="2597005"/>
            <a:ext cx="697252" cy="1692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áfico 23" descr="Pessoa confusa">
            <a:extLst>
              <a:ext uri="{FF2B5EF4-FFF2-40B4-BE49-F238E27FC236}">
                <a16:creationId xmlns:a16="http://schemas.microsoft.com/office/drawing/2014/main" id="{44629E3A-C24F-4A70-B7D7-AF6DBF826F3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620262">
            <a:off x="5478015" y="3748944"/>
            <a:ext cx="914400" cy="914400"/>
          </a:xfrm>
          <a:prstGeom prst="rect">
            <a:avLst/>
          </a:prstGeom>
        </p:spPr>
      </p:pic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15AAAF98-9D25-4314-8499-6C60CA5ECD61}"/>
              </a:ext>
            </a:extLst>
          </p:cNvPr>
          <p:cNvCxnSpPr>
            <a:cxnSpLocks/>
          </p:cNvCxnSpPr>
          <p:nvPr/>
        </p:nvCxnSpPr>
        <p:spPr>
          <a:xfrm>
            <a:off x="5356199" y="4819430"/>
            <a:ext cx="1227821" cy="0"/>
          </a:xfrm>
          <a:prstGeom prst="line">
            <a:avLst/>
          </a:prstGeom>
          <a:ln w="38100">
            <a:solidFill>
              <a:srgbClr val="000510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1AF6EA75-08A5-4659-89E7-DD338E9879E0}"/>
              </a:ext>
            </a:extLst>
          </p:cNvPr>
          <p:cNvCxnSpPr>
            <a:cxnSpLocks/>
          </p:cNvCxnSpPr>
          <p:nvPr/>
        </p:nvCxnSpPr>
        <p:spPr>
          <a:xfrm flipV="1">
            <a:off x="4549696" y="4453275"/>
            <a:ext cx="710555" cy="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B0ACB8E-3D13-4042-8AB4-7581ED3D8E7E}"/>
              </a:ext>
            </a:extLst>
          </p:cNvPr>
          <p:cNvSpPr txBox="1"/>
          <p:nvPr/>
        </p:nvSpPr>
        <p:spPr>
          <a:xfrm>
            <a:off x="633923" y="5408102"/>
            <a:ext cx="4969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Microgravidade        simulada e real</a:t>
            </a:r>
          </a:p>
        </p:txBody>
      </p:sp>
      <p:pic>
        <p:nvPicPr>
          <p:cNvPr id="33" name="Gráfico 32" descr="Satélite">
            <a:extLst>
              <a:ext uri="{FF2B5EF4-FFF2-40B4-BE49-F238E27FC236}">
                <a16:creationId xmlns:a16="http://schemas.microsoft.com/office/drawing/2014/main" id="{BF21E4D8-719D-424A-B39A-5A9F3D34E7A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588904" y="5506661"/>
            <a:ext cx="1074442" cy="1074442"/>
          </a:xfrm>
          <a:prstGeom prst="rect">
            <a:avLst/>
          </a:prstGeom>
        </p:spPr>
      </p:pic>
      <p:sp>
        <p:nvSpPr>
          <p:cNvPr id="49" name="CaixaDeTexto 48">
            <a:extLst>
              <a:ext uri="{FF2B5EF4-FFF2-40B4-BE49-F238E27FC236}">
                <a16:creationId xmlns:a16="http://schemas.microsoft.com/office/drawing/2014/main" id="{0750AD3E-B3D9-4A7E-93B1-3DF7BE9D7281}"/>
              </a:ext>
            </a:extLst>
          </p:cNvPr>
          <p:cNvSpPr txBox="1"/>
          <p:nvPr/>
        </p:nvSpPr>
        <p:spPr>
          <a:xfrm rot="18807096">
            <a:off x="5864106" y="5679913"/>
            <a:ext cx="833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ISS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2D01A937-3D53-46AD-A57A-29169A7C5DDF}"/>
              </a:ext>
            </a:extLst>
          </p:cNvPr>
          <p:cNvSpPr txBox="1"/>
          <p:nvPr/>
        </p:nvSpPr>
        <p:spPr>
          <a:xfrm>
            <a:off x="655983" y="1583978"/>
            <a:ext cx="1896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Gravidade: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3A72F06D-ECBE-42E8-8A1E-B7F964EA5214}"/>
              </a:ext>
            </a:extLst>
          </p:cNvPr>
          <p:cNvSpPr txBox="1"/>
          <p:nvPr/>
        </p:nvSpPr>
        <p:spPr>
          <a:xfrm>
            <a:off x="655983" y="3310593"/>
            <a:ext cx="2579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Microgravidade:</a:t>
            </a:r>
          </a:p>
        </p:txBody>
      </p: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56D458D7-F8DF-4158-8288-B055B3D055C9}"/>
              </a:ext>
            </a:extLst>
          </p:cNvPr>
          <p:cNvCxnSpPr>
            <a:cxnSpLocks/>
          </p:cNvCxnSpPr>
          <p:nvPr/>
        </p:nvCxnSpPr>
        <p:spPr>
          <a:xfrm flipV="1">
            <a:off x="3068395" y="5663280"/>
            <a:ext cx="415572" cy="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2C2EF13B-DE06-464B-B02A-15D79DBE2BA8}"/>
              </a:ext>
            </a:extLst>
          </p:cNvPr>
          <p:cNvCxnSpPr/>
          <p:nvPr/>
        </p:nvCxnSpPr>
        <p:spPr>
          <a:xfrm>
            <a:off x="5231258" y="5870809"/>
            <a:ext cx="0" cy="42944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70112BB4-662C-4934-9E2D-211BAF97EE9D}"/>
              </a:ext>
            </a:extLst>
          </p:cNvPr>
          <p:cNvCxnSpPr>
            <a:cxnSpLocks/>
          </p:cNvCxnSpPr>
          <p:nvPr/>
        </p:nvCxnSpPr>
        <p:spPr>
          <a:xfrm flipV="1">
            <a:off x="5231258" y="6300259"/>
            <a:ext cx="438093" cy="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C67E1FEC-9296-44A3-80FB-3B829F084920}"/>
              </a:ext>
            </a:extLst>
          </p:cNvPr>
          <p:cNvCxnSpPr/>
          <p:nvPr/>
        </p:nvCxnSpPr>
        <p:spPr>
          <a:xfrm>
            <a:off x="4054492" y="5869767"/>
            <a:ext cx="0" cy="42944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9FC2C93F-58E8-49A9-8D1F-C33246821F34}"/>
              </a:ext>
            </a:extLst>
          </p:cNvPr>
          <p:cNvCxnSpPr>
            <a:cxnSpLocks/>
          </p:cNvCxnSpPr>
          <p:nvPr/>
        </p:nvCxnSpPr>
        <p:spPr>
          <a:xfrm flipH="1">
            <a:off x="3797835" y="6294027"/>
            <a:ext cx="256657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DCA1FF95-0732-427F-84D4-D82052D4B181}"/>
              </a:ext>
            </a:extLst>
          </p:cNvPr>
          <p:cNvSpPr txBox="1"/>
          <p:nvPr/>
        </p:nvSpPr>
        <p:spPr>
          <a:xfrm>
            <a:off x="1092836" y="6049287"/>
            <a:ext cx="2787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Plataformas rotativas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9B111274-4BEE-42A4-AD4E-D7C1337D277D}"/>
              </a:ext>
            </a:extLst>
          </p:cNvPr>
          <p:cNvSpPr txBox="1"/>
          <p:nvPr/>
        </p:nvSpPr>
        <p:spPr>
          <a:xfrm>
            <a:off x="5388726" y="6434957"/>
            <a:ext cx="2484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Principal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1E0FC496-7DC7-4D4D-921B-E53BB41569DC}"/>
              </a:ext>
            </a:extLst>
          </p:cNvPr>
          <p:cNvSpPr txBox="1"/>
          <p:nvPr/>
        </p:nvSpPr>
        <p:spPr>
          <a:xfrm>
            <a:off x="7593952" y="5663280"/>
            <a:ext cx="259228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Sousa, 2015</a:t>
            </a:r>
          </a:p>
          <a:p>
            <a:r>
              <a:rPr lang="pt-BR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Baliscei, 2011</a:t>
            </a:r>
          </a:p>
          <a:p>
            <a:r>
              <a:rPr lang="pt-BR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Diniz, 2019</a:t>
            </a:r>
          </a:p>
          <a:p>
            <a:r>
              <a:rPr lang="pt-BR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Guyton, Hall, 2011</a:t>
            </a:r>
          </a:p>
          <a:p>
            <a:r>
              <a:rPr lang="pt-BR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Warren, 2020</a:t>
            </a:r>
          </a:p>
          <a:p>
            <a:endParaRPr lang="pt-BR" sz="1200" dirty="0">
              <a:solidFill>
                <a:srgbClr val="00051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1400" dirty="0">
              <a:solidFill>
                <a:srgbClr val="00051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1400" dirty="0">
              <a:solidFill>
                <a:srgbClr val="00051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1400" dirty="0">
              <a:solidFill>
                <a:srgbClr val="00051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1400" dirty="0">
              <a:solidFill>
                <a:srgbClr val="00051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2400" dirty="0">
              <a:solidFill>
                <a:srgbClr val="00051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2400" dirty="0">
              <a:solidFill>
                <a:srgbClr val="00051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20739C06-B225-4F30-A4C3-AD52A0E33DB1}"/>
              </a:ext>
            </a:extLst>
          </p:cNvPr>
          <p:cNvCxnSpPr>
            <a:endCxn id="11" idx="1"/>
          </p:cNvCxnSpPr>
          <p:nvPr/>
        </p:nvCxnSpPr>
        <p:spPr>
          <a:xfrm>
            <a:off x="971600" y="3949535"/>
            <a:ext cx="165290" cy="1275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54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49" grpId="0"/>
      <p:bldP spid="68" grpId="0"/>
      <p:bldP spid="7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282721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Musculoesquelético</a:t>
            </a:r>
          </a:p>
        </p:txBody>
      </p:sp>
      <p:pic>
        <p:nvPicPr>
          <p:cNvPr id="4" name="Espaço Reservado para Conteúdo 12" descr="Esqueleto">
            <a:extLst>
              <a:ext uri="{FF2B5EF4-FFF2-40B4-BE49-F238E27FC236}">
                <a16:creationId xmlns:a16="http://schemas.microsoft.com/office/drawing/2014/main" id="{AB8D9121-D1E5-474E-A7A8-920F32DB7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0872" y="2223829"/>
            <a:ext cx="1848655" cy="1848655"/>
          </a:xfrm>
          <a:prstGeom prst="rect">
            <a:avLst/>
          </a:prstGeom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0BAD56A5-8432-48F1-9E24-CE770BBEC561}"/>
              </a:ext>
            </a:extLst>
          </p:cNvPr>
          <p:cNvCxnSpPr>
            <a:cxnSpLocks/>
          </p:cNvCxnSpPr>
          <p:nvPr/>
        </p:nvCxnSpPr>
        <p:spPr>
          <a:xfrm>
            <a:off x="1696244" y="2552988"/>
            <a:ext cx="1336036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2A199098-D4B5-4A31-833A-147BAD27EEA1}"/>
              </a:ext>
            </a:extLst>
          </p:cNvPr>
          <p:cNvCxnSpPr>
            <a:cxnSpLocks/>
          </p:cNvCxnSpPr>
          <p:nvPr/>
        </p:nvCxnSpPr>
        <p:spPr>
          <a:xfrm>
            <a:off x="1745119" y="3148156"/>
            <a:ext cx="1336036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0DA2020E-90AA-41EE-AA2D-7C68D09DC7F1}"/>
              </a:ext>
            </a:extLst>
          </p:cNvPr>
          <p:cNvCxnSpPr>
            <a:cxnSpLocks/>
          </p:cNvCxnSpPr>
          <p:nvPr/>
        </p:nvCxnSpPr>
        <p:spPr>
          <a:xfrm>
            <a:off x="1745119" y="3625329"/>
            <a:ext cx="1336036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864F975-E750-4B12-8DF1-4EB1D4747445}"/>
              </a:ext>
            </a:extLst>
          </p:cNvPr>
          <p:cNvSpPr txBox="1"/>
          <p:nvPr/>
        </p:nvSpPr>
        <p:spPr>
          <a:xfrm>
            <a:off x="3081155" y="2308283"/>
            <a:ext cx="3253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Spaceflight Osteopenia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1E55AA62-1B49-44C4-BDBD-2D1E4C29D294}"/>
              </a:ext>
            </a:extLst>
          </p:cNvPr>
          <p:cNvSpPr txBox="1"/>
          <p:nvPr/>
        </p:nvSpPr>
        <p:spPr>
          <a:xfrm>
            <a:off x="3081155" y="2661954"/>
            <a:ext cx="610493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Pelve, </a:t>
            </a:r>
            <a:r>
              <a:rPr lang="pt-BR" sz="28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pescoço</a:t>
            </a:r>
            <a:r>
              <a:rPr lang="pt-BR" sz="2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fêmur proximal e coluna vertebral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D437006F-F86C-442F-81B9-5143AC895EAB}"/>
              </a:ext>
            </a:extLst>
          </p:cNvPr>
          <p:cNvSpPr txBox="1"/>
          <p:nvPr/>
        </p:nvSpPr>
        <p:spPr>
          <a:xfrm>
            <a:off x="3095627" y="3446512"/>
            <a:ext cx="5303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Maior excreção de cálcio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F02CED24-DCDF-4660-A73E-07947A13ED98}"/>
              </a:ext>
            </a:extLst>
          </p:cNvPr>
          <p:cNvCxnSpPr>
            <a:cxnSpLocks/>
          </p:cNvCxnSpPr>
          <p:nvPr/>
        </p:nvCxnSpPr>
        <p:spPr>
          <a:xfrm>
            <a:off x="1745119" y="4072484"/>
            <a:ext cx="1336036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DFAEF2B-643A-42AF-84DB-29F1105E72EF}"/>
              </a:ext>
            </a:extLst>
          </p:cNvPr>
          <p:cNvSpPr txBox="1"/>
          <p:nvPr/>
        </p:nvSpPr>
        <p:spPr>
          <a:xfrm>
            <a:off x="3095627" y="3841651"/>
            <a:ext cx="6259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Medicamentos, suplementos e exercícios físicos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548BB38-7FE1-4680-8A59-BFB8EFCFC296}"/>
              </a:ext>
            </a:extLst>
          </p:cNvPr>
          <p:cNvSpPr txBox="1"/>
          <p:nvPr/>
        </p:nvSpPr>
        <p:spPr>
          <a:xfrm>
            <a:off x="200872" y="211898"/>
            <a:ext cx="4139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Resultados e Discussão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D3313C70-CA8F-486C-9456-53FB34D9DC2E}"/>
              </a:ext>
            </a:extLst>
          </p:cNvPr>
          <p:cNvSpPr txBox="1"/>
          <p:nvPr/>
        </p:nvSpPr>
        <p:spPr>
          <a:xfrm>
            <a:off x="6941105" y="6021288"/>
            <a:ext cx="314848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Cavanagh, Licata, Rice, 2005</a:t>
            </a:r>
          </a:p>
          <a:p>
            <a:r>
              <a:rPr lang="pt-BR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Santos, Pires, Antunes, 2020</a:t>
            </a:r>
          </a:p>
          <a:p>
            <a:r>
              <a:rPr lang="pt-BR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Ramos, 2019</a:t>
            </a:r>
          </a:p>
          <a:p>
            <a:endParaRPr lang="pt-BR" sz="1400" dirty="0">
              <a:solidFill>
                <a:srgbClr val="00051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1400" dirty="0">
              <a:solidFill>
                <a:srgbClr val="00051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1400" dirty="0">
              <a:solidFill>
                <a:srgbClr val="00051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1400" dirty="0">
              <a:solidFill>
                <a:srgbClr val="00051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2400" dirty="0">
              <a:solidFill>
                <a:srgbClr val="00051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2400" dirty="0">
              <a:solidFill>
                <a:srgbClr val="00051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422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261574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Musculoesquelético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2B40C7A-F796-4E2D-8036-2346E1AE2F4E}"/>
              </a:ext>
            </a:extLst>
          </p:cNvPr>
          <p:cNvSpPr txBox="1"/>
          <p:nvPr/>
        </p:nvSpPr>
        <p:spPr>
          <a:xfrm>
            <a:off x="179512" y="152448"/>
            <a:ext cx="4139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Resultados e Discussão</a:t>
            </a:r>
          </a:p>
        </p:txBody>
      </p:sp>
      <p:pic>
        <p:nvPicPr>
          <p:cNvPr id="16" name="Espaço Reservado para Conteúdo 3" descr="Braço musculoso">
            <a:extLst>
              <a:ext uri="{FF2B5EF4-FFF2-40B4-BE49-F238E27FC236}">
                <a16:creationId xmlns:a16="http://schemas.microsoft.com/office/drawing/2014/main" id="{8DB2C6E3-2C29-4FE1-803F-34D83FFDA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2392" y="2319073"/>
            <a:ext cx="1495078" cy="1495078"/>
          </a:xfrm>
          <a:prstGeom prst="rect">
            <a:avLst/>
          </a:prstGeom>
        </p:spPr>
      </p:pic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E311EBD3-7394-4D38-8AB3-F159CAC36953}"/>
              </a:ext>
            </a:extLst>
          </p:cNvPr>
          <p:cNvCxnSpPr>
            <a:cxnSpLocks/>
          </p:cNvCxnSpPr>
          <p:nvPr/>
        </p:nvCxnSpPr>
        <p:spPr>
          <a:xfrm>
            <a:off x="1867470" y="3413737"/>
            <a:ext cx="1336036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40D52497-3E27-4498-B4C1-A0B801B2E3DF}"/>
              </a:ext>
            </a:extLst>
          </p:cNvPr>
          <p:cNvCxnSpPr>
            <a:cxnSpLocks/>
          </p:cNvCxnSpPr>
          <p:nvPr/>
        </p:nvCxnSpPr>
        <p:spPr>
          <a:xfrm>
            <a:off x="1867470" y="2633799"/>
            <a:ext cx="1336036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CEC9A6AA-D22A-45C1-A5B6-B3B4778D3F40}"/>
              </a:ext>
            </a:extLst>
          </p:cNvPr>
          <p:cNvCxnSpPr>
            <a:cxnSpLocks/>
          </p:cNvCxnSpPr>
          <p:nvPr/>
        </p:nvCxnSpPr>
        <p:spPr>
          <a:xfrm>
            <a:off x="1867470" y="2057735"/>
            <a:ext cx="1336036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B5086FA0-05E8-49FE-8E05-4533D6E6DA03}"/>
              </a:ext>
            </a:extLst>
          </p:cNvPr>
          <p:cNvSpPr txBox="1"/>
          <p:nvPr/>
        </p:nvSpPr>
        <p:spPr>
          <a:xfrm>
            <a:off x="3230284" y="1842291"/>
            <a:ext cx="6102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Redução da força, volume e massa muscular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EA29E43-B378-4578-A707-BA2775214669}"/>
              </a:ext>
            </a:extLst>
          </p:cNvPr>
          <p:cNvSpPr txBox="1"/>
          <p:nvPr/>
        </p:nvSpPr>
        <p:spPr>
          <a:xfrm>
            <a:off x="3230284" y="3200584"/>
            <a:ext cx="5836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Catabolismo muscular e redução de peso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396EE49-54AA-4EE9-B3E3-B60E68B29799}"/>
              </a:ext>
            </a:extLst>
          </p:cNvPr>
          <p:cNvSpPr txBox="1"/>
          <p:nvPr/>
        </p:nvSpPr>
        <p:spPr>
          <a:xfrm>
            <a:off x="3230284" y="3782542"/>
            <a:ext cx="3253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Exercícios no ARED</a:t>
            </a: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0C7BF752-9D01-40D7-A138-6F565B8B01CE}"/>
              </a:ext>
            </a:extLst>
          </p:cNvPr>
          <p:cNvCxnSpPr>
            <a:cxnSpLocks/>
          </p:cNvCxnSpPr>
          <p:nvPr/>
        </p:nvCxnSpPr>
        <p:spPr>
          <a:xfrm>
            <a:off x="1894248" y="3981015"/>
            <a:ext cx="1336036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F7F1329F-C1F4-454A-8001-EEE4A84A3404}"/>
              </a:ext>
            </a:extLst>
          </p:cNvPr>
          <p:cNvSpPr txBox="1"/>
          <p:nvPr/>
        </p:nvSpPr>
        <p:spPr>
          <a:xfrm>
            <a:off x="3189341" y="2319073"/>
            <a:ext cx="6143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Quadríceps, adutores do quadril, tríceps sural e músculo paravertebral lombar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44F69824-3E49-49DF-8292-D698FD9046B5}"/>
              </a:ext>
            </a:extLst>
          </p:cNvPr>
          <p:cNvSpPr txBox="1"/>
          <p:nvPr/>
        </p:nvSpPr>
        <p:spPr>
          <a:xfrm>
            <a:off x="5148064" y="6100775"/>
            <a:ext cx="497664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Tanaka, Nishimura, </a:t>
            </a:r>
            <a:r>
              <a:rPr lang="pt-BR" sz="1400" dirty="0" err="1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Kaway</a:t>
            </a:r>
            <a:r>
              <a:rPr lang="pt-BR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2017</a:t>
            </a:r>
          </a:p>
          <a:p>
            <a:r>
              <a:rPr lang="pt-BR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Santos, Pires, Antunes, 2020</a:t>
            </a:r>
          </a:p>
          <a:p>
            <a:r>
              <a:rPr lang="pt-BR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Matsumoto, Storch, Stolfi, Mohler, Frey, Stein, 2011</a:t>
            </a:r>
          </a:p>
        </p:txBody>
      </p:sp>
    </p:spTree>
    <p:extLst>
      <p:ext uri="{BB962C8B-B14F-4D97-AF65-F5344CB8AC3E}">
        <p14:creationId xmlns:p14="http://schemas.microsoft.com/office/powerpoint/2010/main" val="1333193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2298" y="179142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Respiratório</a:t>
            </a:r>
          </a:p>
        </p:txBody>
      </p:sp>
      <p:pic>
        <p:nvPicPr>
          <p:cNvPr id="18" name="Gráfico 17" descr="Pulmões">
            <a:extLst>
              <a:ext uri="{FF2B5EF4-FFF2-40B4-BE49-F238E27FC236}">
                <a16:creationId xmlns:a16="http://schemas.microsoft.com/office/drawing/2014/main" id="{1D9A6586-972C-405F-99B4-8B6586195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9109" y="1940237"/>
            <a:ext cx="1728951" cy="1728951"/>
          </a:xfrm>
          <a:prstGeom prst="rect">
            <a:avLst/>
          </a:prstGeom>
        </p:spPr>
      </p:pic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AFB9AED6-3813-4290-8B3D-C00F4829839D}"/>
              </a:ext>
            </a:extLst>
          </p:cNvPr>
          <p:cNvCxnSpPr>
            <a:cxnSpLocks/>
          </p:cNvCxnSpPr>
          <p:nvPr/>
        </p:nvCxnSpPr>
        <p:spPr>
          <a:xfrm>
            <a:off x="2225512" y="1952196"/>
            <a:ext cx="1336036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826E91D5-9DC6-487D-A793-4645480492DA}"/>
              </a:ext>
            </a:extLst>
          </p:cNvPr>
          <p:cNvCxnSpPr>
            <a:cxnSpLocks/>
          </p:cNvCxnSpPr>
          <p:nvPr/>
        </p:nvCxnSpPr>
        <p:spPr>
          <a:xfrm>
            <a:off x="2225512" y="2397450"/>
            <a:ext cx="1336036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233B1C01-0372-4D41-A014-FCFEAA18950E}"/>
              </a:ext>
            </a:extLst>
          </p:cNvPr>
          <p:cNvCxnSpPr>
            <a:cxnSpLocks/>
          </p:cNvCxnSpPr>
          <p:nvPr/>
        </p:nvCxnSpPr>
        <p:spPr>
          <a:xfrm>
            <a:off x="2225512" y="2849840"/>
            <a:ext cx="1336036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F702BC21-B15A-4384-8BE6-1D52A2AC5F74}"/>
              </a:ext>
            </a:extLst>
          </p:cNvPr>
          <p:cNvCxnSpPr>
            <a:cxnSpLocks/>
          </p:cNvCxnSpPr>
          <p:nvPr/>
        </p:nvCxnSpPr>
        <p:spPr>
          <a:xfrm>
            <a:off x="2225512" y="3574619"/>
            <a:ext cx="1336036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7383F03-6B56-4C01-8900-DA7E9D2D9D53}"/>
              </a:ext>
            </a:extLst>
          </p:cNvPr>
          <p:cNvSpPr txBox="1"/>
          <p:nvPr/>
        </p:nvSpPr>
        <p:spPr>
          <a:xfrm>
            <a:off x="3597293" y="1685025"/>
            <a:ext cx="5303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Tamanho dos alvéolos 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44EE30E1-84B9-485B-A985-A13DCF6A8AC4}"/>
              </a:ext>
            </a:extLst>
          </p:cNvPr>
          <p:cNvSpPr txBox="1"/>
          <p:nvPr/>
        </p:nvSpPr>
        <p:spPr>
          <a:xfrm>
            <a:off x="3597293" y="2109415"/>
            <a:ext cx="5303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Aumento da ventilação e perfusão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1A3FEFB7-E2B0-4FFA-B715-964C7F7CAD30}"/>
              </a:ext>
            </a:extLst>
          </p:cNvPr>
          <p:cNvSpPr txBox="1"/>
          <p:nvPr/>
        </p:nvSpPr>
        <p:spPr>
          <a:xfrm>
            <a:off x="3597292" y="2574571"/>
            <a:ext cx="5303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Diminuição da capacidade vital e residual funcional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5497E0CE-6D8E-46D9-8E50-9106E9849278}"/>
              </a:ext>
            </a:extLst>
          </p:cNvPr>
          <p:cNvSpPr txBox="1"/>
          <p:nvPr/>
        </p:nvSpPr>
        <p:spPr>
          <a:xfrm>
            <a:off x="3563888" y="3371784"/>
            <a:ext cx="5303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Rinite e congestão nasal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18D43A8-0CCA-4BD7-9912-A347E37DA5FF}"/>
              </a:ext>
            </a:extLst>
          </p:cNvPr>
          <p:cNvSpPr txBox="1"/>
          <p:nvPr/>
        </p:nvSpPr>
        <p:spPr>
          <a:xfrm>
            <a:off x="128859" y="175651"/>
            <a:ext cx="4139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Resultados e Discussão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A640DE64-2899-47F3-8FA5-FB345E37CA37}"/>
              </a:ext>
            </a:extLst>
          </p:cNvPr>
          <p:cNvCxnSpPr>
            <a:cxnSpLocks/>
          </p:cNvCxnSpPr>
          <p:nvPr/>
        </p:nvCxnSpPr>
        <p:spPr>
          <a:xfrm>
            <a:off x="2225512" y="4008297"/>
            <a:ext cx="1336036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DEFCBB0-9D6D-4F05-BD6D-B092E09F0439}"/>
              </a:ext>
            </a:extLst>
          </p:cNvPr>
          <p:cNvSpPr txBox="1"/>
          <p:nvPr/>
        </p:nvSpPr>
        <p:spPr>
          <a:xfrm>
            <a:off x="3563888" y="3789040"/>
            <a:ext cx="5303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Deposição de aerossóis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0546BC2-DA71-44EF-A132-AC01A358955B}"/>
              </a:ext>
            </a:extLst>
          </p:cNvPr>
          <p:cNvSpPr txBox="1"/>
          <p:nvPr/>
        </p:nvSpPr>
        <p:spPr>
          <a:xfrm>
            <a:off x="6537278" y="5859967"/>
            <a:ext cx="521344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Prisk, 2005</a:t>
            </a:r>
          </a:p>
          <a:p>
            <a:r>
              <a:rPr lang="pt-BR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Engel, 1991</a:t>
            </a:r>
          </a:p>
          <a:p>
            <a:r>
              <a:rPr lang="pt-BR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Prisk, 2014</a:t>
            </a:r>
          </a:p>
          <a:p>
            <a:r>
              <a:rPr lang="pt-BR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Stewart, Trunkey, Rebagliati, 2007</a:t>
            </a:r>
          </a:p>
        </p:txBody>
      </p:sp>
    </p:spTree>
    <p:extLst>
      <p:ext uri="{BB962C8B-B14F-4D97-AF65-F5344CB8AC3E}">
        <p14:creationId xmlns:p14="http://schemas.microsoft.com/office/powerpoint/2010/main" val="3901235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2298" y="179142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Cardiovascular</a:t>
            </a: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AFB9AED6-3813-4290-8B3D-C00F4829839D}"/>
              </a:ext>
            </a:extLst>
          </p:cNvPr>
          <p:cNvCxnSpPr>
            <a:cxnSpLocks/>
          </p:cNvCxnSpPr>
          <p:nvPr/>
        </p:nvCxnSpPr>
        <p:spPr>
          <a:xfrm>
            <a:off x="1678942" y="1486197"/>
            <a:ext cx="1336036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826E91D5-9DC6-487D-A793-4645480492DA}"/>
              </a:ext>
            </a:extLst>
          </p:cNvPr>
          <p:cNvCxnSpPr>
            <a:cxnSpLocks/>
          </p:cNvCxnSpPr>
          <p:nvPr/>
        </p:nvCxnSpPr>
        <p:spPr>
          <a:xfrm>
            <a:off x="1678942" y="1909553"/>
            <a:ext cx="1336036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233B1C01-0372-4D41-A014-FCFEAA18950E}"/>
              </a:ext>
            </a:extLst>
          </p:cNvPr>
          <p:cNvCxnSpPr>
            <a:cxnSpLocks/>
          </p:cNvCxnSpPr>
          <p:nvPr/>
        </p:nvCxnSpPr>
        <p:spPr>
          <a:xfrm>
            <a:off x="1678942" y="2378581"/>
            <a:ext cx="1336036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áfico 25" descr="Órgão do coração">
            <a:extLst>
              <a:ext uri="{FF2B5EF4-FFF2-40B4-BE49-F238E27FC236}">
                <a16:creationId xmlns:a16="http://schemas.microsoft.com/office/drawing/2014/main" id="{FD5F4E3F-8B10-482C-A538-CEBF45760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0913" y="1180491"/>
            <a:ext cx="1530514" cy="1530514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FEB6C2F-5B13-4E40-BC32-AB5BC626D2FC}"/>
              </a:ext>
            </a:extLst>
          </p:cNvPr>
          <p:cNvSpPr txBox="1"/>
          <p:nvPr/>
        </p:nvSpPr>
        <p:spPr>
          <a:xfrm>
            <a:off x="3120428" y="1693579"/>
            <a:ext cx="5303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Intolerância Ortostática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191E8BA-8282-4499-A5AE-172BBC4F2149}"/>
              </a:ext>
            </a:extLst>
          </p:cNvPr>
          <p:cNvSpPr txBox="1"/>
          <p:nvPr/>
        </p:nvSpPr>
        <p:spPr>
          <a:xfrm>
            <a:off x="3128492" y="2132457"/>
            <a:ext cx="5303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SANS</a:t>
            </a:r>
            <a:endParaRPr lang="pt-BR" sz="2200" dirty="0">
              <a:solidFill>
                <a:srgbClr val="00051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D5C5D9F-9391-4508-96D8-327AA9E285C5}"/>
              </a:ext>
            </a:extLst>
          </p:cNvPr>
          <p:cNvSpPr txBox="1"/>
          <p:nvPr/>
        </p:nvSpPr>
        <p:spPr>
          <a:xfrm>
            <a:off x="3120429" y="1225045"/>
            <a:ext cx="5303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Redistribuição sanguínea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68AB6E74-243B-4194-A870-850FCD46BE76}"/>
              </a:ext>
            </a:extLst>
          </p:cNvPr>
          <p:cNvCxnSpPr>
            <a:cxnSpLocks/>
          </p:cNvCxnSpPr>
          <p:nvPr/>
        </p:nvCxnSpPr>
        <p:spPr>
          <a:xfrm flipV="1">
            <a:off x="3989563" y="2360200"/>
            <a:ext cx="288032" cy="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4316249-145D-4E1D-8FC7-8B99A4A31ACF}"/>
              </a:ext>
            </a:extLst>
          </p:cNvPr>
          <p:cNvSpPr txBox="1"/>
          <p:nvPr/>
        </p:nvSpPr>
        <p:spPr>
          <a:xfrm>
            <a:off x="4303979" y="2100399"/>
            <a:ext cx="5303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Audição, visão e cérebro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4127A535-98EB-4978-BEEF-DBEE874063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0084" y="2673028"/>
            <a:ext cx="4631127" cy="3153107"/>
          </a:xfrm>
          <a:prstGeom prst="rect">
            <a:avLst/>
          </a:prstGeom>
          <a:ln>
            <a:solidFill>
              <a:srgbClr val="000510"/>
            </a:solidFill>
          </a:ln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342C48BD-EBFD-49D0-92B9-1177A55676AA}"/>
              </a:ext>
            </a:extLst>
          </p:cNvPr>
          <p:cNvSpPr txBox="1"/>
          <p:nvPr/>
        </p:nvSpPr>
        <p:spPr>
          <a:xfrm>
            <a:off x="137643" y="179142"/>
            <a:ext cx="4139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Resultados e Discussão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FD26171-AB72-4839-AC92-29602E6602DB}"/>
              </a:ext>
            </a:extLst>
          </p:cNvPr>
          <p:cNvSpPr txBox="1"/>
          <p:nvPr/>
        </p:nvSpPr>
        <p:spPr>
          <a:xfrm>
            <a:off x="5780050" y="5877272"/>
            <a:ext cx="362096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Santos, Bonamino, 2003</a:t>
            </a:r>
          </a:p>
          <a:p>
            <a:r>
              <a:rPr lang="pt-BR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Paez, Mudie, Subramanian, 2020</a:t>
            </a:r>
          </a:p>
          <a:p>
            <a:r>
              <a:rPr lang="pt-BR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Cunha, Oliveira, Maia, Castro, Ribeiro, 2021</a:t>
            </a:r>
          </a:p>
          <a:p>
            <a:r>
              <a:rPr lang="pt-BR" sz="1400" dirty="0">
                <a:solidFill>
                  <a:srgbClr val="000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Stenger, Tarver, 2017</a:t>
            </a:r>
          </a:p>
          <a:p>
            <a:endParaRPr lang="pt-BR" sz="1400" dirty="0">
              <a:solidFill>
                <a:srgbClr val="00051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354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da 1">
      <a:dk1>
        <a:srgbClr val="B2DDF2"/>
      </a:dk1>
      <a:lt1>
        <a:srgbClr val="B2DDF2"/>
      </a:lt1>
      <a:dk2>
        <a:srgbClr val="82B1E4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15730</TotalTime>
  <Words>4190</Words>
  <Application>Microsoft Office PowerPoint</Application>
  <PresentationFormat>Apresentação na tela (4:3)</PresentationFormat>
  <Paragraphs>226</Paragraphs>
  <Slides>27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Times New Roman</vt:lpstr>
      <vt:lpstr>Office Theme</vt:lpstr>
      <vt:lpstr>EFEITOS DA MICROGRAVIDADE NA FISIOLOGIA HUMANA</vt:lpstr>
      <vt:lpstr>Introdução</vt:lpstr>
      <vt:lpstr>Objetivos</vt:lpstr>
      <vt:lpstr>Métodos</vt:lpstr>
      <vt:lpstr>Resultados e Discussão</vt:lpstr>
      <vt:lpstr>Sistema Musculoesquelético</vt:lpstr>
      <vt:lpstr>Sistema Musculoesquelético</vt:lpstr>
      <vt:lpstr>Sistema Respiratório</vt:lpstr>
      <vt:lpstr>Sistema Cardiovascular</vt:lpstr>
      <vt:lpstr>Sistema Urinário</vt:lpstr>
      <vt:lpstr>Sistema Imunológico</vt:lpstr>
      <vt:lpstr>Sistema Nervoso e Endócrino</vt:lpstr>
      <vt:lpstr>Sistema Tegumentar</vt:lpstr>
      <vt:lpstr>Sistema Digestivo</vt:lpstr>
      <vt:lpstr>Benefícios das explorações espaciais</vt:lpstr>
      <vt:lpstr>Conclusão</vt:lpstr>
      <vt:lpstr>Referências</vt:lpstr>
      <vt:lpstr>Referências</vt:lpstr>
      <vt:lpstr>Referências</vt:lpstr>
      <vt:lpstr>Referências</vt:lpstr>
      <vt:lpstr>Referências</vt:lpstr>
      <vt:lpstr>Referências</vt:lpstr>
      <vt:lpstr>Referências</vt:lpstr>
      <vt:lpstr>Referências</vt:lpstr>
      <vt:lpstr>Referências</vt:lpstr>
      <vt:lpstr>Referências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:  A Pesquisa científica: etapas (projeto, execução e relatório final). Definição de tema de pesquisa. A função do orientando  e orientador</dc:title>
  <dc:creator>master</dc:creator>
  <cp:lastModifiedBy>Evelyn Lopes</cp:lastModifiedBy>
  <cp:revision>154</cp:revision>
  <dcterms:created xsi:type="dcterms:W3CDTF">2012-01-20T00:24:38Z</dcterms:created>
  <dcterms:modified xsi:type="dcterms:W3CDTF">2021-12-07T13:21:49Z</dcterms:modified>
</cp:coreProperties>
</file>