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1" r:id="rId2"/>
    <p:sldId id="258" r:id="rId3"/>
    <p:sldId id="307" r:id="rId4"/>
    <p:sldId id="303" r:id="rId5"/>
    <p:sldId id="304" r:id="rId6"/>
    <p:sldId id="305" r:id="rId7"/>
    <p:sldId id="306" r:id="rId8"/>
    <p:sldId id="308" r:id="rId9"/>
    <p:sldId id="289" r:id="rId10"/>
    <p:sldId id="312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79204" autoAdjust="0"/>
  </p:normalViewPr>
  <p:slideViewPr>
    <p:cSldViewPr snapToGrid="0">
      <p:cViewPr varScale="1">
        <p:scale>
          <a:sx n="104" d="100"/>
          <a:sy n="104" d="100"/>
        </p:scale>
        <p:origin x="420" y="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86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大家花一两天的功夫就可以把</a:t>
            </a:r>
            <a:r>
              <a:rPr lang="en-US" altLang="zh-CN" dirty="0"/>
              <a:t>w3school</a:t>
            </a:r>
            <a:r>
              <a:rPr lang="zh-CN" altLang="en-US" dirty="0"/>
              <a:t>基础知识刷一遍，而且每个知识点都有可运行的实例，使用谷歌或火狐浏览器好处是调试方便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至于文件中的</a:t>
            </a:r>
            <a:r>
              <a:rPr lang="en-US" altLang="zh-CN" dirty="0"/>
              <a:t>echarts-all.js</a:t>
            </a:r>
            <a:r>
              <a:rPr lang="zh-CN" altLang="en-US" dirty="0"/>
              <a:t>是</a:t>
            </a:r>
            <a:r>
              <a:rPr lang="en-US" altLang="zh-CN" dirty="0" err="1"/>
              <a:t>Echarts</a:t>
            </a:r>
            <a:r>
              <a:rPr lang="en-US" altLang="zh-CN" dirty="0"/>
              <a:t> 2.x</a:t>
            </a:r>
            <a:r>
              <a:rPr lang="zh-CN" altLang="en-US" baseline="0" dirty="0"/>
              <a:t> 版本的库，位于</a:t>
            </a:r>
            <a:r>
              <a:rPr lang="en-US" altLang="zh-CN" baseline="0" dirty="0"/>
              <a:t>echarts-2.2.7\build\</a:t>
            </a:r>
            <a:r>
              <a:rPr lang="en-US" altLang="zh-CN" baseline="0" dirty="0" err="1"/>
              <a:t>dist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在头部文件</a:t>
            </a:r>
            <a:r>
              <a:rPr lang="en-US" altLang="zh-CN" dirty="0"/>
              <a:t>&lt;head&gt;……&lt;/head&gt;(</a:t>
            </a:r>
            <a:r>
              <a:rPr lang="zh-CN" altLang="en-US" dirty="0"/>
              <a:t>不在文档区显示</a:t>
            </a:r>
            <a:r>
              <a:rPr lang="en-US" altLang="zh-CN" dirty="0"/>
              <a:t>)</a:t>
            </a:r>
            <a:r>
              <a:rPr lang="zh-CN" altLang="en-US" dirty="0"/>
              <a:t>中引入</a:t>
            </a:r>
            <a:r>
              <a:rPr lang="en-US" altLang="zh-CN" dirty="0" err="1"/>
              <a:t>Echarts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就是</a:t>
            </a:r>
            <a:r>
              <a:rPr lang="en-US" altLang="zh-CN" dirty="0" err="1"/>
              <a:t>Echarts</a:t>
            </a:r>
            <a:r>
              <a:rPr lang="zh-CN" altLang="en-US" dirty="0"/>
              <a:t>显示的区域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可以根据教程自学，在</a:t>
            </a:r>
            <a:r>
              <a:rPr lang="en-US" altLang="zh-CN" dirty="0"/>
              <a:t>API</a:t>
            </a:r>
            <a:r>
              <a:rPr lang="zh-CN" altLang="en-US" dirty="0"/>
              <a:t>和配置项中查找自己需要的函数，和不懂的问题，比如</a:t>
            </a:r>
            <a:r>
              <a:rPr lang="en-US" altLang="zh-CN" dirty="0"/>
              <a:t>dom</a:t>
            </a:r>
            <a:r>
              <a:rPr lang="zh-CN" altLang="en-US" dirty="0"/>
              <a:t>，</a:t>
            </a:r>
            <a:r>
              <a:rPr lang="en-US" altLang="zh-CN" dirty="0"/>
              <a:t>title</a:t>
            </a:r>
            <a:r>
              <a:rPr lang="zh-CN" altLang="en-US" dirty="0"/>
              <a:t>，</a:t>
            </a:r>
            <a:r>
              <a:rPr lang="en-US" altLang="zh-CN" dirty="0"/>
              <a:t>legend</a:t>
            </a:r>
            <a:r>
              <a:rPr lang="zh-CN" altLang="en-US" dirty="0"/>
              <a:t>（主题图例和分图图例）含义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下面给同学们展示</a:t>
            </a:r>
            <a:r>
              <a:rPr lang="zh-CN" altLang="en-US" b="1" dirty="0">
                <a:solidFill>
                  <a:srgbClr val="FF0000"/>
                </a:solidFill>
              </a:rPr>
              <a:t>模板</a:t>
            </a:r>
            <a:r>
              <a:rPr lang="zh-CN" altLang="en-US" dirty="0"/>
              <a:t>中对应部分，给同学们简单解释一下触发类型</a:t>
            </a:r>
            <a:r>
              <a:rPr lang="en-US" altLang="zh-CN" dirty="0"/>
              <a:t>axis</a:t>
            </a:r>
            <a:r>
              <a:rPr lang="zh-CN" altLang="en-US" dirty="0"/>
              <a:t>和</a:t>
            </a:r>
            <a:r>
              <a:rPr lang="en-US" altLang="zh-CN" dirty="0"/>
              <a:t>item</a:t>
            </a:r>
            <a:r>
              <a:rPr lang="zh-CN" altLang="en-US" dirty="0"/>
              <a:t>，和坐标轴两端的空白策略，主要引导同学们使用官方文档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akeapie.cn/echarts" TargetMode="External"/><Relationship Id="rId4" Type="http://schemas.openxmlformats.org/officeDocument/2006/relationships/hyperlink" Target="https://echarts.apache.org/zh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echar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apache.org/handbook/zh/get-starte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Echarts&#24211;/&#27169;&#26495;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294728" y="1522139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Eras Bold ITC" panose="020B0907030504020204" pitchFamily="34" charset="0"/>
                <a:ea typeface="Fira Sans SemiBold"/>
                <a:cs typeface="Fira Sans SemiBold"/>
                <a:sym typeface="Fira Sans SemiBold"/>
              </a:rPr>
              <a:t>E</a:t>
            </a:r>
            <a:r>
              <a:rPr lang="en-US" altLang="zh-CN" sz="4500">
                <a:latin typeface="Eras Bold ITC" panose="020B0907030504020204" pitchFamily="34" charset="0"/>
                <a:ea typeface="Fira Sans SemiBold"/>
                <a:cs typeface="Fira Sans SemiBold"/>
                <a:sym typeface="Fira Sans SemiBold"/>
              </a:rPr>
              <a:t>charts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500" b="1">
                <a:latin typeface="方正悠黑简体 513B" panose="02000000000000000000" pitchFamily="2" charset="-122"/>
                <a:ea typeface="方正悠黑简体 513B" panose="02000000000000000000" pitchFamily="2" charset="-122"/>
                <a:cs typeface="Fira Sans SemiBold"/>
                <a:sym typeface="Fira Sans SemiBold"/>
              </a:rPr>
              <a:t>基础入门</a:t>
            </a:r>
            <a:endParaRPr sz="4400" b="1">
              <a:solidFill>
                <a:srgbClr val="00002A"/>
              </a:solidFill>
              <a:highlight>
                <a:srgbClr val="FFFFFF"/>
              </a:highlight>
              <a:latin typeface="方正悠黑简体 513B" panose="02000000000000000000" pitchFamily="2" charset="-122"/>
              <a:ea typeface="方正悠黑简体 513B" panose="02000000000000000000" pitchFamily="2" charset="-122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228765" y="2105173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Eras Bold ITC" panose="020B0907030504020204" pitchFamily="34" charset="0"/>
                <a:ea typeface="Fira Sans SemiBold"/>
                <a:cs typeface="Fira Sans SemiBold"/>
                <a:sym typeface="Fira Sans SemiBold"/>
              </a:rPr>
              <a:t>Thanks</a:t>
            </a:r>
            <a:endParaRPr sz="4400" b="1">
              <a:solidFill>
                <a:srgbClr val="00002A"/>
              </a:solidFill>
              <a:highlight>
                <a:srgbClr val="FFFFFF"/>
              </a:highlight>
              <a:latin typeface="方正悠黑简体 513B" panose="02000000000000000000" pitchFamily="2" charset="-122"/>
              <a:ea typeface="方正悠黑简体 513B" panose="02000000000000000000" pitchFamily="2" charset="-122"/>
              <a:cs typeface="Fira Sans SemiBold"/>
              <a:sym typeface="Fira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8596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D6A926-5387-40A0-B9E3-0931A542D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8" t="14404" r="4060" b="10694"/>
          <a:stretch/>
        </p:blipFill>
        <p:spPr>
          <a:xfrm>
            <a:off x="411481" y="450715"/>
            <a:ext cx="5709920" cy="2526165"/>
          </a:xfrm>
          <a:prstGeom prst="rect">
            <a:avLst/>
          </a:prstGeom>
        </p:spPr>
      </p:pic>
      <p:sp>
        <p:nvSpPr>
          <p:cNvPr id="113" name="文本框 112">
            <a:extLst>
              <a:ext uri="{FF2B5EF4-FFF2-40B4-BE49-F238E27FC236}">
                <a16:creationId xmlns:a16="http://schemas.microsoft.com/office/drawing/2014/main" id="{7A9F5792-73CC-4019-830D-9D0BCCB9B32C}"/>
              </a:ext>
            </a:extLst>
          </p:cNvPr>
          <p:cNvSpPr txBox="1"/>
          <p:nvPr/>
        </p:nvSpPr>
        <p:spPr>
          <a:xfrm>
            <a:off x="411481" y="3414620"/>
            <a:ext cx="5859996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/>
              <a:t>Echarts</a:t>
            </a:r>
            <a:r>
              <a:rPr lang="zh-CN" altLang="en-US" sz="1400"/>
              <a:t>是由百度前端技术部基于</a:t>
            </a:r>
            <a:r>
              <a:rPr lang="en-US" altLang="zh-CN" sz="1400"/>
              <a:t>Javascript</a:t>
            </a:r>
            <a:r>
              <a:rPr lang="zh-CN" altLang="en-US" sz="1400"/>
              <a:t>开发的一款可视化工具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en-US" altLang="zh-CN" sz="1400"/>
              <a:t>Echarts</a:t>
            </a:r>
            <a:r>
              <a:rPr lang="zh-CN" altLang="en-US" sz="1400"/>
              <a:t>官方网站：</a:t>
            </a:r>
            <a:r>
              <a:rPr lang="en-US" altLang="zh-CN" sz="1400"/>
              <a:t> </a:t>
            </a:r>
            <a:r>
              <a:rPr lang="en-US" altLang="zh-CN" sz="1400">
                <a:hlinkClick r:id="rId4"/>
              </a:rPr>
              <a:t>https://echarts.apache.org/zh/index.html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/>
              <a:t>资源网站：</a:t>
            </a:r>
            <a:r>
              <a:rPr lang="en-US" altLang="zh-CN" sz="1400">
                <a:hlinkClick r:id="rId5"/>
              </a:rPr>
              <a:t>https://www.makeapie.cn/echarts</a:t>
            </a:r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6110" y="316509"/>
            <a:ext cx="7933038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开发准备</a:t>
            </a:r>
            <a:endParaRPr lang="zh-CN" altLang="en-US" sz="1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16110" y="1079500"/>
            <a:ext cx="77801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Web</a:t>
            </a:r>
            <a:r>
              <a:rPr lang="zh-CN" altLang="en-US" sz="1600" dirty="0"/>
              <a:t>网页的基础知识：</a:t>
            </a:r>
            <a:r>
              <a:rPr lang="en-US" altLang="zh-CN" sz="1600" dirty="0">
                <a:hlinkClick r:id="rId3"/>
              </a:rPr>
              <a:t>http://www.w3school.com.cn/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HTML: 10%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CSS: 20%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/>
              <a:t>JavaScript: 70%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选择一款编辑器：比如</a:t>
            </a:r>
            <a:r>
              <a:rPr lang="en-US" altLang="zh-CN" sz="1600" dirty="0"/>
              <a:t>notepad++</a:t>
            </a:r>
            <a:r>
              <a:rPr lang="zh-CN" altLang="en-US" sz="1600" dirty="0"/>
              <a:t>，</a:t>
            </a:r>
            <a:r>
              <a:rPr lang="en-US" altLang="zh-CN" sz="1600" dirty="0"/>
              <a:t>Sublime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Emacs</a:t>
            </a:r>
            <a:r>
              <a:rPr lang="zh-CN" altLang="en-US" sz="1600" dirty="0" err="1"/>
              <a:t>，</a:t>
            </a:r>
            <a:r>
              <a:rPr lang="en-US" altLang="zh-CN" sz="1600" dirty="0" err="1"/>
              <a:t>VScode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浏览器：建议使用谷歌浏览器或火狐浏览器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6110" y="316509"/>
            <a:ext cx="7933038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5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分钟上手</a:t>
            </a:r>
            <a:r>
              <a:rPr lang="en-US" altLang="zh-CN" sz="1700" b="1" dirty="0" err="1">
                <a:solidFill>
                  <a:srgbClr val="1B4367"/>
                </a:solidFill>
                <a:cs typeface="+mn-ea"/>
                <a:sym typeface="+mn-lt"/>
              </a:rPr>
              <a:t>Echarts</a:t>
            </a:r>
            <a:endParaRPr lang="zh-CN" altLang="en-US" sz="1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36484" y="815612"/>
            <a:ext cx="7933038" cy="448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第一步：获取</a:t>
            </a:r>
            <a:r>
              <a:rPr lang="en-US" altLang="zh-CN" sz="1600" b="1" dirty="0" err="1"/>
              <a:t>Echarts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从</a:t>
            </a:r>
            <a:r>
              <a:rPr lang="zh-CN" altLang="en-US" sz="1600"/>
              <a:t>官方网站提供的</a:t>
            </a:r>
            <a:r>
              <a:rPr lang="en-US" altLang="zh-CN" sz="1600"/>
              <a:t>Github</a:t>
            </a:r>
            <a:r>
              <a:rPr lang="zh-CN" altLang="en-US" sz="1600"/>
              <a:t>上下载</a:t>
            </a:r>
            <a:r>
              <a:rPr lang="zh-CN" altLang="en-US" sz="1600" dirty="0"/>
              <a:t>相应的</a:t>
            </a:r>
            <a:r>
              <a:rPr lang="zh-CN" altLang="en-US" sz="1600"/>
              <a:t>版本：</a:t>
            </a:r>
            <a:r>
              <a:rPr lang="en-US" altLang="zh-CN" sz="1600">
                <a:hlinkClick r:id="rId3"/>
              </a:rPr>
              <a:t>https://github.com/apache/echarts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在</a:t>
            </a:r>
            <a:r>
              <a:rPr lang="en-US" altLang="zh-CN" sz="1600" dirty="0" err="1"/>
              <a:t>dist</a:t>
            </a:r>
            <a:r>
              <a:rPr lang="zh-CN" altLang="en-US" sz="1600" dirty="0"/>
              <a:t>文件下有我们需要的</a:t>
            </a:r>
            <a:r>
              <a:rPr lang="en-US" altLang="zh-CN" sz="1600" dirty="0" err="1"/>
              <a:t>echarts</a:t>
            </a:r>
            <a:r>
              <a:rPr lang="zh-CN" altLang="en-US" sz="1600" dirty="0"/>
              <a:t>库</a:t>
            </a:r>
            <a:r>
              <a:rPr lang="en-US" altLang="zh-CN" sz="1600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完全版：</a:t>
            </a:r>
            <a:r>
              <a:rPr lang="en-US" altLang="zh-CN" sz="1600" dirty="0"/>
              <a:t>echarts.js</a:t>
            </a:r>
            <a:r>
              <a:rPr lang="zh-CN" altLang="en-US" sz="1600" dirty="0"/>
              <a:t>，体积最大，包含所有的图表和组件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常用版：</a:t>
            </a:r>
            <a:r>
              <a:rPr lang="en-US" altLang="zh-CN" sz="1600" dirty="0"/>
              <a:t>echarts.common.js</a:t>
            </a:r>
            <a:r>
              <a:rPr lang="zh-CN" altLang="en-US" sz="1600" dirty="0"/>
              <a:t>，体积适中，包含常见</a:t>
            </a:r>
            <a:r>
              <a:rPr lang="zh-CN" altLang="en-US" sz="1600"/>
              <a:t>的图表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和</a:t>
            </a:r>
            <a:r>
              <a:rPr lang="zh-CN" altLang="en-US" sz="1600" dirty="0"/>
              <a:t>组件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/>
              <a:t>精简版：</a:t>
            </a:r>
            <a:r>
              <a:rPr lang="en-US" altLang="zh-CN" sz="1600" dirty="0"/>
              <a:t>echarts.simple.js</a:t>
            </a:r>
            <a:r>
              <a:rPr lang="zh-CN" altLang="en-US" sz="1600" dirty="0"/>
              <a:t>，体积较小，仅包含最常用</a:t>
            </a:r>
            <a:r>
              <a:rPr lang="zh-CN" altLang="en-US" sz="1600"/>
              <a:t>的图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表</a:t>
            </a:r>
            <a:r>
              <a:rPr lang="zh-CN" altLang="en-US" sz="1600" dirty="0"/>
              <a:t>和组件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7E03E0-0686-4812-BDC7-D3EF92C7A5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0" t="8315" b="65917"/>
          <a:stretch/>
        </p:blipFill>
        <p:spPr>
          <a:xfrm>
            <a:off x="565823" y="1909122"/>
            <a:ext cx="2950226" cy="368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C593CE-71D2-467F-9B39-C01F244B2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508" y="1712740"/>
            <a:ext cx="2469967" cy="2992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6110" y="1041400"/>
            <a:ext cx="7780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第二步：引入</a:t>
            </a:r>
            <a:r>
              <a:rPr lang="en-US" altLang="zh-CN" sz="1600" b="1" dirty="0" err="1"/>
              <a:t>Echarts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&lt;html&gt;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&lt;head&gt;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&lt;meta charset="utf-8"&gt;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&lt;!-- </a:t>
            </a:r>
            <a:r>
              <a:rPr lang="zh-CN" altLang="en-US" sz="1600" dirty="0"/>
              <a:t>引入 </a:t>
            </a:r>
            <a:r>
              <a:rPr lang="en-US" altLang="zh-CN" sz="1600" dirty="0" err="1"/>
              <a:t>ECharts</a:t>
            </a:r>
            <a:r>
              <a:rPr lang="en-US" altLang="zh-CN" sz="1600" dirty="0"/>
              <a:t> </a:t>
            </a:r>
            <a:r>
              <a:rPr lang="zh-CN" altLang="en-US" sz="1600" dirty="0"/>
              <a:t>文件 </a:t>
            </a:r>
            <a:r>
              <a:rPr lang="en-US" altLang="zh-CN" sz="1600" dirty="0"/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&lt;script </a:t>
            </a:r>
            <a:r>
              <a:rPr lang="en-US" altLang="zh-CN" sz="1600" dirty="0" err="1">
                <a:solidFill>
                  <a:srgbClr val="FF0000"/>
                </a:solidFill>
              </a:rPr>
              <a:t>src</a:t>
            </a:r>
            <a:r>
              <a:rPr lang="en-US" altLang="zh-CN" sz="1600" dirty="0">
                <a:solidFill>
                  <a:srgbClr val="FF0000"/>
                </a:solidFill>
              </a:rPr>
              <a:t>=“</a:t>
            </a:r>
            <a:r>
              <a:rPr lang="en-US" altLang="zh-CN" sz="1600" dirty="0" err="1">
                <a:solidFill>
                  <a:srgbClr val="FF0000"/>
                </a:solidFill>
              </a:rPr>
              <a:t>js</a:t>
            </a:r>
            <a:r>
              <a:rPr lang="en-US" altLang="zh-CN" sz="1600" dirty="0">
                <a:solidFill>
                  <a:srgbClr val="FF0000"/>
                </a:solidFill>
              </a:rPr>
              <a:t>/echarts.js"&gt;&lt;/script&gt;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&lt;/head&gt;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6110" y="1041400"/>
            <a:ext cx="7780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第三步：绘制简单图表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在绘制之前要准备一个具有高宽的</a:t>
            </a:r>
            <a:r>
              <a:rPr lang="en-US" altLang="zh-CN" sz="1600" dirty="0"/>
              <a:t>DOM</a:t>
            </a:r>
            <a:r>
              <a:rPr lang="zh-CN" altLang="en-US" sz="1600" dirty="0"/>
              <a:t>容器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&lt;body&gt;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&lt;!-- </a:t>
            </a:r>
            <a:r>
              <a:rPr lang="zh-CN" altLang="en-US" sz="1600" dirty="0"/>
              <a:t>为</a:t>
            </a:r>
            <a:r>
              <a:rPr lang="en-US" altLang="zh-CN" sz="1600" dirty="0" err="1"/>
              <a:t>ECharts</a:t>
            </a:r>
            <a:r>
              <a:rPr lang="zh-CN" altLang="en-US" sz="1600" dirty="0"/>
              <a:t>准备一个具备大小（宽高）的</a:t>
            </a:r>
            <a:r>
              <a:rPr lang="en-US" altLang="zh-CN" sz="1600" dirty="0"/>
              <a:t>Dom --&gt;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    &lt;div id="main" style="width: 600px;height:400px;"&gt;&lt;/div&gt;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&lt;/body&gt;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2493" y="32530"/>
            <a:ext cx="63313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&lt;script type="text/</a:t>
            </a:r>
            <a:r>
              <a:rPr lang="en-US" altLang="zh-CN" sz="1200" dirty="0" err="1"/>
              <a:t>javascript</a:t>
            </a:r>
            <a:r>
              <a:rPr lang="en-US" altLang="zh-CN" sz="1200" dirty="0"/>
              <a:t>"&gt;</a:t>
            </a:r>
          </a:p>
          <a:p>
            <a:r>
              <a:rPr lang="en-US" altLang="zh-CN" sz="1200" dirty="0"/>
              <a:t>        // </a:t>
            </a:r>
            <a:r>
              <a:rPr lang="zh-CN" altLang="en-US" sz="1200" dirty="0"/>
              <a:t>基于准备好的</a:t>
            </a:r>
            <a:r>
              <a:rPr lang="en-US" altLang="zh-CN" sz="1200" dirty="0"/>
              <a:t>dom</a:t>
            </a:r>
            <a:r>
              <a:rPr lang="zh-CN" altLang="en-US" sz="1200" dirty="0"/>
              <a:t>，初始化</a:t>
            </a:r>
            <a:r>
              <a:rPr lang="en-US" altLang="zh-CN" sz="1200" dirty="0" err="1"/>
              <a:t>echarts</a:t>
            </a:r>
            <a:r>
              <a:rPr lang="zh-CN" altLang="en-US" sz="1200" dirty="0"/>
              <a:t>实例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myChart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echarts.init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document.getElementById</a:t>
            </a:r>
            <a:r>
              <a:rPr lang="en-US" altLang="zh-CN" sz="1200" dirty="0"/>
              <a:t>('main'));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  // </a:t>
            </a:r>
            <a:r>
              <a:rPr lang="zh-CN" altLang="en-US" sz="1200" dirty="0"/>
              <a:t>指定图表的配置项和数据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 err="1"/>
              <a:t>var</a:t>
            </a:r>
            <a:r>
              <a:rPr lang="en-US" altLang="zh-CN" sz="1200" dirty="0"/>
              <a:t> option = {</a:t>
            </a:r>
          </a:p>
          <a:p>
            <a:r>
              <a:rPr lang="en-US" altLang="zh-CN" sz="1200" dirty="0"/>
              <a:t>            title: {</a:t>
            </a:r>
          </a:p>
          <a:p>
            <a:r>
              <a:rPr lang="en-US" altLang="zh-CN" sz="1200" dirty="0"/>
              <a:t>                text: '</a:t>
            </a:r>
            <a:r>
              <a:rPr lang="en-US" altLang="zh-CN" sz="1200" dirty="0" err="1"/>
              <a:t>ECharts</a:t>
            </a:r>
            <a:r>
              <a:rPr lang="en-US" altLang="zh-CN" sz="1200" dirty="0"/>
              <a:t> </a:t>
            </a:r>
            <a:r>
              <a:rPr lang="zh-CN" altLang="en-US" sz="1200" dirty="0"/>
              <a:t>入门示例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            },</a:t>
            </a:r>
          </a:p>
          <a:p>
            <a:r>
              <a:rPr lang="en-US" altLang="zh-CN" sz="1200" dirty="0"/>
              <a:t>            tooltip: {},</a:t>
            </a:r>
          </a:p>
          <a:p>
            <a:r>
              <a:rPr lang="en-US" altLang="zh-CN" sz="1200" dirty="0"/>
              <a:t>            legend: {</a:t>
            </a:r>
          </a:p>
          <a:p>
            <a:r>
              <a:rPr lang="en-US" altLang="zh-CN" sz="1200" dirty="0"/>
              <a:t>                data:['</a:t>
            </a:r>
            <a:r>
              <a:rPr lang="zh-CN" altLang="en-US" sz="1200" dirty="0"/>
              <a:t>销量</a:t>
            </a:r>
            <a:r>
              <a:rPr lang="en-US" altLang="zh-CN" sz="1200" dirty="0"/>
              <a:t>']</a:t>
            </a:r>
          </a:p>
          <a:p>
            <a:r>
              <a:rPr lang="en-US" altLang="zh-CN" sz="1200" dirty="0"/>
              <a:t>            },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xAxis</a:t>
            </a:r>
            <a:r>
              <a:rPr lang="en-US" altLang="zh-CN" sz="1200" dirty="0"/>
              <a:t>: {</a:t>
            </a:r>
          </a:p>
          <a:p>
            <a:r>
              <a:rPr lang="en-US" altLang="zh-CN" sz="1200" dirty="0"/>
              <a:t>                data: ["</a:t>
            </a:r>
            <a:r>
              <a:rPr lang="zh-CN" altLang="en-US" sz="1200" dirty="0"/>
              <a:t>衬衫</a:t>
            </a:r>
            <a:r>
              <a:rPr lang="en-US" altLang="zh-CN" sz="1200" dirty="0"/>
              <a:t>","</a:t>
            </a:r>
            <a:r>
              <a:rPr lang="zh-CN" altLang="en-US" sz="1200" dirty="0"/>
              <a:t>羊毛衫</a:t>
            </a:r>
            <a:r>
              <a:rPr lang="en-US" altLang="zh-CN" sz="1200" dirty="0"/>
              <a:t>","</a:t>
            </a:r>
            <a:r>
              <a:rPr lang="zh-CN" altLang="en-US" sz="1200" dirty="0"/>
              <a:t>雪纺衫</a:t>
            </a:r>
            <a:r>
              <a:rPr lang="en-US" altLang="zh-CN" sz="1200" dirty="0"/>
              <a:t>","</a:t>
            </a:r>
            <a:r>
              <a:rPr lang="zh-CN" altLang="en-US" sz="1200" dirty="0"/>
              <a:t>裤子</a:t>
            </a:r>
            <a:r>
              <a:rPr lang="en-US" altLang="zh-CN" sz="1200" dirty="0"/>
              <a:t>","</a:t>
            </a:r>
            <a:r>
              <a:rPr lang="zh-CN" altLang="en-US" sz="1200" dirty="0"/>
              <a:t>高跟鞋</a:t>
            </a:r>
            <a:r>
              <a:rPr lang="en-US" altLang="zh-CN" sz="1200" dirty="0"/>
              <a:t>","</a:t>
            </a:r>
            <a:r>
              <a:rPr lang="zh-CN" altLang="en-US" sz="1200" dirty="0"/>
              <a:t>袜子</a:t>
            </a:r>
            <a:r>
              <a:rPr lang="en-US" altLang="zh-CN" sz="1200" dirty="0"/>
              <a:t>"]</a:t>
            </a:r>
          </a:p>
          <a:p>
            <a:r>
              <a:rPr lang="en-US" altLang="zh-CN" sz="1200" dirty="0"/>
              <a:t>            },</a:t>
            </a:r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yAxis</a:t>
            </a:r>
            <a:r>
              <a:rPr lang="en-US" altLang="zh-CN" sz="1200" dirty="0"/>
              <a:t>: {},</a:t>
            </a:r>
          </a:p>
          <a:p>
            <a:r>
              <a:rPr lang="en-US" altLang="zh-CN" sz="1200" dirty="0"/>
              <a:t>            series: [{</a:t>
            </a:r>
          </a:p>
          <a:p>
            <a:r>
              <a:rPr lang="en-US" altLang="zh-CN" sz="1200" dirty="0"/>
              <a:t>                name: '</a:t>
            </a:r>
            <a:r>
              <a:rPr lang="zh-CN" altLang="en-US" sz="1200" dirty="0"/>
              <a:t>销量</a:t>
            </a:r>
            <a:r>
              <a:rPr lang="en-US" altLang="zh-CN" sz="1200" dirty="0"/>
              <a:t>',</a:t>
            </a:r>
          </a:p>
          <a:p>
            <a:r>
              <a:rPr lang="en-US" altLang="zh-CN" sz="1200" dirty="0"/>
              <a:t>                type: 'bar',</a:t>
            </a:r>
          </a:p>
          <a:p>
            <a:r>
              <a:rPr lang="en-US" altLang="zh-CN" sz="1200" dirty="0"/>
              <a:t>                data: [5, 20, 36, 10, 10, 20]</a:t>
            </a:r>
          </a:p>
          <a:p>
            <a:r>
              <a:rPr lang="en-US" altLang="zh-CN" sz="1200" dirty="0"/>
              <a:t>            }]</a:t>
            </a:r>
          </a:p>
          <a:p>
            <a:r>
              <a:rPr lang="en-US" altLang="zh-CN" sz="1200" dirty="0"/>
              <a:t>        };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    // </a:t>
            </a:r>
            <a:r>
              <a:rPr lang="zh-CN" altLang="en-US" sz="1200" dirty="0"/>
              <a:t>使用刚指定的配置项和数据显示图表。</a:t>
            </a:r>
          </a:p>
          <a:p>
            <a:r>
              <a:rPr lang="zh-CN" altLang="en-US" sz="1200" dirty="0"/>
              <a:t>        </a:t>
            </a:r>
            <a:r>
              <a:rPr lang="en-US" altLang="zh-CN" sz="1200" dirty="0" err="1"/>
              <a:t>myChart.setOption</a:t>
            </a:r>
            <a:r>
              <a:rPr lang="en-US" altLang="zh-CN" sz="1200" dirty="0"/>
              <a:t>(option);</a:t>
            </a:r>
          </a:p>
          <a:p>
            <a:r>
              <a:rPr lang="en-US" altLang="zh-CN" sz="1200" dirty="0"/>
              <a:t>    &lt;/script&gt;</a:t>
            </a:r>
            <a:endParaRPr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840584" y="1996333"/>
            <a:ext cx="461665" cy="11507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b="1" dirty="0"/>
              <a:t>配置数据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6110" y="316509"/>
            <a:ext cx="7933038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如何利用官方文档</a:t>
            </a:r>
            <a:endParaRPr lang="zh-CN" altLang="en-US" sz="1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16110" y="993584"/>
            <a:ext cx="778019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官方</a:t>
            </a:r>
            <a:r>
              <a:rPr lang="zh-CN" altLang="en-US" sz="1600"/>
              <a:t>文档：</a:t>
            </a:r>
            <a:r>
              <a:rPr lang="en-US" altLang="zh-CN" sz="1600">
                <a:hlinkClick r:id="rId3"/>
              </a:rPr>
              <a:t>https://echarts.apache.org/handbook/zh/get-started/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0DE4DD-CD8C-4CF9-841C-97AB20D9F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58" y="1454448"/>
            <a:ext cx="6359616" cy="3425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开发步骤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796" y="640645"/>
            <a:ext cx="3762375" cy="4219575"/>
          </a:xfrm>
          <a:prstGeom prst="rect">
            <a:avLst/>
          </a:prstGeom>
        </p:spPr>
      </p:pic>
      <p:sp>
        <p:nvSpPr>
          <p:cNvPr id="4" name="文本框 3">
            <a:hlinkClick r:id="rId4" action="ppaction://hlinkfile"/>
          </p:cNvPr>
          <p:cNvSpPr txBox="1"/>
          <p:nvPr/>
        </p:nvSpPr>
        <p:spPr>
          <a:xfrm>
            <a:off x="7227628" y="4343401"/>
            <a:ext cx="577428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模板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650</Words>
  <Application>Microsoft Office PowerPoint</Application>
  <PresentationFormat>全屏显示(16:9)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方正悠黑简体 513B</vt:lpstr>
      <vt:lpstr>微软雅黑</vt:lpstr>
      <vt:lpstr>Arial</vt:lpstr>
      <vt:lpstr>Calibri</vt:lpstr>
      <vt:lpstr>Eras Bold ITC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zanxi</cp:lastModifiedBy>
  <cp:revision>136</cp:revision>
  <cp:lastPrinted>2019-03-08T00:00:00Z</cp:lastPrinted>
  <dcterms:created xsi:type="dcterms:W3CDTF">2016-05-20T12:59:00Z</dcterms:created>
  <dcterms:modified xsi:type="dcterms:W3CDTF">2022-06-21T16:25:30Z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EBB8F871D9C04FAFBCF5B1F5E8B0A04F</vt:lpwstr>
  </property>
</Properties>
</file>