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5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0" r:id="rId3"/>
    <p:sldId id="353" r:id="rId4"/>
    <p:sldId id="283" r:id="rId5"/>
    <p:sldId id="281" r:id="rId6"/>
    <p:sldId id="360" r:id="rId7"/>
    <p:sldId id="369" r:id="rId8"/>
    <p:sldId id="361" r:id="rId9"/>
    <p:sldId id="275" r:id="rId10"/>
    <p:sldId id="354" r:id="rId11"/>
    <p:sldId id="359" r:id="rId12"/>
    <p:sldId id="355" r:id="rId13"/>
    <p:sldId id="296" r:id="rId14"/>
    <p:sldId id="366" r:id="rId15"/>
    <p:sldId id="294" r:id="rId16"/>
    <p:sldId id="363" r:id="rId17"/>
    <p:sldId id="282" r:id="rId18"/>
    <p:sldId id="364" r:id="rId19"/>
    <p:sldId id="365" r:id="rId20"/>
    <p:sldId id="308" r:id="rId21"/>
    <p:sldId id="285" r:id="rId22"/>
    <p:sldId id="373" r:id="rId23"/>
    <p:sldId id="370" r:id="rId24"/>
    <p:sldId id="321" r:id="rId25"/>
    <p:sldId id="371" r:id="rId26"/>
    <p:sldId id="372" r:id="rId27"/>
    <p:sldId id="302" r:id="rId28"/>
    <p:sldId id="377" r:id="rId29"/>
    <p:sldId id="376" r:id="rId30"/>
    <p:sldId id="378" r:id="rId31"/>
    <p:sldId id="292" r:id="rId32"/>
    <p:sldId id="265" r:id="rId33"/>
    <p:sldId id="367" r:id="rId3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56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28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00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72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39" autoAdjust="0"/>
  </p:normalViewPr>
  <p:slideViewPr>
    <p:cSldViewPr>
      <p:cViewPr varScale="1">
        <p:scale>
          <a:sx n="49" d="100"/>
          <a:sy n="49" d="100"/>
        </p:scale>
        <p:origin x="-2112" y="-1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101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995F379-7853-FF46-85F2-8AC342CA2157}" type="datetimeFigureOut">
              <a:rPr lang="en-US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181BCF5-F86E-8442-9666-A41DCC9C4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6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135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ＭＳ Ｐゴシック" charset="0"/>
        <a:cs typeface="ＭＳ Ｐゴシック" charset="0"/>
      </a:defRPr>
    </a:lvl1pPr>
    <a:lvl2pPr marL="455613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ＭＳ Ｐゴシック" charset="0"/>
        <a:cs typeface="+mn-cs"/>
      </a:defRPr>
    </a:lvl2pPr>
    <a:lvl3pPr marL="912813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ＭＳ Ｐゴシック" charset="0"/>
        <a:cs typeface="+mn-cs"/>
      </a:defRPr>
    </a:lvl3pPr>
    <a:lvl4pPr marL="1370013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ＭＳ Ｐゴシック" charset="0"/>
        <a:cs typeface="+mn-cs"/>
      </a:defRPr>
    </a:lvl4pPr>
    <a:lvl5pPr marL="1827213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ＭＳ Ｐゴシック" charset="0"/>
        <a:cs typeface="+mn-cs"/>
      </a:defRPr>
    </a:lvl5pPr>
    <a:lvl6pPr marL="2285534" algn="l" defTabSz="4571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37" algn="l" defTabSz="4571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45" algn="l" defTabSz="4571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52" algn="l" defTabSz="4571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DINAMICA FUNCIONAMENTO DDS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Para que todo o sistema funcione diversos problemas precisam ser resolvidos, nesta tese focamos em dois aspectos: Revenue maximization e Customer satisfaction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nosso metodo para predicao do numero de coupons vendidos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  - QUATRO fases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a seguir apresentamos as diferencas do nosso trabalho em relacao aos dois baselines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RQ1: COMO PODEMOS REPRESENTAR AS OFERTAS?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focamos agora na primeira parte do metodo: TERMS EXTRACTION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exploramos a ESTRUTURA TEXTUAL as ofertas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utilizamos apenas o CONTEUDO TEXTUAL para representar as ofertas nesta fase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SUPOSICAO: diferentes mercados sao descritos por diferentes vocabularios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FEATURES (6)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WEIGHTING SCHEMES (4)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TODO: eu somo as frequencias dos termos?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RQ1: COMO PODEMOS REPRESENTAR AS OFERTAS?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focamos agora na primeira parte do metodo: TERMS EXTRACTION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utilizamos o LDA</a:t>
            </a: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  - metodo probabilistico que retorna topicos latentes</a:t>
            </a: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  - TOPICOS LATENTES sao distribuicoes de probabilidade sobre o vocabulario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no caso do LDA o numero de topicos e um PARAMETRO do metodo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interpretamos TOPICOS == MERCADOS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apresentamos 5 topicos de exemplo:</a:t>
            </a: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  - Groupon</a:t>
            </a: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  - Highlight</a:t>
            </a: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  - TS*IFF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titulo de cada topico e uma INTERPRETACAO feita por nos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Helvetica" charset="0"/>
                <a:cs typeface="Helvetica" charset="0"/>
                <a:sym typeface="Helvetica" charset="0"/>
              </a:rPr>
              <a:t>TODO: how is SVR trained?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RQ1: COMO PODEMOS REPRESENTAR AS OFERTAS?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focamos agora na primeira parte do metodo: TERMS EXTRACTION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ALPHA: o parametro alpha permite balancearmos a previsao local e a previsao que leva em conta todo o catalogo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RHO: o parametro rho e desconhecido e representa o peso das ofertas de um mercado (INTERPLAY)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TAMANHO DO MERCADO: quando dividimos a soma das previsoes pelo tamanho do mercado, estamos tratando a COMPETICAO entre os mercados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inicializamos o valor de RHO com as medias historicas dos mercados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o objetivo é minimizar o RMSE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iteramos ate: (i) CINCO iteracoes ou (ii) a diferenca de RMSE seja menor que 0.005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trained number of topics</a:t>
            </a:r>
          </a:p>
          <a:p>
            <a:r>
              <a:rPr lang="en-US" dirty="0" smtClean="0"/>
              <a:t>-&gt; our</a:t>
            </a:r>
            <a:r>
              <a:rPr lang="en-US" baseline="0" dirty="0" smtClean="0"/>
              <a:t> c</a:t>
            </a:r>
            <a:r>
              <a:rPr lang="en-US" dirty="0" smtClean="0"/>
              <a:t>ontext-aware</a:t>
            </a:r>
            <a:r>
              <a:rPr lang="en-US" baseline="0" dirty="0" smtClean="0"/>
              <a:t> approach beats global predictor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-&gt; our</a:t>
            </a:r>
            <a:r>
              <a:rPr lang="en-US" baseline="0" dirty="0" smtClean="0"/>
              <a:t> c</a:t>
            </a:r>
            <a:r>
              <a:rPr lang="en-US" dirty="0" smtClean="0"/>
              <a:t>ontext-aware</a:t>
            </a:r>
            <a:r>
              <a:rPr lang="en-US" baseline="0" dirty="0" smtClean="0"/>
              <a:t> approach beats per-market predictor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45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DINAMICA FUNCIONAMENTO DDS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Para que todo o sistema funcione diversos problemas precisam ser resolvidos, nesta tese focamos em dois aspectos: Revenue maximization e Customer satisfaction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Helvetica" charset="0"/>
                <a:cs typeface="Helvetica" charset="0"/>
                <a:sym typeface="Helvetica" charset="0"/>
              </a:rPr>
              <a:t>R</a:t>
            </a:r>
            <a:r>
              <a:rPr lang="x-none" dirty="0" smtClean="0">
                <a:latin typeface="Helvetica" charset="0"/>
                <a:cs typeface="Helvetica" charset="0"/>
                <a:sym typeface="Helvetica" charset="0"/>
              </a:rPr>
              <a:t>eal categories to isolate the effect of misclustered deals</a:t>
            </a:r>
          </a:p>
          <a:p>
            <a:pPr eaLnBrk="1" hangingPunct="1">
              <a:defRPr/>
            </a:pPr>
            <a:r>
              <a:rPr lang="x-none" dirty="0" smtClean="0">
                <a:latin typeface="Helvetica" charset="0"/>
                <a:cs typeface="Helvetica" charset="0"/>
                <a:sym typeface="Helvetica" charset="0"/>
              </a:rPr>
              <a:t>-&gt; per-market predictors</a:t>
            </a:r>
            <a:r>
              <a:rPr lang="x-none" baseline="0" dirty="0" smtClean="0">
                <a:latin typeface="Helvetica" charset="0"/>
                <a:cs typeface="Helvetica" charset="0"/>
                <a:sym typeface="Helvetica" charset="0"/>
              </a:rPr>
              <a:t> better for almost all deals</a:t>
            </a:r>
          </a:p>
          <a:p>
            <a:pPr eaLnBrk="1" hangingPunct="1">
              <a:defRPr/>
            </a:pPr>
            <a:r>
              <a:rPr lang="x-none" baseline="0" dirty="0" smtClean="0">
                <a:latin typeface="Helvetica" charset="0"/>
                <a:cs typeface="Helvetica" charset="0"/>
                <a:sym typeface="Helvetica" charset="0"/>
              </a:rPr>
              <a:t>-&gt; global predictors better for arguably less cohesive topics</a:t>
            </a:r>
          </a:p>
          <a:p>
            <a:pPr eaLnBrk="1" hangingPunct="1">
              <a:defRPr/>
            </a:pPr>
            <a:endParaRPr lang="x-none" baseline="0" dirty="0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x-none" baseline="0" dirty="0" smtClean="0">
                <a:latin typeface="Helvetica" charset="0"/>
                <a:cs typeface="Helvetica" charset="0"/>
                <a:sym typeface="Helvetica" charset="0"/>
              </a:rPr>
              <a:t>Latent topics beat real categories (in the paper)</a:t>
            </a:r>
          </a:p>
          <a:p>
            <a:pPr eaLnBrk="1" hangingPunct="1">
              <a:defRPr/>
            </a:pPr>
            <a:r>
              <a:rPr lang="x-none" baseline="0" dirty="0" smtClean="0">
                <a:latin typeface="Helvetica" charset="0"/>
                <a:cs typeface="Helvetica" charset="0"/>
                <a:sym typeface="Helvetica" charset="0"/>
              </a:rPr>
              <a:t>-&gt; manual separation into categories does not reflect </a:t>
            </a:r>
            <a:endParaRPr lang="en-US" dirty="0" smtClean="0"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RQ7: QUAL O IMPACTO DO NUMERO DE MERCADOS NA EFICACIA DO METODO?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estamos na QUARTA fase do metodo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estamos usando TF e concatenacao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apresentamos os resultados para os tres datasets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independente da lingua, nosso metodo e capaz de prever o numero de coupons vendidos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Groupon: CINQUENTA mercados</a:t>
            </a: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Living Social e Peixe Urbano: TRINTA MERCADOS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CEM mercados tendem a ser muito especificos e, talvez, por isso tenhamos resultados piores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Gill Sans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baseline="0" dirty="0" smtClean="0">
                <a:cs typeface="Gill Sans" charset="0"/>
              </a:rPr>
              <a:t>Sparse spaces (e.g., name, title)</a:t>
            </a:r>
          </a:p>
          <a:p>
            <a:pPr eaLnBrk="1" hangingPunct="1">
              <a:defRPr/>
            </a:pPr>
            <a:r>
              <a:rPr lang="en-US" baseline="0" dirty="0" smtClean="0">
                <a:cs typeface="Gill Sans" charset="0"/>
              </a:rPr>
              <a:t>-&gt; use TS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Gill Sans" charset="0"/>
              </a:rPr>
              <a:t>Dense spaces (e.g.,</a:t>
            </a:r>
            <a:r>
              <a:rPr lang="en-US" baseline="0" dirty="0" smtClean="0">
                <a:cs typeface="Gill Sans" charset="0"/>
              </a:rPr>
              <a:t> </a:t>
            </a:r>
            <a:r>
              <a:rPr lang="en-US" baseline="0" dirty="0" err="1" smtClean="0">
                <a:cs typeface="Gill Sans" charset="0"/>
              </a:rPr>
              <a:t>desc</a:t>
            </a:r>
            <a:r>
              <a:rPr lang="en-US" baseline="0" dirty="0" smtClean="0">
                <a:cs typeface="Gill Sans" charset="0"/>
              </a:rPr>
              <a:t>, </a:t>
            </a:r>
            <a:r>
              <a:rPr lang="en-US" baseline="0" dirty="0" err="1" smtClean="0">
                <a:cs typeface="Gill Sans" charset="0"/>
              </a:rPr>
              <a:t>concat</a:t>
            </a:r>
            <a:r>
              <a:rPr lang="en-US" baseline="0" dirty="0" smtClean="0">
                <a:cs typeface="Gill Sans" charset="0"/>
              </a:rPr>
              <a:t>)</a:t>
            </a:r>
          </a:p>
          <a:p>
            <a:pPr eaLnBrk="1" hangingPunct="1">
              <a:defRPr/>
            </a:pPr>
            <a:r>
              <a:rPr lang="en-US" dirty="0" smtClean="0">
                <a:cs typeface="Gill Sans" charset="0"/>
              </a:rPr>
              <a:t>-&gt; use</a:t>
            </a:r>
            <a:r>
              <a:rPr lang="en-US" baseline="0" dirty="0" smtClean="0">
                <a:cs typeface="Gill Sans" charset="0"/>
              </a:rPr>
              <a:t> TF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baseline="0" dirty="0" smtClean="0">
                <a:cs typeface="Gill Sans" charset="0"/>
              </a:rPr>
              <a:t>IFF almost always harms performance</a:t>
            </a:r>
          </a:p>
          <a:p>
            <a:pPr eaLnBrk="1" hangingPunct="1">
              <a:defRPr/>
            </a:pPr>
            <a:r>
              <a:rPr lang="en-US" baseline="0" dirty="0" smtClean="0">
                <a:cs typeface="Gill Sans" charset="0"/>
              </a:rPr>
              <a:t>-&gt; exception is </a:t>
            </a:r>
            <a:r>
              <a:rPr lang="en-US" baseline="0" dirty="0" err="1" smtClean="0">
                <a:cs typeface="Gill Sans" charset="0"/>
              </a:rPr>
              <a:t>TSxIFF</a:t>
            </a:r>
            <a:r>
              <a:rPr lang="en-US" baseline="0" dirty="0" smtClean="0">
                <a:cs typeface="Gill Sans" charset="0"/>
              </a:rPr>
              <a:t> (</a:t>
            </a:r>
            <a:r>
              <a:rPr lang="en-US" baseline="0" dirty="0" err="1" smtClean="0">
                <a:cs typeface="Gill Sans" charset="0"/>
              </a:rPr>
              <a:t>Concat</a:t>
            </a:r>
            <a:r>
              <a:rPr lang="en-US" baseline="0" dirty="0" smtClean="0">
                <a:cs typeface="Gill Sans" charset="0"/>
              </a:rPr>
              <a:t>)</a:t>
            </a:r>
            <a:endParaRPr lang="en-US" dirty="0" smtClean="0">
              <a:cs typeface="Gill Sans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Hierarchical markets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Pairwise competition </a:t>
            </a:r>
            <a:r>
              <a:rPr lang="en-US" dirty="0" err="1" smtClean="0">
                <a:cs typeface="+mn-cs"/>
              </a:rPr>
              <a:t>vs</a:t>
            </a:r>
            <a:r>
              <a:rPr lang="en-US" dirty="0" smtClean="0">
                <a:cs typeface="+mn-cs"/>
              </a:rPr>
              <a:t> </a:t>
            </a:r>
            <a:r>
              <a:rPr lang="en-US" smtClean="0">
                <a:cs typeface="+mn-cs"/>
              </a:rPr>
              <a:t>complementarity prediction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ofertas possuem um tempo de vida limitado, ou seja, sao validas durante curtos periodos de tempo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alem disso, o catalogo, isto e, o conjunto de ofertas, renova-se diariamente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com isso temos pouco dados historico sobre as ofertas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nosso metodo para predicao do numero de coupons vendidos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  - QUATRO fases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a seguir apresentamos as diferencas do nosso trabalho em relacao aos dois baselines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ofertas podem competir entre si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ofertas podem ajudar outras ofertas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-TODO: ver se troco os exemplos???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nosso metodo para predicao do numero de coupons vendidos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  - QUATRO fases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a seguir apresentamos as diferencas do nosso trabalho em relacao aos dois baselines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ofertas podem competir entre si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ofertas podem ajudar outras ofertas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-TODO: ver se troco os exemplos???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nosso metodo para predicao do numero de coupons vendidos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  - QUATRO fases</a:t>
            </a:r>
          </a:p>
          <a:p>
            <a:pPr eaLnBrk="1" hangingPunct="1">
              <a:defRPr/>
            </a:pPr>
            <a:endParaRPr lang="en-US" smtClean="0"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- a seguir apresentamos as diferencas do nosso trabalho em relacao aos dois baselines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1"/>
            <a:ext cx="11054080" cy="2090702"/>
          </a:xfrm>
        </p:spPr>
        <p:txBody>
          <a:bodyPr>
            <a:noAutofit/>
          </a:bodyPr>
          <a:lstStyle>
            <a:lvl1pPr>
              <a:defRPr sz="6800" b="1"/>
            </a:lvl1pPr>
          </a:lstStyle>
          <a:p>
            <a:r>
              <a:rPr lang="x-none" smtClean="0"/>
              <a:t>Click to edit Master title style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907298"/>
            <a:ext cx="9103360" cy="249258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7A38-16AE-DA4A-A241-EFD86037FC85}" type="datetimeFigureOut">
              <a:rPr lang="en-US"/>
              <a:pPr>
                <a:defRPr/>
              </a:pPr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37E77-B8D9-CA49-BA42-EA200B6D5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5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7A38-16AE-DA4A-A241-EFD86037FC85}" type="datetimeFigureOut">
              <a:rPr lang="en-US"/>
              <a:pPr>
                <a:defRPr/>
              </a:pPr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41D75-A8F5-8843-90A9-3A97B4A1A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0"/>
            <a:ext cx="2926080" cy="8322169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0"/>
            <a:ext cx="8561493" cy="8322169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7A38-16AE-DA4A-A241-EFD86037FC85}" type="datetimeFigureOut">
              <a:rPr lang="en-US"/>
              <a:pPr>
                <a:defRPr/>
              </a:pPr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92DAF-87CB-5942-8C6F-EDBB2C357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7A38-16AE-DA4A-A241-EFD86037FC85}" type="datetimeFigureOut">
              <a:rPr lang="en-US"/>
              <a:pPr>
                <a:defRPr/>
              </a:pPr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E59F3-B312-9145-A9E8-3A1A20F64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5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7A38-16AE-DA4A-A241-EFD86037FC85}" type="datetimeFigureOut">
              <a:rPr lang="en-US"/>
              <a:pPr>
                <a:defRPr/>
              </a:pPr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0CB26-AFF9-6C48-B94D-6BBBDF034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1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4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4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7A38-16AE-DA4A-A241-EFD86037FC85}" type="datetimeFigureOut">
              <a:rPr lang="en-US"/>
              <a:pPr>
                <a:defRPr/>
              </a:pPr>
              <a:t>21/10/2014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F91E7-C389-8641-9306-950C95E58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0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rgbClr val="C0504D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rgbClr val="C0504D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7A38-16AE-DA4A-A241-EFD86037FC85}" type="datetimeFigureOut">
              <a:rPr lang="en-US"/>
              <a:pPr>
                <a:defRPr/>
              </a:pPr>
              <a:t>21/10/2014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3B12C-AA9F-9543-BCA9-BB9EA8282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8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7A38-16AE-DA4A-A241-EFD86037FC85}" type="datetimeFigureOut">
              <a:rPr lang="en-US"/>
              <a:pPr>
                <a:defRPr/>
              </a:pPr>
              <a:t>21/10/2014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C85F3-6C56-1F41-957E-1454E5E9B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9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7A38-16AE-DA4A-A241-EFD86037FC85}" type="datetimeFigureOut">
              <a:rPr lang="en-US"/>
              <a:pPr>
                <a:defRPr/>
              </a:pPr>
              <a:t>21/10/2014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5D5F9-25D7-E64E-9C5D-4E290F14E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7" y="388342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5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7A38-16AE-DA4A-A241-EFD86037FC85}" type="datetimeFigureOut">
              <a:rPr lang="en-US"/>
              <a:pPr>
                <a:defRPr/>
              </a:pPr>
              <a:t>21/10/2014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B4321-A6EE-E446-8466-D57926722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x-none" noProof="0" smtClean="0"/>
              <a:t>Drag picture to placeholder or click icon to add</a:t>
            </a:r>
            <a:endParaRPr lang="pt-B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7A38-16AE-DA4A-A241-EFD86037FC85}" type="datetimeFigureOut">
              <a:rPr lang="en-US"/>
              <a:pPr>
                <a:defRPr/>
              </a:pPr>
              <a:t>21/10/2014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101CF-C125-0448-AD16-FB178F031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1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966692-8046-ED4B-B4C2-6F8068BDA72A}" type="datetime1">
              <a:rPr lang="en-GB"/>
              <a:pPr>
                <a:defRPr/>
              </a:pPr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732713-7304-AA46-BC9A-D6E866CCA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649288" rtl="0" fontAlgn="base">
        <a:spcBef>
          <a:spcPct val="0"/>
        </a:spcBef>
        <a:spcAft>
          <a:spcPct val="0"/>
        </a:spcAft>
        <a:defRPr sz="6300" kern="1200">
          <a:solidFill>
            <a:srgbClr val="003DCC"/>
          </a:solidFill>
          <a:latin typeface="+mj-lt"/>
          <a:ea typeface="ＭＳ Ｐゴシック" charset="0"/>
          <a:cs typeface="ＭＳ Ｐゴシック" charset="0"/>
        </a:defRPr>
      </a:lvl1pPr>
      <a:lvl2pPr algn="ctr" defTabSz="649288" rtl="0" fontAlgn="base">
        <a:spcBef>
          <a:spcPct val="0"/>
        </a:spcBef>
        <a:spcAft>
          <a:spcPct val="0"/>
        </a:spcAft>
        <a:defRPr sz="6300">
          <a:solidFill>
            <a:srgbClr val="003DCC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649288" rtl="0" fontAlgn="base">
        <a:spcBef>
          <a:spcPct val="0"/>
        </a:spcBef>
        <a:spcAft>
          <a:spcPct val="0"/>
        </a:spcAft>
        <a:defRPr sz="6300">
          <a:solidFill>
            <a:srgbClr val="003DCC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649288" rtl="0" fontAlgn="base">
        <a:spcBef>
          <a:spcPct val="0"/>
        </a:spcBef>
        <a:spcAft>
          <a:spcPct val="0"/>
        </a:spcAft>
        <a:defRPr sz="6300">
          <a:solidFill>
            <a:srgbClr val="003DCC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649288" rtl="0" fontAlgn="base">
        <a:spcBef>
          <a:spcPct val="0"/>
        </a:spcBef>
        <a:spcAft>
          <a:spcPct val="0"/>
        </a:spcAft>
        <a:defRPr sz="6300">
          <a:solidFill>
            <a:srgbClr val="003DCC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649288" rtl="0" fontAlgn="base">
        <a:spcBef>
          <a:spcPct val="0"/>
        </a:spcBef>
        <a:spcAft>
          <a:spcPct val="0"/>
        </a:spcAft>
        <a:defRPr sz="6300">
          <a:solidFill>
            <a:srgbClr val="003DCC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649288" rtl="0" fontAlgn="base">
        <a:spcBef>
          <a:spcPct val="0"/>
        </a:spcBef>
        <a:spcAft>
          <a:spcPct val="0"/>
        </a:spcAft>
        <a:defRPr sz="6300">
          <a:solidFill>
            <a:srgbClr val="003DCC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649288" rtl="0" fontAlgn="base">
        <a:spcBef>
          <a:spcPct val="0"/>
        </a:spcBef>
        <a:spcAft>
          <a:spcPct val="0"/>
        </a:spcAft>
        <a:defRPr sz="6300">
          <a:solidFill>
            <a:srgbClr val="003DCC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649288" rtl="0" fontAlgn="base">
        <a:spcBef>
          <a:spcPct val="0"/>
        </a:spcBef>
        <a:spcAft>
          <a:spcPct val="0"/>
        </a:spcAft>
        <a:defRPr sz="6300">
          <a:solidFill>
            <a:srgbClr val="003DCC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87363" indent="-487363" algn="l" defTabSz="649288" rtl="0" fontAlgn="base">
        <a:spcBef>
          <a:spcPct val="20000"/>
        </a:spcBef>
        <a:spcAft>
          <a:spcPct val="0"/>
        </a:spcAft>
        <a:buFont typeface="Arial" charset="0"/>
        <a:buChar char="•"/>
        <a:defRPr sz="4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055688" indent="-404813" algn="l" defTabSz="649288" rtl="0" fontAlgn="base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624013" indent="-323850" algn="l" defTabSz="649288" rtl="0" fontAlgn="base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274888" indent="-323850" algn="l" defTabSz="649288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925763" indent="-323850" algn="l" defTabSz="649288" rtl="0" fontAlgn="base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974725" y="2068513"/>
            <a:ext cx="11055350" cy="2090737"/>
          </a:xfrm>
        </p:spPr>
        <p:txBody>
          <a:bodyPr/>
          <a:lstStyle/>
          <a:p>
            <a:r>
              <a:rPr lang="en-US" sz="8800">
                <a:latin typeface="Calibri" charset="0"/>
              </a:rPr>
              <a:t>Context-aware</a:t>
            </a:r>
            <a:br>
              <a:rPr lang="en-US" sz="8800">
                <a:latin typeface="Calibri" charset="0"/>
              </a:rPr>
            </a:br>
            <a:r>
              <a:rPr lang="en-US" sz="8800">
                <a:latin typeface="Calibri" charset="0"/>
              </a:rPr>
              <a:t>Deal Size Prediction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51038" y="5021263"/>
            <a:ext cx="9102725" cy="3689350"/>
          </a:xfrm>
        </p:spPr>
        <p:txBody>
          <a:bodyPr rtlCol="0">
            <a:noAutofit/>
          </a:bodyPr>
          <a:lstStyle/>
          <a:p>
            <a:pPr defTabSz="650230" fontAlgn="auto">
              <a:spcAft>
                <a:spcPts val="0"/>
              </a:spcAft>
              <a:buFont typeface="Arial"/>
              <a:buNone/>
              <a:defRPr/>
            </a:pPr>
            <a:r>
              <a:rPr lang="en-US" sz="4800" dirty="0" err="1" smtClean="0">
                <a:ea typeface="+mn-ea"/>
                <a:cs typeface="+mn-cs"/>
              </a:rPr>
              <a:t>Anisio</a:t>
            </a:r>
            <a:r>
              <a:rPr lang="en-US" sz="4800" dirty="0" smtClean="0">
                <a:ea typeface="+mn-ea"/>
                <a:cs typeface="+mn-cs"/>
              </a:rPr>
              <a:t> </a:t>
            </a:r>
            <a:r>
              <a:rPr lang="en-US" sz="4800" dirty="0" err="1" smtClean="0">
                <a:ea typeface="+mn-ea"/>
                <a:cs typeface="+mn-cs"/>
              </a:rPr>
              <a:t>Lacerda</a:t>
            </a:r>
            <a:r>
              <a:rPr lang="en-US" sz="4800" dirty="0" smtClean="0">
                <a:ea typeface="+mn-ea"/>
                <a:cs typeface="+mn-cs"/>
              </a:rPr>
              <a:t> (CEFET-MG)</a:t>
            </a:r>
          </a:p>
          <a:p>
            <a:pPr defTabSz="650230" fontAlgn="auto">
              <a:spcAft>
                <a:spcPts val="0"/>
              </a:spcAft>
              <a:buFont typeface="Arial"/>
              <a:buNone/>
              <a:defRPr/>
            </a:pPr>
            <a:r>
              <a:rPr lang="en-US" sz="4800" dirty="0" smtClean="0">
                <a:ea typeface="+mn-ea"/>
                <a:cs typeface="+mn-cs"/>
              </a:rPr>
              <a:t>Adriano </a:t>
            </a:r>
            <a:r>
              <a:rPr lang="en-US" sz="4800" dirty="0" err="1" smtClean="0">
                <a:ea typeface="+mn-ea"/>
                <a:cs typeface="+mn-cs"/>
              </a:rPr>
              <a:t>Veloso</a:t>
            </a:r>
            <a:r>
              <a:rPr lang="en-US" sz="4800" dirty="0" smtClean="0">
                <a:ea typeface="+mn-ea"/>
                <a:cs typeface="+mn-cs"/>
              </a:rPr>
              <a:t> (UFMG)</a:t>
            </a:r>
          </a:p>
          <a:p>
            <a:pPr defTabSz="650230" fontAlgn="auto">
              <a:spcAft>
                <a:spcPts val="0"/>
              </a:spcAft>
              <a:buFont typeface="Arial"/>
              <a:buNone/>
              <a:defRPr/>
            </a:pPr>
            <a:r>
              <a:rPr lang="en-US" sz="4800" u="sng" dirty="0" smtClean="0">
                <a:solidFill>
                  <a:srgbClr val="003DCC"/>
                </a:solidFill>
                <a:ea typeface="+mn-ea"/>
                <a:cs typeface="+mn-cs"/>
              </a:rPr>
              <a:t>Rodrygo Santos (UFMG)</a:t>
            </a:r>
          </a:p>
          <a:p>
            <a:pPr defTabSz="650230" fontAlgn="auto">
              <a:spcAft>
                <a:spcPts val="0"/>
              </a:spcAft>
              <a:buFont typeface="Arial"/>
              <a:buNone/>
              <a:defRPr/>
            </a:pPr>
            <a:r>
              <a:rPr lang="en-US" sz="4800" dirty="0" err="1" smtClean="0">
                <a:ea typeface="+mn-ea"/>
                <a:cs typeface="+mn-cs"/>
              </a:rPr>
              <a:t>Nivio</a:t>
            </a:r>
            <a:r>
              <a:rPr lang="en-US" sz="4800" dirty="0" smtClean="0">
                <a:ea typeface="+mn-ea"/>
                <a:cs typeface="+mn-cs"/>
              </a:rPr>
              <a:t> </a:t>
            </a:r>
            <a:r>
              <a:rPr lang="en-US" sz="4800" dirty="0" err="1" smtClean="0">
                <a:ea typeface="+mn-ea"/>
                <a:cs typeface="+mn-cs"/>
              </a:rPr>
              <a:t>Ziviani</a:t>
            </a:r>
            <a:r>
              <a:rPr lang="en-US" sz="4800" dirty="0" smtClean="0">
                <a:ea typeface="+mn-ea"/>
                <a:cs typeface="+mn-cs"/>
              </a:rPr>
              <a:t> (UFMG/</a:t>
            </a:r>
            <a:r>
              <a:rPr lang="en-US" sz="4800" dirty="0" err="1" smtClean="0">
                <a:ea typeface="+mn-ea"/>
                <a:cs typeface="+mn-cs"/>
              </a:rPr>
              <a:t>Zunnit</a:t>
            </a:r>
            <a:r>
              <a:rPr lang="en-US" sz="4800" dirty="0" smtClean="0">
                <a:ea typeface="+mn-ea"/>
                <a:cs typeface="+mn-cs"/>
              </a:rPr>
              <a:t>)</a:t>
            </a:r>
            <a:endParaRPr lang="en-US" sz="4800" dirty="0"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cs typeface="Calibri" charset="0"/>
              </a:rPr>
              <a:t>Our contributions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cs typeface="Calibri" charset="0"/>
              </a:rPr>
              <a:t>A novel context-aware, content-based approach for deal size prediction</a:t>
            </a:r>
          </a:p>
          <a:p>
            <a:pPr lvl="1"/>
            <a:r>
              <a:rPr lang="en-US" dirty="0">
                <a:latin typeface="Calibri" charset="0"/>
                <a:cs typeface="Calibri" charset="0"/>
              </a:rPr>
              <a:t>Features derived from multiple fields</a:t>
            </a:r>
          </a:p>
          <a:p>
            <a:pPr lvl="1"/>
            <a:r>
              <a:rPr lang="en-US" dirty="0">
                <a:latin typeface="Calibri" charset="0"/>
                <a:cs typeface="Calibri" charset="0"/>
              </a:rPr>
              <a:t>Market interactions as context</a:t>
            </a:r>
          </a:p>
          <a:p>
            <a:r>
              <a:rPr lang="en-US" dirty="0">
                <a:latin typeface="Calibri" charset="0"/>
                <a:cs typeface="Calibri" charset="0"/>
              </a:rPr>
              <a:t>A large-scale empirical validation</a:t>
            </a:r>
          </a:p>
          <a:p>
            <a:pPr lvl="1"/>
            <a:r>
              <a:rPr lang="en-US" dirty="0" smtClean="0">
                <a:latin typeface="Calibri" charset="0"/>
                <a:cs typeface="Calibri" charset="0"/>
              </a:rPr>
              <a:t>Real usage data from 3 commercial DDSs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56FF2-ED3D-0A49-A3DC-A65F1EEBBC1B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cs typeface="Calibri" charset="0"/>
              </a:rPr>
              <a:t>Context-aware deal size prediction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i="1">
                <a:latin typeface="Calibri" charset="0"/>
              </a:rPr>
              <a:t>The size of a deal depends on the interference of the other deals from the same market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5E4CF-8F23-6848-BFB1-2B0F9809C04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174038" y="4767263"/>
            <a:ext cx="2087562" cy="29511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anchor="ctr"/>
          <a:lstStyle/>
          <a:p>
            <a:pPr>
              <a:defRPr/>
            </a:pPr>
            <a:r>
              <a:rPr lang="en-US" sz="2400" dirty="0"/>
              <a:t>Contextual Prediction</a:t>
            </a:r>
            <a:endParaRPr lang="en-US" sz="2400" dirty="0"/>
          </a:p>
        </p:txBody>
      </p:sp>
      <p:sp>
        <p:nvSpPr>
          <p:cNvPr id="30743" name="TextBox 30742"/>
          <p:cNvSpPr txBox="1">
            <a:spLocks noChangeArrowheads="1"/>
          </p:cNvSpPr>
          <p:nvPr/>
        </p:nvSpPr>
        <p:spPr bwMode="auto">
          <a:xfrm>
            <a:off x="10574338" y="5753100"/>
            <a:ext cx="1582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400">
                <a:latin typeface="Calibri" charset="0"/>
                <a:cs typeface="Calibri" charset="0"/>
              </a:rPr>
              <a:t>Predictions</a:t>
            </a:r>
          </a:p>
        </p:txBody>
      </p:sp>
      <p:cxnSp>
        <p:nvCxnSpPr>
          <p:cNvPr id="112" name="Straight Arrow Connector 111"/>
          <p:cNvCxnSpPr>
            <a:stCxn id="31" idx="3"/>
          </p:cNvCxnSpPr>
          <p:nvPr/>
        </p:nvCxnSpPr>
        <p:spPr>
          <a:xfrm>
            <a:off x="10261600" y="6242050"/>
            <a:ext cx="221615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58" idx="2"/>
            <a:endCxn id="31" idx="2"/>
          </p:cNvCxnSpPr>
          <p:nvPr/>
        </p:nvCxnSpPr>
        <p:spPr>
          <a:xfrm rot="16200000" flipH="1">
            <a:off x="7370763" y="5870575"/>
            <a:ext cx="12700" cy="3695700"/>
          </a:xfrm>
          <a:prstGeom prst="bentConnector3">
            <a:avLst>
              <a:gd name="adj1" fmla="val 2379756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1409700" y="8294688"/>
            <a:ext cx="1570038" cy="863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anchor="ctr"/>
          <a:lstStyle/>
          <a:p>
            <a:pPr>
              <a:defRPr/>
            </a:pPr>
            <a:r>
              <a:rPr lang="en-US" sz="2400" dirty="0"/>
              <a:t>Feature Extraction</a:t>
            </a:r>
          </a:p>
        </p:txBody>
      </p:sp>
      <p:grpSp>
        <p:nvGrpSpPr>
          <p:cNvPr id="154" name="Group 153"/>
          <p:cNvGrpSpPr>
            <a:grpSpLocks/>
          </p:cNvGrpSpPr>
          <p:nvPr/>
        </p:nvGrpSpPr>
        <p:grpSpPr bwMode="auto">
          <a:xfrm>
            <a:off x="5735638" y="5153025"/>
            <a:ext cx="1568450" cy="4005263"/>
            <a:chOff x="5735466" y="5153203"/>
            <a:chExt cx="1568920" cy="4005813"/>
          </a:xfrm>
        </p:grpSpPr>
        <p:cxnSp>
          <p:nvCxnSpPr>
            <p:cNvPr id="155" name="Straight Arrow Connector 154"/>
            <p:cNvCxnSpPr>
              <a:endCxn id="156" idx="0"/>
            </p:cNvCxnSpPr>
            <p:nvPr/>
          </p:nvCxnSpPr>
          <p:spPr>
            <a:xfrm>
              <a:off x="6500870" y="5153203"/>
              <a:ext cx="19056" cy="31420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ounded Rectangle 155"/>
            <p:cNvSpPr/>
            <p:nvPr/>
          </p:nvSpPr>
          <p:spPr>
            <a:xfrm>
              <a:off x="5735466" y="8295297"/>
              <a:ext cx="1568920" cy="86371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>
                <a:defRPr/>
              </a:pPr>
              <a:r>
                <a:rPr lang="en-US" sz="2400" dirty="0"/>
                <a:t>Predictor Learning</a:t>
              </a:r>
            </a:p>
          </p:txBody>
        </p:sp>
      </p:grp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4873625" y="4197350"/>
            <a:ext cx="1296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400">
                <a:latin typeface="Calibri" charset="0"/>
                <a:cs typeface="Calibri" charset="0"/>
              </a:rPr>
              <a:t>Markets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4867275" y="4767263"/>
            <a:ext cx="1309688" cy="2951162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 rot="-5400000">
            <a:off x="5153819" y="6026944"/>
            <a:ext cx="736600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374400">
            <a:spAutoFit/>
          </a:bodyPr>
          <a:lstStyle>
            <a:lvl1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/>
              <a:t>…</a:t>
            </a:r>
          </a:p>
        </p:txBody>
      </p:sp>
      <p:grpSp>
        <p:nvGrpSpPr>
          <p:cNvPr id="160" name="Group 159"/>
          <p:cNvGrpSpPr>
            <a:grpSpLocks/>
          </p:cNvGrpSpPr>
          <p:nvPr/>
        </p:nvGrpSpPr>
        <p:grpSpPr bwMode="auto">
          <a:xfrm>
            <a:off x="4967288" y="4968875"/>
            <a:ext cx="1109662" cy="431800"/>
            <a:chOff x="4578758" y="3422808"/>
            <a:chExt cx="1110981" cy="432048"/>
          </a:xfrm>
        </p:grpSpPr>
        <p:sp>
          <p:nvSpPr>
            <p:cNvPr id="161" name="Predefined Process 160"/>
            <p:cNvSpPr/>
            <p:nvPr/>
          </p:nvSpPr>
          <p:spPr>
            <a:xfrm>
              <a:off x="4640744" y="3422808"/>
              <a:ext cx="1048995" cy="360570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Predefined Process 161"/>
            <p:cNvSpPr/>
            <p:nvPr/>
          </p:nvSpPr>
          <p:spPr>
            <a:xfrm>
              <a:off x="4578758" y="3494287"/>
              <a:ext cx="1048995" cy="360569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3" name="Group 162"/>
          <p:cNvGrpSpPr>
            <a:grpSpLocks/>
          </p:cNvGrpSpPr>
          <p:nvPr/>
        </p:nvGrpSpPr>
        <p:grpSpPr bwMode="auto">
          <a:xfrm>
            <a:off x="4967288" y="5578475"/>
            <a:ext cx="1109662" cy="431800"/>
            <a:chOff x="4578758" y="4031778"/>
            <a:chExt cx="1110981" cy="432048"/>
          </a:xfrm>
        </p:grpSpPr>
        <p:sp>
          <p:nvSpPr>
            <p:cNvPr id="164" name="Predefined Process 163"/>
            <p:cNvSpPr/>
            <p:nvPr/>
          </p:nvSpPr>
          <p:spPr>
            <a:xfrm>
              <a:off x="4640744" y="4031778"/>
              <a:ext cx="1048995" cy="360570"/>
            </a:xfrm>
            <a:prstGeom prst="flowChartPredefined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Predefined Process 164"/>
            <p:cNvSpPr/>
            <p:nvPr/>
          </p:nvSpPr>
          <p:spPr>
            <a:xfrm>
              <a:off x="4578758" y="4103257"/>
              <a:ext cx="1048995" cy="360569"/>
            </a:xfrm>
            <a:prstGeom prst="flowChartPredefined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6" name="Group 165"/>
          <p:cNvGrpSpPr>
            <a:grpSpLocks/>
          </p:cNvGrpSpPr>
          <p:nvPr/>
        </p:nvGrpSpPr>
        <p:grpSpPr bwMode="auto">
          <a:xfrm>
            <a:off x="4967288" y="7085013"/>
            <a:ext cx="1109662" cy="431800"/>
            <a:chOff x="4578758" y="5538704"/>
            <a:chExt cx="1110981" cy="432048"/>
          </a:xfrm>
        </p:grpSpPr>
        <p:sp>
          <p:nvSpPr>
            <p:cNvPr id="167" name="Predefined Process 166"/>
            <p:cNvSpPr/>
            <p:nvPr/>
          </p:nvSpPr>
          <p:spPr>
            <a:xfrm>
              <a:off x="4640744" y="5538704"/>
              <a:ext cx="1048995" cy="360569"/>
            </a:xfrm>
            <a:prstGeom prst="flowChartPredefined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Predefined Process 167"/>
            <p:cNvSpPr/>
            <p:nvPr/>
          </p:nvSpPr>
          <p:spPr>
            <a:xfrm>
              <a:off x="4578758" y="5610182"/>
              <a:ext cx="1048995" cy="360570"/>
            </a:xfrm>
            <a:prstGeom prst="flowChartPredefined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69" name="Straight Arrow Connector 168"/>
          <p:cNvCxnSpPr>
            <a:stCxn id="161" idx="3"/>
            <a:endCxn id="174" idx="2"/>
          </p:cNvCxnSpPr>
          <p:nvPr/>
        </p:nvCxnSpPr>
        <p:spPr>
          <a:xfrm>
            <a:off x="6076950" y="5148263"/>
            <a:ext cx="874713" cy="4762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7" idx="3"/>
            <a:endCxn id="176" idx="2"/>
          </p:cNvCxnSpPr>
          <p:nvPr/>
        </p:nvCxnSpPr>
        <p:spPr>
          <a:xfrm>
            <a:off x="6076950" y="7264400"/>
            <a:ext cx="874713" cy="3175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4" idx="3"/>
            <a:endCxn id="175" idx="2"/>
          </p:cNvCxnSpPr>
          <p:nvPr/>
        </p:nvCxnSpPr>
        <p:spPr>
          <a:xfrm>
            <a:off x="6076950" y="5757863"/>
            <a:ext cx="874713" cy="3175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6238875" y="4013200"/>
            <a:ext cx="1873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400">
                <a:latin typeface="Calibri" charset="0"/>
                <a:cs typeface="Calibri" charset="0"/>
              </a:rPr>
              <a:t>Per-market Predictors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 rot="-5400000">
            <a:off x="6806407" y="6026943"/>
            <a:ext cx="7366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374400">
            <a:spAutoFit/>
          </a:bodyPr>
          <a:lstStyle>
            <a:lvl1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/>
              <a:t>…</a:t>
            </a:r>
          </a:p>
        </p:txBody>
      </p:sp>
      <p:sp>
        <p:nvSpPr>
          <p:cNvPr id="174" name="Oval 173"/>
          <p:cNvSpPr/>
          <p:nvPr/>
        </p:nvSpPr>
        <p:spPr>
          <a:xfrm>
            <a:off x="6951663" y="4929188"/>
            <a:ext cx="447675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anchor="ctr"/>
          <a:lstStyle/>
          <a:p>
            <a:pPr>
              <a:defRPr/>
            </a:pPr>
            <a:r>
              <a:rPr lang="en-US" sz="2000" i="1" dirty="0"/>
              <a:t>P</a:t>
            </a:r>
            <a:r>
              <a:rPr lang="en-US" sz="2000" i="1" baseline="-25000" dirty="0"/>
              <a:t>1</a:t>
            </a:r>
          </a:p>
        </p:txBody>
      </p:sp>
      <p:sp>
        <p:nvSpPr>
          <p:cNvPr id="175" name="Oval 174"/>
          <p:cNvSpPr/>
          <p:nvPr/>
        </p:nvSpPr>
        <p:spPr>
          <a:xfrm>
            <a:off x="6951663" y="5537200"/>
            <a:ext cx="447675" cy="447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anchor="ctr"/>
          <a:lstStyle/>
          <a:p>
            <a:pPr>
              <a:defRPr/>
            </a:pPr>
            <a:r>
              <a:rPr lang="en-US" sz="2000" i="1" dirty="0"/>
              <a:t>P</a:t>
            </a:r>
            <a:r>
              <a:rPr lang="en-US" sz="2000" i="1" baseline="-25000" dirty="0"/>
              <a:t>2</a:t>
            </a:r>
          </a:p>
        </p:txBody>
      </p:sp>
      <p:sp>
        <p:nvSpPr>
          <p:cNvPr id="176" name="Oval 175"/>
          <p:cNvSpPr/>
          <p:nvPr/>
        </p:nvSpPr>
        <p:spPr>
          <a:xfrm>
            <a:off x="6951663" y="7045325"/>
            <a:ext cx="447675" cy="44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anchor="ctr"/>
          <a:lstStyle/>
          <a:p>
            <a:pPr>
              <a:defRPr/>
            </a:pPr>
            <a:r>
              <a:rPr lang="en-US" sz="2000" i="1" dirty="0"/>
              <a:t>P</a:t>
            </a:r>
            <a:r>
              <a:rPr lang="en-US" sz="2000" i="1" baseline="-25000" dirty="0"/>
              <a:t>k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1774825" y="6215063"/>
            <a:ext cx="8477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3941763" y="6215063"/>
            <a:ext cx="8477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27050" y="5081588"/>
            <a:ext cx="1295400" cy="1449387"/>
            <a:chOff x="526608" y="5082006"/>
            <a:chExt cx="1296144" cy="1448718"/>
          </a:xfrm>
        </p:grpSpPr>
        <p:grpSp>
          <p:nvGrpSpPr>
            <p:cNvPr id="146" name="Group 145"/>
            <p:cNvGrpSpPr/>
            <p:nvPr/>
          </p:nvGrpSpPr>
          <p:grpSpPr>
            <a:xfrm>
              <a:off x="650050" y="5954660"/>
              <a:ext cx="1049260" cy="576064"/>
              <a:chOff x="813768" y="3508648"/>
              <a:chExt cx="1224136" cy="576064"/>
            </a:xfrm>
            <a:solidFill>
              <a:schemeClr val="bg1">
                <a:lumMod val="85000"/>
              </a:schemeClr>
            </a:solidFill>
          </p:grpSpPr>
          <p:sp>
            <p:nvSpPr>
              <p:cNvPr id="147" name="Document 146"/>
              <p:cNvSpPr/>
              <p:nvPr/>
            </p:nvSpPr>
            <p:spPr>
              <a:xfrm>
                <a:off x="957784" y="3508648"/>
                <a:ext cx="1080120" cy="432048"/>
              </a:xfrm>
              <a:prstGeom prst="flowChartDocumen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8" name="Document 147"/>
              <p:cNvSpPr/>
              <p:nvPr/>
            </p:nvSpPr>
            <p:spPr>
              <a:xfrm>
                <a:off x="885776" y="3580656"/>
                <a:ext cx="1080120" cy="432048"/>
              </a:xfrm>
              <a:prstGeom prst="flowChartDocumen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9" name="Document 148"/>
              <p:cNvSpPr/>
              <p:nvPr/>
            </p:nvSpPr>
            <p:spPr>
              <a:xfrm>
                <a:off x="813768" y="3652664"/>
                <a:ext cx="1080120" cy="432048"/>
              </a:xfrm>
              <a:prstGeom prst="flowChartDocumen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7446" name="TextBox 178"/>
            <p:cNvSpPr txBox="1">
              <a:spLocks noChangeArrowheads="1"/>
            </p:cNvSpPr>
            <p:nvPr/>
          </p:nvSpPr>
          <p:spPr bwMode="auto">
            <a:xfrm>
              <a:off x="526608" y="5082006"/>
              <a:ext cx="129614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Deals Catalog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28900" y="5081588"/>
            <a:ext cx="1295400" cy="1412875"/>
            <a:chOff x="2628370" y="5082006"/>
            <a:chExt cx="1296144" cy="1412714"/>
          </a:xfrm>
        </p:grpSpPr>
        <p:grpSp>
          <p:nvGrpSpPr>
            <p:cNvPr id="150" name="Group 149"/>
            <p:cNvGrpSpPr/>
            <p:nvPr/>
          </p:nvGrpSpPr>
          <p:grpSpPr>
            <a:xfrm>
              <a:off x="2690091" y="5990664"/>
              <a:ext cx="1172702" cy="504056"/>
              <a:chOff x="2541960" y="3508648"/>
              <a:chExt cx="1368152" cy="504056"/>
            </a:xfrm>
            <a:solidFill>
              <a:schemeClr val="bg1">
                <a:lumMod val="85000"/>
              </a:schemeClr>
            </a:solidFill>
          </p:grpSpPr>
          <p:sp>
            <p:nvSpPr>
              <p:cNvPr id="151" name="Predefined Process 150"/>
              <p:cNvSpPr/>
              <p:nvPr/>
            </p:nvSpPr>
            <p:spPr>
              <a:xfrm>
                <a:off x="2685976" y="3508648"/>
                <a:ext cx="1224136" cy="360040"/>
              </a:xfrm>
              <a:prstGeom prst="flowChartPredefined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" name="Predefined Process 151"/>
              <p:cNvSpPr/>
              <p:nvPr/>
            </p:nvSpPr>
            <p:spPr>
              <a:xfrm>
                <a:off x="2613968" y="3580656"/>
                <a:ext cx="1224136" cy="360040"/>
              </a:xfrm>
              <a:prstGeom prst="flowChartPredefined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" name="Predefined Process 152"/>
              <p:cNvSpPr/>
              <p:nvPr/>
            </p:nvSpPr>
            <p:spPr>
              <a:xfrm>
                <a:off x="2541960" y="3652664"/>
                <a:ext cx="1224136" cy="360040"/>
              </a:xfrm>
              <a:prstGeom prst="flowChartPredefined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7444" name="TextBox 179"/>
            <p:cNvSpPr txBox="1">
              <a:spLocks noChangeArrowheads="1"/>
            </p:cNvSpPr>
            <p:nvPr/>
          </p:nvSpPr>
          <p:spPr bwMode="auto">
            <a:xfrm>
              <a:off x="2628370" y="5082006"/>
              <a:ext cx="129614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Deals Vectors</a:t>
              </a:r>
            </a:p>
          </p:txBody>
        </p:sp>
      </p:grpSp>
      <p:cxnSp>
        <p:nvCxnSpPr>
          <p:cNvPr id="181" name="Straight Arrow Connector 180"/>
          <p:cNvCxnSpPr>
            <a:endCxn id="145" idx="0"/>
          </p:cNvCxnSpPr>
          <p:nvPr/>
        </p:nvCxnSpPr>
        <p:spPr>
          <a:xfrm>
            <a:off x="2181225" y="6219825"/>
            <a:ext cx="12700" cy="20748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>
            <a:grpSpLocks/>
          </p:cNvGrpSpPr>
          <p:nvPr/>
        </p:nvGrpSpPr>
        <p:grpSpPr bwMode="auto">
          <a:xfrm>
            <a:off x="3573463" y="6223000"/>
            <a:ext cx="1568450" cy="2935288"/>
            <a:chOff x="3572853" y="6223398"/>
            <a:chExt cx="1568920" cy="2935618"/>
          </a:xfrm>
        </p:grpSpPr>
        <p:sp>
          <p:nvSpPr>
            <p:cNvPr id="183" name="Rounded Rectangle 182"/>
            <p:cNvSpPr/>
            <p:nvPr/>
          </p:nvSpPr>
          <p:spPr>
            <a:xfrm>
              <a:off x="3572853" y="8295319"/>
              <a:ext cx="1568920" cy="8636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>
                <a:defRPr/>
              </a:pPr>
              <a:r>
                <a:rPr lang="en-US" sz="2400" dirty="0"/>
                <a:t>Market Clustering</a:t>
              </a:r>
            </a:p>
          </p:txBody>
        </p:sp>
        <p:cxnSp>
          <p:nvCxnSpPr>
            <p:cNvPr id="184" name="Straight Arrow Connector 183"/>
            <p:cNvCxnSpPr>
              <a:endCxn id="183" idx="0"/>
            </p:cNvCxnSpPr>
            <p:nvPr/>
          </p:nvCxnSpPr>
          <p:spPr>
            <a:xfrm>
              <a:off x="4341433" y="6223398"/>
              <a:ext cx="15880" cy="207192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Straight Arrow Connector 184"/>
          <p:cNvCxnSpPr>
            <a:stCxn id="174" idx="6"/>
          </p:cNvCxnSpPr>
          <p:nvPr/>
        </p:nvCxnSpPr>
        <p:spPr>
          <a:xfrm>
            <a:off x="7399338" y="5153025"/>
            <a:ext cx="735012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6" idx="6"/>
          </p:cNvCxnSpPr>
          <p:nvPr/>
        </p:nvCxnSpPr>
        <p:spPr>
          <a:xfrm>
            <a:off x="7399338" y="7267575"/>
            <a:ext cx="735012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5" idx="6"/>
          </p:cNvCxnSpPr>
          <p:nvPr/>
        </p:nvCxnSpPr>
        <p:spPr>
          <a:xfrm>
            <a:off x="7399338" y="5761038"/>
            <a:ext cx="735012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743" grpId="0"/>
      <p:bldP spid="145" grpId="0" animBg="1"/>
      <p:bldP spid="157" grpId="0"/>
      <p:bldP spid="158" grpId="0" animBg="1"/>
      <p:bldP spid="159" grpId="0"/>
      <p:bldP spid="172" grpId="0"/>
      <p:bldP spid="173" grpId="0"/>
      <p:bldP spid="174" grpId="0" animBg="1"/>
      <p:bldP spid="175" grpId="0" animBg="1"/>
      <p:bldP spid="1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cs typeface="Calibri" charset="0"/>
              </a:rPr>
              <a:t>Context-aware deal size prediction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cs typeface="Calibri" charset="0"/>
              </a:rPr>
              <a:t>Feature extraction</a:t>
            </a:r>
          </a:p>
          <a:p>
            <a:r>
              <a:rPr lang="en-US">
                <a:latin typeface="Calibri" charset="0"/>
                <a:cs typeface="Calibri" charset="0"/>
              </a:rPr>
              <a:t>Market clustering</a:t>
            </a:r>
          </a:p>
          <a:p>
            <a:r>
              <a:rPr lang="en-US">
                <a:latin typeface="Calibri" charset="0"/>
                <a:cs typeface="Calibri" charset="0"/>
              </a:rPr>
              <a:t>Per-market prediction learning</a:t>
            </a:r>
          </a:p>
          <a:p>
            <a:r>
              <a:rPr lang="en-US">
                <a:latin typeface="Calibri" charset="0"/>
                <a:cs typeface="Calibri" charset="0"/>
              </a:rPr>
              <a:t>Contextual prediction learning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FD47C3-DF55-CB45-9C82-875AE96679B8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cs typeface="Calibri" charset="0"/>
              </a:rPr>
              <a:t>Feature extraction</a:t>
            </a:r>
          </a:p>
        </p:txBody>
      </p:sp>
      <p:sp>
        <p:nvSpPr>
          <p:cNvPr id="21506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Field-based term features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F4D97-4783-E24F-AE77-843F10D9B2A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1508" name="Group 114"/>
          <p:cNvGrpSpPr>
            <a:grpSpLocks/>
          </p:cNvGrpSpPr>
          <p:nvPr/>
        </p:nvGrpSpPr>
        <p:grpSpPr bwMode="auto">
          <a:xfrm>
            <a:off x="527050" y="4013200"/>
            <a:ext cx="11950700" cy="5145088"/>
            <a:chOff x="526608" y="4012704"/>
            <a:chExt cx="11951585" cy="5146312"/>
          </a:xfrm>
        </p:grpSpPr>
        <p:sp>
          <p:nvSpPr>
            <p:cNvPr id="116" name="Rounded Rectangle 115"/>
            <p:cNvSpPr/>
            <p:nvPr/>
          </p:nvSpPr>
          <p:spPr>
            <a:xfrm>
              <a:off x="8174162" y="4766946"/>
              <a:ext cx="2087717" cy="295186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>
                <a:defRPr/>
              </a:pPr>
              <a:r>
                <a:rPr lang="en-US" sz="2400" dirty="0"/>
                <a:t>Contextual Prediction</a:t>
              </a:r>
              <a:endParaRPr lang="en-US" sz="2400" dirty="0"/>
            </a:p>
          </p:txBody>
        </p:sp>
        <p:sp>
          <p:nvSpPr>
            <p:cNvPr id="21510" name="TextBox 116"/>
            <p:cNvSpPr txBox="1">
              <a:spLocks noChangeArrowheads="1"/>
            </p:cNvSpPr>
            <p:nvPr/>
          </p:nvSpPr>
          <p:spPr bwMode="auto">
            <a:xfrm>
              <a:off x="10574839" y="5752359"/>
              <a:ext cx="15824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Predictions</a:t>
              </a:r>
            </a:p>
          </p:txBody>
        </p:sp>
        <p:cxnSp>
          <p:nvCxnSpPr>
            <p:cNvPr id="118" name="Straight Arrow Connector 117"/>
            <p:cNvCxnSpPr>
              <a:stCxn id="116" idx="3"/>
            </p:cNvCxnSpPr>
            <p:nvPr/>
          </p:nvCxnSpPr>
          <p:spPr>
            <a:xfrm>
              <a:off x="10261879" y="6242084"/>
              <a:ext cx="2216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37"/>
            <p:cNvCxnSpPr>
              <a:stCxn id="123" idx="2"/>
              <a:endCxn id="116" idx="2"/>
            </p:cNvCxnSpPr>
            <p:nvPr/>
          </p:nvCxnSpPr>
          <p:spPr>
            <a:xfrm rot="16200000" flipH="1">
              <a:off x="7370033" y="5871618"/>
              <a:ext cx="12703" cy="3694386"/>
            </a:xfrm>
            <a:prstGeom prst="bentConnector3">
              <a:avLst>
                <a:gd name="adj1" fmla="val 2379756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1410911" y="8295211"/>
              <a:ext cx="1568566" cy="86380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anchor="ctr"/>
            <a:lstStyle/>
            <a:p>
              <a:pPr>
                <a:defRPr/>
              </a:pPr>
              <a:r>
                <a:rPr lang="en-US" sz="2400" dirty="0"/>
                <a:t>Feature Extraction</a:t>
              </a:r>
            </a:p>
          </p:txBody>
        </p:sp>
        <p:grpSp>
          <p:nvGrpSpPr>
            <p:cNvPr id="21514" name="Group 120"/>
            <p:cNvGrpSpPr>
              <a:grpSpLocks/>
            </p:cNvGrpSpPr>
            <p:nvPr/>
          </p:nvGrpSpPr>
          <p:grpSpPr bwMode="auto">
            <a:xfrm>
              <a:off x="5735466" y="5153203"/>
              <a:ext cx="1568920" cy="4005813"/>
              <a:chOff x="5735466" y="5153203"/>
              <a:chExt cx="1568920" cy="4005813"/>
            </a:xfrm>
          </p:grpSpPr>
          <p:cxnSp>
            <p:nvCxnSpPr>
              <p:cNvPr id="163" name="Straight Arrow Connector 162"/>
              <p:cNvCxnSpPr>
                <a:endCxn id="164" idx="0"/>
              </p:cNvCxnSpPr>
              <p:nvPr/>
            </p:nvCxnSpPr>
            <p:spPr>
              <a:xfrm>
                <a:off x="6500814" y="5152800"/>
                <a:ext cx="19051" cy="314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ounded Rectangle 163"/>
              <p:cNvSpPr/>
              <p:nvPr/>
            </p:nvSpPr>
            <p:spPr>
              <a:xfrm>
                <a:off x="5735582" y="8295210"/>
                <a:ext cx="1568566" cy="86380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tIns="0" anchor="ctr"/>
              <a:lstStyle/>
              <a:p>
                <a:pPr>
                  <a:defRPr/>
                </a:pPr>
                <a:r>
                  <a:rPr lang="en-US" sz="2400" dirty="0"/>
                  <a:t>Predictor Learning</a:t>
                </a:r>
              </a:p>
            </p:txBody>
          </p:sp>
        </p:grpSp>
        <p:sp>
          <p:nvSpPr>
            <p:cNvPr id="21515" name="TextBox 121"/>
            <p:cNvSpPr txBox="1">
              <a:spLocks noChangeArrowheads="1"/>
            </p:cNvSpPr>
            <p:nvPr/>
          </p:nvSpPr>
          <p:spPr bwMode="auto">
            <a:xfrm>
              <a:off x="4874147" y="4197370"/>
              <a:ext cx="12961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Markets</a:t>
              </a: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4867154" y="4766946"/>
              <a:ext cx="1309785" cy="2951864"/>
            </a:xfrm>
            <a:prstGeom prst="roundRect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21517" name="TextBox 123"/>
            <p:cNvSpPr txBox="1">
              <a:spLocks noChangeArrowheads="1"/>
            </p:cNvSpPr>
            <p:nvPr/>
          </p:nvSpPr>
          <p:spPr bwMode="auto">
            <a:xfrm rot="-5400000">
              <a:off x="5154170" y="6027290"/>
              <a:ext cx="736099" cy="1039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374400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/>
                <a:t>…</a:t>
              </a:r>
            </a:p>
          </p:txBody>
        </p:sp>
        <p:grpSp>
          <p:nvGrpSpPr>
            <p:cNvPr id="21518" name="Group 124"/>
            <p:cNvGrpSpPr>
              <a:grpSpLocks/>
            </p:cNvGrpSpPr>
            <p:nvPr/>
          </p:nvGrpSpPr>
          <p:grpSpPr bwMode="auto">
            <a:xfrm>
              <a:off x="4966729" y="4968720"/>
              <a:ext cx="1110981" cy="432048"/>
              <a:chOff x="4578758" y="3422808"/>
              <a:chExt cx="1110981" cy="432048"/>
            </a:xfrm>
          </p:grpSpPr>
          <p:sp>
            <p:nvSpPr>
              <p:cNvPr id="161" name="Predefined Process 160"/>
              <p:cNvSpPr/>
              <p:nvPr/>
            </p:nvSpPr>
            <p:spPr>
              <a:xfrm>
                <a:off x="4641121" y="3422694"/>
                <a:ext cx="1047827" cy="360449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" name="Predefined Process 161"/>
              <p:cNvSpPr/>
              <p:nvPr/>
            </p:nvSpPr>
            <p:spPr>
              <a:xfrm>
                <a:off x="4579204" y="3494149"/>
                <a:ext cx="1047827" cy="360448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1519" name="Group 125"/>
            <p:cNvGrpSpPr>
              <a:grpSpLocks/>
            </p:cNvGrpSpPr>
            <p:nvPr/>
          </p:nvGrpSpPr>
          <p:grpSpPr bwMode="auto">
            <a:xfrm>
              <a:off x="4966729" y="5577690"/>
              <a:ext cx="1110981" cy="432048"/>
              <a:chOff x="4578758" y="4031778"/>
              <a:chExt cx="1110981" cy="432048"/>
            </a:xfrm>
          </p:grpSpPr>
          <p:sp>
            <p:nvSpPr>
              <p:cNvPr id="159" name="Predefined Process 158"/>
              <p:cNvSpPr/>
              <p:nvPr/>
            </p:nvSpPr>
            <p:spPr>
              <a:xfrm>
                <a:off x="4641121" y="4032439"/>
                <a:ext cx="1047827" cy="360449"/>
              </a:xfrm>
              <a:prstGeom prst="flowChartPredefined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Predefined Process 159"/>
              <p:cNvSpPr/>
              <p:nvPr/>
            </p:nvSpPr>
            <p:spPr>
              <a:xfrm>
                <a:off x="4579204" y="4103894"/>
                <a:ext cx="1047827" cy="360448"/>
              </a:xfrm>
              <a:prstGeom prst="flowChartPredefined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1520" name="Group 126"/>
            <p:cNvGrpSpPr>
              <a:grpSpLocks/>
            </p:cNvGrpSpPr>
            <p:nvPr/>
          </p:nvGrpSpPr>
          <p:grpSpPr bwMode="auto">
            <a:xfrm>
              <a:off x="4966729" y="7084616"/>
              <a:ext cx="1110981" cy="432048"/>
              <a:chOff x="4578758" y="5538704"/>
              <a:chExt cx="1110981" cy="432048"/>
            </a:xfrm>
          </p:grpSpPr>
          <p:sp>
            <p:nvSpPr>
              <p:cNvPr id="157" name="Predefined Process 156"/>
              <p:cNvSpPr/>
              <p:nvPr/>
            </p:nvSpPr>
            <p:spPr>
              <a:xfrm>
                <a:off x="4641121" y="5539336"/>
                <a:ext cx="1047827" cy="360448"/>
              </a:xfrm>
              <a:prstGeom prst="flowChartPredefined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8" name="Predefined Process 157"/>
              <p:cNvSpPr/>
              <p:nvPr/>
            </p:nvSpPr>
            <p:spPr>
              <a:xfrm>
                <a:off x="4579204" y="5610790"/>
                <a:ext cx="1047827" cy="360449"/>
              </a:xfrm>
              <a:prstGeom prst="flowChartPredefined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128" name="Straight Arrow Connector 127"/>
            <p:cNvCxnSpPr>
              <a:stCxn id="161" idx="3"/>
              <a:endCxn id="133" idx="2"/>
            </p:cNvCxnSpPr>
            <p:nvPr/>
          </p:nvCxnSpPr>
          <p:spPr>
            <a:xfrm>
              <a:off x="6076919" y="5148037"/>
              <a:ext cx="874778" cy="4763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57" idx="3"/>
              <a:endCxn id="135" idx="2"/>
            </p:cNvCxnSpPr>
            <p:nvPr/>
          </p:nvCxnSpPr>
          <p:spPr>
            <a:xfrm>
              <a:off x="6076919" y="7264677"/>
              <a:ext cx="874778" cy="3176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59" idx="3"/>
              <a:endCxn id="134" idx="2"/>
            </p:cNvCxnSpPr>
            <p:nvPr/>
          </p:nvCxnSpPr>
          <p:spPr>
            <a:xfrm>
              <a:off x="6076919" y="5757782"/>
              <a:ext cx="874778" cy="3176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1524" name="TextBox 130"/>
            <p:cNvSpPr txBox="1">
              <a:spLocks noChangeArrowheads="1"/>
            </p:cNvSpPr>
            <p:nvPr/>
          </p:nvSpPr>
          <p:spPr bwMode="auto">
            <a:xfrm>
              <a:off x="6239241" y="4012704"/>
              <a:ext cx="187220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Per-market Predictors</a:t>
              </a:r>
            </a:p>
          </p:txBody>
        </p:sp>
        <p:sp>
          <p:nvSpPr>
            <p:cNvPr id="21525" name="TextBox 131"/>
            <p:cNvSpPr txBox="1">
              <a:spLocks noChangeArrowheads="1"/>
            </p:cNvSpPr>
            <p:nvPr/>
          </p:nvSpPr>
          <p:spPr bwMode="auto">
            <a:xfrm rot="-5400000">
              <a:off x="6807296" y="6027290"/>
              <a:ext cx="736099" cy="1039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374400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/>
                <a:t>…</a:t>
              </a:r>
            </a:p>
          </p:txBody>
        </p:sp>
        <p:sp>
          <p:nvSpPr>
            <p:cNvPr id="133" name="Oval 132"/>
            <p:cNvSpPr/>
            <p:nvPr/>
          </p:nvSpPr>
          <p:spPr>
            <a:xfrm>
              <a:off x="6951697" y="4928910"/>
              <a:ext cx="447708" cy="447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>
                <a:defRPr/>
              </a:pPr>
              <a:r>
                <a:rPr lang="en-US" sz="2000" i="1" dirty="0"/>
                <a:t>P</a:t>
              </a:r>
              <a:r>
                <a:rPr lang="en-US" sz="2000" i="1" baseline="-25000" dirty="0"/>
                <a:t>1</a:t>
              </a:r>
            </a:p>
          </p:txBody>
        </p:sp>
        <p:sp>
          <p:nvSpPr>
            <p:cNvPr id="134" name="Oval 133"/>
            <p:cNvSpPr/>
            <p:nvPr/>
          </p:nvSpPr>
          <p:spPr>
            <a:xfrm>
              <a:off x="6951697" y="5537067"/>
              <a:ext cx="447708" cy="4477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>
                <a:defRPr/>
              </a:pPr>
              <a:r>
                <a:rPr lang="en-US" sz="2000" i="1" dirty="0"/>
                <a:t>P</a:t>
              </a:r>
              <a:r>
                <a:rPr lang="en-US" sz="2000" i="1" baseline="-25000" dirty="0"/>
                <a:t>2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6951697" y="7043963"/>
              <a:ext cx="447708" cy="4477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>
                <a:defRPr/>
              </a:pPr>
              <a:r>
                <a:rPr lang="en-US" sz="2000" i="1" dirty="0"/>
                <a:t>P</a:t>
              </a:r>
              <a:r>
                <a:rPr lang="en-US" sz="2000" i="1" baseline="-25000" dirty="0"/>
                <a:t>k</a:t>
              </a: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1774475" y="6215091"/>
              <a:ext cx="8477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941574" y="6215091"/>
              <a:ext cx="8477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31" name="Group 137"/>
            <p:cNvGrpSpPr>
              <a:grpSpLocks/>
            </p:cNvGrpSpPr>
            <p:nvPr/>
          </p:nvGrpSpPr>
          <p:grpSpPr bwMode="auto">
            <a:xfrm>
              <a:off x="526608" y="5082006"/>
              <a:ext cx="1296144" cy="1448718"/>
              <a:chOff x="526608" y="5082006"/>
              <a:chExt cx="1296144" cy="1448718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650050" y="5954660"/>
                <a:ext cx="1049260" cy="576064"/>
                <a:chOff x="813768" y="3508648"/>
                <a:chExt cx="1224136" cy="5760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54" name="Document 153"/>
                <p:cNvSpPr/>
                <p:nvPr/>
              </p:nvSpPr>
              <p:spPr>
                <a:xfrm>
                  <a:off x="957784" y="3508648"/>
                  <a:ext cx="1080120" cy="432048"/>
                </a:xfrm>
                <a:prstGeom prst="flowChartDocumen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" name="Document 154"/>
                <p:cNvSpPr/>
                <p:nvPr/>
              </p:nvSpPr>
              <p:spPr>
                <a:xfrm>
                  <a:off x="885776" y="3580656"/>
                  <a:ext cx="1080120" cy="432048"/>
                </a:xfrm>
                <a:prstGeom prst="flowChartDocumen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6" name="Document 155"/>
                <p:cNvSpPr/>
                <p:nvPr/>
              </p:nvSpPr>
              <p:spPr>
                <a:xfrm>
                  <a:off x="813768" y="3652664"/>
                  <a:ext cx="1080120" cy="432048"/>
                </a:xfrm>
                <a:prstGeom prst="flowChartDocumen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21543" name="TextBox 152"/>
              <p:cNvSpPr txBox="1">
                <a:spLocks noChangeArrowheads="1"/>
              </p:cNvSpPr>
              <p:nvPr/>
            </p:nvSpPr>
            <p:spPr bwMode="auto">
              <a:xfrm>
                <a:off x="526608" y="5082006"/>
                <a:ext cx="129614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r>
                  <a:rPr lang="en-US" sz="2400">
                    <a:latin typeface="Calibri" charset="0"/>
                    <a:cs typeface="Calibri" charset="0"/>
                  </a:rPr>
                  <a:t>Deals Catalog</a:t>
                </a:r>
              </a:p>
            </p:txBody>
          </p:sp>
        </p:grpSp>
        <p:grpSp>
          <p:nvGrpSpPr>
            <p:cNvPr id="21532" name="Group 138"/>
            <p:cNvGrpSpPr>
              <a:grpSpLocks/>
            </p:cNvGrpSpPr>
            <p:nvPr/>
          </p:nvGrpSpPr>
          <p:grpSpPr bwMode="auto">
            <a:xfrm>
              <a:off x="2628370" y="5082006"/>
              <a:ext cx="1296144" cy="1412714"/>
              <a:chOff x="2628370" y="5082006"/>
              <a:chExt cx="1296144" cy="1412714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2690091" y="5990664"/>
                <a:ext cx="1172702" cy="504056"/>
                <a:chOff x="2541960" y="3508648"/>
                <a:chExt cx="1368152" cy="50405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49" name="Predefined Process 148"/>
                <p:cNvSpPr/>
                <p:nvPr/>
              </p:nvSpPr>
              <p:spPr>
                <a:xfrm>
                  <a:off x="2685976" y="3508648"/>
                  <a:ext cx="1224136" cy="360040"/>
                </a:xfrm>
                <a:prstGeom prst="flowChartPredefined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Predefined Process 149"/>
                <p:cNvSpPr/>
                <p:nvPr/>
              </p:nvSpPr>
              <p:spPr>
                <a:xfrm>
                  <a:off x="2613968" y="3580656"/>
                  <a:ext cx="1224136" cy="360040"/>
                </a:xfrm>
                <a:prstGeom prst="flowChartPredefined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1" name="Predefined Process 150"/>
                <p:cNvSpPr/>
                <p:nvPr/>
              </p:nvSpPr>
              <p:spPr>
                <a:xfrm>
                  <a:off x="2541960" y="3652664"/>
                  <a:ext cx="1224136" cy="360040"/>
                </a:xfrm>
                <a:prstGeom prst="flowChartPredefined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21541" name="TextBox 147"/>
              <p:cNvSpPr txBox="1">
                <a:spLocks noChangeArrowheads="1"/>
              </p:cNvSpPr>
              <p:nvPr/>
            </p:nvSpPr>
            <p:spPr bwMode="auto">
              <a:xfrm>
                <a:off x="2628370" y="5082006"/>
                <a:ext cx="129614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r>
                  <a:rPr lang="en-US" sz="2400">
                    <a:latin typeface="Calibri" charset="0"/>
                    <a:cs typeface="Calibri" charset="0"/>
                  </a:rPr>
                  <a:t>Deals Vectors</a:t>
                </a:r>
              </a:p>
            </p:txBody>
          </p:sp>
        </p:grpSp>
        <p:cxnSp>
          <p:nvCxnSpPr>
            <p:cNvPr id="140" name="Straight Arrow Connector 139"/>
            <p:cNvCxnSpPr>
              <a:endCxn id="120" idx="0"/>
            </p:cNvCxnSpPr>
            <p:nvPr/>
          </p:nvCxnSpPr>
          <p:spPr>
            <a:xfrm>
              <a:off x="2180905" y="6219854"/>
              <a:ext cx="14289" cy="207535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34" name="Group 140"/>
            <p:cNvGrpSpPr>
              <a:grpSpLocks/>
            </p:cNvGrpSpPr>
            <p:nvPr/>
          </p:nvGrpSpPr>
          <p:grpSpPr bwMode="auto">
            <a:xfrm>
              <a:off x="3572853" y="6223398"/>
              <a:ext cx="1568920" cy="2935618"/>
              <a:chOff x="3572853" y="6223398"/>
              <a:chExt cx="1568920" cy="2935618"/>
            </a:xfrm>
          </p:grpSpPr>
          <p:sp>
            <p:nvSpPr>
              <p:cNvPr id="145" name="Rounded Rectangle 144"/>
              <p:cNvSpPr/>
              <p:nvPr/>
            </p:nvSpPr>
            <p:spPr>
              <a:xfrm>
                <a:off x="3573247" y="8295211"/>
                <a:ext cx="1568566" cy="86380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tIns="0" anchor="ctr"/>
              <a:lstStyle/>
              <a:p>
                <a:pPr>
                  <a:defRPr/>
                </a:pPr>
                <a:r>
                  <a:rPr lang="en-US" sz="2400" dirty="0"/>
                  <a:t>Market Clustering</a:t>
                </a:r>
              </a:p>
            </p:txBody>
          </p:sp>
          <p:cxnSp>
            <p:nvCxnSpPr>
              <p:cNvPr id="146" name="Straight Arrow Connector 145"/>
              <p:cNvCxnSpPr>
                <a:endCxn id="145" idx="0"/>
              </p:cNvCxnSpPr>
              <p:nvPr/>
            </p:nvCxnSpPr>
            <p:spPr>
              <a:xfrm>
                <a:off x="4341654" y="6223030"/>
                <a:ext cx="15876" cy="20721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Straight Arrow Connector 141"/>
            <p:cNvCxnSpPr>
              <a:stCxn id="133" idx="6"/>
            </p:cNvCxnSpPr>
            <p:nvPr/>
          </p:nvCxnSpPr>
          <p:spPr>
            <a:xfrm>
              <a:off x="7399405" y="5152800"/>
              <a:ext cx="735066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5" idx="6"/>
            </p:cNvCxnSpPr>
            <p:nvPr/>
          </p:nvCxnSpPr>
          <p:spPr>
            <a:xfrm>
              <a:off x="7399405" y="7267853"/>
              <a:ext cx="735066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7399405" y="5760958"/>
              <a:ext cx="735066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00">
                <a:latin typeface="Calibri" charset="0"/>
                <a:cs typeface="Gill Sans" charset="0"/>
              </a:rPr>
              <a:t>Tackling catalog volatility</a:t>
            </a:r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65F30-E0AA-6243-97A5-A458FBE5048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2355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201863"/>
            <a:ext cx="7454900" cy="719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AutoShape 2"/>
          <p:cNvSpPr>
            <a:spLocks/>
          </p:cNvSpPr>
          <p:nvPr/>
        </p:nvSpPr>
        <p:spPr bwMode="auto">
          <a:xfrm>
            <a:off x="4919663" y="3541713"/>
            <a:ext cx="1397000" cy="1778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AutoShape 3"/>
          <p:cNvSpPr>
            <a:spLocks/>
          </p:cNvSpPr>
          <p:nvPr/>
        </p:nvSpPr>
        <p:spPr bwMode="auto">
          <a:xfrm>
            <a:off x="4868863" y="3783013"/>
            <a:ext cx="2743200" cy="3683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6" name="AutoShape 4"/>
          <p:cNvSpPr>
            <a:spLocks/>
          </p:cNvSpPr>
          <p:nvPr/>
        </p:nvSpPr>
        <p:spPr bwMode="auto">
          <a:xfrm>
            <a:off x="4830763" y="4202113"/>
            <a:ext cx="3340100" cy="3810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>
            <a:off x="1401763" y="5649913"/>
            <a:ext cx="4445000" cy="3024187"/>
          </a:xfrm>
          <a:prstGeom prst="roundRect">
            <a:avLst>
              <a:gd name="adj" fmla="val 6301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8699500" y="2489200"/>
            <a:ext cx="3062288" cy="373063"/>
            <a:chOff x="8698718" y="2489807"/>
            <a:chExt cx="3062845" cy="372068"/>
          </a:xfrm>
        </p:grpSpPr>
        <p:sp>
          <p:nvSpPr>
            <p:cNvPr id="23570" name="Rectangle 7"/>
            <p:cNvSpPr>
              <a:spLocks/>
            </p:cNvSpPr>
            <p:nvPr/>
          </p:nvSpPr>
          <p:spPr bwMode="auto">
            <a:xfrm>
              <a:off x="8698718" y="2489807"/>
              <a:ext cx="761970" cy="372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rgbClr val="3F691E"/>
                  </a:solidFill>
                  <a:latin typeface="Calibri" charset="0"/>
                  <a:ea typeface="ＭＳ Ｐゴシック" charset="0"/>
                </a:rPr>
                <a:t>Name</a:t>
              </a:r>
            </a:p>
          </p:txBody>
        </p:sp>
        <p:sp>
          <p:nvSpPr>
            <p:cNvPr id="23571" name="Rectangle 8"/>
            <p:cNvSpPr>
              <a:spLocks/>
            </p:cNvSpPr>
            <p:nvPr/>
          </p:nvSpPr>
          <p:spPr bwMode="auto">
            <a:xfrm>
              <a:off x="9568655" y="2491175"/>
              <a:ext cx="21929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latin typeface="Calibri" charset="0"/>
                  <a:ea typeface="ＭＳ Ｐゴシック" charset="0"/>
                </a:rPr>
                <a:t>Manhattan Kayak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694738" y="3122613"/>
            <a:ext cx="3000375" cy="373062"/>
            <a:chOff x="8693948" y="3122999"/>
            <a:chExt cx="3001955" cy="372068"/>
          </a:xfrm>
        </p:grpSpPr>
        <p:sp>
          <p:nvSpPr>
            <p:cNvPr id="23568" name="Rectangle 9"/>
            <p:cNvSpPr>
              <a:spLocks/>
            </p:cNvSpPr>
            <p:nvPr/>
          </p:nvSpPr>
          <p:spPr bwMode="auto">
            <a:xfrm>
              <a:off x="8693948" y="3124367"/>
              <a:ext cx="5474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2400">
                  <a:solidFill>
                    <a:srgbClr val="3F691E"/>
                  </a:solidFill>
                  <a:latin typeface="Calibri" charset="0"/>
                  <a:ea typeface="ＭＳ Ｐゴシック" charset="0"/>
                </a:rPr>
                <a:t>Title</a:t>
              </a:r>
            </a:p>
          </p:txBody>
        </p:sp>
        <p:sp>
          <p:nvSpPr>
            <p:cNvPr id="23569" name="Rectangle 10"/>
            <p:cNvSpPr>
              <a:spLocks/>
            </p:cNvSpPr>
            <p:nvPr/>
          </p:nvSpPr>
          <p:spPr bwMode="auto">
            <a:xfrm>
              <a:off x="9568655" y="3122999"/>
              <a:ext cx="2127248" cy="372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2400">
                  <a:solidFill>
                    <a:srgbClr val="FF0000"/>
                  </a:solidFill>
                  <a:latin typeface="Calibri" charset="0"/>
                  <a:ea typeface="ＭＳ Ｐゴシック" charset="0"/>
                </a:rPr>
                <a:t>Up to 51% Off ...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691563" y="3751263"/>
            <a:ext cx="3175000" cy="1544637"/>
            <a:chOff x="8692354" y="3750966"/>
            <a:chExt cx="3175000" cy="1544935"/>
          </a:xfrm>
        </p:grpSpPr>
        <p:sp>
          <p:nvSpPr>
            <p:cNvPr id="23566" name="Rectangle 11"/>
            <p:cNvSpPr>
              <a:spLocks/>
            </p:cNvSpPr>
            <p:nvPr/>
          </p:nvSpPr>
          <p:spPr bwMode="auto">
            <a:xfrm>
              <a:off x="8692359" y="3750966"/>
              <a:ext cx="1112555" cy="372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2400">
                  <a:solidFill>
                    <a:srgbClr val="3F691E"/>
                  </a:solidFill>
                  <a:latin typeface="Calibri" charset="0"/>
                  <a:ea typeface="ＭＳ Ｐゴシック" charset="0"/>
                </a:rPr>
                <a:t>Highlight</a:t>
              </a:r>
            </a:p>
          </p:txBody>
        </p:sp>
        <p:sp>
          <p:nvSpPr>
            <p:cNvPr id="23567" name="Rectangle 12"/>
            <p:cNvSpPr>
              <a:spLocks/>
            </p:cNvSpPr>
            <p:nvPr/>
          </p:nvSpPr>
          <p:spPr bwMode="auto">
            <a:xfrm>
              <a:off x="8692354" y="4127501"/>
              <a:ext cx="3175000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2400">
                  <a:solidFill>
                    <a:srgbClr val="FF0000"/>
                  </a:solidFill>
                  <a:latin typeface="Calibri" charset="0"/>
                  <a:ea typeface="ＭＳ Ｐゴシック" charset="0"/>
                </a:rPr>
                <a:t>Kayakers and standup paddleboarders tour the Hudson River ...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8691563" y="5529263"/>
            <a:ext cx="3175000" cy="3451225"/>
            <a:chOff x="8692354" y="5528965"/>
            <a:chExt cx="3175000" cy="3452291"/>
          </a:xfrm>
        </p:grpSpPr>
        <p:sp>
          <p:nvSpPr>
            <p:cNvPr id="23564" name="Rectangle 13"/>
            <p:cNvSpPr>
              <a:spLocks/>
            </p:cNvSpPr>
            <p:nvPr/>
          </p:nvSpPr>
          <p:spPr bwMode="auto">
            <a:xfrm>
              <a:off x="8692354" y="5528965"/>
              <a:ext cx="1479278" cy="372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2400">
                  <a:solidFill>
                    <a:srgbClr val="3F691E"/>
                  </a:solidFill>
                  <a:latin typeface="Calibri" charset="0"/>
                  <a:ea typeface="ＭＳ Ｐゴシック" charset="0"/>
                </a:rPr>
                <a:t>Description</a:t>
              </a:r>
            </a:p>
          </p:txBody>
        </p:sp>
        <p:sp>
          <p:nvSpPr>
            <p:cNvPr id="23565" name="Rectangle 14"/>
            <p:cNvSpPr>
              <a:spLocks/>
            </p:cNvSpPr>
            <p:nvPr/>
          </p:nvSpPr>
          <p:spPr bwMode="auto">
            <a:xfrm>
              <a:off x="8692354" y="5808096"/>
              <a:ext cx="3175000" cy="3173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2400">
                  <a:solidFill>
                    <a:srgbClr val="FF0000"/>
                  </a:solidFill>
                  <a:latin typeface="Calibri" charset="0"/>
                  <a:ea typeface="ＭＳ Ｐゴシック" charset="0"/>
                </a:rPr>
                <a:t>Kayakers, unlike pancakes or depressed turtles, muster the will to get themselves upright when flipped upside down. Float through life with this Groupon.</a:t>
              </a:r>
            </a:p>
            <a:p>
              <a:pPr algn="l"/>
              <a:r>
                <a:rPr lang="en-US" sz="2400">
                  <a:solidFill>
                    <a:srgbClr val="FF0000"/>
                  </a:solidFill>
                  <a:latin typeface="Calibri" charset="0"/>
                  <a:ea typeface="ＭＳ Ｐゴシック" charset="0"/>
                </a:rPr>
                <a:t>…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" grpId="0" animBg="1"/>
      <p:bldP spid="23556" grpId="0" animBg="1"/>
      <p:bldP spid="235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Deal representation</a:t>
            </a:r>
          </a:p>
        </p:txBody>
      </p:sp>
      <p:sp>
        <p:nvSpPr>
          <p:cNvPr id="25602" name="Text Placeholder 16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/>
          <a:lstStyle/>
          <a:p>
            <a:r>
              <a:rPr lang="en-US">
                <a:latin typeface="Calibri" charset="0"/>
              </a:rPr>
              <a:t>Fields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Name</a:t>
            </a:r>
          </a:p>
          <a:p>
            <a:r>
              <a:rPr lang="en-US" dirty="0" smtClean="0">
                <a:latin typeface="Calibri" charset="0"/>
              </a:rPr>
              <a:t>Title</a:t>
            </a:r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Description</a:t>
            </a:r>
          </a:p>
          <a:p>
            <a:r>
              <a:rPr lang="en-US" dirty="0" smtClean="0">
                <a:latin typeface="Calibri" charset="0"/>
              </a:rPr>
              <a:t>Concatenation</a:t>
            </a:r>
            <a:endParaRPr lang="en-US" dirty="0">
              <a:latin typeface="Calibri" charset="0"/>
            </a:endParaRPr>
          </a:p>
        </p:txBody>
      </p:sp>
      <p:sp>
        <p:nvSpPr>
          <p:cNvPr id="25604" name="Text Placeholder 17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/>
          <a:lstStyle/>
          <a:p>
            <a:r>
              <a:rPr lang="en-US">
                <a:latin typeface="Calibri" charset="0"/>
              </a:rPr>
              <a:t>Term weights</a:t>
            </a:r>
          </a:p>
        </p:txBody>
      </p:sp>
      <p:sp>
        <p:nvSpPr>
          <p:cNvPr id="25605" name="Content Placeholder 11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/>
          <a:p>
            <a:r>
              <a:rPr lang="en-US">
                <a:latin typeface="Calibri" charset="0"/>
              </a:rPr>
              <a:t>TF, TF*IFF, TS, TS*IFF</a:t>
            </a:r>
          </a:p>
          <a:p>
            <a:pPr lvl="1"/>
            <a:r>
              <a:rPr lang="en-US">
                <a:latin typeface="Calibri" charset="0"/>
              </a:rPr>
              <a:t>Term Frequenty (TF)</a:t>
            </a:r>
          </a:p>
          <a:p>
            <a:pPr lvl="1"/>
            <a:r>
              <a:rPr lang="en-US">
                <a:latin typeface="Calibri" charset="0"/>
              </a:rPr>
              <a:t>Term Spread (TS)</a:t>
            </a:r>
          </a:p>
          <a:p>
            <a:pPr lvl="1"/>
            <a:r>
              <a:rPr lang="en-US">
                <a:latin typeface="Calibri" charset="0"/>
              </a:rPr>
              <a:t>Inverse Feature Frequency (IFF)</a:t>
            </a:r>
          </a:p>
          <a:p>
            <a:endParaRPr lang="en-US">
              <a:latin typeface="Calibri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BD7C6-1E7C-4847-B668-25ECA3B8A9E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65240" y="6821016"/>
            <a:ext cx="827432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alibri"/>
                <a:cs typeface="Calibri"/>
              </a:rPr>
              <a:t>4 fields x 4 weighting schemes</a:t>
            </a:r>
          </a:p>
          <a:p>
            <a:r>
              <a:rPr lang="en-US" sz="8000" dirty="0" smtClean="0">
                <a:latin typeface="Calibri"/>
                <a:cs typeface="Calibri"/>
              </a:rPr>
              <a:t>= 16 feature spaces</a:t>
            </a:r>
            <a:endParaRPr lang="en-US" sz="80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cs typeface="Calibri" charset="0"/>
              </a:rPr>
              <a:t>Market clustering</a:t>
            </a:r>
          </a:p>
        </p:txBody>
      </p:sp>
      <p:sp>
        <p:nvSpPr>
          <p:cNvPr id="27650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Latent </a:t>
            </a:r>
            <a:r>
              <a:rPr lang="en-US" dirty="0" err="1">
                <a:latin typeface="Calibri" charset="0"/>
              </a:rPr>
              <a:t>Dirichlet</a:t>
            </a:r>
            <a:r>
              <a:rPr lang="en-US" dirty="0">
                <a:latin typeface="Calibri" charset="0"/>
              </a:rPr>
              <a:t> allocation (LDA)</a:t>
            </a:r>
          </a:p>
          <a:p>
            <a:pPr lvl="1"/>
            <a:r>
              <a:rPr lang="en-US" dirty="0" smtClean="0">
                <a:latin typeface="Calibri" charset="0"/>
              </a:rPr>
              <a:t>Market = latent topic</a:t>
            </a:r>
            <a:endParaRPr lang="en-US" dirty="0">
              <a:latin typeface="Calibri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CFCB7-06D0-5643-8795-25E9715E9A4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7652" name="Group 114"/>
          <p:cNvGrpSpPr>
            <a:grpSpLocks/>
          </p:cNvGrpSpPr>
          <p:nvPr/>
        </p:nvGrpSpPr>
        <p:grpSpPr bwMode="auto">
          <a:xfrm>
            <a:off x="527050" y="4013200"/>
            <a:ext cx="11950700" cy="5145088"/>
            <a:chOff x="526608" y="4012704"/>
            <a:chExt cx="11951585" cy="5146312"/>
          </a:xfrm>
        </p:grpSpPr>
        <p:sp>
          <p:nvSpPr>
            <p:cNvPr id="116" name="Rounded Rectangle 115"/>
            <p:cNvSpPr/>
            <p:nvPr/>
          </p:nvSpPr>
          <p:spPr>
            <a:xfrm>
              <a:off x="8174162" y="4766946"/>
              <a:ext cx="2087717" cy="295186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>
                <a:defRPr/>
              </a:pPr>
              <a:r>
                <a:rPr lang="en-US" sz="2400" dirty="0"/>
                <a:t>Contextual Prediction</a:t>
              </a:r>
              <a:endParaRPr lang="en-US" sz="2400" dirty="0"/>
            </a:p>
          </p:txBody>
        </p:sp>
        <p:sp>
          <p:nvSpPr>
            <p:cNvPr id="27654" name="TextBox 116"/>
            <p:cNvSpPr txBox="1">
              <a:spLocks noChangeArrowheads="1"/>
            </p:cNvSpPr>
            <p:nvPr/>
          </p:nvSpPr>
          <p:spPr bwMode="auto">
            <a:xfrm>
              <a:off x="10574839" y="5752359"/>
              <a:ext cx="15824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Predictions</a:t>
              </a:r>
            </a:p>
          </p:txBody>
        </p:sp>
        <p:cxnSp>
          <p:nvCxnSpPr>
            <p:cNvPr id="118" name="Straight Arrow Connector 117"/>
            <p:cNvCxnSpPr>
              <a:stCxn id="116" idx="3"/>
            </p:cNvCxnSpPr>
            <p:nvPr/>
          </p:nvCxnSpPr>
          <p:spPr>
            <a:xfrm>
              <a:off x="10261879" y="6242084"/>
              <a:ext cx="2216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37"/>
            <p:cNvCxnSpPr>
              <a:stCxn id="123" idx="2"/>
              <a:endCxn id="116" idx="2"/>
            </p:cNvCxnSpPr>
            <p:nvPr/>
          </p:nvCxnSpPr>
          <p:spPr>
            <a:xfrm rot="16200000" flipH="1">
              <a:off x="7370033" y="5871618"/>
              <a:ext cx="12703" cy="3694386"/>
            </a:xfrm>
            <a:prstGeom prst="bentConnector3">
              <a:avLst>
                <a:gd name="adj1" fmla="val 2379756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1410911" y="8295211"/>
              <a:ext cx="1568566" cy="86380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>
                <a:defRPr/>
              </a:pPr>
              <a:r>
                <a:rPr lang="en-US" sz="2400" dirty="0"/>
                <a:t>Feature Extraction</a:t>
              </a:r>
            </a:p>
          </p:txBody>
        </p:sp>
        <p:grpSp>
          <p:nvGrpSpPr>
            <p:cNvPr id="27658" name="Group 120"/>
            <p:cNvGrpSpPr>
              <a:grpSpLocks/>
            </p:cNvGrpSpPr>
            <p:nvPr/>
          </p:nvGrpSpPr>
          <p:grpSpPr bwMode="auto">
            <a:xfrm>
              <a:off x="5735466" y="5153203"/>
              <a:ext cx="1568920" cy="4005813"/>
              <a:chOff x="5735466" y="5153203"/>
              <a:chExt cx="1568920" cy="4005813"/>
            </a:xfrm>
          </p:grpSpPr>
          <p:cxnSp>
            <p:nvCxnSpPr>
              <p:cNvPr id="163" name="Straight Arrow Connector 162"/>
              <p:cNvCxnSpPr>
                <a:endCxn id="164" idx="0"/>
              </p:cNvCxnSpPr>
              <p:nvPr/>
            </p:nvCxnSpPr>
            <p:spPr>
              <a:xfrm>
                <a:off x="6500814" y="5152800"/>
                <a:ext cx="19051" cy="314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ounded Rectangle 163"/>
              <p:cNvSpPr/>
              <p:nvPr/>
            </p:nvSpPr>
            <p:spPr>
              <a:xfrm>
                <a:off x="5735582" y="8295210"/>
                <a:ext cx="1568566" cy="86380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tIns="0" anchor="ctr"/>
              <a:lstStyle/>
              <a:p>
                <a:pPr>
                  <a:defRPr/>
                </a:pPr>
                <a:r>
                  <a:rPr lang="en-US" sz="2400" dirty="0"/>
                  <a:t>Predictor Learning</a:t>
                </a:r>
              </a:p>
            </p:txBody>
          </p:sp>
        </p:grpSp>
        <p:sp>
          <p:nvSpPr>
            <p:cNvPr id="27659" name="TextBox 121"/>
            <p:cNvSpPr txBox="1">
              <a:spLocks noChangeArrowheads="1"/>
            </p:cNvSpPr>
            <p:nvPr/>
          </p:nvSpPr>
          <p:spPr bwMode="auto">
            <a:xfrm>
              <a:off x="4874147" y="4197370"/>
              <a:ext cx="12961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Markets</a:t>
              </a: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4867154" y="4766946"/>
              <a:ext cx="1309785" cy="2951864"/>
            </a:xfrm>
            <a:prstGeom prst="roundRect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27661" name="TextBox 123"/>
            <p:cNvSpPr txBox="1">
              <a:spLocks noChangeArrowheads="1"/>
            </p:cNvSpPr>
            <p:nvPr/>
          </p:nvSpPr>
          <p:spPr bwMode="auto">
            <a:xfrm rot="-5400000">
              <a:off x="5154170" y="6027290"/>
              <a:ext cx="736099" cy="1039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374400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/>
                <a:t>…</a:t>
              </a:r>
            </a:p>
          </p:txBody>
        </p:sp>
        <p:grpSp>
          <p:nvGrpSpPr>
            <p:cNvPr id="27662" name="Group 124"/>
            <p:cNvGrpSpPr>
              <a:grpSpLocks/>
            </p:cNvGrpSpPr>
            <p:nvPr/>
          </p:nvGrpSpPr>
          <p:grpSpPr bwMode="auto">
            <a:xfrm>
              <a:off x="4966729" y="4968720"/>
              <a:ext cx="1110981" cy="432048"/>
              <a:chOff x="4578758" y="3422808"/>
              <a:chExt cx="1110981" cy="432048"/>
            </a:xfrm>
          </p:grpSpPr>
          <p:sp>
            <p:nvSpPr>
              <p:cNvPr id="161" name="Predefined Process 160"/>
              <p:cNvSpPr/>
              <p:nvPr/>
            </p:nvSpPr>
            <p:spPr>
              <a:xfrm>
                <a:off x="4641121" y="3422694"/>
                <a:ext cx="1047827" cy="360449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" name="Predefined Process 161"/>
              <p:cNvSpPr/>
              <p:nvPr/>
            </p:nvSpPr>
            <p:spPr>
              <a:xfrm>
                <a:off x="4579204" y="3494149"/>
                <a:ext cx="1047827" cy="360448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7663" name="Group 125"/>
            <p:cNvGrpSpPr>
              <a:grpSpLocks/>
            </p:cNvGrpSpPr>
            <p:nvPr/>
          </p:nvGrpSpPr>
          <p:grpSpPr bwMode="auto">
            <a:xfrm>
              <a:off x="4966729" y="5577690"/>
              <a:ext cx="1110981" cy="432048"/>
              <a:chOff x="4578758" y="4031778"/>
              <a:chExt cx="1110981" cy="432048"/>
            </a:xfrm>
          </p:grpSpPr>
          <p:sp>
            <p:nvSpPr>
              <p:cNvPr id="159" name="Predefined Process 158"/>
              <p:cNvSpPr/>
              <p:nvPr/>
            </p:nvSpPr>
            <p:spPr>
              <a:xfrm>
                <a:off x="4641121" y="4032439"/>
                <a:ext cx="1047827" cy="360449"/>
              </a:xfrm>
              <a:prstGeom prst="flowChartPredefined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Predefined Process 159"/>
              <p:cNvSpPr/>
              <p:nvPr/>
            </p:nvSpPr>
            <p:spPr>
              <a:xfrm>
                <a:off x="4579204" y="4103894"/>
                <a:ext cx="1047827" cy="360448"/>
              </a:xfrm>
              <a:prstGeom prst="flowChartPredefined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7664" name="Group 126"/>
            <p:cNvGrpSpPr>
              <a:grpSpLocks/>
            </p:cNvGrpSpPr>
            <p:nvPr/>
          </p:nvGrpSpPr>
          <p:grpSpPr bwMode="auto">
            <a:xfrm>
              <a:off x="4966729" y="7084616"/>
              <a:ext cx="1110981" cy="432048"/>
              <a:chOff x="4578758" y="5538704"/>
              <a:chExt cx="1110981" cy="432048"/>
            </a:xfrm>
          </p:grpSpPr>
          <p:sp>
            <p:nvSpPr>
              <p:cNvPr id="157" name="Predefined Process 156"/>
              <p:cNvSpPr/>
              <p:nvPr/>
            </p:nvSpPr>
            <p:spPr>
              <a:xfrm>
                <a:off x="4641121" y="5539336"/>
                <a:ext cx="1047827" cy="360448"/>
              </a:xfrm>
              <a:prstGeom prst="flowChartPredefined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8" name="Predefined Process 157"/>
              <p:cNvSpPr/>
              <p:nvPr/>
            </p:nvSpPr>
            <p:spPr>
              <a:xfrm>
                <a:off x="4579204" y="5610790"/>
                <a:ext cx="1047827" cy="360449"/>
              </a:xfrm>
              <a:prstGeom prst="flowChartPredefined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128" name="Straight Arrow Connector 127"/>
            <p:cNvCxnSpPr>
              <a:stCxn id="161" idx="3"/>
              <a:endCxn id="133" idx="2"/>
            </p:cNvCxnSpPr>
            <p:nvPr/>
          </p:nvCxnSpPr>
          <p:spPr>
            <a:xfrm>
              <a:off x="6076919" y="5148037"/>
              <a:ext cx="874778" cy="4763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57" idx="3"/>
              <a:endCxn id="135" idx="2"/>
            </p:cNvCxnSpPr>
            <p:nvPr/>
          </p:nvCxnSpPr>
          <p:spPr>
            <a:xfrm>
              <a:off x="6076919" y="7264677"/>
              <a:ext cx="874778" cy="3176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59" idx="3"/>
              <a:endCxn id="134" idx="2"/>
            </p:cNvCxnSpPr>
            <p:nvPr/>
          </p:nvCxnSpPr>
          <p:spPr>
            <a:xfrm>
              <a:off x="6076919" y="5757782"/>
              <a:ext cx="874778" cy="3176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668" name="TextBox 130"/>
            <p:cNvSpPr txBox="1">
              <a:spLocks noChangeArrowheads="1"/>
            </p:cNvSpPr>
            <p:nvPr/>
          </p:nvSpPr>
          <p:spPr bwMode="auto">
            <a:xfrm>
              <a:off x="6239241" y="4012704"/>
              <a:ext cx="187220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Per-market Predictors</a:t>
              </a:r>
            </a:p>
          </p:txBody>
        </p:sp>
        <p:sp>
          <p:nvSpPr>
            <p:cNvPr id="27669" name="TextBox 131"/>
            <p:cNvSpPr txBox="1">
              <a:spLocks noChangeArrowheads="1"/>
            </p:cNvSpPr>
            <p:nvPr/>
          </p:nvSpPr>
          <p:spPr bwMode="auto">
            <a:xfrm rot="-5400000">
              <a:off x="6807296" y="6027290"/>
              <a:ext cx="736099" cy="1039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374400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/>
                <a:t>…</a:t>
              </a:r>
            </a:p>
          </p:txBody>
        </p:sp>
        <p:sp>
          <p:nvSpPr>
            <p:cNvPr id="133" name="Oval 132"/>
            <p:cNvSpPr/>
            <p:nvPr/>
          </p:nvSpPr>
          <p:spPr>
            <a:xfrm>
              <a:off x="6951697" y="4928910"/>
              <a:ext cx="447708" cy="447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>
                <a:defRPr/>
              </a:pPr>
              <a:r>
                <a:rPr lang="en-US" sz="2000" i="1" dirty="0"/>
                <a:t>P</a:t>
              </a:r>
              <a:r>
                <a:rPr lang="en-US" sz="2000" i="1" baseline="-25000" dirty="0"/>
                <a:t>1</a:t>
              </a:r>
            </a:p>
          </p:txBody>
        </p:sp>
        <p:sp>
          <p:nvSpPr>
            <p:cNvPr id="134" name="Oval 133"/>
            <p:cNvSpPr/>
            <p:nvPr/>
          </p:nvSpPr>
          <p:spPr>
            <a:xfrm>
              <a:off x="6951697" y="5537067"/>
              <a:ext cx="447708" cy="4477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>
                <a:defRPr/>
              </a:pPr>
              <a:r>
                <a:rPr lang="en-US" sz="2000" i="1" dirty="0"/>
                <a:t>P</a:t>
              </a:r>
              <a:r>
                <a:rPr lang="en-US" sz="2000" i="1" baseline="-25000" dirty="0"/>
                <a:t>2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6951697" y="7043963"/>
              <a:ext cx="447708" cy="4477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>
                <a:defRPr/>
              </a:pPr>
              <a:r>
                <a:rPr lang="en-US" sz="2000" i="1" dirty="0"/>
                <a:t>P</a:t>
              </a:r>
              <a:r>
                <a:rPr lang="en-US" sz="2000" i="1" baseline="-25000" dirty="0"/>
                <a:t>k</a:t>
              </a: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1774475" y="6215091"/>
              <a:ext cx="8477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941574" y="6215091"/>
              <a:ext cx="8477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75" name="Group 137"/>
            <p:cNvGrpSpPr>
              <a:grpSpLocks/>
            </p:cNvGrpSpPr>
            <p:nvPr/>
          </p:nvGrpSpPr>
          <p:grpSpPr bwMode="auto">
            <a:xfrm>
              <a:off x="526608" y="5082006"/>
              <a:ext cx="1296144" cy="1448718"/>
              <a:chOff x="526608" y="5082006"/>
              <a:chExt cx="1296144" cy="1448718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650050" y="5954660"/>
                <a:ext cx="1049260" cy="576064"/>
                <a:chOff x="813768" y="3508648"/>
                <a:chExt cx="1224136" cy="5760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54" name="Document 153"/>
                <p:cNvSpPr/>
                <p:nvPr/>
              </p:nvSpPr>
              <p:spPr>
                <a:xfrm>
                  <a:off x="957784" y="3508648"/>
                  <a:ext cx="1080120" cy="432048"/>
                </a:xfrm>
                <a:prstGeom prst="flowChartDocumen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" name="Document 154"/>
                <p:cNvSpPr/>
                <p:nvPr/>
              </p:nvSpPr>
              <p:spPr>
                <a:xfrm>
                  <a:off x="885776" y="3580656"/>
                  <a:ext cx="1080120" cy="432048"/>
                </a:xfrm>
                <a:prstGeom prst="flowChartDocumen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6" name="Document 155"/>
                <p:cNvSpPr/>
                <p:nvPr/>
              </p:nvSpPr>
              <p:spPr>
                <a:xfrm>
                  <a:off x="813768" y="3652664"/>
                  <a:ext cx="1080120" cy="432048"/>
                </a:xfrm>
                <a:prstGeom prst="flowChartDocumen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27687" name="TextBox 152"/>
              <p:cNvSpPr txBox="1">
                <a:spLocks noChangeArrowheads="1"/>
              </p:cNvSpPr>
              <p:nvPr/>
            </p:nvSpPr>
            <p:spPr bwMode="auto">
              <a:xfrm>
                <a:off x="526608" y="5082006"/>
                <a:ext cx="129614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r>
                  <a:rPr lang="en-US" sz="2400">
                    <a:latin typeface="Calibri" charset="0"/>
                    <a:cs typeface="Calibri" charset="0"/>
                  </a:rPr>
                  <a:t>Deals Catalog</a:t>
                </a:r>
              </a:p>
            </p:txBody>
          </p:sp>
        </p:grpSp>
        <p:grpSp>
          <p:nvGrpSpPr>
            <p:cNvPr id="27676" name="Group 138"/>
            <p:cNvGrpSpPr>
              <a:grpSpLocks/>
            </p:cNvGrpSpPr>
            <p:nvPr/>
          </p:nvGrpSpPr>
          <p:grpSpPr bwMode="auto">
            <a:xfrm>
              <a:off x="2628370" y="5082006"/>
              <a:ext cx="1296144" cy="1412714"/>
              <a:chOff x="2628370" y="5082006"/>
              <a:chExt cx="1296144" cy="1412714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2690091" y="5990664"/>
                <a:ext cx="1172702" cy="504056"/>
                <a:chOff x="2541960" y="3508648"/>
                <a:chExt cx="1368152" cy="50405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49" name="Predefined Process 148"/>
                <p:cNvSpPr/>
                <p:nvPr/>
              </p:nvSpPr>
              <p:spPr>
                <a:xfrm>
                  <a:off x="2685976" y="3508648"/>
                  <a:ext cx="1224136" cy="360040"/>
                </a:xfrm>
                <a:prstGeom prst="flowChartPredefined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Predefined Process 149"/>
                <p:cNvSpPr/>
                <p:nvPr/>
              </p:nvSpPr>
              <p:spPr>
                <a:xfrm>
                  <a:off x="2613968" y="3580656"/>
                  <a:ext cx="1224136" cy="360040"/>
                </a:xfrm>
                <a:prstGeom prst="flowChartPredefined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1" name="Predefined Process 150"/>
                <p:cNvSpPr/>
                <p:nvPr/>
              </p:nvSpPr>
              <p:spPr>
                <a:xfrm>
                  <a:off x="2541960" y="3652664"/>
                  <a:ext cx="1224136" cy="360040"/>
                </a:xfrm>
                <a:prstGeom prst="flowChartPredefined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27685" name="TextBox 147"/>
              <p:cNvSpPr txBox="1">
                <a:spLocks noChangeArrowheads="1"/>
              </p:cNvSpPr>
              <p:nvPr/>
            </p:nvSpPr>
            <p:spPr bwMode="auto">
              <a:xfrm>
                <a:off x="2628370" y="5082006"/>
                <a:ext cx="129614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r>
                  <a:rPr lang="en-US" sz="2400">
                    <a:latin typeface="Calibri" charset="0"/>
                    <a:cs typeface="Calibri" charset="0"/>
                  </a:rPr>
                  <a:t>Deals Vectors</a:t>
                </a:r>
              </a:p>
            </p:txBody>
          </p:sp>
        </p:grpSp>
        <p:cxnSp>
          <p:nvCxnSpPr>
            <p:cNvPr id="140" name="Straight Arrow Connector 139"/>
            <p:cNvCxnSpPr>
              <a:endCxn id="120" idx="0"/>
            </p:cNvCxnSpPr>
            <p:nvPr/>
          </p:nvCxnSpPr>
          <p:spPr>
            <a:xfrm>
              <a:off x="2180905" y="6219854"/>
              <a:ext cx="14289" cy="207535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78" name="Group 140"/>
            <p:cNvGrpSpPr>
              <a:grpSpLocks/>
            </p:cNvGrpSpPr>
            <p:nvPr/>
          </p:nvGrpSpPr>
          <p:grpSpPr bwMode="auto">
            <a:xfrm>
              <a:off x="3572853" y="6223398"/>
              <a:ext cx="1568920" cy="2935618"/>
              <a:chOff x="3572853" y="6223398"/>
              <a:chExt cx="1568920" cy="2935618"/>
            </a:xfrm>
          </p:grpSpPr>
          <p:sp>
            <p:nvSpPr>
              <p:cNvPr id="145" name="Rounded Rectangle 144"/>
              <p:cNvSpPr/>
              <p:nvPr/>
            </p:nvSpPr>
            <p:spPr>
              <a:xfrm>
                <a:off x="3573247" y="8295211"/>
                <a:ext cx="1568566" cy="86380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0" anchor="ctr"/>
              <a:lstStyle/>
              <a:p>
                <a:pPr>
                  <a:defRPr/>
                </a:pPr>
                <a:r>
                  <a:rPr lang="en-US" sz="2400" dirty="0"/>
                  <a:t>Market Clustering</a:t>
                </a:r>
              </a:p>
            </p:txBody>
          </p:sp>
          <p:cxnSp>
            <p:nvCxnSpPr>
              <p:cNvPr id="146" name="Straight Arrow Connector 145"/>
              <p:cNvCxnSpPr>
                <a:endCxn id="145" idx="0"/>
              </p:cNvCxnSpPr>
              <p:nvPr/>
            </p:nvCxnSpPr>
            <p:spPr>
              <a:xfrm>
                <a:off x="4341654" y="6223030"/>
                <a:ext cx="15876" cy="20721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Straight Arrow Connector 141"/>
            <p:cNvCxnSpPr>
              <a:stCxn id="133" idx="6"/>
            </p:cNvCxnSpPr>
            <p:nvPr/>
          </p:nvCxnSpPr>
          <p:spPr>
            <a:xfrm>
              <a:off x="7399405" y="5152800"/>
              <a:ext cx="735066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5" idx="6"/>
            </p:cNvCxnSpPr>
            <p:nvPr/>
          </p:nvCxnSpPr>
          <p:spPr>
            <a:xfrm>
              <a:off x="7399405" y="7267853"/>
              <a:ext cx="735066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7399405" y="5760958"/>
              <a:ext cx="735066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cs typeface="Calibri" charset="0"/>
              </a:rPr>
              <a:t>Market clustering</a:t>
            </a:r>
            <a:endParaRPr lang="en-US" dirty="0">
              <a:latin typeface="Calibri" charset="0"/>
              <a:cs typeface="Calibri" charset="0"/>
            </a:endParaRPr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29CBD8-9AF2-3A4C-9ACF-B845AC3B512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38914" name="Group 2"/>
          <p:cNvGraphicFramePr>
            <a:graphicFrameLocks noGrp="1"/>
          </p:cNvGraphicFramePr>
          <p:nvPr/>
        </p:nvGraphicFramePr>
        <p:xfrm>
          <a:off x="2095500" y="3594100"/>
          <a:ext cx="8815388" cy="40640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938463"/>
                <a:gridCol w="2938462"/>
                <a:gridCol w="2938463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ja-JP" sz="3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sym typeface="Gill Sans" charset="0"/>
                        </a:rPr>
                        <a:t>“</a:t>
                      </a: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sym typeface="Gill Sans" charset="0"/>
                        </a:rPr>
                        <a:t>Gym</a:t>
                      </a:r>
                      <a:r>
                        <a:rPr kumimoji="0" lang="en-US" altLang="ja-JP" sz="3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sym typeface="Gill Sans" charset="0"/>
                        </a:rPr>
                        <a:t>”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Calibri"/>
                        <a:ea typeface="ヒラギノ角ゴ ProN W3" charset="0"/>
                        <a:cs typeface="Calibri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ja-JP" sz="3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sym typeface="Gill Sans" charset="0"/>
                        </a:rPr>
                        <a:t>“</a:t>
                      </a: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sym typeface="Gill Sans" charset="0"/>
                        </a:rPr>
                        <a:t>Hair Salon</a:t>
                      </a:r>
                      <a:r>
                        <a:rPr kumimoji="0" lang="en-US" altLang="ja-JP" sz="3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sym typeface="Gill Sans" charset="0"/>
                        </a:rPr>
                        <a:t>”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Calibri"/>
                        <a:ea typeface="ヒラギノ角ゴ ProN W3" charset="0"/>
                        <a:cs typeface="Calibri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ja-JP" sz="3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sym typeface="Gill Sans" charset="0"/>
                        </a:rPr>
                        <a:t>“</a:t>
                      </a: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sym typeface="Gill Sans" charset="0"/>
                        </a:rPr>
                        <a:t>Sports</a:t>
                      </a:r>
                      <a:r>
                        <a:rPr kumimoji="0" lang="en-US" altLang="ja-JP" sz="36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sym typeface="Gill Sans" charset="0"/>
                        </a:rPr>
                        <a:t>”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Calibri"/>
                        <a:ea typeface="ヒラギノ角ゴ ProN W3" charset="0"/>
                        <a:cs typeface="Calibri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class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N W3" charset="0"/>
                        <a:cs typeface="Calibri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salon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N W3" charset="0"/>
                        <a:cs typeface="Calibri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camping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N W3" charset="0"/>
                        <a:cs typeface="Calibri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fit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N W3" charset="0"/>
                        <a:cs typeface="Calibri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hair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N W3" charset="0"/>
                        <a:cs typeface="Calibri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week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N W3" charset="0"/>
                        <a:cs typeface="Calibri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body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N W3" charset="0"/>
                        <a:cs typeface="Calibri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look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N W3" charset="0"/>
                        <a:cs typeface="Calibri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sport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N W3" charset="0"/>
                        <a:cs typeface="Calibri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train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N W3" charset="0"/>
                        <a:cs typeface="Calibri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services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N W3" charset="0"/>
                        <a:cs typeface="Calibri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day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ヒラギノ角ゴ ProN W3" charset="0"/>
                        <a:cs typeface="Calibri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cs typeface="Calibri" charset="0"/>
              </a:rPr>
              <a:t>Predictor learning</a:t>
            </a:r>
          </a:p>
        </p:txBody>
      </p:sp>
      <p:sp>
        <p:nvSpPr>
          <p:cNvPr id="31746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Support vector regression (SVR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 lvl="1"/>
            <a:r>
              <a:rPr lang="en-US" dirty="0" smtClean="0">
                <a:latin typeface="Calibri" charset="0"/>
              </a:rPr>
              <a:t>Extra features (face value, discount, days active)</a:t>
            </a:r>
            <a:endParaRPr lang="en-US" dirty="0">
              <a:latin typeface="Calibri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41BE6-4C04-FC4A-B7A6-C6EC422008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pSp>
        <p:nvGrpSpPr>
          <p:cNvPr id="31748" name="Group 114"/>
          <p:cNvGrpSpPr>
            <a:grpSpLocks/>
          </p:cNvGrpSpPr>
          <p:nvPr/>
        </p:nvGrpSpPr>
        <p:grpSpPr bwMode="auto">
          <a:xfrm>
            <a:off x="527050" y="4013200"/>
            <a:ext cx="11950700" cy="5145088"/>
            <a:chOff x="526608" y="4012704"/>
            <a:chExt cx="11951585" cy="5146312"/>
          </a:xfrm>
        </p:grpSpPr>
        <p:sp>
          <p:nvSpPr>
            <p:cNvPr id="116" name="Rounded Rectangle 115"/>
            <p:cNvSpPr/>
            <p:nvPr/>
          </p:nvSpPr>
          <p:spPr>
            <a:xfrm>
              <a:off x="8174162" y="4766946"/>
              <a:ext cx="2087717" cy="295186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>
                <a:defRPr/>
              </a:pPr>
              <a:r>
                <a:rPr lang="en-US" sz="2400" dirty="0"/>
                <a:t>Contextual Prediction</a:t>
              </a:r>
            </a:p>
          </p:txBody>
        </p:sp>
        <p:sp>
          <p:nvSpPr>
            <p:cNvPr id="31750" name="TextBox 116"/>
            <p:cNvSpPr txBox="1">
              <a:spLocks noChangeArrowheads="1"/>
            </p:cNvSpPr>
            <p:nvPr/>
          </p:nvSpPr>
          <p:spPr bwMode="auto">
            <a:xfrm>
              <a:off x="10574839" y="5752359"/>
              <a:ext cx="15824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Predictions</a:t>
              </a:r>
            </a:p>
          </p:txBody>
        </p:sp>
        <p:cxnSp>
          <p:nvCxnSpPr>
            <p:cNvPr id="118" name="Straight Arrow Connector 117"/>
            <p:cNvCxnSpPr>
              <a:stCxn id="116" idx="3"/>
            </p:cNvCxnSpPr>
            <p:nvPr/>
          </p:nvCxnSpPr>
          <p:spPr>
            <a:xfrm>
              <a:off x="10261879" y="6242084"/>
              <a:ext cx="2216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37"/>
            <p:cNvCxnSpPr>
              <a:stCxn id="123" idx="2"/>
              <a:endCxn id="116" idx="2"/>
            </p:cNvCxnSpPr>
            <p:nvPr/>
          </p:nvCxnSpPr>
          <p:spPr>
            <a:xfrm rot="16200000" flipH="1">
              <a:off x="7370033" y="5871618"/>
              <a:ext cx="12703" cy="3694386"/>
            </a:xfrm>
            <a:prstGeom prst="bentConnector3">
              <a:avLst>
                <a:gd name="adj1" fmla="val 2379756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1410911" y="8295211"/>
              <a:ext cx="1568566" cy="86380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>
                <a:defRPr/>
              </a:pPr>
              <a:r>
                <a:rPr lang="en-US" sz="2400" dirty="0"/>
                <a:t>Feature Extraction</a:t>
              </a:r>
            </a:p>
          </p:txBody>
        </p:sp>
        <p:grpSp>
          <p:nvGrpSpPr>
            <p:cNvPr id="31754" name="Group 120"/>
            <p:cNvGrpSpPr>
              <a:grpSpLocks/>
            </p:cNvGrpSpPr>
            <p:nvPr/>
          </p:nvGrpSpPr>
          <p:grpSpPr bwMode="auto">
            <a:xfrm>
              <a:off x="5735466" y="5153203"/>
              <a:ext cx="1568920" cy="4005813"/>
              <a:chOff x="5735466" y="5153203"/>
              <a:chExt cx="1568920" cy="4005813"/>
            </a:xfrm>
          </p:grpSpPr>
          <p:cxnSp>
            <p:nvCxnSpPr>
              <p:cNvPr id="163" name="Straight Arrow Connector 162"/>
              <p:cNvCxnSpPr>
                <a:endCxn id="164" idx="0"/>
              </p:cNvCxnSpPr>
              <p:nvPr/>
            </p:nvCxnSpPr>
            <p:spPr>
              <a:xfrm>
                <a:off x="6500814" y="5152800"/>
                <a:ext cx="19051" cy="314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ounded Rectangle 163"/>
              <p:cNvSpPr/>
              <p:nvPr/>
            </p:nvSpPr>
            <p:spPr>
              <a:xfrm>
                <a:off x="5735582" y="8295210"/>
                <a:ext cx="1568566" cy="86380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0" anchor="ctr"/>
              <a:lstStyle/>
              <a:p>
                <a:pPr>
                  <a:defRPr/>
                </a:pPr>
                <a:r>
                  <a:rPr lang="en-US" sz="2400" dirty="0"/>
                  <a:t>Predictor Learning</a:t>
                </a:r>
              </a:p>
            </p:txBody>
          </p:sp>
        </p:grpSp>
        <p:sp>
          <p:nvSpPr>
            <p:cNvPr id="31755" name="TextBox 121"/>
            <p:cNvSpPr txBox="1">
              <a:spLocks noChangeArrowheads="1"/>
            </p:cNvSpPr>
            <p:nvPr/>
          </p:nvSpPr>
          <p:spPr bwMode="auto">
            <a:xfrm>
              <a:off x="4874147" y="4197370"/>
              <a:ext cx="12961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Markets</a:t>
              </a: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4867154" y="4766946"/>
              <a:ext cx="1309785" cy="2951864"/>
            </a:xfrm>
            <a:prstGeom prst="roundRect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31757" name="TextBox 123"/>
            <p:cNvSpPr txBox="1">
              <a:spLocks noChangeArrowheads="1"/>
            </p:cNvSpPr>
            <p:nvPr/>
          </p:nvSpPr>
          <p:spPr bwMode="auto">
            <a:xfrm rot="-5400000">
              <a:off x="5154170" y="6027290"/>
              <a:ext cx="736099" cy="1039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374400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/>
                <a:t>…</a:t>
              </a:r>
            </a:p>
          </p:txBody>
        </p:sp>
        <p:grpSp>
          <p:nvGrpSpPr>
            <p:cNvPr id="31758" name="Group 124"/>
            <p:cNvGrpSpPr>
              <a:grpSpLocks/>
            </p:cNvGrpSpPr>
            <p:nvPr/>
          </p:nvGrpSpPr>
          <p:grpSpPr bwMode="auto">
            <a:xfrm>
              <a:off x="4966729" y="4968720"/>
              <a:ext cx="1110981" cy="432048"/>
              <a:chOff x="4578758" y="3422808"/>
              <a:chExt cx="1110981" cy="432048"/>
            </a:xfrm>
          </p:grpSpPr>
          <p:sp>
            <p:nvSpPr>
              <p:cNvPr id="161" name="Predefined Process 160"/>
              <p:cNvSpPr/>
              <p:nvPr/>
            </p:nvSpPr>
            <p:spPr>
              <a:xfrm>
                <a:off x="4641121" y="3422694"/>
                <a:ext cx="1047827" cy="360449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" name="Predefined Process 161"/>
              <p:cNvSpPr/>
              <p:nvPr/>
            </p:nvSpPr>
            <p:spPr>
              <a:xfrm>
                <a:off x="4579204" y="3494149"/>
                <a:ext cx="1047827" cy="360448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759" name="Group 125"/>
            <p:cNvGrpSpPr>
              <a:grpSpLocks/>
            </p:cNvGrpSpPr>
            <p:nvPr/>
          </p:nvGrpSpPr>
          <p:grpSpPr bwMode="auto">
            <a:xfrm>
              <a:off x="4966729" y="5577690"/>
              <a:ext cx="1110981" cy="432048"/>
              <a:chOff x="4578758" y="4031778"/>
              <a:chExt cx="1110981" cy="432048"/>
            </a:xfrm>
          </p:grpSpPr>
          <p:sp>
            <p:nvSpPr>
              <p:cNvPr id="159" name="Predefined Process 158"/>
              <p:cNvSpPr/>
              <p:nvPr/>
            </p:nvSpPr>
            <p:spPr>
              <a:xfrm>
                <a:off x="4641121" y="4032439"/>
                <a:ext cx="1047827" cy="360449"/>
              </a:xfrm>
              <a:prstGeom prst="flowChartPredefined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Predefined Process 159"/>
              <p:cNvSpPr/>
              <p:nvPr/>
            </p:nvSpPr>
            <p:spPr>
              <a:xfrm>
                <a:off x="4579204" y="4103894"/>
                <a:ext cx="1047827" cy="360448"/>
              </a:xfrm>
              <a:prstGeom prst="flowChartPredefined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760" name="Group 126"/>
            <p:cNvGrpSpPr>
              <a:grpSpLocks/>
            </p:cNvGrpSpPr>
            <p:nvPr/>
          </p:nvGrpSpPr>
          <p:grpSpPr bwMode="auto">
            <a:xfrm>
              <a:off x="4966729" y="7084616"/>
              <a:ext cx="1110981" cy="432048"/>
              <a:chOff x="4578758" y="5538704"/>
              <a:chExt cx="1110981" cy="432048"/>
            </a:xfrm>
          </p:grpSpPr>
          <p:sp>
            <p:nvSpPr>
              <p:cNvPr id="157" name="Predefined Process 156"/>
              <p:cNvSpPr/>
              <p:nvPr/>
            </p:nvSpPr>
            <p:spPr>
              <a:xfrm>
                <a:off x="4641121" y="5539336"/>
                <a:ext cx="1047827" cy="360448"/>
              </a:xfrm>
              <a:prstGeom prst="flowChartPredefined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8" name="Predefined Process 157"/>
              <p:cNvSpPr/>
              <p:nvPr/>
            </p:nvSpPr>
            <p:spPr>
              <a:xfrm>
                <a:off x="4579204" y="5610790"/>
                <a:ext cx="1047827" cy="360449"/>
              </a:xfrm>
              <a:prstGeom prst="flowChartPredefined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128" name="Straight Arrow Connector 127"/>
            <p:cNvCxnSpPr>
              <a:stCxn id="161" idx="3"/>
              <a:endCxn id="133" idx="2"/>
            </p:cNvCxnSpPr>
            <p:nvPr/>
          </p:nvCxnSpPr>
          <p:spPr>
            <a:xfrm>
              <a:off x="6076919" y="5148037"/>
              <a:ext cx="874778" cy="4763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57" idx="3"/>
              <a:endCxn id="135" idx="2"/>
            </p:cNvCxnSpPr>
            <p:nvPr/>
          </p:nvCxnSpPr>
          <p:spPr>
            <a:xfrm>
              <a:off x="6076919" y="7264677"/>
              <a:ext cx="874778" cy="3176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59" idx="3"/>
              <a:endCxn id="134" idx="2"/>
            </p:cNvCxnSpPr>
            <p:nvPr/>
          </p:nvCxnSpPr>
          <p:spPr>
            <a:xfrm>
              <a:off x="6076919" y="5757782"/>
              <a:ext cx="874778" cy="3176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1764" name="TextBox 130"/>
            <p:cNvSpPr txBox="1">
              <a:spLocks noChangeArrowheads="1"/>
            </p:cNvSpPr>
            <p:nvPr/>
          </p:nvSpPr>
          <p:spPr bwMode="auto">
            <a:xfrm>
              <a:off x="6239241" y="4012704"/>
              <a:ext cx="187220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Per-market Predictors</a:t>
              </a:r>
            </a:p>
          </p:txBody>
        </p:sp>
        <p:sp>
          <p:nvSpPr>
            <p:cNvPr id="31765" name="TextBox 131"/>
            <p:cNvSpPr txBox="1">
              <a:spLocks noChangeArrowheads="1"/>
            </p:cNvSpPr>
            <p:nvPr/>
          </p:nvSpPr>
          <p:spPr bwMode="auto">
            <a:xfrm rot="-5400000">
              <a:off x="6807296" y="6027290"/>
              <a:ext cx="736099" cy="1039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374400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/>
                <a:t>…</a:t>
              </a:r>
            </a:p>
          </p:txBody>
        </p:sp>
        <p:sp>
          <p:nvSpPr>
            <p:cNvPr id="133" name="Oval 132"/>
            <p:cNvSpPr/>
            <p:nvPr/>
          </p:nvSpPr>
          <p:spPr>
            <a:xfrm>
              <a:off x="6951697" y="4928910"/>
              <a:ext cx="447708" cy="447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>
                <a:defRPr/>
              </a:pPr>
              <a:r>
                <a:rPr lang="en-US" sz="2000" i="1" dirty="0"/>
                <a:t>P</a:t>
              </a:r>
              <a:r>
                <a:rPr lang="en-US" sz="2000" i="1" baseline="-25000" dirty="0"/>
                <a:t>1</a:t>
              </a:r>
            </a:p>
          </p:txBody>
        </p:sp>
        <p:sp>
          <p:nvSpPr>
            <p:cNvPr id="134" name="Oval 133"/>
            <p:cNvSpPr/>
            <p:nvPr/>
          </p:nvSpPr>
          <p:spPr>
            <a:xfrm>
              <a:off x="6951697" y="5537067"/>
              <a:ext cx="447708" cy="4477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>
                <a:defRPr/>
              </a:pPr>
              <a:r>
                <a:rPr lang="en-US" sz="2000" i="1" dirty="0"/>
                <a:t>P</a:t>
              </a:r>
              <a:r>
                <a:rPr lang="en-US" sz="2000" i="1" baseline="-25000" dirty="0"/>
                <a:t>2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6951697" y="7043963"/>
              <a:ext cx="447708" cy="4477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>
                <a:defRPr/>
              </a:pPr>
              <a:r>
                <a:rPr lang="en-US" sz="2000" i="1" dirty="0"/>
                <a:t>P</a:t>
              </a:r>
              <a:r>
                <a:rPr lang="en-US" sz="2000" i="1" baseline="-25000" dirty="0"/>
                <a:t>k</a:t>
              </a: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1774475" y="6215091"/>
              <a:ext cx="8477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941574" y="6215091"/>
              <a:ext cx="8477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71" name="Group 137"/>
            <p:cNvGrpSpPr>
              <a:grpSpLocks/>
            </p:cNvGrpSpPr>
            <p:nvPr/>
          </p:nvGrpSpPr>
          <p:grpSpPr bwMode="auto">
            <a:xfrm>
              <a:off x="526608" y="5082006"/>
              <a:ext cx="1296144" cy="1448718"/>
              <a:chOff x="526608" y="5082006"/>
              <a:chExt cx="1296144" cy="1448718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650050" y="5954660"/>
                <a:ext cx="1049260" cy="576064"/>
                <a:chOff x="813768" y="3508648"/>
                <a:chExt cx="1224136" cy="5760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54" name="Document 153"/>
                <p:cNvSpPr/>
                <p:nvPr/>
              </p:nvSpPr>
              <p:spPr>
                <a:xfrm>
                  <a:off x="957784" y="3508648"/>
                  <a:ext cx="1080120" cy="432048"/>
                </a:xfrm>
                <a:prstGeom prst="flowChartDocumen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" name="Document 154"/>
                <p:cNvSpPr/>
                <p:nvPr/>
              </p:nvSpPr>
              <p:spPr>
                <a:xfrm>
                  <a:off x="885776" y="3580656"/>
                  <a:ext cx="1080120" cy="432048"/>
                </a:xfrm>
                <a:prstGeom prst="flowChartDocumen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6" name="Document 155"/>
                <p:cNvSpPr/>
                <p:nvPr/>
              </p:nvSpPr>
              <p:spPr>
                <a:xfrm>
                  <a:off x="813768" y="3652664"/>
                  <a:ext cx="1080120" cy="432048"/>
                </a:xfrm>
                <a:prstGeom prst="flowChartDocumen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31783" name="TextBox 152"/>
              <p:cNvSpPr txBox="1">
                <a:spLocks noChangeArrowheads="1"/>
              </p:cNvSpPr>
              <p:nvPr/>
            </p:nvSpPr>
            <p:spPr bwMode="auto">
              <a:xfrm>
                <a:off x="526608" y="5082006"/>
                <a:ext cx="129614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r>
                  <a:rPr lang="en-US" sz="2400">
                    <a:latin typeface="Calibri" charset="0"/>
                    <a:cs typeface="Calibri" charset="0"/>
                  </a:rPr>
                  <a:t>Deals Catalog</a:t>
                </a:r>
              </a:p>
            </p:txBody>
          </p:sp>
        </p:grpSp>
        <p:grpSp>
          <p:nvGrpSpPr>
            <p:cNvPr id="31772" name="Group 138"/>
            <p:cNvGrpSpPr>
              <a:grpSpLocks/>
            </p:cNvGrpSpPr>
            <p:nvPr/>
          </p:nvGrpSpPr>
          <p:grpSpPr bwMode="auto">
            <a:xfrm>
              <a:off x="2628370" y="5082006"/>
              <a:ext cx="1296144" cy="1412714"/>
              <a:chOff x="2628370" y="5082006"/>
              <a:chExt cx="1296144" cy="1412714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2690091" y="5990664"/>
                <a:ext cx="1172702" cy="504056"/>
                <a:chOff x="2541960" y="3508648"/>
                <a:chExt cx="1368152" cy="50405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49" name="Predefined Process 148"/>
                <p:cNvSpPr/>
                <p:nvPr/>
              </p:nvSpPr>
              <p:spPr>
                <a:xfrm>
                  <a:off x="2685976" y="3508648"/>
                  <a:ext cx="1224136" cy="360040"/>
                </a:xfrm>
                <a:prstGeom prst="flowChartPredefined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Predefined Process 149"/>
                <p:cNvSpPr/>
                <p:nvPr/>
              </p:nvSpPr>
              <p:spPr>
                <a:xfrm>
                  <a:off x="2613968" y="3580656"/>
                  <a:ext cx="1224136" cy="360040"/>
                </a:xfrm>
                <a:prstGeom prst="flowChartPredefined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1" name="Predefined Process 150"/>
                <p:cNvSpPr/>
                <p:nvPr/>
              </p:nvSpPr>
              <p:spPr>
                <a:xfrm>
                  <a:off x="2541960" y="3652664"/>
                  <a:ext cx="1224136" cy="360040"/>
                </a:xfrm>
                <a:prstGeom prst="flowChartPredefined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31781" name="TextBox 147"/>
              <p:cNvSpPr txBox="1">
                <a:spLocks noChangeArrowheads="1"/>
              </p:cNvSpPr>
              <p:nvPr/>
            </p:nvSpPr>
            <p:spPr bwMode="auto">
              <a:xfrm>
                <a:off x="2628370" y="5082006"/>
                <a:ext cx="129614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r>
                  <a:rPr lang="en-US" sz="2400">
                    <a:latin typeface="Calibri" charset="0"/>
                    <a:cs typeface="Calibri" charset="0"/>
                  </a:rPr>
                  <a:t>Deals Vectors</a:t>
                </a:r>
              </a:p>
            </p:txBody>
          </p:sp>
        </p:grpSp>
        <p:cxnSp>
          <p:nvCxnSpPr>
            <p:cNvPr id="140" name="Straight Arrow Connector 139"/>
            <p:cNvCxnSpPr>
              <a:endCxn id="120" idx="0"/>
            </p:cNvCxnSpPr>
            <p:nvPr/>
          </p:nvCxnSpPr>
          <p:spPr>
            <a:xfrm>
              <a:off x="2180905" y="6219854"/>
              <a:ext cx="14289" cy="207535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74" name="Group 140"/>
            <p:cNvGrpSpPr>
              <a:grpSpLocks/>
            </p:cNvGrpSpPr>
            <p:nvPr/>
          </p:nvGrpSpPr>
          <p:grpSpPr bwMode="auto">
            <a:xfrm>
              <a:off x="3572853" y="6223398"/>
              <a:ext cx="1568920" cy="2935618"/>
              <a:chOff x="3572853" y="6223398"/>
              <a:chExt cx="1568920" cy="2935618"/>
            </a:xfrm>
          </p:grpSpPr>
          <p:sp>
            <p:nvSpPr>
              <p:cNvPr id="145" name="Rounded Rectangle 144"/>
              <p:cNvSpPr/>
              <p:nvPr/>
            </p:nvSpPr>
            <p:spPr>
              <a:xfrm>
                <a:off x="3573247" y="8295211"/>
                <a:ext cx="1568566" cy="86380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tIns="0" anchor="ctr"/>
              <a:lstStyle/>
              <a:p>
                <a:pPr>
                  <a:defRPr/>
                </a:pPr>
                <a:r>
                  <a:rPr lang="en-US" sz="2400" dirty="0"/>
                  <a:t>Market Clustering</a:t>
                </a:r>
              </a:p>
            </p:txBody>
          </p:sp>
          <p:cxnSp>
            <p:nvCxnSpPr>
              <p:cNvPr id="146" name="Straight Arrow Connector 145"/>
              <p:cNvCxnSpPr>
                <a:endCxn id="145" idx="0"/>
              </p:cNvCxnSpPr>
              <p:nvPr/>
            </p:nvCxnSpPr>
            <p:spPr>
              <a:xfrm>
                <a:off x="4341654" y="6223030"/>
                <a:ext cx="15876" cy="20721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Straight Arrow Connector 141"/>
            <p:cNvCxnSpPr>
              <a:stCxn id="133" idx="6"/>
            </p:cNvCxnSpPr>
            <p:nvPr/>
          </p:nvCxnSpPr>
          <p:spPr>
            <a:xfrm>
              <a:off x="7399405" y="5152800"/>
              <a:ext cx="735066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5" idx="6"/>
            </p:cNvCxnSpPr>
            <p:nvPr/>
          </p:nvCxnSpPr>
          <p:spPr>
            <a:xfrm>
              <a:off x="7399405" y="7267853"/>
              <a:ext cx="735066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7399405" y="5760958"/>
              <a:ext cx="735066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cs typeface="Calibri" charset="0"/>
              </a:rPr>
              <a:t>Contextual prediction</a:t>
            </a:r>
          </a:p>
        </p:txBody>
      </p:sp>
      <p:sp>
        <p:nvSpPr>
          <p:cNvPr id="33794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Expectation maximization (EM)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98374-0C08-FA40-8214-5E9DF0415FB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3796" name="Group 114"/>
          <p:cNvGrpSpPr>
            <a:grpSpLocks/>
          </p:cNvGrpSpPr>
          <p:nvPr/>
        </p:nvGrpSpPr>
        <p:grpSpPr bwMode="auto">
          <a:xfrm>
            <a:off x="527050" y="4013200"/>
            <a:ext cx="11950700" cy="5145088"/>
            <a:chOff x="526608" y="4012704"/>
            <a:chExt cx="11951585" cy="5146312"/>
          </a:xfrm>
        </p:grpSpPr>
        <p:sp>
          <p:nvSpPr>
            <p:cNvPr id="116" name="Rounded Rectangle 115"/>
            <p:cNvSpPr/>
            <p:nvPr/>
          </p:nvSpPr>
          <p:spPr>
            <a:xfrm>
              <a:off x="8174162" y="4766946"/>
              <a:ext cx="2087717" cy="295186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anchor="ctr"/>
            <a:lstStyle/>
            <a:p>
              <a:pPr>
                <a:defRPr/>
              </a:pPr>
              <a:r>
                <a:rPr lang="en-US" sz="2400" dirty="0"/>
                <a:t>Contextual Prediction</a:t>
              </a:r>
            </a:p>
          </p:txBody>
        </p:sp>
        <p:sp>
          <p:nvSpPr>
            <p:cNvPr id="33798" name="TextBox 116"/>
            <p:cNvSpPr txBox="1">
              <a:spLocks noChangeArrowheads="1"/>
            </p:cNvSpPr>
            <p:nvPr/>
          </p:nvSpPr>
          <p:spPr bwMode="auto">
            <a:xfrm>
              <a:off x="10574839" y="5752359"/>
              <a:ext cx="15824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Predictions</a:t>
              </a:r>
            </a:p>
          </p:txBody>
        </p:sp>
        <p:cxnSp>
          <p:nvCxnSpPr>
            <p:cNvPr id="118" name="Straight Arrow Connector 117"/>
            <p:cNvCxnSpPr>
              <a:stCxn id="116" idx="3"/>
            </p:cNvCxnSpPr>
            <p:nvPr/>
          </p:nvCxnSpPr>
          <p:spPr>
            <a:xfrm>
              <a:off x="10261879" y="6242084"/>
              <a:ext cx="2216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37"/>
            <p:cNvCxnSpPr>
              <a:stCxn id="123" idx="2"/>
              <a:endCxn id="116" idx="2"/>
            </p:cNvCxnSpPr>
            <p:nvPr/>
          </p:nvCxnSpPr>
          <p:spPr>
            <a:xfrm rot="16200000" flipH="1">
              <a:off x="7370033" y="5871618"/>
              <a:ext cx="12703" cy="3694386"/>
            </a:xfrm>
            <a:prstGeom prst="bentConnector3">
              <a:avLst>
                <a:gd name="adj1" fmla="val 2379756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1410911" y="8295211"/>
              <a:ext cx="1568566" cy="86380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>
                <a:defRPr/>
              </a:pPr>
              <a:r>
                <a:rPr lang="en-US" sz="2400" dirty="0"/>
                <a:t>Feature Extraction</a:t>
              </a:r>
            </a:p>
          </p:txBody>
        </p:sp>
        <p:grpSp>
          <p:nvGrpSpPr>
            <p:cNvPr id="33802" name="Group 120"/>
            <p:cNvGrpSpPr>
              <a:grpSpLocks/>
            </p:cNvGrpSpPr>
            <p:nvPr/>
          </p:nvGrpSpPr>
          <p:grpSpPr bwMode="auto">
            <a:xfrm>
              <a:off x="5735466" y="5153203"/>
              <a:ext cx="1568920" cy="4005813"/>
              <a:chOff x="5735466" y="5153203"/>
              <a:chExt cx="1568920" cy="4005813"/>
            </a:xfrm>
          </p:grpSpPr>
          <p:cxnSp>
            <p:nvCxnSpPr>
              <p:cNvPr id="163" name="Straight Arrow Connector 162"/>
              <p:cNvCxnSpPr>
                <a:endCxn id="164" idx="0"/>
              </p:cNvCxnSpPr>
              <p:nvPr/>
            </p:nvCxnSpPr>
            <p:spPr>
              <a:xfrm>
                <a:off x="6500814" y="5152800"/>
                <a:ext cx="19051" cy="314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ounded Rectangle 163"/>
              <p:cNvSpPr/>
              <p:nvPr/>
            </p:nvSpPr>
            <p:spPr>
              <a:xfrm>
                <a:off x="5735582" y="8295210"/>
                <a:ext cx="1568566" cy="86380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tIns="0" anchor="ctr"/>
              <a:lstStyle/>
              <a:p>
                <a:pPr>
                  <a:defRPr/>
                </a:pPr>
                <a:r>
                  <a:rPr lang="en-US" sz="2400" dirty="0"/>
                  <a:t>Predictor Learning</a:t>
                </a:r>
              </a:p>
            </p:txBody>
          </p:sp>
        </p:grpSp>
        <p:sp>
          <p:nvSpPr>
            <p:cNvPr id="33803" name="TextBox 121"/>
            <p:cNvSpPr txBox="1">
              <a:spLocks noChangeArrowheads="1"/>
            </p:cNvSpPr>
            <p:nvPr/>
          </p:nvSpPr>
          <p:spPr bwMode="auto">
            <a:xfrm>
              <a:off x="4874147" y="4197370"/>
              <a:ext cx="12961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Markets</a:t>
              </a: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4867154" y="4766946"/>
              <a:ext cx="1309785" cy="2951864"/>
            </a:xfrm>
            <a:prstGeom prst="roundRect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33805" name="TextBox 123"/>
            <p:cNvSpPr txBox="1">
              <a:spLocks noChangeArrowheads="1"/>
            </p:cNvSpPr>
            <p:nvPr/>
          </p:nvSpPr>
          <p:spPr bwMode="auto">
            <a:xfrm rot="-5400000">
              <a:off x="5154170" y="6027290"/>
              <a:ext cx="736099" cy="1039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374400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/>
                <a:t>…</a:t>
              </a:r>
            </a:p>
          </p:txBody>
        </p:sp>
        <p:grpSp>
          <p:nvGrpSpPr>
            <p:cNvPr id="33806" name="Group 124"/>
            <p:cNvGrpSpPr>
              <a:grpSpLocks/>
            </p:cNvGrpSpPr>
            <p:nvPr/>
          </p:nvGrpSpPr>
          <p:grpSpPr bwMode="auto">
            <a:xfrm>
              <a:off x="4966729" y="4968720"/>
              <a:ext cx="1110981" cy="432048"/>
              <a:chOff x="4578758" y="3422808"/>
              <a:chExt cx="1110981" cy="432048"/>
            </a:xfrm>
          </p:grpSpPr>
          <p:sp>
            <p:nvSpPr>
              <p:cNvPr id="161" name="Predefined Process 160"/>
              <p:cNvSpPr/>
              <p:nvPr/>
            </p:nvSpPr>
            <p:spPr>
              <a:xfrm>
                <a:off x="4641121" y="3422694"/>
                <a:ext cx="1047827" cy="360449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" name="Predefined Process 161"/>
              <p:cNvSpPr/>
              <p:nvPr/>
            </p:nvSpPr>
            <p:spPr>
              <a:xfrm>
                <a:off x="4579204" y="3494149"/>
                <a:ext cx="1047827" cy="360448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3807" name="Group 125"/>
            <p:cNvGrpSpPr>
              <a:grpSpLocks/>
            </p:cNvGrpSpPr>
            <p:nvPr/>
          </p:nvGrpSpPr>
          <p:grpSpPr bwMode="auto">
            <a:xfrm>
              <a:off x="4966729" y="5577690"/>
              <a:ext cx="1110981" cy="432048"/>
              <a:chOff x="4578758" y="4031778"/>
              <a:chExt cx="1110981" cy="432048"/>
            </a:xfrm>
          </p:grpSpPr>
          <p:sp>
            <p:nvSpPr>
              <p:cNvPr id="159" name="Predefined Process 158"/>
              <p:cNvSpPr/>
              <p:nvPr/>
            </p:nvSpPr>
            <p:spPr>
              <a:xfrm>
                <a:off x="4641121" y="4032439"/>
                <a:ext cx="1047827" cy="360449"/>
              </a:xfrm>
              <a:prstGeom prst="flowChartPredefined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Predefined Process 159"/>
              <p:cNvSpPr/>
              <p:nvPr/>
            </p:nvSpPr>
            <p:spPr>
              <a:xfrm>
                <a:off x="4579204" y="4103894"/>
                <a:ext cx="1047827" cy="360448"/>
              </a:xfrm>
              <a:prstGeom prst="flowChartPredefined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3808" name="Group 126"/>
            <p:cNvGrpSpPr>
              <a:grpSpLocks/>
            </p:cNvGrpSpPr>
            <p:nvPr/>
          </p:nvGrpSpPr>
          <p:grpSpPr bwMode="auto">
            <a:xfrm>
              <a:off x="4966729" y="7084616"/>
              <a:ext cx="1110981" cy="432048"/>
              <a:chOff x="4578758" y="5538704"/>
              <a:chExt cx="1110981" cy="432048"/>
            </a:xfrm>
          </p:grpSpPr>
          <p:sp>
            <p:nvSpPr>
              <p:cNvPr id="157" name="Predefined Process 156"/>
              <p:cNvSpPr/>
              <p:nvPr/>
            </p:nvSpPr>
            <p:spPr>
              <a:xfrm>
                <a:off x="4641121" y="5539336"/>
                <a:ext cx="1047827" cy="360448"/>
              </a:xfrm>
              <a:prstGeom prst="flowChartPredefined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8" name="Predefined Process 157"/>
              <p:cNvSpPr/>
              <p:nvPr/>
            </p:nvSpPr>
            <p:spPr>
              <a:xfrm>
                <a:off x="4579204" y="5610790"/>
                <a:ext cx="1047827" cy="360449"/>
              </a:xfrm>
              <a:prstGeom prst="flowChartPredefined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128" name="Straight Arrow Connector 127"/>
            <p:cNvCxnSpPr>
              <a:stCxn id="161" idx="3"/>
              <a:endCxn id="133" idx="2"/>
            </p:cNvCxnSpPr>
            <p:nvPr/>
          </p:nvCxnSpPr>
          <p:spPr>
            <a:xfrm>
              <a:off x="6076919" y="5148037"/>
              <a:ext cx="874778" cy="4763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57" idx="3"/>
              <a:endCxn id="135" idx="2"/>
            </p:cNvCxnSpPr>
            <p:nvPr/>
          </p:nvCxnSpPr>
          <p:spPr>
            <a:xfrm>
              <a:off x="6076919" y="7264677"/>
              <a:ext cx="874778" cy="3176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59" idx="3"/>
              <a:endCxn id="134" idx="2"/>
            </p:cNvCxnSpPr>
            <p:nvPr/>
          </p:nvCxnSpPr>
          <p:spPr>
            <a:xfrm>
              <a:off x="6076919" y="5757782"/>
              <a:ext cx="874778" cy="3176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3812" name="TextBox 130"/>
            <p:cNvSpPr txBox="1">
              <a:spLocks noChangeArrowheads="1"/>
            </p:cNvSpPr>
            <p:nvPr/>
          </p:nvSpPr>
          <p:spPr bwMode="auto">
            <a:xfrm>
              <a:off x="6239241" y="4012704"/>
              <a:ext cx="187220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Per-market Predictors</a:t>
              </a:r>
            </a:p>
          </p:txBody>
        </p:sp>
        <p:sp>
          <p:nvSpPr>
            <p:cNvPr id="33813" name="TextBox 131"/>
            <p:cNvSpPr txBox="1">
              <a:spLocks noChangeArrowheads="1"/>
            </p:cNvSpPr>
            <p:nvPr/>
          </p:nvSpPr>
          <p:spPr bwMode="auto">
            <a:xfrm rot="-5400000">
              <a:off x="6807296" y="6027290"/>
              <a:ext cx="736099" cy="1039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374400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/>
                <a:t>…</a:t>
              </a:r>
            </a:p>
          </p:txBody>
        </p:sp>
        <p:sp>
          <p:nvSpPr>
            <p:cNvPr id="133" name="Oval 132"/>
            <p:cNvSpPr/>
            <p:nvPr/>
          </p:nvSpPr>
          <p:spPr>
            <a:xfrm>
              <a:off x="6951697" y="4928910"/>
              <a:ext cx="447708" cy="447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>
                <a:defRPr/>
              </a:pPr>
              <a:r>
                <a:rPr lang="en-US" sz="2000" i="1" dirty="0"/>
                <a:t>P</a:t>
              </a:r>
              <a:r>
                <a:rPr lang="en-US" sz="2000" i="1" baseline="-25000" dirty="0"/>
                <a:t>1</a:t>
              </a:r>
            </a:p>
          </p:txBody>
        </p:sp>
        <p:sp>
          <p:nvSpPr>
            <p:cNvPr id="134" name="Oval 133"/>
            <p:cNvSpPr/>
            <p:nvPr/>
          </p:nvSpPr>
          <p:spPr>
            <a:xfrm>
              <a:off x="6951697" y="5537067"/>
              <a:ext cx="447708" cy="4477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>
                <a:defRPr/>
              </a:pPr>
              <a:r>
                <a:rPr lang="en-US" sz="2000" i="1" dirty="0"/>
                <a:t>P</a:t>
              </a:r>
              <a:r>
                <a:rPr lang="en-US" sz="2000" i="1" baseline="-25000" dirty="0"/>
                <a:t>2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6951697" y="7043963"/>
              <a:ext cx="447708" cy="4477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>
                <a:defRPr/>
              </a:pPr>
              <a:r>
                <a:rPr lang="en-US" sz="2000" i="1" dirty="0"/>
                <a:t>P</a:t>
              </a:r>
              <a:r>
                <a:rPr lang="en-US" sz="2000" i="1" baseline="-25000" dirty="0"/>
                <a:t>k</a:t>
              </a: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1774475" y="6215091"/>
              <a:ext cx="8477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941574" y="6215091"/>
              <a:ext cx="8477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19" name="Group 137"/>
            <p:cNvGrpSpPr>
              <a:grpSpLocks/>
            </p:cNvGrpSpPr>
            <p:nvPr/>
          </p:nvGrpSpPr>
          <p:grpSpPr bwMode="auto">
            <a:xfrm>
              <a:off x="526608" y="5082006"/>
              <a:ext cx="1296144" cy="1448718"/>
              <a:chOff x="526608" y="5082006"/>
              <a:chExt cx="1296144" cy="1448718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650050" y="5954660"/>
                <a:ext cx="1049260" cy="576064"/>
                <a:chOff x="813768" y="3508648"/>
                <a:chExt cx="1224136" cy="5760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54" name="Document 153"/>
                <p:cNvSpPr/>
                <p:nvPr/>
              </p:nvSpPr>
              <p:spPr>
                <a:xfrm>
                  <a:off x="957784" y="3508648"/>
                  <a:ext cx="1080120" cy="432048"/>
                </a:xfrm>
                <a:prstGeom prst="flowChartDocumen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" name="Document 154"/>
                <p:cNvSpPr/>
                <p:nvPr/>
              </p:nvSpPr>
              <p:spPr>
                <a:xfrm>
                  <a:off x="885776" y="3580656"/>
                  <a:ext cx="1080120" cy="432048"/>
                </a:xfrm>
                <a:prstGeom prst="flowChartDocumen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6" name="Document 155"/>
                <p:cNvSpPr/>
                <p:nvPr/>
              </p:nvSpPr>
              <p:spPr>
                <a:xfrm>
                  <a:off x="813768" y="3652664"/>
                  <a:ext cx="1080120" cy="432048"/>
                </a:xfrm>
                <a:prstGeom prst="flowChartDocumen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33831" name="TextBox 152"/>
              <p:cNvSpPr txBox="1">
                <a:spLocks noChangeArrowheads="1"/>
              </p:cNvSpPr>
              <p:nvPr/>
            </p:nvSpPr>
            <p:spPr bwMode="auto">
              <a:xfrm>
                <a:off x="526608" y="5082006"/>
                <a:ext cx="129614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r>
                  <a:rPr lang="en-US" sz="2400">
                    <a:latin typeface="Calibri" charset="0"/>
                    <a:cs typeface="Calibri" charset="0"/>
                  </a:rPr>
                  <a:t>Deals Catalog</a:t>
                </a:r>
              </a:p>
            </p:txBody>
          </p:sp>
        </p:grpSp>
        <p:grpSp>
          <p:nvGrpSpPr>
            <p:cNvPr id="33820" name="Group 138"/>
            <p:cNvGrpSpPr>
              <a:grpSpLocks/>
            </p:cNvGrpSpPr>
            <p:nvPr/>
          </p:nvGrpSpPr>
          <p:grpSpPr bwMode="auto">
            <a:xfrm>
              <a:off x="2628370" y="5082006"/>
              <a:ext cx="1296144" cy="1412714"/>
              <a:chOff x="2628370" y="5082006"/>
              <a:chExt cx="1296144" cy="1412714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2690091" y="5990664"/>
                <a:ext cx="1172702" cy="504056"/>
                <a:chOff x="2541960" y="3508648"/>
                <a:chExt cx="1368152" cy="50405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49" name="Predefined Process 148"/>
                <p:cNvSpPr/>
                <p:nvPr/>
              </p:nvSpPr>
              <p:spPr>
                <a:xfrm>
                  <a:off x="2685976" y="3508648"/>
                  <a:ext cx="1224136" cy="360040"/>
                </a:xfrm>
                <a:prstGeom prst="flowChartPredefined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Predefined Process 149"/>
                <p:cNvSpPr/>
                <p:nvPr/>
              </p:nvSpPr>
              <p:spPr>
                <a:xfrm>
                  <a:off x="2613968" y="3580656"/>
                  <a:ext cx="1224136" cy="360040"/>
                </a:xfrm>
                <a:prstGeom prst="flowChartPredefined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1" name="Predefined Process 150"/>
                <p:cNvSpPr/>
                <p:nvPr/>
              </p:nvSpPr>
              <p:spPr>
                <a:xfrm>
                  <a:off x="2541960" y="3652664"/>
                  <a:ext cx="1224136" cy="360040"/>
                </a:xfrm>
                <a:prstGeom prst="flowChartPredefined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33829" name="TextBox 147"/>
              <p:cNvSpPr txBox="1">
                <a:spLocks noChangeArrowheads="1"/>
              </p:cNvSpPr>
              <p:nvPr/>
            </p:nvSpPr>
            <p:spPr bwMode="auto">
              <a:xfrm>
                <a:off x="2628370" y="5082006"/>
                <a:ext cx="129614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r>
                  <a:rPr lang="en-US" sz="2400">
                    <a:latin typeface="Calibri" charset="0"/>
                    <a:cs typeface="Calibri" charset="0"/>
                  </a:rPr>
                  <a:t>Deals Vectors</a:t>
                </a:r>
              </a:p>
            </p:txBody>
          </p:sp>
        </p:grpSp>
        <p:cxnSp>
          <p:nvCxnSpPr>
            <p:cNvPr id="140" name="Straight Arrow Connector 139"/>
            <p:cNvCxnSpPr>
              <a:endCxn id="120" idx="0"/>
            </p:cNvCxnSpPr>
            <p:nvPr/>
          </p:nvCxnSpPr>
          <p:spPr>
            <a:xfrm>
              <a:off x="2180905" y="6219854"/>
              <a:ext cx="14289" cy="207535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22" name="Group 140"/>
            <p:cNvGrpSpPr>
              <a:grpSpLocks/>
            </p:cNvGrpSpPr>
            <p:nvPr/>
          </p:nvGrpSpPr>
          <p:grpSpPr bwMode="auto">
            <a:xfrm>
              <a:off x="3572853" y="6223398"/>
              <a:ext cx="1568920" cy="2935618"/>
              <a:chOff x="3572853" y="6223398"/>
              <a:chExt cx="1568920" cy="2935618"/>
            </a:xfrm>
          </p:grpSpPr>
          <p:sp>
            <p:nvSpPr>
              <p:cNvPr id="145" name="Rounded Rectangle 144"/>
              <p:cNvSpPr/>
              <p:nvPr/>
            </p:nvSpPr>
            <p:spPr>
              <a:xfrm>
                <a:off x="3573247" y="8295211"/>
                <a:ext cx="1568566" cy="86380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tIns="0" anchor="ctr"/>
              <a:lstStyle/>
              <a:p>
                <a:pPr>
                  <a:defRPr/>
                </a:pPr>
                <a:r>
                  <a:rPr lang="en-US" sz="2400" dirty="0"/>
                  <a:t>Market Clustering</a:t>
                </a:r>
              </a:p>
            </p:txBody>
          </p:sp>
          <p:cxnSp>
            <p:nvCxnSpPr>
              <p:cNvPr id="146" name="Straight Arrow Connector 145"/>
              <p:cNvCxnSpPr>
                <a:endCxn id="145" idx="0"/>
              </p:cNvCxnSpPr>
              <p:nvPr/>
            </p:nvCxnSpPr>
            <p:spPr>
              <a:xfrm>
                <a:off x="4341654" y="6223030"/>
                <a:ext cx="15876" cy="20721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Straight Arrow Connector 141"/>
            <p:cNvCxnSpPr>
              <a:stCxn id="133" idx="6"/>
            </p:cNvCxnSpPr>
            <p:nvPr/>
          </p:nvCxnSpPr>
          <p:spPr>
            <a:xfrm>
              <a:off x="7399405" y="5152800"/>
              <a:ext cx="735066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5" idx="6"/>
            </p:cNvCxnSpPr>
            <p:nvPr/>
          </p:nvCxnSpPr>
          <p:spPr>
            <a:xfrm>
              <a:off x="7399405" y="7267853"/>
              <a:ext cx="735066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7399405" y="5760958"/>
              <a:ext cx="735066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cs typeface="Calibri" charset="0"/>
              </a:rPr>
              <a:t>Daily-Deals Sites (DDSs)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167B3A-39B6-8740-AEB3-2876098433FE}" type="slidenum">
              <a:rPr lang="en-US">
                <a:latin typeface="Calibri"/>
                <a:cs typeface="Calibri"/>
              </a:rPr>
              <a:pPr>
                <a:defRPr/>
              </a:pPr>
              <a:t>2</a:t>
            </a:fld>
            <a:endParaRPr lang="en-US">
              <a:latin typeface="Calibri"/>
              <a:cs typeface="Calibri"/>
            </a:endParaRPr>
          </a:p>
        </p:txBody>
      </p:sp>
      <p:sp>
        <p:nvSpPr>
          <p:cNvPr id="16387" name="Rectangle 3"/>
          <p:cNvSpPr>
            <a:spLocks/>
          </p:cNvSpPr>
          <p:nvPr/>
        </p:nvSpPr>
        <p:spPr bwMode="auto">
          <a:xfrm>
            <a:off x="1479550" y="5257800"/>
            <a:ext cx="3568700" cy="889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anchor="ctr"/>
          <a:lstStyle/>
          <a:p>
            <a:pPr>
              <a:defRPr/>
            </a:pPr>
            <a:r>
              <a:rPr lang="en-US" sz="4000" dirty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Merchant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7956550" y="5270500"/>
            <a:ext cx="3568700" cy="889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anchor="ctr"/>
          <a:lstStyle/>
          <a:p>
            <a:pPr>
              <a:defRPr/>
            </a:pPr>
            <a:r>
              <a:rPr lang="en-US" sz="4000" dirty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Customer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5037138" y="5749925"/>
            <a:ext cx="29003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718050" y="2959100"/>
            <a:ext cx="3568700" cy="1503363"/>
            <a:chOff x="4756150" y="2959103"/>
            <a:chExt cx="3568700" cy="1503363"/>
          </a:xfrm>
        </p:grpSpPr>
        <p:sp>
          <p:nvSpPr>
            <p:cNvPr id="16386" name="Rectangle 2"/>
            <p:cNvSpPr>
              <a:spLocks/>
            </p:cNvSpPr>
            <p:nvPr/>
          </p:nvSpPr>
          <p:spPr bwMode="auto">
            <a:xfrm>
              <a:off x="4756150" y="2959103"/>
              <a:ext cx="3568700" cy="889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anchor="ctr"/>
            <a:lstStyle/>
            <a:p>
              <a:pPr>
                <a:defRPr/>
              </a:pPr>
              <a:r>
                <a:rPr lang="en-US" sz="4000" dirty="0">
                  <a:solidFill>
                    <a:srgbClr val="FFFFFF"/>
                  </a:solidFill>
                  <a:latin typeface="Calibri"/>
                  <a:ea typeface="ＭＳ Ｐゴシック" charset="0"/>
                  <a:cs typeface="Calibri"/>
                </a:rPr>
                <a:t>Daily-Deals Site</a:t>
              </a:r>
            </a:p>
          </p:txBody>
        </p:sp>
        <p:sp>
          <p:nvSpPr>
            <p:cNvPr id="3087" name="Rectangle 6"/>
            <p:cNvSpPr>
              <a:spLocks/>
            </p:cNvSpPr>
            <p:nvPr/>
          </p:nvSpPr>
          <p:spPr bwMode="auto">
            <a:xfrm>
              <a:off x="5553075" y="3908428"/>
              <a:ext cx="2000250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3600">
                  <a:solidFill>
                    <a:srgbClr val="3F691E"/>
                  </a:solidFill>
                  <a:latin typeface="Calibri" charset="0"/>
                  <a:ea typeface="ＭＳ Ｐゴシック" charset="0"/>
                </a:rPr>
                <a:t>(mediator)</a:t>
              </a:r>
            </a:p>
          </p:txBody>
        </p:sp>
      </p:grpSp>
      <p:sp>
        <p:nvSpPr>
          <p:cNvPr id="16391" name="Rectangle 7"/>
          <p:cNvSpPr>
            <a:spLocks/>
          </p:cNvSpPr>
          <p:nvPr/>
        </p:nvSpPr>
        <p:spPr bwMode="auto">
          <a:xfrm>
            <a:off x="9061450" y="6219825"/>
            <a:ext cx="13573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600">
                <a:solidFill>
                  <a:srgbClr val="3F691E"/>
                </a:solidFill>
                <a:latin typeface="Calibri" charset="0"/>
                <a:ea typeface="ＭＳ Ｐゴシック" charset="0"/>
              </a:rPr>
              <a:t>(buyer)</a:t>
            </a:r>
          </a:p>
        </p:txBody>
      </p:sp>
      <p:sp>
        <p:nvSpPr>
          <p:cNvPr id="3080" name="Rectangle 8"/>
          <p:cNvSpPr>
            <a:spLocks/>
          </p:cNvSpPr>
          <p:nvPr/>
        </p:nvSpPr>
        <p:spPr bwMode="auto">
          <a:xfrm>
            <a:off x="2620963" y="6207125"/>
            <a:ext cx="13033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600">
                <a:solidFill>
                  <a:srgbClr val="3F691E"/>
                </a:solidFill>
                <a:latin typeface="Calibri" charset="0"/>
                <a:ea typeface="ＭＳ Ｐゴシック" charset="0"/>
              </a:rPr>
              <a:t>(seller)</a:t>
            </a:r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8323263" y="3554413"/>
            <a:ext cx="1443037" cy="1685925"/>
          </a:xfrm>
          <a:custGeom>
            <a:avLst/>
            <a:gdLst>
              <a:gd name="T0" fmla="*/ 0 w 21600"/>
              <a:gd name="T1" fmla="*/ 239883 h 19004"/>
              <a:gd name="T2" fmla="*/ 1443038 w 21600"/>
              <a:gd name="T3" fmla="*/ 1916227 h 1900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9004">
                <a:moveTo>
                  <a:pt x="0" y="108"/>
                </a:moveTo>
                <a:cubicBezTo>
                  <a:pt x="0" y="108"/>
                  <a:pt x="21070" y="-2596"/>
                  <a:pt x="21600" y="19004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4" name="Freeform 10"/>
          <p:cNvSpPr>
            <a:spLocks/>
          </p:cNvSpPr>
          <p:nvPr/>
        </p:nvSpPr>
        <p:spPr bwMode="auto">
          <a:xfrm flipH="1">
            <a:off x="3295650" y="3556000"/>
            <a:ext cx="1443038" cy="1684338"/>
          </a:xfrm>
          <a:custGeom>
            <a:avLst/>
            <a:gdLst>
              <a:gd name="T0" fmla="*/ 0 w 21600"/>
              <a:gd name="T1" fmla="*/ 239657 h 19004"/>
              <a:gd name="T2" fmla="*/ 1443038 w 21600"/>
              <a:gd name="T3" fmla="*/ 1914423 h 1900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9004">
                <a:moveTo>
                  <a:pt x="0" y="108"/>
                </a:moveTo>
                <a:cubicBezTo>
                  <a:pt x="0" y="108"/>
                  <a:pt x="21070" y="-2596"/>
                  <a:pt x="21600" y="19004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7797800"/>
            <a:ext cx="20574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7797800"/>
            <a:ext cx="33020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7797800"/>
            <a:ext cx="2209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1" grpId="0"/>
      <p:bldP spid="16393" grpId="0" animBg="1"/>
      <p:bldP spid="1639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7" name="Group 10"/>
          <p:cNvGrpSpPr>
            <a:grpSpLocks/>
          </p:cNvGrpSpPr>
          <p:nvPr/>
        </p:nvGrpSpPr>
        <p:grpSpPr bwMode="auto">
          <a:xfrm>
            <a:off x="1245816" y="2788568"/>
            <a:ext cx="3822700" cy="2933700"/>
            <a:chOff x="0" y="0"/>
            <a:chExt cx="2408" cy="1848"/>
          </a:xfrm>
        </p:grpSpPr>
        <p:pic>
          <p:nvPicPr>
            <p:cNvPr id="35853" name="Picture 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08" cy="1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" y="96"/>
              <a:ext cx="2152" cy="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Deal size EM predictor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16571-3D57-A640-848B-63AAE5B71E7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1245816" y="6818188"/>
            <a:ext cx="9486900" cy="2451100"/>
            <a:chOff x="0" y="0"/>
            <a:chExt cx="5976" cy="1544"/>
          </a:xfrm>
        </p:grpSpPr>
        <p:pic>
          <p:nvPicPr>
            <p:cNvPr id="3585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" y="96"/>
              <a:ext cx="5722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5" name="Picture 3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976" cy="1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5" name="Rectangle 6"/>
          <p:cNvSpPr>
            <a:spLocks/>
          </p:cNvSpPr>
          <p:nvPr/>
        </p:nvSpPr>
        <p:spPr bwMode="auto">
          <a:xfrm>
            <a:off x="957784" y="2212504"/>
            <a:ext cx="3672408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dirty="0" smtClean="0">
                <a:solidFill>
                  <a:srgbClr val="3F691E"/>
                </a:solidFill>
                <a:latin typeface="Calibri" charset="0"/>
                <a:ea typeface="ＭＳ Ｐゴシック" charset="0"/>
              </a:rPr>
              <a:t>Expectation</a:t>
            </a:r>
            <a:endParaRPr lang="en-US" sz="3200" dirty="0">
              <a:solidFill>
                <a:srgbClr val="3F691E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35846" name="Rectangle 7"/>
          <p:cNvSpPr>
            <a:spLocks/>
          </p:cNvSpPr>
          <p:nvPr/>
        </p:nvSpPr>
        <p:spPr bwMode="auto">
          <a:xfrm>
            <a:off x="957784" y="6244952"/>
            <a:ext cx="3037728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3F691E"/>
                </a:solidFill>
                <a:latin typeface="Calibri" charset="0"/>
                <a:ea typeface="ＭＳ Ｐゴシック" charset="0"/>
              </a:rPr>
              <a:t>Maximization</a:t>
            </a:r>
            <a:endParaRPr lang="en-US" sz="3200" dirty="0">
              <a:solidFill>
                <a:srgbClr val="3F691E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29549" y="2788568"/>
            <a:ext cx="5688764" cy="2349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i="1" dirty="0" err="1" smtClean="0">
                <a:solidFill>
                  <a:srgbClr val="3F691E"/>
                </a:solidFill>
                <a:latin typeface="Calibri" charset="0"/>
                <a:ea typeface="ＭＳ Ｐゴシック" charset="0"/>
              </a:rPr>
              <a:t>ρ</a:t>
            </a:r>
            <a:r>
              <a:rPr lang="en-US" sz="4000" dirty="0" smtClean="0">
                <a:solidFill>
                  <a:srgbClr val="3F691E"/>
                </a:solidFill>
                <a:latin typeface="Calibri" charset="0"/>
                <a:ea typeface="ＭＳ Ｐゴシック" charset="0"/>
              </a:rPr>
              <a:t>(</a:t>
            </a:r>
            <a:r>
              <a:rPr lang="en-US" sz="4000" i="1" dirty="0" smtClean="0">
                <a:solidFill>
                  <a:srgbClr val="3F691E"/>
                </a:solidFill>
                <a:latin typeface="Calibri" charset="0"/>
                <a:ea typeface="ＭＳ Ｐゴシック" charset="0"/>
              </a:rPr>
              <a:t>S</a:t>
            </a:r>
            <a:r>
              <a:rPr lang="en-US" sz="4000" dirty="0" smtClean="0">
                <a:solidFill>
                  <a:srgbClr val="3F691E"/>
                </a:solidFill>
                <a:latin typeface="Calibri" charset="0"/>
                <a:ea typeface="ＭＳ Ｐゴシック" charset="0"/>
              </a:rPr>
              <a:t>): </a:t>
            </a:r>
            <a:r>
              <a:rPr lang="en-US" sz="4000" dirty="0" smtClean="0">
                <a:solidFill>
                  <a:srgbClr val="3F691E"/>
                </a:solidFill>
                <a:latin typeface="Calibri" charset="0"/>
                <a:ea typeface="ＭＳ Ｐゴシック" charset="0"/>
              </a:rPr>
              <a:t>score of market </a:t>
            </a:r>
            <a:r>
              <a:rPr lang="en-US" sz="4000" i="1" dirty="0">
                <a:solidFill>
                  <a:srgbClr val="3F691E"/>
                </a:solidFill>
                <a:latin typeface="Calibri" charset="0"/>
                <a:ea typeface="ＭＳ Ｐゴシック" charset="0"/>
              </a:rPr>
              <a:t>S</a:t>
            </a:r>
            <a:endParaRPr lang="en-US" sz="4000" i="1" baseline="-25000" dirty="0" smtClean="0">
              <a:solidFill>
                <a:srgbClr val="3F691E"/>
              </a:solidFill>
              <a:latin typeface="Calibri" charset="0"/>
              <a:ea typeface="ＭＳ Ｐゴシック" charset="0"/>
            </a:endParaRPr>
          </a:p>
          <a:p>
            <a:pPr algn="r"/>
            <a:r>
              <a:rPr lang="en-US" sz="4000" i="1" dirty="0" err="1" smtClean="0">
                <a:solidFill>
                  <a:srgbClr val="3F691E"/>
                </a:solidFill>
                <a:latin typeface="Calibri" charset="0"/>
                <a:ea typeface="ＭＳ Ｐゴシック" charset="0"/>
              </a:rPr>
              <a:t>σ</a:t>
            </a:r>
            <a:r>
              <a:rPr lang="en-US" sz="4000" dirty="0" smtClean="0">
                <a:solidFill>
                  <a:srgbClr val="3F691E"/>
                </a:solidFill>
                <a:latin typeface="Calibri" charset="0"/>
                <a:ea typeface="ＭＳ Ｐゴシック" charset="0"/>
              </a:rPr>
              <a:t>(</a:t>
            </a:r>
            <a:r>
              <a:rPr lang="en-US" sz="4000" i="1" dirty="0" err="1" smtClean="0">
                <a:solidFill>
                  <a:srgbClr val="3F691E"/>
                </a:solidFill>
                <a:latin typeface="Calibri" charset="0"/>
                <a:ea typeface="ＭＳ Ｐゴシック" charset="0"/>
              </a:rPr>
              <a:t>d</a:t>
            </a:r>
            <a:r>
              <a:rPr lang="en-US" sz="4000" i="1" baseline="-25000" dirty="0" err="1" smtClean="0">
                <a:solidFill>
                  <a:srgbClr val="3F691E"/>
                </a:solidFill>
                <a:latin typeface="Calibri" charset="0"/>
                <a:ea typeface="ＭＳ Ｐゴシック" charset="0"/>
              </a:rPr>
              <a:t>j</a:t>
            </a:r>
            <a:r>
              <a:rPr lang="en-US" sz="4000" dirty="0" smtClean="0">
                <a:solidFill>
                  <a:srgbClr val="3F691E"/>
                </a:solidFill>
                <a:latin typeface="Calibri" charset="0"/>
                <a:ea typeface="ＭＳ Ｐゴシック" charset="0"/>
              </a:rPr>
              <a:t>): size of deal </a:t>
            </a:r>
            <a:r>
              <a:rPr lang="en-US" sz="4000" i="1" dirty="0" err="1" smtClean="0">
                <a:solidFill>
                  <a:srgbClr val="3F691E"/>
                </a:solidFill>
                <a:latin typeface="Calibri" charset="0"/>
                <a:ea typeface="ＭＳ Ｐゴシック" charset="0"/>
              </a:rPr>
              <a:t>d</a:t>
            </a:r>
            <a:r>
              <a:rPr lang="en-US" sz="4000" i="1" baseline="-25000" dirty="0" err="1" smtClean="0">
                <a:solidFill>
                  <a:srgbClr val="3F691E"/>
                </a:solidFill>
                <a:latin typeface="Calibri" charset="0"/>
                <a:ea typeface="ＭＳ Ｐゴシック" charset="0"/>
              </a:rPr>
              <a:t>j</a:t>
            </a:r>
            <a:endParaRPr lang="en-US" sz="4000" baseline="-25000" dirty="0" smtClean="0">
              <a:solidFill>
                <a:srgbClr val="3F691E"/>
              </a:solidFill>
              <a:latin typeface="Calibri" charset="0"/>
              <a:ea typeface="ＭＳ Ｐゴシック" charset="0"/>
            </a:endParaRPr>
          </a:p>
          <a:p>
            <a:pPr algn="r"/>
            <a:endParaRPr lang="en-US" sz="4000" i="1" baseline="-25000" dirty="0">
              <a:solidFill>
                <a:srgbClr val="3F691E"/>
              </a:solidFill>
              <a:latin typeface="Calibri" charset="0"/>
              <a:ea typeface="ＭＳ Ｐゴシック" charset="0"/>
            </a:endParaRPr>
          </a:p>
          <a:p>
            <a:pPr algn="r"/>
            <a:r>
              <a:rPr lang="en-US" sz="4000" dirty="0" smtClean="0">
                <a:solidFill>
                  <a:srgbClr val="3F691E"/>
                </a:solidFill>
                <a:latin typeface="Calibri" charset="0"/>
                <a:ea typeface="ＭＳ Ｐゴシック" charset="0"/>
              </a:rPr>
              <a:t>RMSE as loss function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358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Experimental setup</a:t>
            </a:r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Interleaved test-then-train [</a:t>
            </a:r>
            <a:r>
              <a:rPr lang="en-US" dirty="0" err="1" smtClean="0"/>
              <a:t>Bifet</a:t>
            </a:r>
            <a:r>
              <a:rPr lang="en-US" dirty="0" smtClean="0"/>
              <a:t> et al. 2010]</a:t>
            </a:r>
          </a:p>
          <a:p>
            <a:pPr lvl="1"/>
            <a:r>
              <a:rPr lang="en-US" dirty="0" smtClean="0"/>
              <a:t>Train up to day </a:t>
            </a:r>
            <a:r>
              <a:rPr lang="en-US" i="1" dirty="0" smtClean="0"/>
              <a:t>t</a:t>
            </a:r>
            <a:r>
              <a:rPr lang="en-US" dirty="0" smtClean="0"/>
              <a:t>, test at day </a:t>
            </a:r>
            <a:r>
              <a:rPr lang="en-US" i="1" dirty="0" smtClean="0"/>
              <a:t>t</a:t>
            </a:r>
            <a:r>
              <a:rPr lang="en-US" dirty="0" smtClean="0"/>
              <a:t>+1</a:t>
            </a:r>
          </a:p>
          <a:p>
            <a:r>
              <a:rPr lang="en-US" dirty="0" smtClean="0"/>
              <a:t>Datasets</a:t>
            </a:r>
          </a:p>
          <a:p>
            <a:pPr lvl="1"/>
            <a:r>
              <a:rPr lang="en-US" dirty="0" err="1" smtClean="0"/>
              <a:t>Groupon</a:t>
            </a:r>
            <a:r>
              <a:rPr lang="en-US" dirty="0" smtClean="0"/>
              <a:t> (English)</a:t>
            </a:r>
          </a:p>
          <a:p>
            <a:pPr lvl="2"/>
            <a:r>
              <a:rPr lang="en-US" dirty="0" smtClean="0"/>
              <a:t>16,409 deals, from Jan 3rd, 2011 to Jul 3rd, 2011</a:t>
            </a:r>
          </a:p>
          <a:p>
            <a:pPr lvl="1"/>
            <a:r>
              <a:rPr lang="en-US" dirty="0" err="1" smtClean="0"/>
              <a:t>LivingSocial</a:t>
            </a:r>
            <a:r>
              <a:rPr lang="en-US" dirty="0" smtClean="0"/>
              <a:t> (English)</a:t>
            </a:r>
          </a:p>
          <a:p>
            <a:pPr lvl="2"/>
            <a:r>
              <a:rPr lang="en-US" dirty="0" smtClean="0"/>
              <a:t>2,610 deals, from Mar 21st, 2011 to Jul 3rd, 2011</a:t>
            </a:r>
          </a:p>
          <a:p>
            <a:pPr lvl="1"/>
            <a:r>
              <a:rPr lang="en-US" dirty="0" err="1" smtClean="0"/>
              <a:t>Peixe</a:t>
            </a:r>
            <a:r>
              <a:rPr lang="en-US" dirty="0" smtClean="0"/>
              <a:t> </a:t>
            </a:r>
            <a:r>
              <a:rPr lang="en-US" dirty="0" err="1" smtClean="0"/>
              <a:t>Urbano</a:t>
            </a:r>
            <a:r>
              <a:rPr lang="en-US" dirty="0" smtClean="0"/>
              <a:t> (Portuguese)</a:t>
            </a:r>
          </a:p>
          <a:p>
            <a:pPr lvl="2"/>
            <a:r>
              <a:rPr lang="en-US" dirty="0" smtClean="0"/>
              <a:t>4,309 deals, from Jan 1st, 2012 to Dec 31st,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87F-2505-AA47-8E60-8B9C26FFEDE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Experimental setup</a:t>
            </a:r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Baselines</a:t>
            </a:r>
          </a:p>
          <a:p>
            <a:pPr lvl="1"/>
            <a:r>
              <a:rPr lang="en-US" dirty="0" smtClean="0"/>
              <a:t>GPBM (global predictor)</a:t>
            </a:r>
            <a:br>
              <a:rPr lang="en-US" dirty="0" smtClean="0"/>
            </a:br>
            <a:r>
              <a:rPr lang="en-US" dirty="0" smtClean="0"/>
              <a:t>[Byers et al. 2012]</a:t>
            </a:r>
          </a:p>
          <a:p>
            <a:pPr lvl="1"/>
            <a:r>
              <a:rPr lang="en-US" dirty="0" smtClean="0"/>
              <a:t>OPBM (one predictor per business market)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Lappas</a:t>
            </a:r>
            <a:r>
              <a:rPr lang="en-US" dirty="0" smtClean="0"/>
              <a:t> and </a:t>
            </a:r>
            <a:r>
              <a:rPr lang="en-US" dirty="0" err="1" smtClean="0"/>
              <a:t>Terzi</a:t>
            </a:r>
            <a:r>
              <a:rPr lang="en-US" dirty="0" smtClean="0"/>
              <a:t> 2012]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RMSE averaged over the test days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87F-2505-AA47-8E60-8B9C26FFEDE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700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Q1: How effective is our approach?</a:t>
            </a:r>
            <a:br>
              <a:rPr lang="en-US" dirty="0" smtClean="0"/>
            </a:br>
            <a:r>
              <a:rPr lang="en-US" i="1" dirty="0" smtClean="0"/>
              <a:t>(ours vs. GPBM and OPBM)</a:t>
            </a:r>
          </a:p>
          <a:p>
            <a:r>
              <a:rPr lang="en-US" dirty="0" smtClean="0"/>
              <a:t>Q2: What is the impact of context?</a:t>
            </a:r>
            <a:br>
              <a:rPr lang="en-US" dirty="0" smtClean="0"/>
            </a:br>
            <a:r>
              <a:rPr lang="en-US" i="1" dirty="0" smtClean="0"/>
              <a:t>(contextual vs. global predictors)</a:t>
            </a:r>
          </a:p>
          <a:p>
            <a:r>
              <a:rPr lang="en-US" dirty="0" smtClean="0"/>
              <a:t>Q3: What is the impact of feature spaces</a:t>
            </a:r>
            <a:br>
              <a:rPr lang="en-US" dirty="0" smtClean="0"/>
            </a:br>
            <a:r>
              <a:rPr lang="en-US" i="1" dirty="0" smtClean="0"/>
              <a:t>(textual field + weighting scheme)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(a few highlights: more on the paper)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E59F3-B312-9145-A9E8-3A1A20F64DB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0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effectiveness</a:t>
            </a:r>
            <a:endParaRPr lang="en-US" dirty="0"/>
          </a:p>
        </p:txBody>
      </p:sp>
      <p:sp>
        <p:nvSpPr>
          <p:cNvPr id="38914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RQ1: How effective is our approach?</a:t>
            </a:r>
            <a:endParaRPr lang="en-US" dirty="0"/>
          </a:p>
        </p:txBody>
      </p:sp>
      <p:sp>
        <p:nvSpPr>
          <p:cNvPr id="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D5F2-5C83-F84D-B879-3959A0C26629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44577"/>
              </p:ext>
            </p:extLst>
          </p:nvPr>
        </p:nvGraphicFramePr>
        <p:xfrm>
          <a:off x="939800" y="3652838"/>
          <a:ext cx="11128375" cy="484822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524250"/>
                <a:gridCol w="1520825"/>
                <a:gridCol w="1520825"/>
                <a:gridCol w="1520825"/>
                <a:gridCol w="1520825"/>
                <a:gridCol w="1520825"/>
              </a:tblGrid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RMSE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Ours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/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Groupon</a:t>
                      </a: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 (50)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1.13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2D99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/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LivingSocial</a:t>
                      </a: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 (30)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1.02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2D99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/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 err="1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Peixe</a:t>
                      </a:r>
                      <a:r>
                        <a:rPr kumimoji="0" lang="en-U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 </a:t>
                      </a:r>
                      <a:r>
                        <a:rPr kumimoji="0" lang="en-US" sz="3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Urbano</a:t>
                      </a: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 (30)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1.14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2D99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10002"/>
              </p:ext>
            </p:extLst>
          </p:nvPr>
        </p:nvGraphicFramePr>
        <p:xfrm>
          <a:off x="9022680" y="4411663"/>
          <a:ext cx="3041650" cy="40894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520825"/>
                <a:gridCol w="1520825"/>
              </a:tblGrid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OPBM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Gain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1.35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sym typeface="Gill Sans" charset="0"/>
                        </a:rPr>
                        <a:t>+16.3%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1.11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sym typeface="Gill Sans" charset="0"/>
                        </a:rPr>
                        <a:t>+8.1%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1.25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sym typeface="Gill Sans" charset="0"/>
                        </a:rPr>
                        <a:t>+9.1%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4852"/>
              </p:ext>
            </p:extLst>
          </p:nvPr>
        </p:nvGraphicFramePr>
        <p:xfrm>
          <a:off x="5976138" y="4411663"/>
          <a:ext cx="3041650" cy="40894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520825"/>
                <a:gridCol w="1520825"/>
              </a:tblGrid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GLPR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Gain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1.37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sym typeface="Gill Sans" charset="0"/>
                        </a:rPr>
                        <a:t>+17.6%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1.12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sym typeface="Gill Sans" charset="0"/>
                        </a:rPr>
                        <a:t>+9.6%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1.29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sym typeface="Gill Sans" charset="0"/>
                        </a:rPr>
                        <a:t>+11.7%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Context-aware predictors</a:t>
            </a:r>
            <a:endParaRPr lang="en-US" dirty="0"/>
          </a:p>
        </p:txBody>
      </p:sp>
      <p:sp>
        <p:nvSpPr>
          <p:cNvPr id="41986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RQ2: What is the impact of context?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c</a:t>
            </a:r>
            <a:r>
              <a:rPr lang="en-US" dirty="0" smtClean="0">
                <a:solidFill>
                  <a:srgbClr val="0033CC"/>
                </a:solidFill>
              </a:rPr>
              <a:t>ontextual (+diff)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rgbClr val="FF0000"/>
                </a:solidFill>
              </a:rPr>
              <a:t>global (-diff)</a:t>
            </a:r>
            <a:r>
              <a:rPr lang="en-US" dirty="0" smtClean="0"/>
              <a:t> predictors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7040-C639-1D48-A879-0EC4A48EC402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04564" y="4156075"/>
            <a:ext cx="5665788" cy="5422900"/>
            <a:chOff x="254000" y="4156075"/>
            <a:chExt cx="5665788" cy="5422900"/>
          </a:xfrm>
        </p:grpSpPr>
        <p:pic>
          <p:nvPicPr>
            <p:cNvPr id="4198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00" y="4664075"/>
              <a:ext cx="5665788" cy="491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0" name="Rectangle 4"/>
            <p:cNvSpPr>
              <a:spLocks/>
            </p:cNvSpPr>
            <p:nvPr/>
          </p:nvSpPr>
          <p:spPr bwMode="auto">
            <a:xfrm>
              <a:off x="2563813" y="4156075"/>
              <a:ext cx="1666875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3600">
                  <a:solidFill>
                    <a:srgbClr val="3F691E"/>
                  </a:solidFill>
                  <a:latin typeface="Calibri" charset="0"/>
                  <a:ea typeface="ＭＳ Ｐゴシック" charset="0"/>
                </a:rPr>
                <a:t>Groupon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07046" y="6410568"/>
              <a:ext cx="261389" cy="504056"/>
            </a:xfrm>
            <a:prstGeom prst="rect">
              <a:avLst/>
            </a:prstGeom>
            <a:solidFill>
              <a:srgbClr val="FF000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32328" y="6410568"/>
              <a:ext cx="261389" cy="91973"/>
            </a:xfrm>
            <a:prstGeom prst="rect">
              <a:avLst/>
            </a:prstGeom>
            <a:solidFill>
              <a:srgbClr val="FF000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18424" y="4156075"/>
            <a:ext cx="5918200" cy="4948238"/>
            <a:chOff x="6819900" y="4156075"/>
            <a:chExt cx="5918200" cy="4948238"/>
          </a:xfrm>
        </p:grpSpPr>
        <p:pic>
          <p:nvPicPr>
            <p:cNvPr id="4198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4668838"/>
              <a:ext cx="5918200" cy="443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1" name="Rectangle 5"/>
            <p:cNvSpPr>
              <a:spLocks/>
            </p:cNvSpPr>
            <p:nvPr/>
          </p:nvSpPr>
          <p:spPr bwMode="auto">
            <a:xfrm>
              <a:off x="9034463" y="4156075"/>
              <a:ext cx="2262187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3600">
                  <a:solidFill>
                    <a:srgbClr val="3F691E"/>
                  </a:solidFill>
                  <a:latin typeface="Calibri" charset="0"/>
                  <a:ea typeface="ＭＳ Ｐゴシック" charset="0"/>
                </a:rPr>
                <a:t>Living Social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79628" y="6080410"/>
              <a:ext cx="288000" cy="1044000"/>
            </a:xfrm>
            <a:prstGeom prst="rect">
              <a:avLst/>
            </a:prstGeom>
            <a:solidFill>
              <a:srgbClr val="FF000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80556" y="6080411"/>
              <a:ext cx="287528" cy="251987"/>
            </a:xfrm>
            <a:prstGeom prst="rect">
              <a:avLst/>
            </a:prstGeom>
            <a:solidFill>
              <a:srgbClr val="FF000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023962" y="6080411"/>
              <a:ext cx="287528" cy="97153"/>
            </a:xfrm>
            <a:prstGeom prst="rect">
              <a:avLst/>
            </a:prstGeom>
            <a:solidFill>
              <a:srgbClr val="FF000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36808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markets</a:t>
            </a:r>
            <a:endParaRPr lang="en-US"/>
          </a:p>
        </p:txBody>
      </p:sp>
      <p:sp>
        <p:nvSpPr>
          <p:cNvPr id="1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75A4-5EB6-1A41-BC8E-8663E2C64598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52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51459"/>
              </p:ext>
            </p:extLst>
          </p:nvPr>
        </p:nvGraphicFramePr>
        <p:xfrm>
          <a:off x="1397000" y="2284512"/>
          <a:ext cx="10210800" cy="605336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790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RMSE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# markets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Groupon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 dirty="0" err="1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LivingSocial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P. </a:t>
                      </a:r>
                      <a:r>
                        <a:rPr kumimoji="0" lang="en-US" sz="4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Urbano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</a:tr>
              <a:tr h="650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5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1.366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1.128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1.317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</a:tr>
              <a:tr h="650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10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1.295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1.119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1.244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</a:tr>
              <a:tr h="650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20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1.255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1.094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1.151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</a:tr>
              <a:tr h="650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30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1.192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1.020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1.143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>
                    <a:solidFill>
                      <a:srgbClr val="95B3D7"/>
                    </a:solidFill>
                  </a:tcPr>
                </a:tc>
              </a:tr>
              <a:tr h="650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40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1.196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1.086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1.167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</a:tr>
              <a:tr h="650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50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1.133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1.137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1.149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</a:tr>
              <a:tr h="650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100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1.182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1.093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1.184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797" marB="50797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1108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Feature extraction</a:t>
            </a:r>
          </a:p>
        </p:txBody>
      </p:sp>
      <p:sp>
        <p:nvSpPr>
          <p:cNvPr id="39938" name="Content Placeholder 9"/>
          <p:cNvSpPr>
            <a:spLocks noGrp="1"/>
          </p:cNvSpPr>
          <p:nvPr>
            <p:ph idx="1"/>
          </p:nvPr>
        </p:nvSpPr>
        <p:spPr>
          <a:xfrm>
            <a:off x="650875" y="2276475"/>
            <a:ext cx="11684174" cy="6435725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RQ3: </a:t>
            </a:r>
            <a:r>
              <a:rPr lang="en-US" dirty="0">
                <a:latin typeface="Calibri" charset="0"/>
              </a:rPr>
              <a:t>What is the impact of </a:t>
            </a:r>
            <a:r>
              <a:rPr lang="en-US" dirty="0" smtClean="0">
                <a:latin typeface="Calibri" charset="0"/>
              </a:rPr>
              <a:t>features spaces?</a:t>
            </a:r>
          </a:p>
          <a:p>
            <a:pPr lvl="1"/>
            <a:r>
              <a:rPr lang="en-US" dirty="0" smtClean="0">
                <a:latin typeface="Calibri" charset="0"/>
              </a:rPr>
              <a:t>textual </a:t>
            </a:r>
            <a:r>
              <a:rPr lang="en-US" dirty="0">
                <a:latin typeface="Calibri" charset="0"/>
              </a:rPr>
              <a:t>field + weighting </a:t>
            </a:r>
            <a:r>
              <a:rPr lang="en-US" dirty="0" smtClean="0">
                <a:latin typeface="Calibri" charset="0"/>
              </a:rPr>
              <a:t>scheme</a:t>
            </a:r>
            <a:endParaRPr lang="en-US" dirty="0">
              <a:latin typeface="Calibri" charset="0"/>
            </a:endParaRPr>
          </a:p>
        </p:txBody>
      </p:sp>
      <p:sp>
        <p:nvSpPr>
          <p:cNvPr id="1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BBD4E-6D69-774C-8369-F6ECCCF8D48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512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21051"/>
              </p:ext>
            </p:extLst>
          </p:nvPr>
        </p:nvGraphicFramePr>
        <p:xfrm>
          <a:off x="2540334" y="4090988"/>
          <a:ext cx="7924132" cy="4973635"/>
        </p:xfrm>
        <a:graphic>
          <a:graphicData uri="http://schemas.openxmlformats.org/drawingml/2006/table">
            <a:tbl>
              <a:tblPr firstRow="1">
                <a:effectLst/>
                <a:tableStyleId>{B301B821-A1FF-4177-AEE7-76D212191A09}</a:tableStyleId>
              </a:tblPr>
              <a:tblGrid>
                <a:gridCol w="1267996"/>
                <a:gridCol w="1664034"/>
                <a:gridCol w="1664034"/>
                <a:gridCol w="1664034"/>
                <a:gridCol w="1664034"/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RMSE (</a:t>
                      </a:r>
                      <a:r>
                        <a:rPr kumimoji="0" lang="en-US" sz="4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Groupon</a:t>
                      </a: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)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Name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Title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Desc</a:t>
                      </a: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.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4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Concat</a:t>
                      </a: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.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TS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1.173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1.152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1.167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1.422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TSxIFF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1.211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1.227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1.295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1.214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TF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1.190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1.146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1.157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lang="en-US" sz="3600" b="0" kern="1200" dirty="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  <a:sym typeface="Gill Sans" charset="0"/>
                        </a:rPr>
                        <a:t>1.133</a:t>
                      </a: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TFxIFF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1.198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1.216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1.458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1.213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Feature extraction</a:t>
            </a:r>
          </a:p>
        </p:txBody>
      </p:sp>
      <p:sp>
        <p:nvSpPr>
          <p:cNvPr id="39938" name="Content Placeholder 9"/>
          <p:cNvSpPr>
            <a:spLocks noGrp="1"/>
          </p:cNvSpPr>
          <p:nvPr>
            <p:ph idx="1"/>
          </p:nvPr>
        </p:nvSpPr>
        <p:spPr>
          <a:xfrm>
            <a:off x="650875" y="2276475"/>
            <a:ext cx="11684174" cy="6435725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RQ3: </a:t>
            </a:r>
            <a:r>
              <a:rPr lang="en-US" dirty="0">
                <a:latin typeface="Calibri" charset="0"/>
              </a:rPr>
              <a:t>What is the impact of </a:t>
            </a:r>
            <a:r>
              <a:rPr lang="en-US" dirty="0" smtClean="0">
                <a:latin typeface="Calibri" charset="0"/>
              </a:rPr>
              <a:t>features spaces?</a:t>
            </a:r>
          </a:p>
          <a:p>
            <a:pPr lvl="1"/>
            <a:r>
              <a:rPr lang="en-US" dirty="0" smtClean="0">
                <a:latin typeface="Calibri" charset="0"/>
              </a:rPr>
              <a:t>textual </a:t>
            </a:r>
            <a:r>
              <a:rPr lang="en-US" dirty="0">
                <a:latin typeface="Calibri" charset="0"/>
              </a:rPr>
              <a:t>field + weighting </a:t>
            </a:r>
            <a:r>
              <a:rPr lang="en-US" dirty="0" smtClean="0">
                <a:latin typeface="Calibri" charset="0"/>
              </a:rPr>
              <a:t>scheme</a:t>
            </a:r>
            <a:endParaRPr lang="en-US" dirty="0">
              <a:latin typeface="Calibri" charset="0"/>
            </a:endParaRPr>
          </a:p>
        </p:txBody>
      </p:sp>
      <p:sp>
        <p:nvSpPr>
          <p:cNvPr id="1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BBD4E-6D69-774C-8369-F6ECCCF8D48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512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84471"/>
              </p:ext>
            </p:extLst>
          </p:nvPr>
        </p:nvGraphicFramePr>
        <p:xfrm>
          <a:off x="2540334" y="4090988"/>
          <a:ext cx="7924132" cy="4973635"/>
        </p:xfrm>
        <a:graphic>
          <a:graphicData uri="http://schemas.openxmlformats.org/drawingml/2006/table">
            <a:tbl>
              <a:tblPr firstRow="1">
                <a:effectLst/>
                <a:tableStyleId>{B301B821-A1FF-4177-AEE7-76D212191A09}</a:tableStyleId>
              </a:tblPr>
              <a:tblGrid>
                <a:gridCol w="1267996"/>
                <a:gridCol w="1664034"/>
                <a:gridCol w="1664034"/>
                <a:gridCol w="1664034"/>
                <a:gridCol w="1664034"/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RMSE (</a:t>
                      </a:r>
                      <a:r>
                        <a:rPr kumimoji="0" lang="en-US" sz="4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Groupon</a:t>
                      </a: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)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Name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Title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Desc</a:t>
                      </a: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.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4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Concat</a:t>
                      </a: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.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sym typeface="Gill Sans" charset="0"/>
                        </a:rPr>
                        <a:t>TS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1.173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1.152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1.167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sym typeface="Gill Sans" charset="0"/>
                        </a:rPr>
                        <a:t>1.422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TSxIFF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1.211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1.227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1.295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1.214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TF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1.190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1.146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1.157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lang="en-US" sz="3600" b="0" kern="1200" dirty="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  <a:sym typeface="Gill Sans" charset="0"/>
                        </a:rPr>
                        <a:t>1.133</a:t>
                      </a: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TFxIFF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1.198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1.216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1.458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1.213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81452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Feature extraction</a:t>
            </a:r>
          </a:p>
        </p:txBody>
      </p:sp>
      <p:sp>
        <p:nvSpPr>
          <p:cNvPr id="39938" name="Content Placeholder 9"/>
          <p:cNvSpPr>
            <a:spLocks noGrp="1"/>
          </p:cNvSpPr>
          <p:nvPr>
            <p:ph idx="1"/>
          </p:nvPr>
        </p:nvSpPr>
        <p:spPr>
          <a:xfrm>
            <a:off x="650875" y="2276475"/>
            <a:ext cx="11684174" cy="6435725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RQ3: </a:t>
            </a:r>
            <a:r>
              <a:rPr lang="en-US" dirty="0">
                <a:latin typeface="Calibri" charset="0"/>
              </a:rPr>
              <a:t>What is the impact of </a:t>
            </a:r>
            <a:r>
              <a:rPr lang="en-US" dirty="0" smtClean="0">
                <a:latin typeface="Calibri" charset="0"/>
              </a:rPr>
              <a:t>features spaces?</a:t>
            </a:r>
          </a:p>
          <a:p>
            <a:pPr lvl="1"/>
            <a:r>
              <a:rPr lang="en-US" dirty="0" smtClean="0">
                <a:latin typeface="Calibri" charset="0"/>
              </a:rPr>
              <a:t>textual </a:t>
            </a:r>
            <a:r>
              <a:rPr lang="en-US" dirty="0">
                <a:latin typeface="Calibri" charset="0"/>
              </a:rPr>
              <a:t>field + weighting </a:t>
            </a:r>
            <a:r>
              <a:rPr lang="en-US" dirty="0" smtClean="0">
                <a:latin typeface="Calibri" charset="0"/>
              </a:rPr>
              <a:t>scheme</a:t>
            </a:r>
            <a:endParaRPr lang="en-US" dirty="0">
              <a:latin typeface="Calibri" charset="0"/>
            </a:endParaRPr>
          </a:p>
        </p:txBody>
      </p:sp>
      <p:sp>
        <p:nvSpPr>
          <p:cNvPr id="1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BBD4E-6D69-774C-8369-F6ECCCF8D48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512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41232"/>
              </p:ext>
            </p:extLst>
          </p:nvPr>
        </p:nvGraphicFramePr>
        <p:xfrm>
          <a:off x="2540334" y="4090988"/>
          <a:ext cx="7924132" cy="4973635"/>
        </p:xfrm>
        <a:graphic>
          <a:graphicData uri="http://schemas.openxmlformats.org/drawingml/2006/table">
            <a:tbl>
              <a:tblPr firstRow="1">
                <a:effectLst/>
                <a:tableStyleId>{B301B821-A1FF-4177-AEE7-76D212191A09}</a:tableStyleId>
              </a:tblPr>
              <a:tblGrid>
                <a:gridCol w="1267996"/>
                <a:gridCol w="1664034"/>
                <a:gridCol w="1664034"/>
                <a:gridCol w="1664034"/>
                <a:gridCol w="1664034"/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RMSE (</a:t>
                      </a:r>
                      <a:r>
                        <a:rPr kumimoji="0" lang="en-US" sz="4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Groupon</a:t>
                      </a: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)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Name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Title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Desc</a:t>
                      </a:r>
                      <a:r>
                        <a:rPr kumimoji="0" lang="en-US" sz="4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.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40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Concat</a:t>
                      </a:r>
                      <a:r>
                        <a:rPr kumimoji="0" lang="en-US" sz="40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.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rgbClr val="FFFFFF"/>
                    </a:solidFill>
                  </a:tcPr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TS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1.173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1.152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1.167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1.422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TSxIFF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1.211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1.227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1.295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1.214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sym typeface="Gill Sans" charset="0"/>
                        </a:rPr>
                        <a:t>TF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1.190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1.146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1.157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lang="en-US" sz="3600" b="1" kern="1200" dirty="0">
                          <a:solidFill>
                            <a:srgbClr val="0033CC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  <a:sym typeface="Gill Sans" charset="0"/>
                        </a:rPr>
                        <a:t>1.133</a:t>
                      </a:r>
                    </a:p>
                  </a:txBody>
                  <a:tcPr marL="50807" marR="50807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TFxIFF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1.198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1.216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1.458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1.213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03467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cs typeface="Calibri" charset="0"/>
              </a:rPr>
              <a:t>Daily-Deals Sites (DDSs)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7032C-8212-C140-B336-5B117027D012}" type="slidenum">
              <a:rPr lang="en-US">
                <a:latin typeface="Calibri"/>
                <a:cs typeface="Calibri"/>
              </a:rPr>
              <a:pPr>
                <a:defRPr/>
              </a:pPr>
              <a:t>3</a:t>
            </a:fld>
            <a:endParaRPr lang="en-US">
              <a:latin typeface="Calibri"/>
              <a:cs typeface="Calibri"/>
            </a:endParaRPr>
          </a:p>
        </p:txBody>
      </p:sp>
      <p:grpSp>
        <p:nvGrpSpPr>
          <p:cNvPr id="5123" name="Group 7"/>
          <p:cNvGrpSpPr>
            <a:grpSpLocks/>
          </p:cNvGrpSpPr>
          <p:nvPr/>
        </p:nvGrpSpPr>
        <p:grpSpPr bwMode="auto">
          <a:xfrm>
            <a:off x="4718050" y="2959100"/>
            <a:ext cx="3568700" cy="1503363"/>
            <a:chOff x="4749801" y="2959103"/>
            <a:chExt cx="3568700" cy="1503363"/>
          </a:xfrm>
        </p:grpSpPr>
        <p:sp>
          <p:nvSpPr>
            <p:cNvPr id="16386" name="Rectangle 2"/>
            <p:cNvSpPr>
              <a:spLocks/>
            </p:cNvSpPr>
            <p:nvPr/>
          </p:nvSpPr>
          <p:spPr bwMode="auto">
            <a:xfrm>
              <a:off x="4749801" y="2959103"/>
              <a:ext cx="3568700" cy="889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anchor="ctr"/>
            <a:lstStyle/>
            <a:p>
              <a:pPr>
                <a:defRPr/>
              </a:pPr>
              <a:r>
                <a:rPr lang="en-US" sz="4000" dirty="0">
                  <a:solidFill>
                    <a:srgbClr val="FFFFFF"/>
                  </a:solidFill>
                  <a:latin typeface="Calibri"/>
                  <a:ea typeface="ＭＳ Ｐゴシック" charset="0"/>
                  <a:cs typeface="Calibri"/>
                </a:rPr>
                <a:t>Daily-Deals Site</a:t>
              </a:r>
            </a:p>
          </p:txBody>
        </p:sp>
        <p:sp>
          <p:nvSpPr>
            <p:cNvPr id="5133" name="Rectangle 6"/>
            <p:cNvSpPr>
              <a:spLocks/>
            </p:cNvSpPr>
            <p:nvPr/>
          </p:nvSpPr>
          <p:spPr bwMode="auto">
            <a:xfrm>
              <a:off x="5546726" y="3908428"/>
              <a:ext cx="2000250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3600">
                  <a:solidFill>
                    <a:srgbClr val="3F691E"/>
                  </a:solidFill>
                  <a:latin typeface="Calibri" charset="0"/>
                  <a:ea typeface="ＭＳ Ｐゴシック" charset="0"/>
                </a:rPr>
                <a:t>(mediator)</a:t>
              </a:r>
            </a:p>
          </p:txBody>
        </p:sp>
      </p:grpSp>
      <p:sp>
        <p:nvSpPr>
          <p:cNvPr id="17" name="Rounded Rectangle 16"/>
          <p:cNvSpPr/>
          <p:nvPr/>
        </p:nvSpPr>
        <p:spPr>
          <a:xfrm rot="16200000">
            <a:off x="4629944" y="1708944"/>
            <a:ext cx="3744913" cy="10512425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46638" y="7035800"/>
            <a:ext cx="3311525" cy="1370013"/>
            <a:chOff x="4054128" y="7541096"/>
            <a:chExt cx="3312368" cy="1370696"/>
          </a:xfrm>
        </p:grpSpPr>
        <p:sp>
          <p:nvSpPr>
            <p:cNvPr id="5130" name="Line 5"/>
            <p:cNvSpPr>
              <a:spLocks noChangeShapeType="1"/>
            </p:cNvSpPr>
            <p:nvPr/>
          </p:nvSpPr>
          <p:spPr bwMode="auto">
            <a:xfrm rot="5400000" flipH="1">
              <a:off x="5710312" y="6604992"/>
              <a:ext cx="0" cy="3312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Rectangle 6"/>
            <p:cNvSpPr>
              <a:spLocks/>
            </p:cNvSpPr>
            <p:nvPr/>
          </p:nvSpPr>
          <p:spPr bwMode="auto">
            <a:xfrm>
              <a:off x="5146493" y="7541096"/>
              <a:ext cx="1127638" cy="1370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3F691E"/>
                  </a:solidFill>
                  <a:latin typeface="Calibri" charset="0"/>
                  <a:ea typeface="ＭＳ Ｐゴシック" charset="0"/>
                </a:rPr>
                <a:t>Deal</a:t>
              </a:r>
            </a:p>
            <a:p>
              <a:pPr algn="l"/>
              <a:r>
                <a:rPr lang="en-US">
                  <a:solidFill>
                    <a:srgbClr val="3F691E"/>
                  </a:solidFill>
                  <a:latin typeface="Calibri" charset="0"/>
                  <a:ea typeface="ＭＳ Ｐゴシック" charset="0"/>
                </a:rPr>
                <a:t>Size?</a:t>
              </a:r>
            </a:p>
          </p:txBody>
        </p:sp>
      </p:grpSp>
      <p:sp>
        <p:nvSpPr>
          <p:cNvPr id="25" name="Rectangle 4"/>
          <p:cNvSpPr>
            <a:spLocks/>
          </p:cNvSpPr>
          <p:nvPr/>
        </p:nvSpPr>
        <p:spPr bwMode="auto">
          <a:xfrm>
            <a:off x="2041525" y="6942138"/>
            <a:ext cx="2447925" cy="1557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anchor="ctr"/>
          <a:lstStyle/>
          <a:p>
            <a:pPr>
              <a:defRPr/>
            </a:pPr>
            <a:r>
              <a:rPr lang="en-US" sz="4000" dirty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Available</a:t>
            </a:r>
          </a:p>
          <a:p>
            <a:pPr>
              <a:defRPr/>
            </a:pPr>
            <a:r>
              <a:rPr lang="en-US" sz="4000" dirty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Deals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2227263" y="5429250"/>
            <a:ext cx="207645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F691E"/>
                </a:solidFill>
                <a:latin typeface="Calibri" charset="0"/>
                <a:ea typeface="ＭＳ Ｐゴシック" charset="0"/>
              </a:rPr>
              <a:t>Deal</a:t>
            </a:r>
          </a:p>
          <a:p>
            <a:r>
              <a:rPr lang="en-US">
                <a:solidFill>
                  <a:srgbClr val="3F691E"/>
                </a:solidFill>
                <a:latin typeface="Calibri" charset="0"/>
                <a:ea typeface="ＭＳ Ｐゴシック" charset="0"/>
              </a:rPr>
              <a:t>Selection</a:t>
            </a:r>
          </a:p>
        </p:txBody>
      </p:sp>
      <p:sp>
        <p:nvSpPr>
          <p:cNvPr id="24" name="Rectangle 3"/>
          <p:cNvSpPr>
            <a:spLocks/>
          </p:cNvSpPr>
          <p:nvPr/>
        </p:nvSpPr>
        <p:spPr bwMode="auto">
          <a:xfrm>
            <a:off x="8515350" y="6942138"/>
            <a:ext cx="2447925" cy="1516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anchor="ctr"/>
          <a:lstStyle/>
          <a:p>
            <a:pPr>
              <a:defRPr/>
            </a:pPr>
            <a:r>
              <a:rPr lang="en-US" sz="4000" dirty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Catalog</a:t>
            </a:r>
          </a:p>
        </p:txBody>
      </p:sp>
      <p:sp>
        <p:nvSpPr>
          <p:cNvPr id="21" name="Rectangle 8"/>
          <p:cNvSpPr>
            <a:spLocks/>
          </p:cNvSpPr>
          <p:nvPr/>
        </p:nvSpPr>
        <p:spPr bwMode="auto">
          <a:xfrm>
            <a:off x="8220075" y="5453063"/>
            <a:ext cx="303847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alibri" charset="0"/>
                <a:ea typeface="ＭＳ Ｐゴシック" charset="0"/>
              </a:rPr>
              <a:t>Revenue</a:t>
            </a:r>
          </a:p>
          <a:p>
            <a:r>
              <a:rPr lang="en-US">
                <a:solidFill>
                  <a:schemeClr val="tx1"/>
                </a:solidFill>
                <a:latin typeface="Calibri" charset="0"/>
                <a:ea typeface="ＭＳ Ｐゴシック" charset="0"/>
              </a:rPr>
              <a:t>Maximization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  <p:bldP spid="20" grpId="0"/>
      <p:bldP spid="24" grpId="0" animBg="1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Feature extraction</a:t>
            </a:r>
          </a:p>
        </p:txBody>
      </p:sp>
      <p:sp>
        <p:nvSpPr>
          <p:cNvPr id="39938" name="Content Placeholder 9"/>
          <p:cNvSpPr>
            <a:spLocks noGrp="1"/>
          </p:cNvSpPr>
          <p:nvPr>
            <p:ph idx="1"/>
          </p:nvPr>
        </p:nvSpPr>
        <p:spPr>
          <a:xfrm>
            <a:off x="650875" y="2276475"/>
            <a:ext cx="11684174" cy="6435725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RQ3: </a:t>
            </a:r>
            <a:r>
              <a:rPr lang="en-US" dirty="0">
                <a:latin typeface="Calibri" charset="0"/>
              </a:rPr>
              <a:t>What is the impact of </a:t>
            </a:r>
            <a:r>
              <a:rPr lang="en-US" dirty="0" smtClean="0">
                <a:latin typeface="Calibri" charset="0"/>
              </a:rPr>
              <a:t>features spaces?</a:t>
            </a:r>
          </a:p>
          <a:p>
            <a:pPr lvl="1"/>
            <a:r>
              <a:rPr lang="en-US" dirty="0" smtClean="0">
                <a:latin typeface="Calibri" charset="0"/>
              </a:rPr>
              <a:t>textual </a:t>
            </a:r>
            <a:r>
              <a:rPr lang="en-US" dirty="0">
                <a:latin typeface="Calibri" charset="0"/>
              </a:rPr>
              <a:t>field + weighting </a:t>
            </a:r>
            <a:r>
              <a:rPr lang="en-US" dirty="0" smtClean="0">
                <a:latin typeface="Calibri" charset="0"/>
              </a:rPr>
              <a:t>scheme</a:t>
            </a:r>
            <a:endParaRPr lang="en-US" dirty="0">
              <a:latin typeface="Calibri" charset="0"/>
            </a:endParaRPr>
          </a:p>
        </p:txBody>
      </p:sp>
      <p:sp>
        <p:nvSpPr>
          <p:cNvPr id="1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BBD4E-6D69-774C-8369-F6ECCCF8D48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512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24763"/>
              </p:ext>
            </p:extLst>
          </p:nvPr>
        </p:nvGraphicFramePr>
        <p:xfrm>
          <a:off x="2540334" y="4090988"/>
          <a:ext cx="7924132" cy="4973635"/>
        </p:xfrm>
        <a:graphic>
          <a:graphicData uri="http://schemas.openxmlformats.org/drawingml/2006/table">
            <a:tbl>
              <a:tblPr firstRow="1">
                <a:effectLst/>
                <a:tableStyleId>{B301B821-A1FF-4177-AEE7-76D212191A09}</a:tableStyleId>
              </a:tblPr>
              <a:tblGrid>
                <a:gridCol w="1267996"/>
                <a:gridCol w="1664034"/>
                <a:gridCol w="1664034"/>
                <a:gridCol w="1664034"/>
                <a:gridCol w="1664034"/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RMSE (</a:t>
                      </a:r>
                      <a:r>
                        <a:rPr kumimoji="0" lang="en-US" sz="4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Groupon</a:t>
                      </a: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)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Name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Title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Desc</a:t>
                      </a: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.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4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Concat</a:t>
                      </a: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Gill Sans" charset="0"/>
                        </a:rPr>
                        <a:t>.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TS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1.173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1.152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1.167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sym typeface="Gill Sans" charset="0"/>
                        </a:rPr>
                        <a:t>1.422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sym typeface="Gill Sans" charset="0"/>
                        </a:rPr>
                        <a:t>TSxIFF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1.211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1.227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1.295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1.214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TF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1.190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1.146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1.157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lang="en-US" sz="3600" b="1" kern="1200" dirty="0">
                          <a:solidFill>
                            <a:srgbClr val="0033CC"/>
                          </a:solidFill>
                          <a:latin typeface="Calibri" charset="0"/>
                          <a:ea typeface="ＭＳ Ｐゴシック" charset="0"/>
                          <a:cs typeface="ＭＳ Ｐゴシック" charset="0"/>
                          <a:sym typeface="Gill Sans" charset="0"/>
                        </a:rPr>
                        <a:t>1.133</a:t>
                      </a: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</a:tr>
              <a:tr h="852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sym typeface="Gill Sans" charset="0"/>
                        </a:rPr>
                        <a:t>TFxIFF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1.198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1.216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1.458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9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Gill Sans" charset="0"/>
                        </a:rPr>
                        <a:t>1.213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7" marR="50807" marT="50800" marB="50800" anchor="ctr" horzOverflow="overflow"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4580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cs typeface="Calibri" charset="0"/>
              </a:rPr>
              <a:t>Wrap-up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cs typeface="Calibri" charset="0"/>
              </a:rPr>
              <a:t>Introduced a novel context-aware, content-based approach for deal size prediction</a:t>
            </a:r>
          </a:p>
          <a:p>
            <a:pPr lvl="1"/>
            <a:r>
              <a:rPr lang="en-US" dirty="0">
                <a:latin typeface="Calibri" charset="0"/>
                <a:cs typeface="Calibri" charset="0"/>
              </a:rPr>
              <a:t>Overcomes deals volatility</a:t>
            </a:r>
          </a:p>
          <a:p>
            <a:pPr lvl="1"/>
            <a:r>
              <a:rPr lang="en-US" dirty="0">
                <a:latin typeface="Calibri" charset="0"/>
                <a:cs typeface="Calibri" charset="0"/>
              </a:rPr>
              <a:t>Exploits within-market interference</a:t>
            </a:r>
          </a:p>
          <a:p>
            <a:r>
              <a:rPr lang="en-US" dirty="0">
                <a:latin typeface="Calibri" charset="0"/>
                <a:cs typeface="Calibri" charset="0"/>
              </a:rPr>
              <a:t>Taking into account deals interaction and structure </a:t>
            </a:r>
            <a:r>
              <a:rPr lang="en-US" dirty="0" smtClean="0">
                <a:latin typeface="Calibri" charset="0"/>
                <a:cs typeface="Calibri" charset="0"/>
              </a:rPr>
              <a:t>improves </a:t>
            </a:r>
            <a:r>
              <a:rPr lang="en-US" dirty="0">
                <a:latin typeface="Calibri" charset="0"/>
                <a:cs typeface="Calibri" charset="0"/>
              </a:rPr>
              <a:t>deal size prediction</a:t>
            </a:r>
          </a:p>
          <a:p>
            <a:pPr lvl="1"/>
            <a:r>
              <a:rPr lang="en-US" dirty="0">
                <a:latin typeface="Calibri" charset="0"/>
                <a:cs typeface="Calibri" charset="0"/>
              </a:rPr>
              <a:t>Gains range from 8% to 17%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541EE-3822-6543-86D6-A492D41FEA4B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cs typeface="Calibri" charset="0"/>
              </a:rPr>
              <a:t>Future </a:t>
            </a:r>
            <a:r>
              <a:rPr lang="en-US" dirty="0" smtClean="0">
                <a:latin typeface="Calibri" charset="0"/>
                <a:cs typeface="Calibri" charset="0"/>
              </a:rPr>
              <a:t>work</a:t>
            </a:r>
            <a:endParaRPr lang="en-US" dirty="0">
              <a:latin typeface="Calibri" charset="0"/>
              <a:cs typeface="Calibri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cs typeface="Calibri" charset="0"/>
              </a:rPr>
              <a:t>Market identification</a:t>
            </a:r>
          </a:p>
          <a:p>
            <a:pPr lvl="1"/>
            <a:r>
              <a:rPr lang="en-US" dirty="0" smtClean="0">
                <a:latin typeface="Calibri" charset="0"/>
                <a:cs typeface="Calibri" charset="0"/>
              </a:rPr>
              <a:t>Non-textual features</a:t>
            </a:r>
          </a:p>
          <a:p>
            <a:pPr lvl="1"/>
            <a:r>
              <a:rPr lang="en-US" dirty="0" smtClean="0">
                <a:latin typeface="Calibri" charset="0"/>
                <a:cs typeface="Calibri" charset="0"/>
              </a:rPr>
              <a:t>Hierarchical, soft clustering</a:t>
            </a:r>
          </a:p>
          <a:p>
            <a:r>
              <a:rPr lang="en-US" dirty="0" smtClean="0">
                <a:latin typeface="Calibri" charset="0"/>
                <a:cs typeface="Calibri" charset="0"/>
              </a:rPr>
              <a:t>Context-aware prediction</a:t>
            </a:r>
          </a:p>
          <a:p>
            <a:pPr lvl="1"/>
            <a:r>
              <a:rPr lang="en-US" dirty="0" smtClean="0">
                <a:latin typeface="Calibri" charset="0"/>
                <a:cs typeface="Calibri" charset="0"/>
              </a:rPr>
              <a:t>Predict competition / complementarity</a:t>
            </a:r>
          </a:p>
          <a:p>
            <a:pPr lvl="1"/>
            <a:r>
              <a:rPr lang="en-US" dirty="0" smtClean="0">
                <a:latin typeface="Calibri" charset="0"/>
                <a:cs typeface="Calibri" charset="0"/>
              </a:rPr>
              <a:t>Incorporate anchoring (position bias)</a:t>
            </a:r>
          </a:p>
          <a:p>
            <a:endParaRPr lang="en-US" dirty="0">
              <a:latin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002A8-CD14-9F4C-A159-6A007CBD046B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974725" y="2068513"/>
            <a:ext cx="11055350" cy="2090737"/>
          </a:xfrm>
        </p:spPr>
        <p:txBody>
          <a:bodyPr/>
          <a:lstStyle/>
          <a:p>
            <a:r>
              <a:rPr lang="en-US" sz="8800">
                <a:latin typeface="Calibri" charset="0"/>
              </a:rPr>
              <a:t>Context-aware</a:t>
            </a:r>
            <a:br>
              <a:rPr lang="en-US" sz="8800">
                <a:latin typeface="Calibri" charset="0"/>
              </a:rPr>
            </a:br>
            <a:r>
              <a:rPr lang="en-US" sz="8800">
                <a:latin typeface="Calibri" charset="0"/>
              </a:rPr>
              <a:t>Deal Size Prediction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51038" y="5021263"/>
            <a:ext cx="9102725" cy="3689350"/>
          </a:xfrm>
        </p:spPr>
        <p:txBody>
          <a:bodyPr rtlCol="0">
            <a:noAutofit/>
          </a:bodyPr>
          <a:lstStyle/>
          <a:p>
            <a:pPr defTabSz="650230" fontAlgn="auto">
              <a:spcAft>
                <a:spcPts val="0"/>
              </a:spcAft>
              <a:buFont typeface="Arial"/>
              <a:buNone/>
              <a:defRPr/>
            </a:pPr>
            <a:r>
              <a:rPr lang="en-US" sz="4800" dirty="0" err="1" smtClean="0">
                <a:ea typeface="+mn-ea"/>
                <a:cs typeface="+mn-cs"/>
              </a:rPr>
              <a:t>Anisio</a:t>
            </a:r>
            <a:r>
              <a:rPr lang="en-US" sz="4800" dirty="0" smtClean="0">
                <a:ea typeface="+mn-ea"/>
                <a:cs typeface="+mn-cs"/>
              </a:rPr>
              <a:t> </a:t>
            </a:r>
            <a:r>
              <a:rPr lang="en-US" sz="4800" dirty="0" err="1" smtClean="0">
                <a:ea typeface="+mn-ea"/>
                <a:cs typeface="+mn-cs"/>
              </a:rPr>
              <a:t>Lacerda</a:t>
            </a:r>
            <a:r>
              <a:rPr lang="en-US" sz="4800" dirty="0" smtClean="0">
                <a:ea typeface="+mn-ea"/>
                <a:cs typeface="+mn-cs"/>
              </a:rPr>
              <a:t> (CEFET-MG)</a:t>
            </a:r>
          </a:p>
          <a:p>
            <a:pPr defTabSz="650230" fontAlgn="auto">
              <a:spcAft>
                <a:spcPts val="0"/>
              </a:spcAft>
              <a:buFont typeface="Arial"/>
              <a:buNone/>
              <a:defRPr/>
            </a:pPr>
            <a:r>
              <a:rPr lang="en-US" sz="4800" dirty="0" smtClean="0">
                <a:ea typeface="+mn-ea"/>
                <a:cs typeface="+mn-cs"/>
              </a:rPr>
              <a:t>Adriano </a:t>
            </a:r>
            <a:r>
              <a:rPr lang="en-US" sz="4800" dirty="0" err="1" smtClean="0">
                <a:ea typeface="+mn-ea"/>
                <a:cs typeface="+mn-cs"/>
              </a:rPr>
              <a:t>Veloso</a:t>
            </a:r>
            <a:r>
              <a:rPr lang="en-US" sz="4800" dirty="0" smtClean="0">
                <a:ea typeface="+mn-ea"/>
                <a:cs typeface="+mn-cs"/>
              </a:rPr>
              <a:t> (UFMG)</a:t>
            </a:r>
          </a:p>
          <a:p>
            <a:pPr defTabSz="650230" fontAlgn="auto">
              <a:spcAft>
                <a:spcPts val="0"/>
              </a:spcAft>
              <a:buFont typeface="Arial"/>
              <a:buNone/>
              <a:defRPr/>
            </a:pPr>
            <a:r>
              <a:rPr lang="en-US" sz="4800" u="sng" dirty="0" smtClean="0">
                <a:solidFill>
                  <a:srgbClr val="003DCC"/>
                </a:solidFill>
                <a:ea typeface="+mn-ea"/>
                <a:cs typeface="+mn-cs"/>
              </a:rPr>
              <a:t>Rodrygo Santos (UFMG)</a:t>
            </a:r>
          </a:p>
          <a:p>
            <a:pPr defTabSz="650230" fontAlgn="auto">
              <a:spcAft>
                <a:spcPts val="0"/>
              </a:spcAft>
              <a:buFont typeface="Arial"/>
              <a:buNone/>
              <a:defRPr/>
            </a:pPr>
            <a:r>
              <a:rPr lang="en-US" sz="4800" dirty="0" err="1" smtClean="0">
                <a:ea typeface="+mn-ea"/>
                <a:cs typeface="+mn-cs"/>
              </a:rPr>
              <a:t>Nivio</a:t>
            </a:r>
            <a:r>
              <a:rPr lang="en-US" sz="4800" dirty="0" smtClean="0">
                <a:ea typeface="+mn-ea"/>
                <a:cs typeface="+mn-cs"/>
              </a:rPr>
              <a:t> </a:t>
            </a:r>
            <a:r>
              <a:rPr lang="en-US" sz="4800" dirty="0" err="1" smtClean="0">
                <a:ea typeface="+mn-ea"/>
                <a:cs typeface="+mn-cs"/>
              </a:rPr>
              <a:t>Ziviani</a:t>
            </a:r>
            <a:r>
              <a:rPr lang="en-US" sz="4800" dirty="0" smtClean="0">
                <a:ea typeface="+mn-ea"/>
                <a:cs typeface="+mn-cs"/>
              </a:rPr>
              <a:t> (UFMG/</a:t>
            </a:r>
            <a:r>
              <a:rPr lang="en-US" sz="4800" dirty="0" err="1" smtClean="0">
                <a:ea typeface="+mn-ea"/>
                <a:cs typeface="+mn-cs"/>
              </a:rPr>
              <a:t>Zunnit</a:t>
            </a:r>
            <a:r>
              <a:rPr lang="en-US" sz="4800" dirty="0" smtClean="0">
                <a:ea typeface="+mn-ea"/>
                <a:cs typeface="+mn-cs"/>
              </a:rPr>
              <a:t>)</a:t>
            </a:r>
            <a:endParaRPr lang="en-US" sz="4800" dirty="0"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cs typeface="Calibri" charset="0"/>
              </a:rPr>
              <a:t>Deal size prediction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cs typeface="Calibri" charset="0"/>
              </a:rPr>
              <a:t>Predict how many coupons will be sold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0E2CA-5837-334C-82E8-7A0590CA38D0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3724275"/>
            <a:ext cx="7094538" cy="5422900"/>
          </a:xfrm>
          <a:prstGeom prst="rect">
            <a:avLst/>
          </a:prstGeom>
          <a:noFill/>
          <a:ln>
            <a:noFill/>
          </a:ln>
          <a:effectLst>
            <a:outerShdw blurRad="38100" dist="101599" dir="306002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6116638"/>
            <a:ext cx="5291138" cy="2505075"/>
          </a:xfrm>
          <a:prstGeom prst="rect">
            <a:avLst/>
          </a:prstGeom>
          <a:noFill/>
          <a:ln>
            <a:noFill/>
          </a:ln>
          <a:effectLst>
            <a:outerShdw blurRad="38100" dist="76199" dir="3059993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Challenge #1: catalog volatility</a:t>
            </a:r>
            <a:endParaRPr lang="en-US" dirty="0">
              <a:latin typeface="Calibri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Lack of historical purchase data</a:t>
            </a:r>
          </a:p>
          <a:p>
            <a:pPr lvl="1"/>
            <a:r>
              <a:rPr lang="en-US">
                <a:latin typeface="Calibri" charset="0"/>
              </a:rPr>
              <a:t>30% of new deals each day on average</a:t>
            </a:r>
          </a:p>
          <a:p>
            <a:pPr lvl="1"/>
            <a:r>
              <a:rPr lang="en-US">
                <a:latin typeface="Calibri" charset="0"/>
              </a:rPr>
              <a:t>Maximum deal lifetime of 4-5 days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2AD94-CD29-F34E-8ADF-A3BBD58E662C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5021263"/>
            <a:ext cx="1151255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cs typeface="Calibri" charset="0"/>
              </a:rPr>
              <a:t>Related work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Global Predictor (GLPR)</a:t>
            </a:r>
            <a:br>
              <a:rPr lang="en-US">
                <a:latin typeface="Calibri" charset="0"/>
              </a:rPr>
            </a:br>
            <a:r>
              <a:rPr lang="en-US" sz="4000">
                <a:latin typeface="Calibri" charset="0"/>
              </a:rPr>
              <a:t>[Byers et al. 2012]</a:t>
            </a:r>
            <a:endParaRPr lang="en-US">
              <a:latin typeface="Calibri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63069-9C4F-4A49-8A50-44251975B6BC}" type="slidenum">
              <a:rPr lang="en-US"/>
              <a:pPr>
                <a:defRPr/>
              </a:pPr>
              <a:t>6</a:t>
            </a:fld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125913" y="5092700"/>
            <a:ext cx="1871662" cy="1333500"/>
            <a:chOff x="4126136" y="5092824"/>
            <a:chExt cx="1872208" cy="1333490"/>
          </a:xfrm>
        </p:grpSpPr>
        <p:sp>
          <p:nvSpPr>
            <p:cNvPr id="10261" name="TextBox 32"/>
            <p:cNvSpPr txBox="1">
              <a:spLocks noChangeArrowheads="1"/>
            </p:cNvSpPr>
            <p:nvPr/>
          </p:nvSpPr>
          <p:spPr bwMode="auto">
            <a:xfrm>
              <a:off x="4126136" y="5092824"/>
              <a:ext cx="187220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Global Predictor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845483" y="5978642"/>
              <a:ext cx="447806" cy="44767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anchor="ctr"/>
            <a:lstStyle/>
            <a:p>
              <a:pPr>
                <a:defRPr/>
              </a:pPr>
              <a:r>
                <a:rPr lang="en-US" sz="2000" i="1" dirty="0"/>
                <a:t>P</a:t>
              </a:r>
              <a:endParaRPr lang="en-US" sz="2000" i="1" baseline="-25000" dirty="0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1774825" y="6215063"/>
            <a:ext cx="8477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941763" y="6215063"/>
            <a:ext cx="8477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43" name="TextBox 30742"/>
          <p:cNvSpPr txBox="1">
            <a:spLocks noChangeArrowheads="1"/>
          </p:cNvSpPr>
          <p:nvPr/>
        </p:nvSpPr>
        <p:spPr bwMode="auto">
          <a:xfrm>
            <a:off x="5665788" y="5724525"/>
            <a:ext cx="1582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400">
                <a:latin typeface="Calibri" charset="0"/>
                <a:cs typeface="Calibri" charset="0"/>
              </a:rPr>
              <a:t>Predictions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5353050" y="6215063"/>
            <a:ext cx="221615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27050" y="5081588"/>
            <a:ext cx="1295400" cy="1449387"/>
            <a:chOff x="526608" y="5082006"/>
            <a:chExt cx="1296144" cy="1448718"/>
          </a:xfrm>
        </p:grpSpPr>
        <p:grpSp>
          <p:nvGrpSpPr>
            <p:cNvPr id="18" name="Group 17"/>
            <p:cNvGrpSpPr/>
            <p:nvPr/>
          </p:nvGrpSpPr>
          <p:grpSpPr>
            <a:xfrm>
              <a:off x="650050" y="5954660"/>
              <a:ext cx="1049260" cy="576064"/>
              <a:chOff x="813768" y="3508648"/>
              <a:chExt cx="1224136" cy="576064"/>
            </a:xfrm>
            <a:solidFill>
              <a:schemeClr val="bg1">
                <a:lumMod val="85000"/>
              </a:schemeClr>
            </a:solidFill>
          </p:grpSpPr>
          <p:sp>
            <p:nvSpPr>
              <p:cNvPr id="19" name="Document 18"/>
              <p:cNvSpPr/>
              <p:nvPr/>
            </p:nvSpPr>
            <p:spPr>
              <a:xfrm>
                <a:off x="957784" y="3508648"/>
                <a:ext cx="1080120" cy="432048"/>
              </a:xfrm>
              <a:prstGeom prst="flowChartDocumen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Document 20"/>
              <p:cNvSpPr/>
              <p:nvPr/>
            </p:nvSpPr>
            <p:spPr>
              <a:xfrm>
                <a:off x="885776" y="3580656"/>
                <a:ext cx="1080120" cy="432048"/>
              </a:xfrm>
              <a:prstGeom prst="flowChartDocumen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Document 22"/>
              <p:cNvSpPr/>
              <p:nvPr/>
            </p:nvSpPr>
            <p:spPr>
              <a:xfrm>
                <a:off x="813768" y="3652664"/>
                <a:ext cx="1080120" cy="432048"/>
              </a:xfrm>
              <a:prstGeom prst="flowChartDocumen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260" name="TextBox 114"/>
            <p:cNvSpPr txBox="1">
              <a:spLocks noChangeArrowheads="1"/>
            </p:cNvSpPr>
            <p:nvPr/>
          </p:nvSpPr>
          <p:spPr bwMode="auto">
            <a:xfrm>
              <a:off x="526608" y="5082006"/>
              <a:ext cx="129614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Deals Catalog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628900" y="5081588"/>
            <a:ext cx="1295400" cy="1412875"/>
            <a:chOff x="2628370" y="5082006"/>
            <a:chExt cx="1296144" cy="1412714"/>
          </a:xfrm>
        </p:grpSpPr>
        <p:grpSp>
          <p:nvGrpSpPr>
            <p:cNvPr id="27" name="Group 26"/>
            <p:cNvGrpSpPr/>
            <p:nvPr/>
          </p:nvGrpSpPr>
          <p:grpSpPr>
            <a:xfrm>
              <a:off x="2690091" y="5990664"/>
              <a:ext cx="1172702" cy="504056"/>
              <a:chOff x="2541960" y="3508648"/>
              <a:chExt cx="1368152" cy="504056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Predefined Process 19"/>
              <p:cNvSpPr/>
              <p:nvPr/>
            </p:nvSpPr>
            <p:spPr>
              <a:xfrm>
                <a:off x="2685976" y="3508648"/>
                <a:ext cx="1224136" cy="360040"/>
              </a:xfrm>
              <a:prstGeom prst="flowChartPredefined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Predefined Process 21"/>
              <p:cNvSpPr/>
              <p:nvPr/>
            </p:nvSpPr>
            <p:spPr>
              <a:xfrm>
                <a:off x="2613968" y="3580656"/>
                <a:ext cx="1224136" cy="360040"/>
              </a:xfrm>
              <a:prstGeom prst="flowChartPredefined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Predefined Process 23"/>
              <p:cNvSpPr/>
              <p:nvPr/>
            </p:nvSpPr>
            <p:spPr>
              <a:xfrm>
                <a:off x="2541960" y="3652664"/>
                <a:ext cx="1224136" cy="360040"/>
              </a:xfrm>
              <a:prstGeom prst="flowChartPredefined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258" name="TextBox 115"/>
            <p:cNvSpPr txBox="1">
              <a:spLocks noChangeArrowheads="1"/>
            </p:cNvSpPr>
            <p:nvPr/>
          </p:nvSpPr>
          <p:spPr bwMode="auto">
            <a:xfrm>
              <a:off x="2628370" y="5082006"/>
              <a:ext cx="129614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>
                  <a:latin typeface="Calibri" charset="0"/>
                  <a:cs typeface="Calibri" charset="0"/>
                </a:rPr>
                <a:t>Deals Vectors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409700" y="6219825"/>
            <a:ext cx="1570038" cy="2938463"/>
            <a:chOff x="1410241" y="6219388"/>
            <a:chExt cx="1568920" cy="2939628"/>
          </a:xfrm>
        </p:grpSpPr>
        <p:sp>
          <p:nvSpPr>
            <p:cNvPr id="15" name="Rounded Rectangle 14"/>
            <p:cNvSpPr/>
            <p:nvPr/>
          </p:nvSpPr>
          <p:spPr>
            <a:xfrm>
              <a:off x="1410241" y="8295074"/>
              <a:ext cx="1568920" cy="86394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>
                <a:defRPr/>
              </a:pPr>
              <a:r>
                <a:rPr lang="en-US" sz="2400" dirty="0"/>
                <a:t>Feature Extraction</a:t>
              </a:r>
            </a:p>
          </p:txBody>
        </p:sp>
        <p:cxnSp>
          <p:nvCxnSpPr>
            <p:cNvPr id="117" name="Straight Arrow Connector 116"/>
            <p:cNvCxnSpPr>
              <a:endCxn id="15" idx="0"/>
            </p:cNvCxnSpPr>
            <p:nvPr/>
          </p:nvCxnSpPr>
          <p:spPr>
            <a:xfrm>
              <a:off x="2181217" y="6219388"/>
              <a:ext cx="14278" cy="20756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573463" y="6223000"/>
            <a:ext cx="1568450" cy="2935288"/>
            <a:chOff x="3572853" y="6223398"/>
            <a:chExt cx="1568920" cy="2935618"/>
          </a:xfrm>
        </p:grpSpPr>
        <p:sp>
          <p:nvSpPr>
            <p:cNvPr id="29" name="Rounded Rectangle 28"/>
            <p:cNvSpPr/>
            <p:nvPr/>
          </p:nvSpPr>
          <p:spPr>
            <a:xfrm>
              <a:off x="3572853" y="8295319"/>
              <a:ext cx="1568920" cy="8636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>
                <a:defRPr/>
              </a:pPr>
              <a:r>
                <a:rPr lang="en-US" sz="2400" dirty="0"/>
                <a:t>Predictor Learning</a:t>
              </a:r>
            </a:p>
          </p:txBody>
        </p:sp>
        <p:cxnSp>
          <p:nvCxnSpPr>
            <p:cNvPr id="130" name="Straight Arrow Connector 129"/>
            <p:cNvCxnSpPr>
              <a:endCxn id="29" idx="0"/>
            </p:cNvCxnSpPr>
            <p:nvPr/>
          </p:nvCxnSpPr>
          <p:spPr>
            <a:xfrm>
              <a:off x="4341433" y="6223398"/>
              <a:ext cx="15880" cy="207192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Challenge #2: deals specificity</a:t>
            </a:r>
            <a:endParaRPr lang="en-US" dirty="0">
              <a:latin typeface="Calibri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4122738" cy="6435725"/>
          </a:xfrm>
        </p:spPr>
        <p:txBody>
          <a:bodyPr rtlCol="0">
            <a:normAutofit fontScale="92500"/>
          </a:bodyPr>
          <a:lstStyle/>
          <a:p>
            <a:pPr marL="487672" indent="-487672" defTabSz="650230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Different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deals</a:t>
            </a:r>
            <a:endParaRPr lang="en-US" dirty="0">
              <a:ea typeface="+mn-ea"/>
              <a:cs typeface="+mn-cs"/>
            </a:endParaRPr>
          </a:p>
          <a:p>
            <a:pPr marL="487672" indent="-487672" defTabSz="650230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Different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content</a:t>
            </a:r>
          </a:p>
          <a:p>
            <a:pPr marL="487672" indent="-487672" defTabSz="650230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Different prediction</a:t>
            </a:r>
          </a:p>
          <a:p>
            <a:pPr marL="0" indent="0" defTabSz="650230" fontAlgn="auto">
              <a:spcAft>
                <a:spcPts val="0"/>
              </a:spcAft>
              <a:buNone/>
              <a:defRPr/>
            </a:pPr>
            <a:endParaRPr lang="en-US" sz="3500" dirty="0">
              <a:ea typeface="+mn-ea"/>
              <a:cs typeface="+mn-cs"/>
            </a:endParaRPr>
          </a:p>
          <a:p>
            <a:pPr marL="0" indent="0" defTabSz="650230" fontAlgn="auto">
              <a:spcAft>
                <a:spcPts val="0"/>
              </a:spcAft>
              <a:buNone/>
              <a:defRPr/>
            </a:pPr>
            <a:r>
              <a:rPr lang="en-US" dirty="0" smtClean="0"/>
              <a:t>Deals belong to </a:t>
            </a:r>
            <a:r>
              <a:rPr lang="en-US" sz="8000" dirty="0" smtClean="0">
                <a:solidFill>
                  <a:srgbClr val="003DCC"/>
                </a:solidFill>
              </a:rPr>
              <a:t>MARKETS</a:t>
            </a:r>
            <a:endParaRPr lang="en-US" sz="7200" dirty="0">
              <a:solidFill>
                <a:srgbClr val="003DCC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F45AC-5584-B34E-B618-38AC648B43BE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4340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15" b="50705"/>
          <a:stretch/>
        </p:blipFill>
        <p:spPr bwMode="auto">
          <a:xfrm>
            <a:off x="4656138" y="3114676"/>
            <a:ext cx="5319586" cy="278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630737" y="2299961"/>
            <a:ext cx="2675473" cy="3545214"/>
            <a:chOff x="4414168" y="1954883"/>
            <a:chExt cx="2675547" cy="3544809"/>
          </a:xfrm>
        </p:grpSpPr>
        <p:sp>
          <p:nvSpPr>
            <p:cNvPr id="14347" name="AutoShape 5"/>
            <p:cNvSpPr>
              <a:spLocks/>
            </p:cNvSpPr>
            <p:nvPr/>
          </p:nvSpPr>
          <p:spPr bwMode="auto">
            <a:xfrm>
              <a:off x="4414168" y="2690923"/>
              <a:ext cx="2675547" cy="2808769"/>
            </a:xfrm>
            <a:prstGeom prst="roundRect">
              <a:avLst>
                <a:gd name="adj" fmla="val 6222"/>
              </a:avLst>
            </a:prstGeom>
            <a:noFill/>
            <a:ln w="50800">
              <a:solidFill>
                <a:srgbClr val="3F691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49" name="Rectangle 7"/>
            <p:cNvSpPr>
              <a:spLocks/>
            </p:cNvSpPr>
            <p:nvPr/>
          </p:nvSpPr>
          <p:spPr bwMode="auto">
            <a:xfrm>
              <a:off x="5032597" y="1954883"/>
              <a:ext cx="1483094" cy="66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dirty="0" smtClean="0">
                  <a:solidFill>
                    <a:srgbClr val="3F691E"/>
                  </a:solidFill>
                  <a:latin typeface="Calibri" charset="0"/>
                  <a:ea typeface="ＭＳ Ｐゴシック" charset="0"/>
                </a:rPr>
                <a:t>Health</a:t>
              </a:r>
              <a:endParaRPr lang="en-US" dirty="0">
                <a:solidFill>
                  <a:srgbClr val="3F691E"/>
                </a:solidFill>
                <a:latin typeface="Calibri" charset="0"/>
                <a:ea typeface="ＭＳ Ｐゴシック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7383414" y="2299928"/>
            <a:ext cx="2630571" cy="3544843"/>
            <a:chOff x="7167427" y="1954845"/>
            <a:chExt cx="2631139" cy="3544847"/>
          </a:xfrm>
        </p:grpSpPr>
        <p:sp>
          <p:nvSpPr>
            <p:cNvPr id="14343" name="AutoShape 2"/>
            <p:cNvSpPr>
              <a:spLocks/>
            </p:cNvSpPr>
            <p:nvPr/>
          </p:nvSpPr>
          <p:spPr bwMode="auto">
            <a:xfrm>
              <a:off x="7167427" y="2690923"/>
              <a:ext cx="2631139" cy="2808769"/>
            </a:xfrm>
            <a:prstGeom prst="roundRect">
              <a:avLst>
                <a:gd name="adj" fmla="val 6329"/>
              </a:avLst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46" name="Rectangle 9"/>
            <p:cNvSpPr>
              <a:spLocks/>
            </p:cNvSpPr>
            <p:nvPr/>
          </p:nvSpPr>
          <p:spPr bwMode="auto">
            <a:xfrm>
              <a:off x="7874744" y="1954845"/>
              <a:ext cx="1124919" cy="661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charset="0"/>
                  <a:ea typeface="ＭＳ Ｐゴシック" charset="0"/>
                </a:rPr>
                <a:t>Food</a:t>
              </a:r>
              <a:endParaRPr lang="en-US" dirty="0">
                <a:solidFill>
                  <a:srgbClr val="FF0000"/>
                </a:solidFill>
                <a:latin typeface="Calibri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5167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cs typeface="Calibri" charset="0"/>
              </a:rPr>
              <a:t>Related work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One Predictor per </a:t>
            </a:r>
            <a:r>
              <a:rPr lang="en-US" dirty="0" smtClean="0">
                <a:latin typeface="Calibri" charset="0"/>
              </a:rPr>
              <a:t>Business Market </a:t>
            </a:r>
            <a:r>
              <a:rPr lang="en-US" dirty="0">
                <a:latin typeface="Calibri" charset="0"/>
              </a:rPr>
              <a:t>(OPBM)</a:t>
            </a:r>
            <a:br>
              <a:rPr lang="en-US" dirty="0">
                <a:latin typeface="Calibri" charset="0"/>
              </a:rPr>
            </a:br>
            <a:r>
              <a:rPr lang="en-US" sz="4000" dirty="0">
                <a:latin typeface="Calibri" charset="0"/>
              </a:rPr>
              <a:t>[</a:t>
            </a:r>
            <a:r>
              <a:rPr lang="en-US" sz="4000" dirty="0" err="1">
                <a:latin typeface="Calibri" charset="0"/>
              </a:rPr>
              <a:t>Lappas</a:t>
            </a:r>
            <a:r>
              <a:rPr lang="en-US" sz="4000" dirty="0">
                <a:latin typeface="Calibri" charset="0"/>
              </a:rPr>
              <a:t> and </a:t>
            </a:r>
            <a:r>
              <a:rPr lang="en-US" sz="4000" dirty="0" err="1">
                <a:latin typeface="Calibri" charset="0"/>
              </a:rPr>
              <a:t>Terzi</a:t>
            </a:r>
            <a:r>
              <a:rPr lang="en-US" sz="4000" dirty="0">
                <a:latin typeface="Calibri" charset="0"/>
              </a:rPr>
              <a:t> 2012]</a:t>
            </a:r>
            <a:endParaRPr lang="en-US" dirty="0">
              <a:latin typeface="Calibri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98DCD-ED6A-5D42-A7EE-5CCD4496A64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409700" y="8294688"/>
            <a:ext cx="1570038" cy="863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anchor="ctr"/>
          <a:lstStyle/>
          <a:p>
            <a:pPr>
              <a:defRPr/>
            </a:pPr>
            <a:r>
              <a:rPr lang="en-US" sz="2400" dirty="0"/>
              <a:t>Feature Extraction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50050" y="5954660"/>
            <a:ext cx="1049260" cy="576064"/>
            <a:chOff x="813768" y="3508648"/>
            <a:chExt cx="1224136" cy="576064"/>
          </a:xfrm>
          <a:solidFill>
            <a:schemeClr val="bg1">
              <a:lumMod val="85000"/>
            </a:schemeClr>
          </a:solidFill>
        </p:grpSpPr>
        <p:sp>
          <p:nvSpPr>
            <p:cNvPr id="19" name="Document 18"/>
            <p:cNvSpPr/>
            <p:nvPr/>
          </p:nvSpPr>
          <p:spPr>
            <a:xfrm>
              <a:off x="957784" y="3508648"/>
              <a:ext cx="1080120" cy="432048"/>
            </a:xfrm>
            <a:prstGeom prst="flowChart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Document 20"/>
            <p:cNvSpPr/>
            <p:nvPr/>
          </p:nvSpPr>
          <p:spPr>
            <a:xfrm>
              <a:off x="885776" y="3580656"/>
              <a:ext cx="1080120" cy="432048"/>
            </a:xfrm>
            <a:prstGeom prst="flowChart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Document 22"/>
            <p:cNvSpPr/>
            <p:nvPr/>
          </p:nvSpPr>
          <p:spPr>
            <a:xfrm>
              <a:off x="813768" y="3652664"/>
              <a:ext cx="1080120" cy="432048"/>
            </a:xfrm>
            <a:prstGeom prst="flowChart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90091" y="5990664"/>
            <a:ext cx="1172702" cy="504056"/>
            <a:chOff x="2541960" y="3508648"/>
            <a:chExt cx="1368152" cy="504056"/>
          </a:xfrm>
          <a:solidFill>
            <a:schemeClr val="bg1">
              <a:lumMod val="85000"/>
            </a:schemeClr>
          </a:solidFill>
        </p:grpSpPr>
        <p:sp>
          <p:nvSpPr>
            <p:cNvPr id="20" name="Predefined Process 19"/>
            <p:cNvSpPr/>
            <p:nvPr/>
          </p:nvSpPr>
          <p:spPr>
            <a:xfrm>
              <a:off x="2685976" y="3508648"/>
              <a:ext cx="1224136" cy="360040"/>
            </a:xfrm>
            <a:prstGeom prst="flowChartPredefined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Predefined Process 21"/>
            <p:cNvSpPr/>
            <p:nvPr/>
          </p:nvSpPr>
          <p:spPr>
            <a:xfrm>
              <a:off x="2613968" y="3580656"/>
              <a:ext cx="1224136" cy="360040"/>
            </a:xfrm>
            <a:prstGeom prst="flowChartPredefined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Predefined Process 23"/>
            <p:cNvSpPr/>
            <p:nvPr/>
          </p:nvSpPr>
          <p:spPr>
            <a:xfrm>
              <a:off x="2541960" y="3652664"/>
              <a:ext cx="1224136" cy="360040"/>
            </a:xfrm>
            <a:prstGeom prst="flowChartPredefined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735638" y="5153025"/>
            <a:ext cx="1568450" cy="4005263"/>
            <a:chOff x="5735466" y="5153203"/>
            <a:chExt cx="1568920" cy="4005813"/>
          </a:xfrm>
        </p:grpSpPr>
        <p:cxnSp>
          <p:nvCxnSpPr>
            <p:cNvPr id="126" name="Straight Arrow Connector 125"/>
            <p:cNvCxnSpPr>
              <a:endCxn id="30" idx="0"/>
            </p:cNvCxnSpPr>
            <p:nvPr/>
          </p:nvCxnSpPr>
          <p:spPr>
            <a:xfrm>
              <a:off x="6500870" y="5153203"/>
              <a:ext cx="19056" cy="31420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5735466" y="8295297"/>
              <a:ext cx="1568920" cy="86371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>
                <a:defRPr/>
              </a:pPr>
              <a:r>
                <a:rPr lang="en-US" sz="2400" dirty="0"/>
                <a:t>Predictor Learning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174038" y="4767263"/>
            <a:ext cx="2087562" cy="29511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anchor="ctr"/>
          <a:lstStyle/>
          <a:p>
            <a:pPr>
              <a:defRPr/>
            </a:pPr>
            <a:r>
              <a:rPr lang="en-US" sz="2400" dirty="0"/>
              <a:t>Prediction Switcher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873625" y="4197350"/>
            <a:ext cx="1296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400">
                <a:latin typeface="Calibri" charset="0"/>
                <a:cs typeface="Calibri" charset="0"/>
              </a:rPr>
              <a:t>Markets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867275" y="4767263"/>
            <a:ext cx="1309688" cy="2951162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30720" name="TextBox 30719"/>
          <p:cNvSpPr txBox="1">
            <a:spLocks noChangeArrowheads="1"/>
          </p:cNvSpPr>
          <p:nvPr/>
        </p:nvSpPr>
        <p:spPr bwMode="auto">
          <a:xfrm rot="-5400000">
            <a:off x="5153819" y="6026944"/>
            <a:ext cx="736600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374400">
            <a:spAutoFit/>
          </a:bodyPr>
          <a:lstStyle>
            <a:lvl1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/>
              <a:t>…</a:t>
            </a:r>
          </a:p>
        </p:txBody>
      </p:sp>
      <p:grpSp>
        <p:nvGrpSpPr>
          <p:cNvPr id="30741" name="Group 30740"/>
          <p:cNvGrpSpPr>
            <a:grpSpLocks/>
          </p:cNvGrpSpPr>
          <p:nvPr/>
        </p:nvGrpSpPr>
        <p:grpSpPr bwMode="auto">
          <a:xfrm>
            <a:off x="4967288" y="4968875"/>
            <a:ext cx="1109662" cy="431800"/>
            <a:chOff x="4578758" y="3422808"/>
            <a:chExt cx="1110981" cy="432048"/>
          </a:xfrm>
        </p:grpSpPr>
        <p:sp>
          <p:nvSpPr>
            <p:cNvPr id="40" name="Predefined Process 39"/>
            <p:cNvSpPr/>
            <p:nvPr/>
          </p:nvSpPr>
          <p:spPr>
            <a:xfrm>
              <a:off x="4640744" y="3422808"/>
              <a:ext cx="1048995" cy="360570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Predefined Process 40"/>
            <p:cNvSpPr/>
            <p:nvPr/>
          </p:nvSpPr>
          <p:spPr>
            <a:xfrm>
              <a:off x="4578758" y="3494287"/>
              <a:ext cx="1048995" cy="360569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0740" name="Group 30739"/>
          <p:cNvGrpSpPr>
            <a:grpSpLocks/>
          </p:cNvGrpSpPr>
          <p:nvPr/>
        </p:nvGrpSpPr>
        <p:grpSpPr bwMode="auto">
          <a:xfrm>
            <a:off x="4967288" y="5578475"/>
            <a:ext cx="1109662" cy="431800"/>
            <a:chOff x="4578758" y="4031778"/>
            <a:chExt cx="1110981" cy="432048"/>
          </a:xfrm>
        </p:grpSpPr>
        <p:sp>
          <p:nvSpPr>
            <p:cNvPr id="46" name="Predefined Process 45"/>
            <p:cNvSpPr/>
            <p:nvPr/>
          </p:nvSpPr>
          <p:spPr>
            <a:xfrm>
              <a:off x="4640744" y="4031778"/>
              <a:ext cx="1048995" cy="360570"/>
            </a:xfrm>
            <a:prstGeom prst="flowChartPredefined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Predefined Process 46"/>
            <p:cNvSpPr/>
            <p:nvPr/>
          </p:nvSpPr>
          <p:spPr>
            <a:xfrm>
              <a:off x="4578758" y="4103257"/>
              <a:ext cx="1048995" cy="360569"/>
            </a:xfrm>
            <a:prstGeom prst="flowChartPredefined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0739" name="Group 30738"/>
          <p:cNvGrpSpPr>
            <a:grpSpLocks/>
          </p:cNvGrpSpPr>
          <p:nvPr/>
        </p:nvGrpSpPr>
        <p:grpSpPr bwMode="auto">
          <a:xfrm>
            <a:off x="4967288" y="7085013"/>
            <a:ext cx="1109662" cy="431800"/>
            <a:chOff x="4578758" y="5538704"/>
            <a:chExt cx="1110981" cy="432048"/>
          </a:xfrm>
        </p:grpSpPr>
        <p:sp>
          <p:nvSpPr>
            <p:cNvPr id="49" name="Predefined Process 48"/>
            <p:cNvSpPr/>
            <p:nvPr/>
          </p:nvSpPr>
          <p:spPr>
            <a:xfrm>
              <a:off x="4640744" y="5538704"/>
              <a:ext cx="1048995" cy="360569"/>
            </a:xfrm>
            <a:prstGeom prst="flowChartPredefined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Predefined Process 49"/>
            <p:cNvSpPr/>
            <p:nvPr/>
          </p:nvSpPr>
          <p:spPr>
            <a:xfrm>
              <a:off x="4578758" y="5610182"/>
              <a:ext cx="1048995" cy="360570"/>
            </a:xfrm>
            <a:prstGeom prst="flowChartPredefined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30732" name="Straight Arrow Connector 30731"/>
          <p:cNvCxnSpPr>
            <a:stCxn id="40" idx="3"/>
            <a:endCxn id="17" idx="2"/>
          </p:cNvCxnSpPr>
          <p:nvPr/>
        </p:nvCxnSpPr>
        <p:spPr>
          <a:xfrm>
            <a:off x="6076950" y="5148263"/>
            <a:ext cx="874713" cy="4762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3"/>
            <a:endCxn id="36" idx="2"/>
          </p:cNvCxnSpPr>
          <p:nvPr/>
        </p:nvCxnSpPr>
        <p:spPr>
          <a:xfrm>
            <a:off x="6076950" y="7264400"/>
            <a:ext cx="874713" cy="3175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6" idx="3"/>
            <a:endCxn id="35" idx="2"/>
          </p:cNvCxnSpPr>
          <p:nvPr/>
        </p:nvCxnSpPr>
        <p:spPr>
          <a:xfrm>
            <a:off x="6076950" y="5757863"/>
            <a:ext cx="874713" cy="3175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238875" y="4013200"/>
            <a:ext cx="1873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400">
                <a:latin typeface="Calibri" charset="0"/>
                <a:cs typeface="Calibri" charset="0"/>
              </a:rPr>
              <a:t>Per-market Predictors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 rot="-5400000">
            <a:off x="6806407" y="6026943"/>
            <a:ext cx="7366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374400">
            <a:spAutoFit/>
          </a:bodyPr>
          <a:lstStyle>
            <a:lvl1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/>
              <a:t>…</a:t>
            </a:r>
          </a:p>
        </p:txBody>
      </p:sp>
      <p:sp>
        <p:nvSpPr>
          <p:cNvPr id="17" name="Oval 16"/>
          <p:cNvSpPr/>
          <p:nvPr/>
        </p:nvSpPr>
        <p:spPr>
          <a:xfrm>
            <a:off x="6951663" y="4929188"/>
            <a:ext cx="447675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anchor="ctr"/>
          <a:lstStyle/>
          <a:p>
            <a:pPr>
              <a:defRPr/>
            </a:pPr>
            <a:r>
              <a:rPr lang="en-US" sz="2000" i="1" dirty="0"/>
              <a:t>P</a:t>
            </a:r>
            <a:r>
              <a:rPr lang="en-US" sz="2000" i="1" baseline="-25000" dirty="0"/>
              <a:t>1</a:t>
            </a:r>
          </a:p>
        </p:txBody>
      </p:sp>
      <p:sp>
        <p:nvSpPr>
          <p:cNvPr id="35" name="Oval 34"/>
          <p:cNvSpPr/>
          <p:nvPr/>
        </p:nvSpPr>
        <p:spPr>
          <a:xfrm>
            <a:off x="6951663" y="5537200"/>
            <a:ext cx="447675" cy="447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anchor="ctr"/>
          <a:lstStyle/>
          <a:p>
            <a:pPr>
              <a:defRPr/>
            </a:pPr>
            <a:r>
              <a:rPr lang="en-US" sz="2000" i="1" dirty="0"/>
              <a:t>P</a:t>
            </a:r>
            <a:r>
              <a:rPr lang="en-US" sz="2000" i="1" baseline="-25000" dirty="0"/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6951663" y="7045325"/>
            <a:ext cx="447675" cy="44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anchor="ctr"/>
          <a:lstStyle/>
          <a:p>
            <a:pPr>
              <a:defRPr/>
            </a:pPr>
            <a:r>
              <a:rPr lang="en-US" sz="2000" i="1" dirty="0"/>
              <a:t>P</a:t>
            </a:r>
            <a:r>
              <a:rPr lang="en-US" sz="2000" i="1" baseline="-25000" dirty="0"/>
              <a:t>k</a:t>
            </a:r>
          </a:p>
        </p:txBody>
      </p:sp>
      <p:sp>
        <p:nvSpPr>
          <p:cNvPr id="30743" name="TextBox 30742"/>
          <p:cNvSpPr txBox="1">
            <a:spLocks noChangeArrowheads="1"/>
          </p:cNvSpPr>
          <p:nvPr/>
        </p:nvSpPr>
        <p:spPr bwMode="auto">
          <a:xfrm>
            <a:off x="10574338" y="5753100"/>
            <a:ext cx="1582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400">
                <a:latin typeface="Calibri" charset="0"/>
                <a:cs typeface="Calibri" charset="0"/>
              </a:rPr>
              <a:t>Predictions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774825" y="6215063"/>
            <a:ext cx="8477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941763" y="6215063"/>
            <a:ext cx="8477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7" idx="6"/>
          </p:cNvCxnSpPr>
          <p:nvPr/>
        </p:nvCxnSpPr>
        <p:spPr>
          <a:xfrm>
            <a:off x="7399338" y="5153025"/>
            <a:ext cx="735012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6" idx="6"/>
          </p:cNvCxnSpPr>
          <p:nvPr/>
        </p:nvCxnSpPr>
        <p:spPr>
          <a:xfrm>
            <a:off x="7399338" y="7267575"/>
            <a:ext cx="735012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5" idx="6"/>
          </p:cNvCxnSpPr>
          <p:nvPr/>
        </p:nvCxnSpPr>
        <p:spPr>
          <a:xfrm>
            <a:off x="7399338" y="5761038"/>
            <a:ext cx="735012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1" idx="3"/>
          </p:cNvCxnSpPr>
          <p:nvPr/>
        </p:nvCxnSpPr>
        <p:spPr>
          <a:xfrm>
            <a:off x="10261600" y="6242050"/>
            <a:ext cx="221615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18" name="TextBox 114"/>
          <p:cNvSpPr txBox="1">
            <a:spLocks noChangeArrowheads="1"/>
          </p:cNvSpPr>
          <p:nvPr/>
        </p:nvSpPr>
        <p:spPr bwMode="auto">
          <a:xfrm>
            <a:off x="527050" y="5081588"/>
            <a:ext cx="1295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400">
                <a:latin typeface="Calibri" charset="0"/>
                <a:cs typeface="Calibri" charset="0"/>
              </a:rPr>
              <a:t>Deals Catalog</a:t>
            </a:r>
          </a:p>
        </p:txBody>
      </p:sp>
      <p:sp>
        <p:nvSpPr>
          <p:cNvPr id="12319" name="TextBox 115"/>
          <p:cNvSpPr txBox="1">
            <a:spLocks noChangeArrowheads="1"/>
          </p:cNvSpPr>
          <p:nvPr/>
        </p:nvSpPr>
        <p:spPr bwMode="auto">
          <a:xfrm>
            <a:off x="2628900" y="5081588"/>
            <a:ext cx="1295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400">
                <a:latin typeface="Calibri" charset="0"/>
                <a:cs typeface="Calibri" charset="0"/>
              </a:rPr>
              <a:t>Deals Vectors</a:t>
            </a:r>
          </a:p>
        </p:txBody>
      </p:sp>
      <p:cxnSp>
        <p:nvCxnSpPr>
          <p:cNvPr id="117" name="Straight Arrow Connector 116"/>
          <p:cNvCxnSpPr>
            <a:endCxn id="15" idx="0"/>
          </p:cNvCxnSpPr>
          <p:nvPr/>
        </p:nvCxnSpPr>
        <p:spPr>
          <a:xfrm>
            <a:off x="2181225" y="6219825"/>
            <a:ext cx="12700" cy="20748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573463" y="6223000"/>
            <a:ext cx="1568450" cy="2935288"/>
            <a:chOff x="3572853" y="6223398"/>
            <a:chExt cx="1568920" cy="2935618"/>
          </a:xfrm>
        </p:grpSpPr>
        <p:sp>
          <p:nvSpPr>
            <p:cNvPr id="29" name="Rounded Rectangle 28"/>
            <p:cNvSpPr/>
            <p:nvPr/>
          </p:nvSpPr>
          <p:spPr>
            <a:xfrm>
              <a:off x="3572853" y="8295319"/>
              <a:ext cx="1568920" cy="86369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anchor="ctr"/>
            <a:lstStyle/>
            <a:p>
              <a:pPr>
                <a:defRPr/>
              </a:pPr>
              <a:r>
                <a:rPr lang="en-US" sz="2400" dirty="0"/>
                <a:t>Market Clustering</a:t>
              </a:r>
            </a:p>
          </p:txBody>
        </p:sp>
        <p:cxnSp>
          <p:nvCxnSpPr>
            <p:cNvPr id="130" name="Straight Arrow Connector 129"/>
            <p:cNvCxnSpPr>
              <a:endCxn id="29" idx="0"/>
            </p:cNvCxnSpPr>
            <p:nvPr/>
          </p:nvCxnSpPr>
          <p:spPr>
            <a:xfrm>
              <a:off x="4341433" y="6223398"/>
              <a:ext cx="15880" cy="207192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52" grpId="0" animBg="1"/>
      <p:bldP spid="30720" grpId="0"/>
      <p:bldP spid="33" grpId="0"/>
      <p:bldP spid="58" grpId="0"/>
      <p:bldP spid="17" grpId="0" animBg="1"/>
      <p:bldP spid="35" grpId="0" animBg="1"/>
      <p:bldP spid="36" grpId="0" animBg="1"/>
      <p:bldP spid="307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Challenge #3: deals </a:t>
            </a:r>
            <a:r>
              <a:rPr lang="en-US" dirty="0">
                <a:latin typeface="Calibri" charset="0"/>
              </a:rPr>
              <a:t>interference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4122738" cy="6435725"/>
          </a:xfrm>
        </p:spPr>
        <p:txBody>
          <a:bodyPr rtlCol="0">
            <a:normAutofit lnSpcReduction="10000"/>
          </a:bodyPr>
          <a:lstStyle/>
          <a:p>
            <a:pPr marL="487672" indent="-487672" defTabSz="650230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Deals may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Calibri"/>
                <a:cs typeface="Calibri"/>
                <a:sym typeface="Gill Sans" charset="0"/>
              </a:rPr>
              <a:t>compete</a:t>
            </a:r>
            <a:r>
              <a:rPr lang="en-US" sz="3600" dirty="0" smtClean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with </a:t>
            </a:r>
            <a:r>
              <a:rPr lang="en-US" dirty="0" smtClean="0">
                <a:ea typeface="+mn-ea"/>
                <a:cs typeface="+mn-cs"/>
              </a:rPr>
              <a:t>one another</a:t>
            </a:r>
            <a:endParaRPr lang="en-US" dirty="0" smtClean="0">
              <a:ea typeface="+mn-ea"/>
              <a:cs typeface="+mn-cs"/>
            </a:endParaRPr>
          </a:p>
          <a:p>
            <a:pPr marL="487672" indent="-487672" defTabSz="650230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Deals may </a:t>
            </a:r>
            <a:r>
              <a:rPr lang="en-US" b="1" i="1" dirty="0">
                <a:solidFill>
                  <a:srgbClr val="3F691E"/>
                </a:solidFill>
                <a:latin typeface="Calibri"/>
                <a:cs typeface="Calibri"/>
                <a:sym typeface="Gill Sans" charset="0"/>
              </a:rPr>
              <a:t>complement</a:t>
            </a:r>
            <a:r>
              <a:rPr lang="en-US" sz="3600" dirty="0" smtClean="0">
                <a:solidFill>
                  <a:srgbClr val="003DCC"/>
                </a:solidFill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one another</a:t>
            </a:r>
            <a:endParaRPr lang="en-US" dirty="0" smtClean="0">
              <a:ea typeface="+mn-ea"/>
              <a:cs typeface="+mn-cs"/>
            </a:endParaRPr>
          </a:p>
          <a:p>
            <a:pPr marL="0" indent="0" defTabSz="650230"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 defTabSz="650230" fontAlgn="auto">
              <a:spcAft>
                <a:spcPts val="0"/>
              </a:spcAft>
              <a:buFont typeface="Arial"/>
              <a:buNone/>
              <a:defRPr/>
            </a:pPr>
            <a:r>
              <a:rPr lang="en-US" sz="3600" dirty="0" smtClean="0">
                <a:ea typeface="+mn-ea"/>
                <a:cs typeface="+mn-cs"/>
              </a:rPr>
              <a:t>Markets provide </a:t>
            </a:r>
            <a:r>
              <a:rPr lang="en-US" sz="7200" dirty="0">
                <a:solidFill>
                  <a:srgbClr val="003DCC"/>
                </a:solidFill>
                <a:latin typeface="+mj-lt"/>
                <a:ea typeface="+mj-ea"/>
                <a:cs typeface="+mj-cs"/>
              </a:rPr>
              <a:t>CONTEXT</a:t>
            </a:r>
            <a:endParaRPr lang="en-US" sz="6300" dirty="0">
              <a:solidFill>
                <a:srgbClr val="003D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F45AC-5584-B34E-B618-38AC648B43BE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434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3114675"/>
            <a:ext cx="8037512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630738" y="2341563"/>
            <a:ext cx="8048625" cy="3503612"/>
            <a:chOff x="4414168" y="1996480"/>
            <a:chExt cx="8048846" cy="3503212"/>
          </a:xfrm>
        </p:grpSpPr>
        <p:sp>
          <p:nvSpPr>
            <p:cNvPr id="14347" name="AutoShape 5"/>
            <p:cNvSpPr>
              <a:spLocks/>
            </p:cNvSpPr>
            <p:nvPr/>
          </p:nvSpPr>
          <p:spPr bwMode="auto">
            <a:xfrm>
              <a:off x="4414168" y="2690923"/>
              <a:ext cx="2675547" cy="2808769"/>
            </a:xfrm>
            <a:prstGeom prst="roundRect">
              <a:avLst>
                <a:gd name="adj" fmla="val 6222"/>
              </a:avLst>
            </a:prstGeom>
            <a:noFill/>
            <a:ln w="50800">
              <a:solidFill>
                <a:srgbClr val="3F691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48" name="AutoShape 6"/>
            <p:cNvSpPr>
              <a:spLocks/>
            </p:cNvSpPr>
            <p:nvPr/>
          </p:nvSpPr>
          <p:spPr bwMode="auto">
            <a:xfrm>
              <a:off x="9876282" y="2690923"/>
              <a:ext cx="2586732" cy="2808769"/>
            </a:xfrm>
            <a:prstGeom prst="roundRect">
              <a:avLst>
                <a:gd name="adj" fmla="val 6435"/>
              </a:avLst>
            </a:prstGeom>
            <a:noFill/>
            <a:ln w="50800">
              <a:solidFill>
                <a:srgbClr val="3F691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49" name="Rectangle 7"/>
            <p:cNvSpPr>
              <a:spLocks/>
            </p:cNvSpPr>
            <p:nvPr/>
          </p:nvSpPr>
          <p:spPr bwMode="auto">
            <a:xfrm>
              <a:off x="4840660" y="1996480"/>
              <a:ext cx="1866970" cy="57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>
                  <a:solidFill>
                    <a:srgbClr val="3F691E"/>
                  </a:solidFill>
                  <a:latin typeface="Calibri" charset="0"/>
                  <a:ea typeface="ＭＳ Ｐゴシック" charset="0"/>
                </a:rPr>
                <a:t>Eye exam</a:t>
              </a:r>
            </a:p>
          </p:txBody>
        </p:sp>
        <p:sp>
          <p:nvSpPr>
            <p:cNvPr id="14350" name="Rectangle 8"/>
            <p:cNvSpPr>
              <a:spLocks/>
            </p:cNvSpPr>
            <p:nvPr/>
          </p:nvSpPr>
          <p:spPr bwMode="auto">
            <a:xfrm>
              <a:off x="10295863" y="1996480"/>
              <a:ext cx="1676789" cy="57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>
                  <a:solidFill>
                    <a:srgbClr val="3F691E"/>
                  </a:solidFill>
                  <a:latin typeface="Calibri" charset="0"/>
                  <a:ea typeface="ＭＳ Ｐゴシック" charset="0"/>
                </a:rPr>
                <a:t>Eyewear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641850" y="2341563"/>
            <a:ext cx="5405438" cy="6389687"/>
            <a:chOff x="4425270" y="1996480"/>
            <a:chExt cx="5406604" cy="6389694"/>
          </a:xfrm>
        </p:grpSpPr>
        <p:sp>
          <p:nvSpPr>
            <p:cNvPr id="14343" name="AutoShape 2"/>
            <p:cNvSpPr>
              <a:spLocks/>
            </p:cNvSpPr>
            <p:nvPr/>
          </p:nvSpPr>
          <p:spPr bwMode="auto">
            <a:xfrm>
              <a:off x="7167427" y="2690923"/>
              <a:ext cx="2631139" cy="2808769"/>
            </a:xfrm>
            <a:prstGeom prst="roundRect">
              <a:avLst>
                <a:gd name="adj" fmla="val 6329"/>
              </a:avLst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44" name="AutoShape 3"/>
            <p:cNvSpPr>
              <a:spLocks/>
            </p:cNvSpPr>
            <p:nvPr/>
          </p:nvSpPr>
          <p:spPr bwMode="auto">
            <a:xfrm>
              <a:off x="7178531" y="5577405"/>
              <a:ext cx="2653343" cy="2808769"/>
            </a:xfrm>
            <a:prstGeom prst="roundRect">
              <a:avLst>
                <a:gd name="adj" fmla="val 6273"/>
              </a:avLst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45" name="AutoShape 4"/>
            <p:cNvSpPr>
              <a:spLocks/>
            </p:cNvSpPr>
            <p:nvPr/>
          </p:nvSpPr>
          <p:spPr bwMode="auto">
            <a:xfrm>
              <a:off x="4425270" y="5577405"/>
              <a:ext cx="2653343" cy="2808769"/>
            </a:xfrm>
            <a:prstGeom prst="roundRect">
              <a:avLst>
                <a:gd name="adj" fmla="val 6273"/>
              </a:avLst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46" name="Rectangle 9"/>
            <p:cNvSpPr>
              <a:spLocks/>
            </p:cNvSpPr>
            <p:nvPr/>
          </p:nvSpPr>
          <p:spPr bwMode="auto">
            <a:xfrm>
              <a:off x="7268228" y="1996480"/>
              <a:ext cx="2337949" cy="57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alibri" charset="0"/>
                  <a:ea typeface="ＭＳ Ｐゴシック" charset="0"/>
                </a:rPr>
                <a:t>Restaurants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dm-01-introdu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Pages>0</Pages>
  <Words>1884</Words>
  <Characters>0</Characters>
  <Application>Microsoft Macintosh PowerPoint</Application>
  <PresentationFormat>Custom</PresentationFormat>
  <Lines>0</Lines>
  <Paragraphs>578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Gill Sans</vt:lpstr>
      <vt:lpstr>ヒラギノ角ゴ ProN W3</vt:lpstr>
      <vt:lpstr>Arial</vt:lpstr>
      <vt:lpstr>Calibri</vt:lpstr>
      <vt:lpstr>ＭＳ Ｐゴシック</vt:lpstr>
      <vt:lpstr>Helvetica</vt:lpstr>
      <vt:lpstr>mdm-01-introduction</vt:lpstr>
      <vt:lpstr>Context-aware Deal Size Prediction</vt:lpstr>
      <vt:lpstr>Daily-Deals Sites (DDSs)</vt:lpstr>
      <vt:lpstr>Daily-Deals Sites (DDSs)</vt:lpstr>
      <vt:lpstr>Deal size prediction</vt:lpstr>
      <vt:lpstr>Challenge #1: catalog volatility</vt:lpstr>
      <vt:lpstr>Related work</vt:lpstr>
      <vt:lpstr>Challenge #2: deals specificity</vt:lpstr>
      <vt:lpstr>Related work</vt:lpstr>
      <vt:lpstr>Challenge #3: deals interference</vt:lpstr>
      <vt:lpstr>Our contributions</vt:lpstr>
      <vt:lpstr>Context-aware deal size prediction</vt:lpstr>
      <vt:lpstr>Context-aware deal size prediction</vt:lpstr>
      <vt:lpstr>Feature extraction</vt:lpstr>
      <vt:lpstr>Tackling catalog volatility</vt:lpstr>
      <vt:lpstr>Deal representation</vt:lpstr>
      <vt:lpstr>Market clustering</vt:lpstr>
      <vt:lpstr>Market clustering</vt:lpstr>
      <vt:lpstr>Predictor learning</vt:lpstr>
      <vt:lpstr>Contextual prediction</vt:lpstr>
      <vt:lpstr>Deal size EM predictor</vt:lpstr>
      <vt:lpstr>Experimental setup</vt:lpstr>
      <vt:lpstr>Experimental setup</vt:lpstr>
      <vt:lpstr>Research questions</vt:lpstr>
      <vt:lpstr>Overall effectiveness</vt:lpstr>
      <vt:lpstr>Context-aware predictors</vt:lpstr>
      <vt:lpstr>Number of markets</vt:lpstr>
      <vt:lpstr>Feature extraction</vt:lpstr>
      <vt:lpstr>Feature extraction</vt:lpstr>
      <vt:lpstr>Feature extraction</vt:lpstr>
      <vt:lpstr>Feature extraction</vt:lpstr>
      <vt:lpstr>Wrap-up</vt:lpstr>
      <vt:lpstr>Future work</vt:lpstr>
      <vt:lpstr>Context-aware Deal Size Prediction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Context-aware  Deal Size Prediction</dc:title>
  <dc:subject/>
  <dc:creator/>
  <cp:keywords/>
  <dc:description/>
  <cp:lastModifiedBy>Rodrygo Santos</cp:lastModifiedBy>
  <cp:revision>66</cp:revision>
  <dcterms:modified xsi:type="dcterms:W3CDTF">2014-10-22T17:58:51Z</dcterms:modified>
</cp:coreProperties>
</file>