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1388388" cy="30275213"/>
  <p:notesSz cx="6858000" cy="10058400"/>
  <p:defaultTextStyle>
    <a:defPPr>
      <a:defRPr lang="en-US"/>
    </a:defPPr>
    <a:lvl1pPr marL="0" algn="l" defTabSz="3858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5877" algn="l" defTabSz="3858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1754" algn="l" defTabSz="3858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7630" algn="l" defTabSz="3858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43507" algn="l" defTabSz="3858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29384" algn="l" defTabSz="3858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15261" algn="l" defTabSz="3858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01138" algn="l" defTabSz="3858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87014" algn="l" defTabSz="3858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1368" y="4640"/>
      </p:cViewPr>
      <p:guideLst>
        <p:guide orient="horz" pos="9535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"/>
          <p:cNvSpPr/>
          <p:nvPr/>
        </p:nvSpPr>
        <p:spPr>
          <a:xfrm>
            <a:off x="0" y="0"/>
            <a:ext cx="6858000" cy="1005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0" name="CustomShape 2"/>
          <p:cNvSpPr/>
          <p:nvPr/>
        </p:nvSpPr>
        <p:spPr>
          <a:xfrm>
            <a:off x="0" y="0"/>
            <a:ext cx="6858000" cy="100584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0" y="0"/>
            <a:ext cx="6858000" cy="100584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0" y="0"/>
            <a:ext cx="6858000" cy="100584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0" y="0"/>
            <a:ext cx="6858000" cy="100584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0" y="0"/>
            <a:ext cx="2968560" cy="50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3884760" y="0"/>
            <a:ext cx="2968560" cy="50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8"/>
          <p:cNvSpPr>
            <a:spLocks noGrp="1"/>
          </p:cNvSpPr>
          <p:nvPr>
            <p:ph type="body"/>
          </p:nvPr>
        </p:nvSpPr>
        <p:spPr>
          <a:xfrm>
            <a:off x="685800" y="4777920"/>
            <a:ext cx="5479920" cy="4520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200">
                <a:latin typeface="Times New Roman"/>
              </a:rPr>
              <a:t>Click to edit the notes format</a:t>
            </a:r>
            <a:endParaRPr/>
          </a:p>
        </p:txBody>
      </p:sp>
      <p:sp>
        <p:nvSpPr>
          <p:cNvPr id="47" name="CustomShape 9"/>
          <p:cNvSpPr/>
          <p:nvPr/>
        </p:nvSpPr>
        <p:spPr>
          <a:xfrm>
            <a:off x="0" y="9553680"/>
            <a:ext cx="2968560" cy="50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PlaceHolder 10"/>
          <p:cNvSpPr>
            <a:spLocks noGrp="1"/>
          </p:cNvSpPr>
          <p:nvPr>
            <p:ph type="sldNum"/>
          </p:nvPr>
        </p:nvSpPr>
        <p:spPr>
          <a:xfrm>
            <a:off x="3884400" y="9553320"/>
            <a:ext cx="2965320" cy="4971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r">
              <a:buFont typeface="StarSymbol"/>
              <a:buChar char=""/>
            </a:pPr>
            <a:fld id="{EB626266-94F6-4CED-B6C3-3A247CACF921}" type="slidenum">
              <a:rPr lang="pt-BR" sz="1200">
                <a:solidFill>
                  <a:srgbClr val="000000"/>
                </a:solidFill>
                <a:latin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987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58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5877" algn="l" defTabSz="3858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1754" algn="l" defTabSz="3858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7630" algn="l" defTabSz="3858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43507" algn="l" defTabSz="3858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29384" algn="l" defTabSz="3858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15261" algn="l" defTabSz="3858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01138" algn="l" defTabSz="3858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87014" algn="l" defTabSz="3858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3884760" y="9553680"/>
            <a:ext cx="296532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2"/>
          <p:cNvSpPr/>
          <p:nvPr/>
        </p:nvSpPr>
        <p:spPr>
          <a:xfrm>
            <a:off x="3884760" y="9553680"/>
            <a:ext cx="2968560" cy="50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3"/>
          <p:cNvSpPr/>
          <p:nvPr/>
        </p:nvSpPr>
        <p:spPr>
          <a:xfrm>
            <a:off x="2228760" y="754200"/>
            <a:ext cx="240048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85800" y="4777920"/>
            <a:ext cx="5484960" cy="4631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69286" y="1211819"/>
            <a:ext cx="19243783" cy="5041021"/>
          </a:xfrm>
          <a:prstGeom prst="rect">
            <a:avLst/>
          </a:prstGeom>
        </p:spPr>
        <p:txBody>
          <a:bodyPr lIns="295332" tIns="147666" rIns="295332" bIns="147666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69286" y="7064452"/>
            <a:ext cx="19243783" cy="9529260"/>
          </a:xfrm>
          <a:prstGeom prst="rect">
            <a:avLst/>
          </a:prstGeom>
        </p:spPr>
        <p:txBody>
          <a:bodyPr lIns="295332" tIns="147666" rIns="295332" bIns="147666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69286" y="17499474"/>
            <a:ext cx="19243783" cy="9529260"/>
          </a:xfrm>
          <a:prstGeom prst="rect">
            <a:avLst/>
          </a:prstGeom>
        </p:spPr>
        <p:txBody>
          <a:bodyPr lIns="295332" tIns="147666" rIns="295332" bIns="147666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9286" y="1211819"/>
            <a:ext cx="19243783" cy="5041021"/>
          </a:xfrm>
          <a:prstGeom prst="rect">
            <a:avLst/>
          </a:prstGeom>
        </p:spPr>
        <p:txBody>
          <a:bodyPr lIns="295332" tIns="147666" rIns="295332" bIns="147666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9286" y="7064452"/>
            <a:ext cx="9390773" cy="9529260"/>
          </a:xfrm>
          <a:prstGeom prst="rect">
            <a:avLst/>
          </a:prstGeom>
        </p:spPr>
        <p:txBody>
          <a:bodyPr lIns="295332" tIns="147666" rIns="295332" bIns="147666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0929933" y="7064452"/>
            <a:ext cx="9390773" cy="9529260"/>
          </a:xfrm>
          <a:prstGeom prst="rect">
            <a:avLst/>
          </a:prstGeom>
        </p:spPr>
        <p:txBody>
          <a:bodyPr lIns="295332" tIns="147666" rIns="295332" bIns="147666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929933" y="17499474"/>
            <a:ext cx="9390773" cy="9529260"/>
          </a:xfrm>
          <a:prstGeom prst="rect">
            <a:avLst/>
          </a:prstGeom>
        </p:spPr>
        <p:txBody>
          <a:bodyPr lIns="295332" tIns="147666" rIns="295332" bIns="147666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069286" y="17499474"/>
            <a:ext cx="9390773" cy="9529260"/>
          </a:xfrm>
          <a:prstGeom prst="rect">
            <a:avLst/>
          </a:prstGeom>
        </p:spPr>
        <p:txBody>
          <a:bodyPr lIns="295332" tIns="147666" rIns="295332" bIns="147666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69286" y="1211819"/>
            <a:ext cx="19243783" cy="5041021"/>
          </a:xfrm>
          <a:prstGeom prst="rect">
            <a:avLst/>
          </a:prstGeom>
        </p:spPr>
        <p:txBody>
          <a:bodyPr lIns="295332" tIns="147666" rIns="295332" bIns="147666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69286" y="7064452"/>
            <a:ext cx="19243783" cy="19977905"/>
          </a:xfrm>
          <a:prstGeom prst="rect">
            <a:avLst/>
          </a:prstGeom>
        </p:spPr>
        <p:txBody>
          <a:bodyPr lIns="295332" tIns="147666" rIns="295332" bIns="147666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69286" y="7064452"/>
            <a:ext cx="19243783" cy="19977905"/>
          </a:xfrm>
          <a:prstGeom prst="rect">
            <a:avLst/>
          </a:prstGeom>
        </p:spPr>
        <p:txBody>
          <a:bodyPr lIns="295332" tIns="147666" rIns="295332" bIns="147666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068980" y="9446010"/>
            <a:ext cx="19243783" cy="15214183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068980" y="9446010"/>
            <a:ext cx="19243783" cy="1521418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69286" y="1211819"/>
            <a:ext cx="19243783" cy="5041021"/>
          </a:xfrm>
          <a:prstGeom prst="rect">
            <a:avLst/>
          </a:prstGeom>
        </p:spPr>
        <p:txBody>
          <a:bodyPr lIns="295332" tIns="147666" rIns="295332" bIns="147666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69286" y="7064452"/>
            <a:ext cx="19243783" cy="1997790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69286" y="1211819"/>
            <a:ext cx="19243783" cy="5041021"/>
          </a:xfrm>
          <a:prstGeom prst="rect">
            <a:avLst/>
          </a:prstGeom>
        </p:spPr>
        <p:txBody>
          <a:bodyPr lIns="295332" tIns="147666" rIns="295332" bIns="147666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69286" y="7064452"/>
            <a:ext cx="19243783" cy="19977905"/>
          </a:xfrm>
          <a:prstGeom prst="rect">
            <a:avLst/>
          </a:prstGeom>
        </p:spPr>
        <p:txBody>
          <a:bodyPr lIns="295332" tIns="147666" rIns="295332" bIns="147666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9286" y="1211819"/>
            <a:ext cx="19243783" cy="5041021"/>
          </a:xfrm>
          <a:prstGeom prst="rect">
            <a:avLst/>
          </a:prstGeom>
        </p:spPr>
        <p:txBody>
          <a:bodyPr lIns="295332" tIns="147666" rIns="295332" bIns="147666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69286" y="7064452"/>
            <a:ext cx="9390773" cy="19977905"/>
          </a:xfrm>
          <a:prstGeom prst="rect">
            <a:avLst/>
          </a:prstGeom>
        </p:spPr>
        <p:txBody>
          <a:bodyPr lIns="295332" tIns="147666" rIns="295332" bIns="147666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0929933" y="7064452"/>
            <a:ext cx="9390773" cy="19977905"/>
          </a:xfrm>
          <a:prstGeom prst="rect">
            <a:avLst/>
          </a:prstGeom>
        </p:spPr>
        <p:txBody>
          <a:bodyPr lIns="295332" tIns="147666" rIns="295332" bIns="147666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69286" y="1211819"/>
            <a:ext cx="19243783" cy="5041021"/>
          </a:xfrm>
          <a:prstGeom prst="rect">
            <a:avLst/>
          </a:prstGeom>
        </p:spPr>
        <p:txBody>
          <a:bodyPr lIns="295332" tIns="147666" rIns="295332" bIns="147666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69286" y="1211818"/>
            <a:ext cx="19243783" cy="2336815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9286" y="1211819"/>
            <a:ext cx="19243783" cy="5041021"/>
          </a:xfrm>
          <a:prstGeom prst="rect">
            <a:avLst/>
          </a:prstGeom>
        </p:spPr>
        <p:txBody>
          <a:bodyPr lIns="295332" tIns="147666" rIns="295332" bIns="147666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69286" y="7064452"/>
            <a:ext cx="9390773" cy="9529260"/>
          </a:xfrm>
          <a:prstGeom prst="rect">
            <a:avLst/>
          </a:prstGeom>
        </p:spPr>
        <p:txBody>
          <a:bodyPr lIns="295332" tIns="147666" rIns="295332" bIns="147666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069286" y="17499474"/>
            <a:ext cx="9390773" cy="9529260"/>
          </a:xfrm>
          <a:prstGeom prst="rect">
            <a:avLst/>
          </a:prstGeom>
        </p:spPr>
        <p:txBody>
          <a:bodyPr lIns="295332" tIns="147666" rIns="295332" bIns="147666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929933" y="7064452"/>
            <a:ext cx="9390773" cy="19977905"/>
          </a:xfrm>
          <a:prstGeom prst="rect">
            <a:avLst/>
          </a:prstGeom>
        </p:spPr>
        <p:txBody>
          <a:bodyPr lIns="295332" tIns="147666" rIns="295332" bIns="147666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9286" y="1211819"/>
            <a:ext cx="19243783" cy="5041021"/>
          </a:xfrm>
          <a:prstGeom prst="rect">
            <a:avLst/>
          </a:prstGeom>
        </p:spPr>
        <p:txBody>
          <a:bodyPr lIns="295332" tIns="147666" rIns="295332" bIns="147666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69286" y="7064452"/>
            <a:ext cx="9390773" cy="19977905"/>
          </a:xfrm>
          <a:prstGeom prst="rect">
            <a:avLst/>
          </a:prstGeom>
        </p:spPr>
        <p:txBody>
          <a:bodyPr lIns="295332" tIns="147666" rIns="295332" bIns="147666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0929933" y="7064452"/>
            <a:ext cx="9390773" cy="9529260"/>
          </a:xfrm>
          <a:prstGeom prst="rect">
            <a:avLst/>
          </a:prstGeom>
        </p:spPr>
        <p:txBody>
          <a:bodyPr lIns="295332" tIns="147666" rIns="295332" bIns="147666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0929933" y="17499474"/>
            <a:ext cx="9390773" cy="9529260"/>
          </a:xfrm>
          <a:prstGeom prst="rect">
            <a:avLst/>
          </a:prstGeom>
        </p:spPr>
        <p:txBody>
          <a:bodyPr lIns="295332" tIns="147666" rIns="295332" bIns="147666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69286" y="1211819"/>
            <a:ext cx="19243783" cy="5041021"/>
          </a:xfrm>
          <a:prstGeom prst="rect">
            <a:avLst/>
          </a:prstGeom>
        </p:spPr>
        <p:txBody>
          <a:bodyPr lIns="295332" tIns="147666" rIns="295332" bIns="147666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69286" y="7064452"/>
            <a:ext cx="9390773" cy="9529260"/>
          </a:xfrm>
          <a:prstGeom prst="rect">
            <a:avLst/>
          </a:prstGeom>
        </p:spPr>
        <p:txBody>
          <a:bodyPr lIns="295332" tIns="147666" rIns="295332" bIns="147666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0929933" y="7064452"/>
            <a:ext cx="9390773" cy="9529260"/>
          </a:xfrm>
          <a:prstGeom prst="rect">
            <a:avLst/>
          </a:prstGeom>
        </p:spPr>
        <p:txBody>
          <a:bodyPr lIns="295332" tIns="147666" rIns="295332" bIns="147666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69286" y="17499474"/>
            <a:ext cx="19243783" cy="9529260"/>
          </a:xfrm>
          <a:prstGeom prst="rect">
            <a:avLst/>
          </a:prstGeom>
        </p:spPr>
        <p:txBody>
          <a:bodyPr lIns="295332" tIns="147666" rIns="295332" bIns="147666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69286" y="1211819"/>
            <a:ext cx="19243783" cy="5041021"/>
          </a:xfrm>
          <a:prstGeom prst="rect">
            <a:avLst/>
          </a:prstGeom>
        </p:spPr>
        <p:txBody>
          <a:bodyPr lIns="295332" tIns="147666" rIns="295332" bIns="147666" anchor="ctr"/>
          <a:lstStyle/>
          <a:p>
            <a:pPr algn="ctr"/>
            <a:r>
              <a:rPr lang="pt-BR" sz="14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69286" y="7064452"/>
            <a:ext cx="19243783" cy="19977905"/>
          </a:xfrm>
          <a:prstGeom prst="rect">
            <a:avLst/>
          </a:prstGeom>
        </p:spPr>
        <p:txBody>
          <a:bodyPr lIns="295332" tIns="147666" rIns="295332" bIns="147666"/>
          <a:lstStyle/>
          <a:p>
            <a:pPr>
              <a:buFont typeface="StarSymbol"/>
              <a:buChar char=""/>
            </a:pPr>
            <a:r>
              <a:rPr lang="pt-BR" sz="10300">
                <a:latin typeface="Arial"/>
              </a:rPr>
              <a:t>Click to edit the outline text format</a:t>
            </a:r>
            <a:endParaRPr/>
          </a:p>
          <a:p>
            <a:pPr lvl="1">
              <a:buFont typeface="Times New Roman"/>
              <a:buChar char="–"/>
            </a:pPr>
            <a:r>
              <a:rPr lang="pt-BR" sz="9000">
                <a:latin typeface="Arial"/>
              </a:rPr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pt-BR" sz="7800">
                <a:latin typeface="Arial"/>
              </a:rPr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pt-BR" sz="6400">
                <a:latin typeface="Arial"/>
              </a:rPr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pt-BR" sz="6400">
                <a:latin typeface="Arial"/>
              </a:rPr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pt-BR" sz="6400">
                <a:latin typeface="Arial"/>
              </a:rPr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pt-BR" sz="64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1069591" y="27573341"/>
            <a:ext cx="4987454" cy="20985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7307193" y="27573341"/>
            <a:ext cx="6771328" cy="20985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5328669" y="27573038"/>
            <a:ext cx="4984705" cy="2096086"/>
          </a:xfrm>
          <a:prstGeom prst="rect">
            <a:avLst/>
          </a:prstGeom>
        </p:spPr>
        <p:txBody>
          <a:bodyPr lIns="295332" tIns="147666" rIns="295332" bIns="147666"/>
          <a:lstStyle/>
          <a:p>
            <a:pPr>
              <a:buFont typeface="StarSymbol"/>
              <a:buChar char=""/>
            </a:pPr>
            <a:fld id="{F67E7AD5-1915-4E4E-B6FA-18F2AE9C72B8}" type="slidenum">
              <a:rPr lang="en-US" sz="2000"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28713441"/>
            <a:ext cx="21388464" cy="1561772"/>
          </a:xfrm>
          <a:prstGeom prst="rect">
            <a:avLst/>
          </a:prstGeom>
          <a:solidFill>
            <a:srgbClr val="33A3A3"/>
          </a:solidFill>
          <a:ln w="9360">
            <a:solidFill>
              <a:srgbClr val="00808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07680" tIns="12154" rIns="82644" bIns="41322" anchor="ctr"/>
          <a:lstStyle/>
          <a:p>
            <a:pPr>
              <a:lnSpc>
                <a:spcPct val="100000"/>
              </a:lnSpc>
            </a:pPr>
            <a:r>
              <a:rPr lang="pt-BR" sz="3000" dirty="0" err="1">
                <a:solidFill>
                  <a:srgbClr val="FFFFFF"/>
                </a:solidFill>
                <a:latin typeface="Verdana"/>
              </a:rPr>
              <a:t>http</a:t>
            </a:r>
            <a:r>
              <a:rPr lang="pt-BR" sz="3000" dirty="0">
                <a:solidFill>
                  <a:srgbClr val="FFFFFF"/>
                </a:solidFill>
                <a:latin typeface="Verdana"/>
              </a:rPr>
              <a:t>://www.inweb.org.br/</a:t>
            </a:r>
            <a:endParaRPr dirty="0"/>
          </a:p>
        </p:txBody>
      </p:sp>
      <p:sp>
        <p:nvSpPr>
          <p:cNvPr id="51" name="CustomShape 2"/>
          <p:cNvSpPr/>
          <p:nvPr/>
        </p:nvSpPr>
        <p:spPr>
          <a:xfrm>
            <a:off x="-38" y="3070492"/>
            <a:ext cx="21388464" cy="24301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95332" tIns="147666" rIns="295332" bIns="147666" anchor="ctr"/>
          <a:lstStyle/>
          <a:p>
            <a:pPr algn="ctr">
              <a:lnSpc>
                <a:spcPct val="110000"/>
              </a:lnSpc>
            </a:pPr>
            <a:r>
              <a:rPr lang="en-US" sz="6800" b="1" i="1" dirty="0" smtClean="0">
                <a:solidFill>
                  <a:srgbClr val="000000"/>
                </a:solidFill>
                <a:latin typeface="Helvetica Neue"/>
              </a:rPr>
              <a:t>Multi-Market Deal Size Prediction</a:t>
            </a:r>
            <a:endParaRPr lang="en-US" sz="6800" b="1" i="1" dirty="0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10000"/>
              </a:lnSpc>
            </a:pPr>
            <a:r>
              <a:rPr lang="en-US" sz="4100" b="1" dirty="0" smtClean="0">
                <a:solidFill>
                  <a:srgbClr val="000000"/>
                </a:solidFill>
                <a:latin typeface="Helvetica Neue"/>
              </a:rPr>
              <a:t>Evelin C. F de </a:t>
            </a:r>
            <a:r>
              <a:rPr lang="en-US" sz="4100" b="1" dirty="0">
                <a:solidFill>
                  <a:srgbClr val="000000"/>
                </a:solidFill>
                <a:latin typeface="Helvetica Neue"/>
              </a:rPr>
              <a:t>Amorim &lt;</a:t>
            </a:r>
            <a:r>
              <a:rPr lang="en-US" sz="4100" b="1" dirty="0" err="1">
                <a:solidFill>
                  <a:srgbClr val="000000"/>
                </a:solidFill>
                <a:latin typeface="Helvetica Neue"/>
              </a:rPr>
              <a:t>evelinamorim@ufmg.br</a:t>
            </a:r>
            <a:r>
              <a:rPr lang="en-US" sz="4100" b="1" dirty="0">
                <a:solidFill>
                  <a:srgbClr val="000000"/>
                </a:solidFill>
                <a:latin typeface="Helvetica Neue"/>
              </a:rPr>
              <a:t>&gt;</a:t>
            </a:r>
            <a:endParaRPr sz="700" dirty="0"/>
          </a:p>
        </p:txBody>
      </p:sp>
      <p:sp>
        <p:nvSpPr>
          <p:cNvPr id="55" name="TextShape 3"/>
          <p:cNvSpPr txBox="1"/>
          <p:nvPr/>
        </p:nvSpPr>
        <p:spPr>
          <a:xfrm>
            <a:off x="611020" y="8773185"/>
            <a:ext cx="9837429" cy="2638877"/>
          </a:xfrm>
          <a:prstGeom prst="rect">
            <a:avLst/>
          </a:prstGeom>
          <a:noFill/>
          <a:ln>
            <a:noFill/>
          </a:ln>
        </p:spPr>
        <p:txBody>
          <a:bodyPr lIns="75960" tIns="37980" rIns="75960" bIns="37980"/>
          <a:lstStyle/>
          <a:p>
            <a:pPr algn="just"/>
            <a:r>
              <a:rPr lang="x-none" sz="5100" b="1" dirty="0">
                <a:solidFill>
                  <a:srgbClr val="000000"/>
                </a:solidFill>
                <a:latin typeface="Helvetica Neue"/>
              </a:rPr>
              <a:t>Introduction</a:t>
            </a:r>
            <a:endParaRPr dirty="0"/>
          </a:p>
          <a:p>
            <a:pPr algn="just"/>
            <a:endParaRPr dirty="0"/>
          </a:p>
          <a:p>
            <a:pPr algn="just">
              <a:spcAft>
                <a:spcPts val="1519"/>
              </a:spcAft>
            </a:pPr>
            <a:r>
              <a:rPr lang="en-US" sz="3600" dirty="0"/>
              <a:t>Daily-deals sites (DDSs) are popular web portals that offer discount coupons for services or </a:t>
            </a:r>
            <a:r>
              <a:rPr lang="en-US" sz="3600" dirty="0" smtClean="0"/>
              <a:t>products. Deal size prediction is a task that intent to predict the number of coupons </a:t>
            </a:r>
            <a:r>
              <a:rPr lang="en-US" sz="3600" dirty="0" err="1" smtClean="0"/>
              <a:t>solde</a:t>
            </a:r>
            <a:r>
              <a:rPr lang="en-US" sz="3600" dirty="0" smtClean="0"/>
              <a:t> in DDSs. We </a:t>
            </a:r>
            <a:r>
              <a:rPr lang="en-US" sz="3600" dirty="0"/>
              <a:t>proposed a method </a:t>
            </a:r>
            <a:r>
              <a:rPr lang="en-US" sz="3600" dirty="0" smtClean="0"/>
              <a:t>for deal size prediction based on (Lacerda,2013), but we consider multi-market offers.</a:t>
            </a:r>
            <a:endParaRPr lang="en-US" sz="3600" dirty="0"/>
          </a:p>
          <a:p>
            <a:pPr algn="just">
              <a:spcAft>
                <a:spcPts val="1519"/>
              </a:spcAft>
            </a:pPr>
            <a:endParaRPr lang="en-US" sz="3600" dirty="0"/>
          </a:p>
        </p:txBody>
      </p:sp>
      <p:sp>
        <p:nvSpPr>
          <p:cNvPr id="56" name="CustomShape 4"/>
          <p:cNvSpPr/>
          <p:nvPr/>
        </p:nvSpPr>
        <p:spPr>
          <a:xfrm>
            <a:off x="520704" y="5801459"/>
            <a:ext cx="20346980" cy="2361276"/>
          </a:xfrm>
          <a:prstGeom prst="rect">
            <a:avLst/>
          </a:prstGeom>
          <a:solidFill>
            <a:srgbClr val="CFE7F5"/>
          </a:solidFill>
          <a:ln w="36000">
            <a:solidFill>
              <a:srgbClr val="679FD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80000" tIns="108000" rIns="180000" bIns="108000" anchor="ctr"/>
          <a:lstStyle/>
          <a:p>
            <a:pPr algn="ctr"/>
            <a:r>
              <a:rPr lang="en-US" sz="4300" b="1" i="1" dirty="0">
                <a:solidFill>
                  <a:srgbClr val="3B8686"/>
                </a:solidFill>
                <a:latin typeface="Helvetica Neue"/>
                <a:ea typeface="Arial"/>
              </a:rPr>
              <a:t>Objective  </a:t>
            </a:r>
            <a:r>
              <a:rPr lang="en-US" sz="4300" dirty="0">
                <a:solidFill>
                  <a:srgbClr val="000000"/>
                </a:solidFill>
                <a:latin typeface="Helvetica Neue"/>
                <a:ea typeface="Arial"/>
              </a:rPr>
              <a:t> </a:t>
            </a:r>
            <a:r>
              <a:rPr lang="en-US" sz="4300" dirty="0" smtClean="0">
                <a:solidFill>
                  <a:srgbClr val="000000"/>
                </a:solidFill>
                <a:latin typeface="Helvetica Neue"/>
                <a:ea typeface="Arial"/>
              </a:rPr>
              <a:t>We </a:t>
            </a:r>
            <a:r>
              <a:rPr lang="en-US" sz="4300" dirty="0">
                <a:solidFill>
                  <a:srgbClr val="000000"/>
                </a:solidFill>
                <a:latin typeface="Helvetica Neue"/>
                <a:ea typeface="Arial"/>
              </a:rPr>
              <a:t>propose </a:t>
            </a:r>
            <a:r>
              <a:rPr lang="en-US" sz="4300" dirty="0" smtClean="0">
                <a:solidFill>
                  <a:srgbClr val="000000"/>
                </a:solidFill>
                <a:latin typeface="Helvetica Neue"/>
                <a:ea typeface="Arial"/>
              </a:rPr>
              <a:t>a method that predicts deal size considering that a deal can belong to more than one latent market.</a:t>
            </a:r>
            <a:endParaRPr dirty="0"/>
          </a:p>
        </p:txBody>
      </p:sp>
      <p:sp>
        <p:nvSpPr>
          <p:cNvPr id="60" name="TextShape 8"/>
          <p:cNvSpPr txBox="1"/>
          <p:nvPr/>
        </p:nvSpPr>
        <p:spPr>
          <a:xfrm>
            <a:off x="641571" y="13759022"/>
            <a:ext cx="9776327" cy="6434476"/>
          </a:xfrm>
          <a:prstGeom prst="rect">
            <a:avLst/>
          </a:prstGeom>
          <a:noFill/>
          <a:ln>
            <a:noFill/>
          </a:ln>
        </p:spPr>
        <p:txBody>
          <a:bodyPr lIns="75960" tIns="37980" rIns="75960" bIns="37980"/>
          <a:lstStyle/>
          <a:p>
            <a:pPr algn="just"/>
            <a:r>
              <a:rPr lang="x-none" sz="5100" b="1" dirty="0">
                <a:solidFill>
                  <a:srgbClr val="000000"/>
                </a:solidFill>
                <a:latin typeface="Helvetica Neue"/>
              </a:rPr>
              <a:t>Related work</a:t>
            </a:r>
            <a:endParaRPr dirty="0" smtClean="0"/>
          </a:p>
          <a:p>
            <a:pPr algn="just"/>
            <a:endParaRPr dirty="0" smtClean="0"/>
          </a:p>
          <a:p>
            <a:pPr algn="just"/>
            <a:r>
              <a:rPr lang="en-US" sz="3600" dirty="0" err="1"/>
              <a:t>Lacerda</a:t>
            </a:r>
            <a:r>
              <a:rPr lang="en-US" sz="3600" dirty="0"/>
              <a:t> </a:t>
            </a:r>
            <a:r>
              <a:rPr lang="en-US" sz="3600" dirty="0" smtClean="0"/>
              <a:t>(2013) proposed </a:t>
            </a:r>
            <a:r>
              <a:rPr lang="en-US" sz="3600" dirty="0"/>
              <a:t>a strategy, called Competitive Business Market </a:t>
            </a:r>
            <a:r>
              <a:rPr lang="en-US" sz="3600" dirty="0" smtClean="0"/>
              <a:t>Prediction </a:t>
            </a:r>
            <a:r>
              <a:rPr lang="en-US" sz="3600" dirty="0"/>
              <a:t>(CPMB), </a:t>
            </a:r>
            <a:r>
              <a:rPr lang="en-US" sz="3600" dirty="0" smtClean="0"/>
              <a:t>which </a:t>
            </a:r>
            <a:r>
              <a:rPr lang="en-US" sz="3600" dirty="0"/>
              <a:t>is composed by three main steps: the first step divides the catalog of deals into markets by Latent </a:t>
            </a:r>
            <a:r>
              <a:rPr lang="en-US" sz="3600" dirty="0" err="1"/>
              <a:t>Dirichlet</a:t>
            </a:r>
            <a:r>
              <a:rPr lang="en-US" sz="3600" dirty="0"/>
              <a:t> Allocation (LDA); the second step </a:t>
            </a:r>
            <a:r>
              <a:rPr lang="en-US" sz="3600" dirty="0" smtClean="0"/>
              <a:t>performs </a:t>
            </a:r>
            <a:r>
              <a:rPr lang="en-US" sz="3600" dirty="0"/>
              <a:t>regression training in each market; and the third step executes an </a:t>
            </a:r>
            <a:r>
              <a:rPr lang="en-US" sz="3600" dirty="0" smtClean="0"/>
              <a:t>compute the </a:t>
            </a:r>
            <a:r>
              <a:rPr lang="en-US" sz="3600" dirty="0"/>
              <a:t>competition among the deals in the same </a:t>
            </a:r>
            <a:r>
              <a:rPr lang="en-US" sz="3600" dirty="0" smtClean="0"/>
              <a:t>market.</a:t>
            </a:r>
            <a:endParaRPr lang="en-US" sz="3600" dirty="0"/>
          </a:p>
        </p:txBody>
      </p:sp>
      <p:sp>
        <p:nvSpPr>
          <p:cNvPr id="61" name="TextShape 9"/>
          <p:cNvSpPr txBox="1"/>
          <p:nvPr/>
        </p:nvSpPr>
        <p:spPr>
          <a:xfrm>
            <a:off x="11028918" y="8743216"/>
            <a:ext cx="9745776" cy="7876279"/>
          </a:xfrm>
          <a:prstGeom prst="rect">
            <a:avLst/>
          </a:prstGeom>
          <a:noFill/>
          <a:ln>
            <a:noFill/>
          </a:ln>
        </p:spPr>
        <p:txBody>
          <a:bodyPr lIns="75960" tIns="37980" rIns="75960" bIns="37980"/>
          <a:lstStyle/>
          <a:p>
            <a:pPr algn="just"/>
            <a:r>
              <a:rPr lang="x-none" sz="5100" b="1" dirty="0">
                <a:solidFill>
                  <a:srgbClr val="000000"/>
                </a:solidFill>
                <a:latin typeface="Helvetica Neue"/>
              </a:rPr>
              <a:t>Experimental results</a:t>
            </a:r>
            <a:endParaRPr dirty="0"/>
          </a:p>
          <a:p>
            <a:pPr algn="just"/>
            <a:endParaRPr dirty="0"/>
          </a:p>
          <a:p>
            <a:pPr algn="just">
              <a:spcAft>
                <a:spcPts val="1519"/>
              </a:spcAft>
            </a:pPr>
            <a:r>
              <a:rPr lang="en-US" sz="3400" dirty="0" smtClean="0">
                <a:solidFill>
                  <a:srgbClr val="000000"/>
                </a:solidFill>
                <a:latin typeface="Helvetica Neue"/>
                <a:ea typeface="Arial"/>
              </a:rPr>
              <a:t>Dataset of 2590 instances crawled from Living Social: March 21</a:t>
            </a:r>
            <a:r>
              <a:rPr lang="en-US" sz="3400" baseline="30000" dirty="0" smtClean="0">
                <a:solidFill>
                  <a:srgbClr val="000000"/>
                </a:solidFill>
                <a:latin typeface="Helvetica Neue"/>
                <a:ea typeface="Arial"/>
              </a:rPr>
              <a:t>st</a:t>
            </a:r>
            <a:r>
              <a:rPr lang="en-US" sz="3400" dirty="0" smtClean="0">
                <a:solidFill>
                  <a:srgbClr val="000000"/>
                </a:solidFill>
                <a:latin typeface="Helvetica Neue"/>
                <a:ea typeface="Arial"/>
              </a:rPr>
              <a:t> to July 3</a:t>
            </a:r>
            <a:r>
              <a:rPr lang="en-US" sz="3400" baseline="30000" dirty="0" smtClean="0">
                <a:solidFill>
                  <a:srgbClr val="000000"/>
                </a:solidFill>
                <a:latin typeface="Helvetica Neue"/>
                <a:ea typeface="Arial"/>
              </a:rPr>
              <a:t>rd</a:t>
            </a:r>
            <a:r>
              <a:rPr lang="en-US" sz="3400" dirty="0" smtClean="0">
                <a:solidFill>
                  <a:srgbClr val="000000"/>
                </a:solidFill>
                <a:latin typeface="Helvetica Neue"/>
                <a:ea typeface="Arial"/>
              </a:rPr>
              <a:t> , 2011 (Byers et. al, 2012)</a:t>
            </a:r>
            <a:endParaRPr sz="3400" dirty="0"/>
          </a:p>
        </p:txBody>
      </p:sp>
      <p:sp>
        <p:nvSpPr>
          <p:cNvPr id="67" name="Line 11"/>
          <p:cNvSpPr/>
          <p:nvPr/>
        </p:nvSpPr>
        <p:spPr>
          <a:xfrm>
            <a:off x="672122" y="9560277"/>
            <a:ext cx="9654123" cy="0"/>
          </a:xfrm>
          <a:prstGeom prst="line">
            <a:avLst/>
          </a:prstGeom>
          <a:ln>
            <a:solidFill>
              <a:srgbClr val="006B6B"/>
            </a:solidFill>
            <a:custDash>
              <a:ds d="51000000" sp="51000000"/>
              <a:ds d="51000000" sp="51000000"/>
            </a:custDash>
          </a:ln>
        </p:spPr>
      </p:sp>
      <p:sp>
        <p:nvSpPr>
          <p:cNvPr id="68" name="Line 12"/>
          <p:cNvSpPr/>
          <p:nvPr/>
        </p:nvSpPr>
        <p:spPr>
          <a:xfrm>
            <a:off x="672122" y="13759022"/>
            <a:ext cx="9654123" cy="0"/>
          </a:xfrm>
          <a:prstGeom prst="line">
            <a:avLst/>
          </a:prstGeom>
          <a:ln>
            <a:solidFill>
              <a:srgbClr val="006B6B"/>
            </a:solidFill>
            <a:custDash>
              <a:ds d="51000000" sp="51000000"/>
              <a:ds d="51000000" sp="51000000"/>
            </a:custDash>
          </a:ln>
        </p:spPr>
      </p:sp>
      <p:sp>
        <p:nvSpPr>
          <p:cNvPr id="69" name="Line 13"/>
          <p:cNvSpPr/>
          <p:nvPr/>
        </p:nvSpPr>
        <p:spPr>
          <a:xfrm>
            <a:off x="11090021" y="9560277"/>
            <a:ext cx="9654123" cy="0"/>
          </a:xfrm>
          <a:prstGeom prst="line">
            <a:avLst/>
          </a:prstGeom>
          <a:ln>
            <a:solidFill>
              <a:srgbClr val="006B6B"/>
            </a:solidFill>
            <a:custDash>
              <a:ds d="51000000" sp="51000000"/>
              <a:ds d="51000000" sp="51000000"/>
            </a:custDash>
          </a:ln>
        </p:spPr>
      </p:sp>
      <p:grpSp>
        <p:nvGrpSpPr>
          <p:cNvPr id="11" name="Group 10"/>
          <p:cNvGrpSpPr/>
          <p:nvPr/>
        </p:nvGrpSpPr>
        <p:grpSpPr>
          <a:xfrm>
            <a:off x="511204" y="481512"/>
            <a:ext cx="20365980" cy="2572698"/>
            <a:chOff x="427475" y="481512"/>
            <a:chExt cx="20365980" cy="2572698"/>
          </a:xfrm>
        </p:grpSpPr>
        <p:sp>
          <p:nvSpPr>
            <p:cNvPr id="2" name="TextBox 1"/>
            <p:cNvSpPr txBox="1"/>
            <p:nvPr/>
          </p:nvSpPr>
          <p:spPr>
            <a:xfrm>
              <a:off x="8652777" y="699017"/>
              <a:ext cx="8478784" cy="2355193"/>
            </a:xfrm>
            <a:prstGeom prst="rect">
              <a:avLst/>
            </a:prstGeom>
            <a:noFill/>
          </p:spPr>
          <p:txBody>
            <a:bodyPr wrap="square" lIns="77175" tIns="38588" rIns="77175" bIns="38588" rtlCol="0">
              <a:spAutoFit/>
            </a:bodyPr>
            <a:lstStyle/>
            <a:p>
              <a:pPr algn="ctr"/>
              <a:r>
                <a:rPr lang="en-US" sz="3400" b="1" dirty="0"/>
                <a:t>Department of Computer Science</a:t>
              </a:r>
            </a:p>
            <a:p>
              <a:pPr algn="ctr"/>
              <a:r>
                <a:rPr lang="en-US" sz="3400" b="1" dirty="0"/>
                <a:t>Universidade Federal de Minas Gerais</a:t>
              </a:r>
            </a:p>
            <a:p>
              <a:pPr algn="ctr"/>
              <a:endParaRPr lang="en-US" sz="1000" b="1" dirty="0"/>
            </a:p>
            <a:p>
              <a:pPr algn="ctr"/>
              <a:r>
                <a:rPr lang="en-US" sz="3400" b="1" dirty="0"/>
                <a:t>TCC/TSI/TECC: Recommender Systems</a:t>
              </a:r>
            </a:p>
            <a:p>
              <a:pPr algn="ctr"/>
              <a:r>
                <a:rPr lang="en-US" sz="3400" b="1" dirty="0"/>
                <a:t>Profs. Rodrygo Santos and Nivio Ziviani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27475" y="481512"/>
              <a:ext cx="7063438" cy="2463651"/>
              <a:chOff x="427475" y="481512"/>
              <a:chExt cx="7063438" cy="2463651"/>
            </a:xfrm>
          </p:grpSpPr>
          <p:pic>
            <p:nvPicPr>
              <p:cNvPr id="52" name="Picture 8"/>
              <p:cNvPicPr/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811104" y="481512"/>
                <a:ext cx="4296178" cy="1374871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" name="Rectangle 2"/>
              <p:cNvSpPr/>
              <p:nvPr/>
            </p:nvSpPr>
            <p:spPr>
              <a:xfrm>
                <a:off x="427475" y="1943904"/>
                <a:ext cx="7063438" cy="1001259"/>
              </a:xfrm>
              <a:prstGeom prst="rect">
                <a:avLst/>
              </a:prstGeom>
            </p:spPr>
            <p:txBody>
              <a:bodyPr wrap="square" lIns="77175" tIns="38588" rIns="77175" bIns="38588">
                <a:spAutoFit/>
              </a:bodyPr>
              <a:lstStyle/>
              <a:p>
                <a:pPr algn="ctr"/>
                <a:r>
                  <a:rPr lang="en-US" sz="3000" b="1" dirty="0"/>
                  <a:t>Workshop on Recommender Systems</a:t>
                </a:r>
                <a:br>
                  <a:rPr lang="en-US" sz="3000" b="1" dirty="0"/>
                </a:br>
                <a:r>
                  <a:rPr lang="en-US" sz="3000" b="1" dirty="0"/>
                  <a:t>for a Massively Connected Society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8293424" y="672326"/>
              <a:ext cx="2500031" cy="2215010"/>
              <a:chOff x="10157556" y="2441801"/>
              <a:chExt cx="2945928" cy="2634063"/>
            </a:xfrm>
          </p:grpSpPr>
          <p:pic>
            <p:nvPicPr>
              <p:cNvPr id="53" name="Picture 9"/>
              <p:cNvPicPr/>
              <p:nvPr/>
            </p:nvPicPr>
            <p:blipFill>
              <a:blip r:embed="rId4"/>
              <a:stretch/>
            </p:blipFill>
            <p:spPr>
              <a:xfrm>
                <a:off x="10157556" y="2441801"/>
                <a:ext cx="2898720" cy="11779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4" name="Picture 10"/>
              <p:cNvPicPr/>
              <p:nvPr/>
            </p:nvPicPr>
            <p:blipFill>
              <a:blip r:embed="rId5"/>
              <a:stretch/>
            </p:blipFill>
            <p:spPr>
              <a:xfrm>
                <a:off x="10204764" y="4129424"/>
                <a:ext cx="2898720" cy="94644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32" name="TextShape 9"/>
          <p:cNvSpPr txBox="1"/>
          <p:nvPr/>
        </p:nvSpPr>
        <p:spPr>
          <a:xfrm>
            <a:off x="641571" y="19890436"/>
            <a:ext cx="9745776" cy="7876279"/>
          </a:xfrm>
          <a:prstGeom prst="rect">
            <a:avLst/>
          </a:prstGeom>
          <a:noFill/>
          <a:ln>
            <a:noFill/>
          </a:ln>
        </p:spPr>
        <p:txBody>
          <a:bodyPr lIns="75960" tIns="37980" rIns="75960" bIns="37980"/>
          <a:lstStyle/>
          <a:p>
            <a:pPr algn="just"/>
            <a:r>
              <a:rPr lang="x-none" sz="5100" b="1" dirty="0">
                <a:solidFill>
                  <a:srgbClr val="000000"/>
                </a:solidFill>
                <a:latin typeface="Helvetica Neue"/>
              </a:rPr>
              <a:t>Proposed solution</a:t>
            </a:r>
            <a:endParaRPr dirty="0"/>
          </a:p>
          <a:p>
            <a:pPr algn="just"/>
            <a:endParaRPr dirty="0"/>
          </a:p>
          <a:p>
            <a:pPr algn="just"/>
            <a:r>
              <a:rPr lang="en-US" sz="3600" dirty="0"/>
              <a:t>Each deal presents textual </a:t>
            </a:r>
            <a:r>
              <a:rPr lang="en-US" sz="3600" dirty="0" smtClean="0"/>
              <a:t>features </a:t>
            </a:r>
            <a:r>
              <a:rPr lang="en-US" sz="3600" dirty="0"/>
              <a:t>like: title, description, </a:t>
            </a:r>
            <a:r>
              <a:rPr lang="en-US" sz="3600" dirty="0" smtClean="0"/>
              <a:t>etc. </a:t>
            </a:r>
            <a:r>
              <a:rPr lang="en-US" sz="3600" dirty="0"/>
              <a:t>After process textual features, Latent </a:t>
            </a:r>
            <a:r>
              <a:rPr lang="en-US" sz="3600" dirty="0" err="1"/>
              <a:t>Dirichlet</a:t>
            </a:r>
            <a:r>
              <a:rPr lang="en-US" sz="3600" dirty="0"/>
              <a:t> Allocation (LDA) method is applied in order to identified the markets. The </a:t>
            </a:r>
            <a:r>
              <a:rPr lang="en-US" sz="3600" dirty="0" smtClean="0"/>
              <a:t>weighting </a:t>
            </a:r>
            <a:r>
              <a:rPr lang="en-US" sz="3600" dirty="0"/>
              <a:t>scheme </a:t>
            </a:r>
            <a:r>
              <a:rPr lang="en-US" sz="3600" dirty="0" smtClean="0"/>
              <a:t>for LDA is term spread(Lacerda,2013). After </a:t>
            </a:r>
            <a:r>
              <a:rPr lang="en-US" sz="3600" dirty="0"/>
              <a:t>the processing of textual features, each deal is assigned to the most probable markets</a:t>
            </a:r>
            <a:r>
              <a:rPr lang="en-US" sz="3600" dirty="0" smtClean="0"/>
              <a:t>. Then the </a:t>
            </a:r>
            <a:r>
              <a:rPr lang="en-US" sz="3600" dirty="0"/>
              <a:t>regression method is trained </a:t>
            </a:r>
            <a:r>
              <a:rPr lang="en-US" sz="3600" dirty="0" smtClean="0"/>
              <a:t> in each market. Then a weighted mean is performed in order to find the deal sizes. </a:t>
            </a:r>
            <a:r>
              <a:rPr lang="en-US" sz="3600" dirty="0" err="1" smtClean="0"/>
              <a:t>Lacerda</a:t>
            </a:r>
            <a:r>
              <a:rPr lang="en-US" sz="3600" dirty="0" smtClean="0"/>
              <a:t>, also performed a step that consider the impact of markets in deal size. But we did no implement this step.</a:t>
            </a:r>
            <a:endParaRPr lang="en-US" sz="3600" dirty="0"/>
          </a:p>
        </p:txBody>
      </p:sp>
      <p:sp>
        <p:nvSpPr>
          <p:cNvPr id="33" name="Line 13"/>
          <p:cNvSpPr/>
          <p:nvPr/>
        </p:nvSpPr>
        <p:spPr>
          <a:xfrm>
            <a:off x="702673" y="20707497"/>
            <a:ext cx="9654123" cy="0"/>
          </a:xfrm>
          <a:prstGeom prst="line">
            <a:avLst/>
          </a:prstGeom>
          <a:ln>
            <a:solidFill>
              <a:srgbClr val="006B6B"/>
            </a:solidFill>
            <a:custDash>
              <a:ds d="51000000" sp="51000000"/>
              <a:ds d="51000000" sp="51000000"/>
            </a:custDash>
          </a:ln>
        </p:spPr>
      </p:sp>
      <p:sp>
        <p:nvSpPr>
          <p:cNvPr id="34" name="TextShape 9"/>
          <p:cNvSpPr txBox="1"/>
          <p:nvPr/>
        </p:nvSpPr>
        <p:spPr>
          <a:xfrm>
            <a:off x="11028918" y="17455276"/>
            <a:ext cx="9745776" cy="6608033"/>
          </a:xfrm>
          <a:prstGeom prst="rect">
            <a:avLst/>
          </a:prstGeom>
          <a:noFill/>
          <a:ln>
            <a:noFill/>
          </a:ln>
        </p:spPr>
        <p:txBody>
          <a:bodyPr lIns="75960" tIns="37980" rIns="75960" bIns="37980"/>
          <a:lstStyle/>
          <a:p>
            <a:pPr algn="just"/>
            <a:r>
              <a:rPr lang="x-none" sz="5100" b="1" dirty="0">
                <a:solidFill>
                  <a:srgbClr val="000000"/>
                </a:solidFill>
                <a:latin typeface="Helvetica Neue"/>
              </a:rPr>
              <a:t>Conclusions</a:t>
            </a:r>
            <a:endParaRPr dirty="0"/>
          </a:p>
          <a:p>
            <a:pPr algn="just"/>
            <a:endParaRPr dirty="0"/>
          </a:p>
          <a:p>
            <a:pPr algn="just">
              <a:spcAft>
                <a:spcPts val="1519"/>
              </a:spcAft>
            </a:pPr>
            <a:r>
              <a:rPr lang="en-US" sz="3400" dirty="0" smtClean="0">
                <a:solidFill>
                  <a:srgbClr val="000000"/>
                </a:solidFill>
                <a:latin typeface="Helvetica Neue"/>
                <a:ea typeface="Arial"/>
              </a:rPr>
              <a:t>Although, the error of our proposal is high than </a:t>
            </a:r>
            <a:r>
              <a:rPr lang="en-US" sz="3400" dirty="0" err="1" smtClean="0">
                <a:solidFill>
                  <a:srgbClr val="000000"/>
                </a:solidFill>
                <a:latin typeface="Helvetica Neue"/>
                <a:ea typeface="Arial"/>
              </a:rPr>
              <a:t>Lacerda</a:t>
            </a:r>
            <a:r>
              <a:rPr lang="en-US" sz="3400" dirty="0" smtClean="0">
                <a:solidFill>
                  <a:srgbClr val="000000"/>
                </a:solidFill>
                <a:latin typeface="Helvetica Neue"/>
                <a:ea typeface="Arial"/>
              </a:rPr>
              <a:t>, more tests must be performed. For instance, we can vary the threshold value.</a:t>
            </a:r>
          </a:p>
          <a:p>
            <a:pPr algn="just">
              <a:spcAft>
                <a:spcPts val="1519"/>
              </a:spcAft>
            </a:pPr>
            <a:r>
              <a:rPr lang="en-US" sz="3400" dirty="0" smtClean="0">
                <a:solidFill>
                  <a:srgbClr val="000000"/>
                </a:solidFill>
                <a:latin typeface="Helvetica Neue"/>
                <a:ea typeface="Arial"/>
              </a:rPr>
              <a:t>Also we want to investigate whether</a:t>
            </a:r>
            <a:r>
              <a:rPr lang="en-US" sz="3400" dirty="0" smtClean="0">
                <a:solidFill>
                  <a:srgbClr val="000000"/>
                </a:solidFill>
                <a:latin typeface="Helvetica Neue"/>
                <a:ea typeface="Arial"/>
              </a:rPr>
              <a:t> errors are been introduced </a:t>
            </a:r>
            <a:r>
              <a:rPr lang="en-US" sz="3400" dirty="0" smtClean="0">
                <a:solidFill>
                  <a:srgbClr val="000000"/>
                </a:solidFill>
                <a:latin typeface="Helvetica Neue"/>
                <a:ea typeface="Arial"/>
              </a:rPr>
              <a:t>by markets that are not so probable. </a:t>
            </a:r>
            <a:endParaRPr lang="en-US" sz="3400" dirty="0"/>
          </a:p>
          <a:p>
            <a:pPr algn="just">
              <a:spcAft>
                <a:spcPts val="1519"/>
              </a:spcAft>
            </a:pPr>
            <a:r>
              <a:rPr lang="en-US" sz="3400" dirty="0" smtClean="0">
                <a:solidFill>
                  <a:srgbClr val="000000"/>
                </a:solidFill>
                <a:latin typeface="Helvetica Neue"/>
                <a:ea typeface="Arial"/>
              </a:rPr>
              <a:t>Confidence interval will be computed as well, and we own another dataset from </a:t>
            </a:r>
            <a:r>
              <a:rPr lang="en-US" sz="3400" dirty="0" err="1" smtClean="0">
                <a:solidFill>
                  <a:srgbClr val="000000"/>
                </a:solidFill>
                <a:latin typeface="Helvetica Neue"/>
                <a:ea typeface="Arial"/>
              </a:rPr>
              <a:t>Groupon</a:t>
            </a:r>
            <a:r>
              <a:rPr lang="en-US" sz="3400" dirty="0" smtClean="0">
                <a:solidFill>
                  <a:srgbClr val="000000"/>
                </a:solidFill>
                <a:latin typeface="Helvetica Neue"/>
                <a:ea typeface="Arial"/>
              </a:rPr>
              <a:t>, which will enable us to perform further investigation.</a:t>
            </a:r>
          </a:p>
        </p:txBody>
      </p:sp>
      <p:sp>
        <p:nvSpPr>
          <p:cNvPr id="35" name="Line 13"/>
          <p:cNvSpPr/>
          <p:nvPr/>
        </p:nvSpPr>
        <p:spPr>
          <a:xfrm>
            <a:off x="11090021" y="18272337"/>
            <a:ext cx="9654123" cy="0"/>
          </a:xfrm>
          <a:prstGeom prst="line">
            <a:avLst/>
          </a:prstGeom>
          <a:ln>
            <a:solidFill>
              <a:srgbClr val="006B6B"/>
            </a:solidFill>
            <a:custDash>
              <a:ds d="51000000" sp="51000000"/>
              <a:ds d="51000000" sp="51000000"/>
            </a:custDash>
          </a:ln>
        </p:spPr>
      </p:sp>
      <p:sp>
        <p:nvSpPr>
          <p:cNvPr id="37" name="TextShape 9"/>
          <p:cNvSpPr txBox="1"/>
          <p:nvPr/>
        </p:nvSpPr>
        <p:spPr>
          <a:xfrm>
            <a:off x="11028918" y="23776771"/>
            <a:ext cx="9745776" cy="3845056"/>
          </a:xfrm>
          <a:prstGeom prst="rect">
            <a:avLst/>
          </a:prstGeom>
          <a:noFill/>
          <a:ln>
            <a:noFill/>
          </a:ln>
        </p:spPr>
        <p:txBody>
          <a:bodyPr lIns="75960" tIns="37980" rIns="75960" bIns="37980"/>
          <a:lstStyle/>
          <a:p>
            <a:pPr algn="just"/>
            <a:r>
              <a:rPr lang="x-none" sz="5100" b="1" dirty="0">
                <a:solidFill>
                  <a:srgbClr val="000000"/>
                </a:solidFill>
                <a:latin typeface="Helvetica Neue"/>
              </a:rPr>
              <a:t>References</a:t>
            </a:r>
            <a:endParaRPr dirty="0"/>
          </a:p>
          <a:p>
            <a:pPr algn="just"/>
            <a:endParaRPr dirty="0"/>
          </a:p>
          <a:p>
            <a:r>
              <a:rPr lang="en-US" sz="3600" dirty="0"/>
              <a:t>Byers, J. W., </a:t>
            </a:r>
            <a:r>
              <a:rPr lang="en-US" sz="3600" dirty="0" err="1"/>
              <a:t>Mitzenmacher</a:t>
            </a:r>
            <a:r>
              <a:rPr lang="en-US" sz="3600" dirty="0"/>
              <a:t>, M., &amp; </a:t>
            </a:r>
            <a:r>
              <a:rPr lang="en-US" sz="3600" dirty="0" err="1"/>
              <a:t>Zervas</a:t>
            </a:r>
            <a:r>
              <a:rPr lang="en-US" sz="3600" dirty="0"/>
              <a:t>, G. (2012,February). Daily deals: Prediction, social diffusion, and reputational ramifications. In </a:t>
            </a:r>
            <a:r>
              <a:rPr lang="en-US" sz="3600" i="1" dirty="0"/>
              <a:t>Proceedings of the fifth </a:t>
            </a:r>
            <a:r>
              <a:rPr lang="en-US" sz="3600" dirty="0"/>
              <a:t>ACM </a:t>
            </a:r>
            <a:r>
              <a:rPr lang="en-US" sz="3600" i="1" dirty="0"/>
              <a:t>international </a:t>
            </a:r>
            <a:endParaRPr lang="en-US" sz="3600" dirty="0" smtClean="0"/>
          </a:p>
          <a:p>
            <a:r>
              <a:rPr lang="en-US" sz="3600" dirty="0" err="1" smtClean="0"/>
              <a:t>Lacerda</a:t>
            </a:r>
            <a:r>
              <a:rPr lang="en-US" sz="3600" dirty="0"/>
              <a:t>, A.M. (2013). Revenue Optimization and Customer Targeting in Daily-Deals Sites</a:t>
            </a:r>
            <a:r>
              <a:rPr lang="en-US" sz="3600" dirty="0" smtClean="0"/>
              <a:t>. PhD. Thesis</a:t>
            </a:r>
            <a:endParaRPr lang="en-US" sz="3600" dirty="0"/>
          </a:p>
        </p:txBody>
      </p:sp>
      <p:sp>
        <p:nvSpPr>
          <p:cNvPr id="38" name="Line 13"/>
          <p:cNvSpPr/>
          <p:nvPr/>
        </p:nvSpPr>
        <p:spPr>
          <a:xfrm>
            <a:off x="11090021" y="24822423"/>
            <a:ext cx="9654123" cy="0"/>
          </a:xfrm>
          <a:prstGeom prst="line">
            <a:avLst/>
          </a:prstGeom>
          <a:ln>
            <a:solidFill>
              <a:srgbClr val="006B6B"/>
            </a:solidFill>
            <a:custDash>
              <a:ds d="51000000" sp="51000000"/>
              <a:ds d="51000000" sp="51000000"/>
            </a:custDash>
          </a:ln>
        </p:spPr>
      </p:sp>
      <p:pic>
        <p:nvPicPr>
          <p:cNvPr id="25" name="Picture 24" descr="rrs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216" y="11629729"/>
            <a:ext cx="6527800" cy="1765300"/>
          </a:xfrm>
          <a:prstGeom prst="rect">
            <a:avLst/>
          </a:prstGeom>
        </p:spPr>
      </p:pic>
      <p:pic>
        <p:nvPicPr>
          <p:cNvPr id="4" name="Picture 3" descr="resultstab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314" y="14020800"/>
            <a:ext cx="7124700" cy="2222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486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Evelin Amorim</cp:lastModifiedBy>
  <cp:revision>56</cp:revision>
  <dcterms:modified xsi:type="dcterms:W3CDTF">2014-11-17T22:13:57Z</dcterms:modified>
</cp:coreProperties>
</file>