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0" r:id="rId4"/>
    <p:sldId id="265" r:id="rId5"/>
    <p:sldId id="266" r:id="rId6"/>
    <p:sldId id="270" r:id="rId7"/>
    <p:sldId id="263" r:id="rId8"/>
    <p:sldId id="269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81B"/>
    <a:srgbClr val="F08083"/>
    <a:srgbClr val="E9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0B59-3387-4079-93DD-49E8660FB32A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7C5D6-8E02-4259-B9A4-1E802AB6B9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96127A0-8F27-4424-9962-3DA92CB972A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F7E2EB-C645-474E-8D16-CB081ADAA6AC}"/>
                </a:ext>
              </a:extLst>
            </p:cNvPr>
            <p:cNvSpPr/>
            <p:nvPr userDrawn="1"/>
          </p:nvSpPr>
          <p:spPr>
            <a:xfrm>
              <a:off x="0" y="0"/>
              <a:ext cx="9783097" cy="6858000"/>
            </a:xfrm>
            <a:prstGeom prst="rect">
              <a:avLst/>
            </a:prstGeom>
            <a:solidFill>
              <a:srgbClr val="CF181B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974D7E4-61F1-48A9-810C-B9BB8CE538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710" y="396452"/>
              <a:ext cx="1425677" cy="97124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E5C1E41-114A-4A3A-8944-4C2984766D7E}"/>
                </a:ext>
              </a:extLst>
            </p:cNvPr>
            <p:cNvSpPr/>
            <p:nvPr userDrawn="1"/>
          </p:nvSpPr>
          <p:spPr>
            <a:xfrm>
              <a:off x="0" y="1764145"/>
              <a:ext cx="12192000" cy="5093855"/>
            </a:xfrm>
            <a:prstGeom prst="rect">
              <a:avLst/>
            </a:prstGeom>
            <a:solidFill>
              <a:srgbClr val="CF181B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Titel 2">
            <a:extLst>
              <a:ext uri="{FF2B5EF4-FFF2-40B4-BE49-F238E27FC236}">
                <a16:creationId xmlns:a16="http://schemas.microsoft.com/office/drawing/2014/main" id="{0591141E-105A-430E-9124-8B5D16098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765706"/>
            <a:ext cx="9783097" cy="869339"/>
          </a:xfrm>
          <a:prstGeom prst="rect">
            <a:avLst/>
          </a:prstGeom>
        </p:spPr>
        <p:txBody>
          <a:bodyPr lIns="540000" tIns="360000" rIns="0" bIns="0" anchor="ctr" anchorCtr="0">
            <a:normAutofit/>
          </a:bodyPr>
          <a:lstStyle>
            <a:lvl1pPr>
              <a:defRPr sz="2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der </a:t>
            </a:r>
            <a:r>
              <a:rPr lang="de-DE" dirty="0" err="1"/>
              <a:t>veranstaltung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38F7C2-F55A-4640-BD0E-3D94BCD5C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35045"/>
            <a:ext cx="9783097" cy="793955"/>
          </a:xfrm>
          <a:prstGeom prst="rect">
            <a:avLst/>
          </a:prstGeom>
        </p:spPr>
        <p:txBody>
          <a:bodyPr lIns="540000" tIns="0" rIns="0" bIns="360000" anchor="ctr" anchorCtr="0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de-DE" dirty="0" err="1"/>
              <a:t>titel</a:t>
            </a:r>
            <a:r>
              <a:rPr lang="de-DE" dirty="0"/>
              <a:t> der </a:t>
            </a:r>
            <a:r>
              <a:rPr lang="de-DE" dirty="0" err="1"/>
              <a:t>präsentation</a:t>
            </a:r>
            <a:endParaRPr lang="de-CH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3833B1B-AF1F-4681-A5E5-7D252DE0FF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9000"/>
            <a:ext cx="9783097" cy="3429000"/>
          </a:xfrm>
          <a:prstGeom prst="rect">
            <a:avLst/>
          </a:prstGeom>
        </p:spPr>
        <p:txBody>
          <a:bodyPr lIns="540000" tIns="360000" bIns="36000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  <a:p>
            <a:pPr lvl="0"/>
            <a:r>
              <a:rPr lang="de-DE" dirty="0"/>
              <a:t>Fernfachhochschule Schweiz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35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7EB42A2-E334-4833-8940-FF72DB114A10}"/>
              </a:ext>
            </a:extLst>
          </p:cNvPr>
          <p:cNvGrpSpPr/>
          <p:nvPr userDrawn="1"/>
        </p:nvGrpSpPr>
        <p:grpSpPr>
          <a:xfrm>
            <a:off x="0" y="396452"/>
            <a:ext cx="12192000" cy="6052764"/>
            <a:chOff x="0" y="396452"/>
            <a:chExt cx="12192000" cy="605276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230B80E-02B1-4EA3-8C69-1E61E18B14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710" y="396452"/>
              <a:ext cx="1425677" cy="971242"/>
            </a:xfrm>
            <a:prstGeom prst="rect">
              <a:avLst/>
            </a:prstGeom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67E28F9-0D26-4C13-8F81-1B73226476E0}"/>
                </a:ext>
              </a:extLst>
            </p:cNvPr>
            <p:cNvCxnSpPr/>
            <p:nvPr userDrawn="1"/>
          </p:nvCxnSpPr>
          <p:spPr>
            <a:xfrm>
              <a:off x="0" y="1764145"/>
              <a:ext cx="12192000" cy="0"/>
            </a:xfrm>
            <a:prstGeom prst="line">
              <a:avLst/>
            </a:prstGeom>
            <a:ln w="4445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DC7E166-F453-4F03-BB94-3EA7F03F947E}"/>
                </a:ext>
              </a:extLst>
            </p:cNvPr>
            <p:cNvCxnSpPr/>
            <p:nvPr userDrawn="1"/>
          </p:nvCxnSpPr>
          <p:spPr>
            <a:xfrm>
              <a:off x="0" y="6449216"/>
              <a:ext cx="12192000" cy="0"/>
            </a:xfrm>
            <a:prstGeom prst="line">
              <a:avLst/>
            </a:prstGeom>
            <a:ln w="4445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umsplatzhalter 13">
            <a:extLst>
              <a:ext uri="{FF2B5EF4-FFF2-40B4-BE49-F238E27FC236}">
                <a16:creationId xmlns:a16="http://schemas.microsoft.com/office/drawing/2014/main" id="{2700D0DC-2E55-48C2-B0E0-44E2E645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592"/>
            <a:ext cx="2743200" cy="384408"/>
          </a:xfrm>
          <a:prstGeom prst="rect">
            <a:avLst/>
          </a:prstGeom>
        </p:spPr>
        <p:txBody>
          <a:bodyPr lIns="540000" tIns="0" rIns="360000" bIns="0" anchor="ctr" anchorCtr="0"/>
          <a:lstStyle/>
          <a:p>
            <a:fld id="{F2B2CC9E-D4E2-40D0-9AE8-98442E92A662}" type="datetime4">
              <a:rPr lang="de-CH" sz="1400" smtClean="0"/>
              <a:pPr/>
              <a:t>26. November 2019</a:t>
            </a:fld>
            <a:endParaRPr lang="de-CH" sz="1400" dirty="0"/>
          </a:p>
        </p:txBody>
      </p:sp>
      <p:sp>
        <p:nvSpPr>
          <p:cNvPr id="12" name="Foliennummernplatzhalter 14">
            <a:extLst>
              <a:ext uri="{FF2B5EF4-FFF2-40B4-BE49-F238E27FC236}">
                <a16:creationId xmlns:a16="http://schemas.microsoft.com/office/drawing/2014/main" id="{6215B4A3-9213-406B-B2E6-222621C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3593"/>
            <a:ext cx="2743200" cy="384408"/>
          </a:xfrm>
          <a:prstGeom prst="rect">
            <a:avLst/>
          </a:prstGeom>
        </p:spPr>
        <p:txBody>
          <a:bodyPr lIns="360000" tIns="0" rIns="540000" bIns="0" anchor="ctr" anchorCtr="0"/>
          <a:lstStyle/>
          <a:p>
            <a:fld id="{AD87588A-2093-422D-9F8E-968409914A04}" type="slidenum">
              <a:rPr lang="de-CH" sz="1400" smtClean="0"/>
              <a:t>‹Nr.›</a:t>
            </a:fld>
            <a:endParaRPr lang="de-CH" sz="1400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E06EFB9E-A13B-42ED-B508-5A2B593D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01"/>
            <a:ext cx="9812594" cy="1772417"/>
          </a:xfrm>
          <a:prstGeom prst="rect">
            <a:avLst/>
          </a:prstGeom>
        </p:spPr>
        <p:txBody>
          <a:bodyPr lIns="540000" tIns="360000" rIns="0" bIns="360000" anchor="ctr" anchorCtr="0">
            <a:normAutofit/>
          </a:bodyPr>
          <a:lstStyle>
            <a:lvl1pPr>
              <a:defRPr sz="2800" b="1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E8C3E29-7343-4999-97EA-5DB376855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763915"/>
            <a:ext cx="12192000" cy="4660917"/>
          </a:xfrm>
          <a:prstGeom prst="rect">
            <a:avLst/>
          </a:prstGeom>
        </p:spPr>
        <p:txBody>
          <a:bodyPr lIns="540000" tIns="360000" rIns="540000" bIns="360000"/>
          <a:lstStyle>
            <a:lvl1pPr marL="2286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0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9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6A283-4AAF-4C2D-8295-F7CDFD8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 der Technischen Informatik hs19/20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5099E-6320-44E9-B37B-8A4E95A85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Präsentation Projektarbeit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3A3C02-94E8-4CFF-BC56-EE86EDD1E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Eveline Hutter</a:t>
            </a:r>
          </a:p>
          <a:p>
            <a:r>
              <a:rPr lang="de-CH" dirty="0"/>
              <a:t>Franziska Walker</a:t>
            </a:r>
          </a:p>
        </p:txBody>
      </p:sp>
    </p:spTree>
    <p:extLst>
      <p:ext uri="{BB962C8B-B14F-4D97-AF65-F5344CB8AC3E}">
        <p14:creationId xmlns:p14="http://schemas.microsoft.com/office/powerpoint/2010/main" val="289530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FB7C-72EA-4933-A4B7-BEE72288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(3)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E66E5-27DB-4E77-AD87-69F0E3595F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Ins="396000"/>
          <a:lstStyle/>
          <a:p>
            <a:r>
              <a:rPr lang="de-CH" dirty="0"/>
              <a:t>Frequenzbewertung</a:t>
            </a:r>
          </a:p>
          <a:p>
            <a:pPr lvl="1"/>
            <a:r>
              <a:rPr lang="de-CH" dirty="0"/>
              <a:t>Höchste Empfindlichkeit des menschlichen Gehörs liegt zwischen 2000Hz und 4000Hz</a:t>
            </a:r>
          </a:p>
          <a:p>
            <a:pPr lvl="1"/>
            <a:r>
              <a:rPr lang="de-CH" dirty="0"/>
              <a:t>Vorteile der im Code als Default verwendeten 2000Hz</a:t>
            </a:r>
          </a:p>
          <a:p>
            <a:pPr lvl="2"/>
            <a:r>
              <a:rPr lang="de-CH" dirty="0"/>
              <a:t>Ton wird als lauter empfunden als tiefere Frequenzen</a:t>
            </a:r>
          </a:p>
          <a:p>
            <a:pPr lvl="2"/>
            <a:r>
              <a:rPr lang="de-CH" dirty="0"/>
              <a:t>Tief genug, dass Tonhöhe noch als einigermassen angenehm empfunden wird</a:t>
            </a:r>
          </a:p>
          <a:p>
            <a:pPr lvl="2"/>
            <a:r>
              <a:rPr lang="de-CH" dirty="0"/>
              <a:t>Code einfach zu lesen (</a:t>
            </a:r>
            <a:r>
              <a:rPr lang="de-CH" dirty="0" err="1"/>
              <a:t>Dit</a:t>
            </a:r>
            <a:r>
              <a:rPr lang="de-CH" dirty="0"/>
              <a:t>-Schleife kann auf gewünschte Anzahl Millisekunden gesetzt werden)</a:t>
            </a:r>
          </a:p>
          <a:p>
            <a:endParaRPr lang="de-CH" sz="2400" dirty="0"/>
          </a:p>
          <a:p>
            <a:r>
              <a:rPr lang="de-CH" dirty="0"/>
              <a:t>Kommentierung</a:t>
            </a:r>
          </a:p>
          <a:p>
            <a:pPr lvl="1"/>
            <a:r>
              <a:rPr lang="de-CH" dirty="0"/>
              <a:t>Code soll selbsterklärend sein</a:t>
            </a:r>
          </a:p>
          <a:p>
            <a:pPr lvl="1"/>
            <a:r>
              <a:rPr lang="de-CH" dirty="0"/>
              <a:t>Dritte sollen Code leicht für individuelle Zwecke anpassen können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2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D42C7-1049-419C-AA52-94462F0E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2B634-0180-4EEA-B979-9BFF03DC7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  <a:p>
            <a:pPr lvl="1"/>
            <a:r>
              <a:rPr lang="de-CH" dirty="0"/>
              <a:t>Einstieg ins Thema</a:t>
            </a:r>
          </a:p>
          <a:p>
            <a:pPr lvl="1"/>
            <a:r>
              <a:rPr lang="de-CH" dirty="0"/>
              <a:t>Lücken- und fehlerhafte Dokumentation BCM2837</a:t>
            </a:r>
          </a:p>
          <a:p>
            <a:pPr lvl="1"/>
            <a:r>
              <a:rPr lang="de-CH" dirty="0"/>
              <a:t>Gescheiterter Versuch: Frequenzgenerierung des Audiosignals über PWM </a:t>
            </a:r>
            <a:br>
              <a:rPr lang="de-CH" dirty="0"/>
            </a:br>
            <a:r>
              <a:rPr lang="de-CH" dirty="0"/>
              <a:t>(pulse </a:t>
            </a:r>
            <a:r>
              <a:rPr lang="de-CH" dirty="0" err="1"/>
              <a:t>width</a:t>
            </a:r>
            <a:r>
              <a:rPr lang="de-CH" dirty="0"/>
              <a:t> </a:t>
            </a:r>
            <a:r>
              <a:rPr lang="de-CH" dirty="0" err="1"/>
              <a:t>modulation</a:t>
            </a:r>
            <a:r>
              <a:rPr lang="de-CH" dirty="0"/>
              <a:t>)</a:t>
            </a:r>
          </a:p>
          <a:p>
            <a:pPr lvl="1"/>
            <a:endParaRPr lang="de-CH" dirty="0"/>
          </a:p>
          <a:p>
            <a:r>
              <a:rPr lang="de-CH" dirty="0"/>
              <a:t>Verbesserungspotenzial</a:t>
            </a:r>
          </a:p>
          <a:p>
            <a:pPr lvl="1"/>
            <a:r>
              <a:rPr lang="de-CH" dirty="0"/>
              <a:t>Soll die Tonhöhe und/oder die Basis-Zeiteinheit geändert werden, muss der Code an mehr als einer Stelle angepasst werden </a:t>
            </a:r>
            <a:r>
              <a:rPr lang="de-CH" dirty="0">
                <a:sym typeface="Wingdings" panose="05000000000000000000" pitchFamily="2" charset="2"/>
              </a:rPr>
              <a:t> PWM-Implementierung würde Problem lösen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DA33-3A00-483E-BE12-232A9D5F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C6F02-A4B1-43D6-9333-23D7DD947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763915"/>
            <a:ext cx="5914104" cy="4660917"/>
          </a:xfrm>
        </p:spPr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/>
              <a:t>Verwendete Elektronikbauteile</a:t>
            </a:r>
          </a:p>
          <a:p>
            <a:r>
              <a:rPr lang="de-CH" dirty="0"/>
              <a:t>Verwendete Assemblerbefehle</a:t>
            </a:r>
          </a:p>
          <a:p>
            <a:r>
              <a:rPr lang="de-CH" dirty="0"/>
              <a:t>Schaltungsschema</a:t>
            </a:r>
          </a:p>
          <a:p>
            <a:r>
              <a:rPr lang="de-CH" dirty="0"/>
              <a:t>Live-Demonstration</a:t>
            </a:r>
          </a:p>
          <a:p>
            <a:r>
              <a:rPr lang="de-CH" dirty="0"/>
              <a:t>Lösungsansätze</a:t>
            </a:r>
          </a:p>
          <a:p>
            <a:pPr lvl="1"/>
            <a:r>
              <a:rPr lang="de-CH" dirty="0"/>
              <a:t>…</a:t>
            </a:r>
          </a:p>
          <a:p>
            <a:r>
              <a:rPr lang="de-CH" dirty="0"/>
              <a:t>Reflexion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C11AF9F-FEB7-4A5B-8518-6EB3AEB8E344}"/>
              </a:ext>
            </a:extLst>
          </p:cNvPr>
          <p:cNvSpPr txBox="1">
            <a:spLocks/>
          </p:cNvSpPr>
          <p:nvPr/>
        </p:nvSpPr>
        <p:spPr>
          <a:xfrm>
            <a:off x="5060038" y="3786795"/>
            <a:ext cx="6577780" cy="1443915"/>
          </a:xfrm>
          <a:prstGeom prst="rect">
            <a:avLst/>
          </a:prstGeom>
        </p:spPr>
        <p:txBody>
          <a:bodyPr lIns="540000" tIns="360000" rIns="540000" bIns="3600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2"/>
            <a:r>
              <a:rPr lang="de-CH" dirty="0"/>
              <a:t>Taktunabhängigkeit</a:t>
            </a:r>
          </a:p>
          <a:p>
            <a:pPr lvl="2"/>
            <a:r>
              <a:rPr lang="de-CH" dirty="0"/>
              <a:t>Code für Morse-Signal</a:t>
            </a:r>
          </a:p>
          <a:p>
            <a:pPr lvl="2"/>
            <a:r>
              <a:rPr lang="de-CH" dirty="0"/>
              <a:t>Definition einer Basis-Zeiteinheit «</a:t>
            </a:r>
            <a:r>
              <a:rPr lang="de-CH" dirty="0" err="1"/>
              <a:t>Dit</a:t>
            </a:r>
            <a:r>
              <a:rPr lang="de-CH" dirty="0"/>
              <a:t>»</a:t>
            </a:r>
          </a:p>
          <a:p>
            <a:pPr lvl="2"/>
            <a:r>
              <a:rPr lang="de-CH" dirty="0"/>
              <a:t>Branches der einzelnen Zeichen</a:t>
            </a:r>
          </a:p>
          <a:p>
            <a:pPr lvl="2"/>
            <a:r>
              <a:rPr lang="de-CH" dirty="0"/>
              <a:t>Ablauf innerhalb eines </a:t>
            </a:r>
            <a:r>
              <a:rPr lang="de-CH" dirty="0" err="1"/>
              <a:t>Dits</a:t>
            </a:r>
            <a:endParaRPr lang="de-CH" dirty="0"/>
          </a:p>
          <a:p>
            <a:pPr lvl="2"/>
            <a:r>
              <a:rPr lang="de-CH" dirty="0"/>
              <a:t>Frequenzbewertung</a:t>
            </a:r>
          </a:p>
          <a:p>
            <a:pPr lvl="2"/>
            <a:r>
              <a:rPr lang="de-CH" dirty="0"/>
              <a:t>Kommentierung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52D1BB-0ABF-4113-8FEB-8D8B448D4134}"/>
              </a:ext>
            </a:extLst>
          </p:cNvPr>
          <p:cNvGrpSpPr/>
          <p:nvPr/>
        </p:nvGrpSpPr>
        <p:grpSpPr>
          <a:xfrm>
            <a:off x="1684337" y="4004347"/>
            <a:ext cx="4781119" cy="2133656"/>
            <a:chOff x="1684337" y="4004347"/>
            <a:chExt cx="4781119" cy="2133656"/>
          </a:xfrm>
        </p:grpSpPr>
        <p:sp>
          <p:nvSpPr>
            <p:cNvPr id="5" name="Geschweifte Klammer links 4">
              <a:extLst>
                <a:ext uri="{FF2B5EF4-FFF2-40B4-BE49-F238E27FC236}">
                  <a16:creationId xmlns:a16="http://schemas.microsoft.com/office/drawing/2014/main" id="{61F5A63D-F198-4E56-88A8-63FC4A565E6B}"/>
                </a:ext>
              </a:extLst>
            </p:cNvPr>
            <p:cNvSpPr/>
            <p:nvPr/>
          </p:nvSpPr>
          <p:spPr>
            <a:xfrm>
              <a:off x="5936792" y="4004347"/>
              <a:ext cx="528664" cy="2133656"/>
            </a:xfrm>
            <a:prstGeom prst="leftBrace">
              <a:avLst>
                <a:gd name="adj1" fmla="val 127096"/>
                <a:gd name="adj2" fmla="val 57732"/>
              </a:avLst>
            </a:prstGeom>
            <a:noFill/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79A8FBF-2B3B-4151-AB40-DFAE00457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4337" y="5224415"/>
              <a:ext cx="4252453" cy="12590"/>
            </a:xfrm>
            <a:prstGeom prst="line">
              <a:avLst/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6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44F6-5C66-4D75-90F2-0384755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04EE4-8AA5-4731-9E5A-EB2FC7994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Visuelles Morse-Signal (SOS) als Endlosschleife über LED an GPIO-Port</a:t>
            </a:r>
          </a:p>
          <a:p>
            <a:pPr lvl="1"/>
            <a:r>
              <a:rPr lang="de-CH" dirty="0"/>
              <a:t>Bare </a:t>
            </a:r>
            <a:r>
              <a:rPr lang="de-CH" dirty="0" err="1"/>
              <a:t>Metal</a:t>
            </a:r>
            <a:r>
              <a:rPr lang="de-CH" dirty="0"/>
              <a:t> Programmierung – Signal soll automatisch erzeugt werden, sobald Raspberry Pi an Stromversorgung angeschlossen wird</a:t>
            </a:r>
          </a:p>
          <a:p>
            <a:pPr lvl="1"/>
            <a:r>
              <a:rPr lang="de-CH" dirty="0"/>
              <a:t>Signal soll unabhängig von der Taktfrequenz sein</a:t>
            </a:r>
          </a:p>
          <a:p>
            <a:pPr lvl="1"/>
            <a:r>
              <a:rPr lang="de-CH" dirty="0"/>
              <a:t>Code muss in Assembler geschrieben werden</a:t>
            </a:r>
          </a:p>
          <a:p>
            <a:pPr lvl="1"/>
            <a:r>
              <a:rPr lang="de-CH" dirty="0"/>
              <a:t>Code soll so angelegt sein, dass auch beliebige andere Morse-Signal geblinkt werden können</a:t>
            </a:r>
          </a:p>
          <a:p>
            <a:pPr lvl="1"/>
            <a:endParaRPr lang="de-CH" dirty="0"/>
          </a:p>
          <a:p>
            <a:r>
              <a:rPr lang="de-CH" dirty="0"/>
              <a:t>Zusatzaufgabe: akustische Ausgabe des Morse-Signals (parallel zum LED-Signal)</a:t>
            </a:r>
          </a:p>
        </p:txBody>
      </p:sp>
    </p:spTree>
    <p:extLst>
      <p:ext uri="{BB962C8B-B14F-4D97-AF65-F5344CB8AC3E}">
        <p14:creationId xmlns:p14="http://schemas.microsoft.com/office/powerpoint/2010/main" val="5002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7B01F-BA62-433F-9FE3-6C30044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Elektronikbauteile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EF6C6-1DA8-4F57-AB50-50F24A12F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70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4E6D3-6E1B-458C-807F-D3B8350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Assemblerbefehle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46203-F42A-42EC-9F96-14CD0566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0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A4A8D-5677-44BD-A8D7-082F3E6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Schaltungsschema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B9D08-1D14-480F-BF01-3898E5E685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7947" y="1763915"/>
            <a:ext cx="5624053" cy="4660917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FAF24C-547F-4DCA-8118-A5D770DCB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1" y="1946787"/>
            <a:ext cx="5466009" cy="42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B2CC-34DB-4087-BD17-9E7E77E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Live-Demonstration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23A990-97E7-484F-B4D6-F0F8093FF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t="7312" r="15403" b="10251"/>
          <a:stretch/>
        </p:blipFill>
        <p:spPr>
          <a:xfrm>
            <a:off x="2772696" y="2059731"/>
            <a:ext cx="6449962" cy="41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7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CCD6D-ACD6-4360-843F-2F990B0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C3B1A-071F-4FAB-B813-2A3D6D321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4664" y="1775459"/>
            <a:ext cx="10717336" cy="4660917"/>
          </a:xfrm>
        </p:spPr>
        <p:txBody>
          <a:bodyPr lIns="540000" rIns="360000"/>
          <a:lstStyle/>
          <a:p>
            <a:r>
              <a:rPr lang="de-CH" dirty="0"/>
              <a:t>Taktunabhängigkeit</a:t>
            </a:r>
          </a:p>
          <a:p>
            <a:pPr lvl="1"/>
            <a:r>
              <a:rPr lang="de-CH" dirty="0"/>
              <a:t>Makro mit einem Parameter, welcher den System </a:t>
            </a:r>
            <a:r>
              <a:rPr lang="de-CH" dirty="0" err="1"/>
              <a:t>Timer</a:t>
            </a:r>
            <a:r>
              <a:rPr lang="de-CH" dirty="0"/>
              <a:t> nutzt</a:t>
            </a:r>
          </a:p>
          <a:p>
            <a:pPr lvl="1"/>
            <a:r>
              <a:rPr lang="de-CH" dirty="0"/>
              <a:t>Befehlsaufruf in Mikrosekunden </a:t>
            </a:r>
            <a:r>
              <a:rPr lang="de-CH" dirty="0">
                <a:sym typeface="Wingdings" panose="05000000000000000000" pitchFamily="2" charset="2"/>
              </a:rPr>
              <a:t> präzise Frequenzgenerierung möglich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Code für Morse-Signal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so schlank wie möglich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leicht veränderbar für beliebige Signale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Definition einer Basis-Zeiteinheit «</a:t>
            </a:r>
            <a:r>
              <a:rPr lang="de-CH" dirty="0" err="1">
                <a:sym typeface="Wingdings" panose="05000000000000000000" pitchFamily="2" charset="2"/>
              </a:rPr>
              <a:t>Dit</a:t>
            </a:r>
            <a:r>
              <a:rPr lang="de-CH" dirty="0">
                <a:sym typeface="Wingdings" panose="05000000000000000000" pitchFamily="2" charset="2"/>
              </a:rPr>
              <a:t>»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Zentraler Branch: alle anderen greifen auf diesen zurück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7BF78B-262D-4D51-8171-CA8F81E6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4" y="1860503"/>
            <a:ext cx="1351608" cy="44908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1B7CFD-8B27-44BD-911B-76870D36C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8" t="51039" r="69435" b="24158"/>
          <a:stretch/>
        </p:blipFill>
        <p:spPr>
          <a:xfrm>
            <a:off x="7971244" y="3535645"/>
            <a:ext cx="1324828" cy="15279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0BA1BF-C07D-43C6-8212-F2F18C730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0" t="61362" r="68584" b="23011"/>
          <a:stretch/>
        </p:blipFill>
        <p:spPr>
          <a:xfrm>
            <a:off x="9999581" y="5245345"/>
            <a:ext cx="1435510" cy="999466"/>
          </a:xfrm>
          <a:prstGeom prst="rect">
            <a:avLst/>
          </a:prstGeom>
        </p:spPr>
      </p:pic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7792A424-5FD4-4015-8A55-0414C157851F}"/>
              </a:ext>
            </a:extLst>
          </p:cNvPr>
          <p:cNvSpPr/>
          <p:nvPr/>
        </p:nvSpPr>
        <p:spPr>
          <a:xfrm>
            <a:off x="1553322" y="2143432"/>
            <a:ext cx="363968" cy="294968"/>
          </a:xfrm>
          <a:prstGeom prst="lef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8EF0C1E-BB51-405D-BFD7-3711287DA910}"/>
              </a:ext>
            </a:extLst>
          </p:cNvPr>
          <p:cNvSpPr/>
          <p:nvPr/>
        </p:nvSpPr>
        <p:spPr>
          <a:xfrm>
            <a:off x="7325032" y="3891863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750743F-E61C-4663-818D-2121222E4545}"/>
              </a:ext>
            </a:extLst>
          </p:cNvPr>
          <p:cNvSpPr/>
          <p:nvPr/>
        </p:nvSpPr>
        <p:spPr>
          <a:xfrm>
            <a:off x="9284881" y="5602510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631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8B9E8-B1F8-414D-8CD8-E91B3B6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(2)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4D9BDB-C9B8-4504-8CDF-99E53A543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8" t="18925" r="61210" b="6523"/>
          <a:stretch/>
        </p:blipFill>
        <p:spPr>
          <a:xfrm>
            <a:off x="68826" y="1953918"/>
            <a:ext cx="2094271" cy="4338728"/>
          </a:xfrm>
          <a:prstGeom prst="rect">
            <a:avLst/>
          </a:prstGeom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B8B9222-2239-4E29-88F9-4F899255F7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406" y="1763915"/>
            <a:ext cx="9812594" cy="4660917"/>
          </a:xfrm>
        </p:spPr>
        <p:txBody>
          <a:bodyPr/>
          <a:lstStyle/>
          <a:p>
            <a:r>
              <a:rPr lang="de-CH" dirty="0"/>
              <a:t>Branches der einzelnen Zeichen</a:t>
            </a:r>
          </a:p>
          <a:p>
            <a:pPr lvl="1"/>
            <a:r>
              <a:rPr lang="de-CH" dirty="0"/>
              <a:t>Jedes Zeichen besteht aus einer Abfolge von kurzen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dit</a:t>
            </a:r>
            <a:r>
              <a:rPr lang="de-CH" dirty="0"/>
              <a:t>) und langen (</a:t>
            </a:r>
            <a:r>
              <a:rPr lang="de-CH" dirty="0" err="1"/>
              <a:t>dah</a:t>
            </a:r>
            <a:r>
              <a:rPr lang="de-CH" dirty="0"/>
              <a:t> = 3 </a:t>
            </a:r>
            <a:r>
              <a:rPr lang="de-CH" dirty="0" err="1"/>
              <a:t>dits</a:t>
            </a:r>
            <a:r>
              <a:rPr lang="de-CH" dirty="0"/>
              <a:t>) Signalen</a:t>
            </a:r>
          </a:p>
          <a:p>
            <a:pPr lvl="1"/>
            <a:r>
              <a:rPr lang="de-CH" dirty="0"/>
              <a:t>Innerhalb der Subroutinen «</a:t>
            </a:r>
            <a:r>
              <a:rPr lang="de-CH" dirty="0" err="1"/>
              <a:t>dit</a:t>
            </a:r>
            <a:r>
              <a:rPr lang="de-CH" dirty="0"/>
              <a:t>» und «</a:t>
            </a:r>
            <a:r>
              <a:rPr lang="de-CH" dirty="0" err="1"/>
              <a:t>dah</a:t>
            </a:r>
            <a:r>
              <a:rPr lang="de-CH" dirty="0"/>
              <a:t>» wird</a:t>
            </a:r>
            <a:br>
              <a:rPr lang="de-CH" dirty="0"/>
            </a:br>
            <a:r>
              <a:rPr lang="de-CH" dirty="0"/>
              <a:t>die Sendefrequenz (</a:t>
            </a:r>
            <a:r>
              <a:rPr lang="de-CH" dirty="0" err="1"/>
              <a:t>default</a:t>
            </a:r>
            <a:r>
              <a:rPr lang="de-CH" dirty="0"/>
              <a:t> 2000Hz) definiert 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Berechnung: 1’000’000  / Parameterübergabe an </a:t>
            </a:r>
            <a:r>
              <a:rPr lang="de-CH" dirty="0" err="1"/>
              <a:t>Timer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Ablauf innerhalb eines </a:t>
            </a:r>
            <a:r>
              <a:rPr lang="de-CH" dirty="0" err="1"/>
              <a:t>Dits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Signal während 240 Millisekunden ausgeben</a:t>
            </a:r>
          </a:p>
          <a:p>
            <a:pPr lvl="1"/>
            <a:r>
              <a:rPr lang="de-CH" dirty="0"/>
              <a:t>Signal während 240 Millisekunden pausieren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03BF8-E38C-456E-9D1F-1AEBCB407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0" t="22796" r="65645" b="47956"/>
          <a:stretch/>
        </p:blipFill>
        <p:spPr>
          <a:xfrm>
            <a:off x="10227380" y="1953918"/>
            <a:ext cx="1561498" cy="164198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564B1CA-F51C-4034-8EED-0568933C435A}"/>
              </a:ext>
            </a:extLst>
          </p:cNvPr>
          <p:cNvSpPr/>
          <p:nvPr/>
        </p:nvSpPr>
        <p:spPr>
          <a:xfrm>
            <a:off x="9762180" y="2849643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4D4CD75-AD48-4FF4-9759-42424999779B}"/>
              </a:ext>
            </a:extLst>
          </p:cNvPr>
          <p:cNvGrpSpPr/>
          <p:nvPr/>
        </p:nvGrpSpPr>
        <p:grpSpPr>
          <a:xfrm>
            <a:off x="2163097" y="3264310"/>
            <a:ext cx="1061884" cy="2428567"/>
            <a:chOff x="2163097" y="3264310"/>
            <a:chExt cx="1061884" cy="2428567"/>
          </a:xfrm>
        </p:grpSpPr>
        <p:sp>
          <p:nvSpPr>
            <p:cNvPr id="11" name="Geschweifte Klammer rechts 10">
              <a:extLst>
                <a:ext uri="{FF2B5EF4-FFF2-40B4-BE49-F238E27FC236}">
                  <a16:creationId xmlns:a16="http://schemas.microsoft.com/office/drawing/2014/main" id="{87FE55BD-391F-48FC-90DC-0B6A27C07D02}"/>
                </a:ext>
              </a:extLst>
            </p:cNvPr>
            <p:cNvSpPr/>
            <p:nvPr/>
          </p:nvSpPr>
          <p:spPr>
            <a:xfrm>
              <a:off x="2163097" y="3264310"/>
              <a:ext cx="530942" cy="2428567"/>
            </a:xfrm>
            <a:prstGeom prst="rightBrace">
              <a:avLst>
                <a:gd name="adj1" fmla="val 26388"/>
                <a:gd name="adj2" fmla="val 87652"/>
              </a:avLst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61A54A6-968A-409C-BA8C-B34ED6494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39" y="5388075"/>
              <a:ext cx="530942" cy="4922"/>
            </a:xfrm>
            <a:prstGeom prst="line">
              <a:avLst/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72225E1-C47C-45B0-8CDD-819D586A4E49}"/>
              </a:ext>
            </a:extLst>
          </p:cNvPr>
          <p:cNvCxnSpPr/>
          <p:nvPr/>
        </p:nvCxnSpPr>
        <p:spPr>
          <a:xfrm flipH="1">
            <a:off x="1987368" y="5781368"/>
            <a:ext cx="1237613" cy="157316"/>
          </a:xfrm>
          <a:prstGeom prst="straightConnector1">
            <a:avLst/>
          </a:prstGeom>
          <a:ln w="38100">
            <a:solidFill>
              <a:srgbClr val="CF1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Präsentation.potx" id="{3CEAD5E1-C090-4168-A9CD-8FE5220C1E7F}" vid="{085FD93B-0A23-4080-85A1-EBA07093126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Präsentation</Template>
  <TotalTime>0</TotalTime>
  <Words>354</Words>
  <Application>Microsoft Office PowerPoint</Application>
  <PresentationFormat>Breitbild</PresentationFormat>
  <Paragraphs>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</vt:lpstr>
      <vt:lpstr>Grundlagen der Technischen Informatik hs19/20</vt:lpstr>
      <vt:lpstr>Inhalt</vt:lpstr>
      <vt:lpstr>Aufgabenstellung</vt:lpstr>
      <vt:lpstr>Verwendete Elektronikbauteile</vt:lpstr>
      <vt:lpstr>Verwendete Assemblerbefehle</vt:lpstr>
      <vt:lpstr>Schaltungsschema</vt:lpstr>
      <vt:lpstr>Live-Demonstration</vt:lpstr>
      <vt:lpstr>Lösungsansätze</vt:lpstr>
      <vt:lpstr>Lösungsansätze (2)</vt:lpstr>
      <vt:lpstr>Lösungsansätze (3) 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Technischen Informatik hs19/20</dc:title>
  <dc:creator>Eveline Hutter</dc:creator>
  <cp:lastModifiedBy>Eveline Hutter</cp:lastModifiedBy>
  <cp:revision>17</cp:revision>
  <dcterms:created xsi:type="dcterms:W3CDTF">2019-11-26T10:03:01Z</dcterms:created>
  <dcterms:modified xsi:type="dcterms:W3CDTF">2019-11-26T12:58:01Z</dcterms:modified>
</cp:coreProperties>
</file>