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60" r:id="rId4"/>
    <p:sldId id="265" r:id="rId5"/>
    <p:sldId id="266" r:id="rId6"/>
    <p:sldId id="270" r:id="rId7"/>
    <p:sldId id="263" r:id="rId8"/>
    <p:sldId id="269" r:id="rId9"/>
    <p:sldId id="268" r:id="rId10"/>
    <p:sldId id="267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181B"/>
    <a:srgbClr val="F08083"/>
    <a:srgbClr val="E9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90B59-3387-4079-93DD-49E8660FB32A}" type="datetimeFigureOut">
              <a:rPr lang="de-CH" smtClean="0"/>
              <a:t>27.11.2019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7C5D6-8E02-4259-B9A4-1E802AB6B9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333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96127A0-8F27-4424-9962-3DA92CB972A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5F7E2EB-C645-474E-8D16-CB081ADAA6AC}"/>
                </a:ext>
              </a:extLst>
            </p:cNvPr>
            <p:cNvSpPr/>
            <p:nvPr userDrawn="1"/>
          </p:nvSpPr>
          <p:spPr>
            <a:xfrm>
              <a:off x="0" y="0"/>
              <a:ext cx="9783097" cy="6858000"/>
            </a:xfrm>
            <a:prstGeom prst="rect">
              <a:avLst/>
            </a:prstGeom>
            <a:solidFill>
              <a:srgbClr val="CF181B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B974D7E4-61F1-48A9-810C-B9BB8CE538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710" y="396452"/>
              <a:ext cx="1425677" cy="971242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E5C1E41-114A-4A3A-8944-4C2984766D7E}"/>
                </a:ext>
              </a:extLst>
            </p:cNvPr>
            <p:cNvSpPr/>
            <p:nvPr userDrawn="1"/>
          </p:nvSpPr>
          <p:spPr>
            <a:xfrm>
              <a:off x="0" y="1764145"/>
              <a:ext cx="12192000" cy="5093855"/>
            </a:xfrm>
            <a:prstGeom prst="rect">
              <a:avLst/>
            </a:prstGeom>
            <a:solidFill>
              <a:srgbClr val="CF181B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" name="Titel 2">
            <a:extLst>
              <a:ext uri="{FF2B5EF4-FFF2-40B4-BE49-F238E27FC236}">
                <a16:creationId xmlns:a16="http://schemas.microsoft.com/office/drawing/2014/main" id="{0591141E-105A-430E-9124-8B5D16098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765706"/>
            <a:ext cx="9783097" cy="869339"/>
          </a:xfrm>
          <a:prstGeom prst="rect">
            <a:avLst/>
          </a:prstGeom>
        </p:spPr>
        <p:txBody>
          <a:bodyPr lIns="540000" tIns="360000" rIns="0" bIns="0" anchor="ctr" anchorCtr="0">
            <a:normAutofit/>
          </a:bodyPr>
          <a:lstStyle>
            <a:lvl1pPr>
              <a:defRPr sz="2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Titel der </a:t>
            </a:r>
            <a:r>
              <a:rPr lang="de-DE" dirty="0" err="1"/>
              <a:t>veranstaltung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38F7C2-F55A-4640-BD0E-3D94BCD5CC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635045"/>
            <a:ext cx="9783097" cy="793955"/>
          </a:xfrm>
          <a:prstGeom prst="rect">
            <a:avLst/>
          </a:prstGeom>
        </p:spPr>
        <p:txBody>
          <a:bodyPr lIns="540000" tIns="0" rIns="0" bIns="360000" anchor="ctr" anchorCtr="0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de-DE" dirty="0" err="1"/>
              <a:t>titel</a:t>
            </a:r>
            <a:r>
              <a:rPr lang="de-DE" dirty="0"/>
              <a:t> der </a:t>
            </a:r>
            <a:r>
              <a:rPr lang="de-DE" dirty="0" err="1"/>
              <a:t>präsentation</a:t>
            </a:r>
            <a:endParaRPr lang="de-CH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3833B1B-AF1F-4681-A5E5-7D252DE0FF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429000"/>
            <a:ext cx="9783097" cy="3429000"/>
          </a:xfrm>
          <a:prstGeom prst="rect">
            <a:avLst/>
          </a:prstGeom>
        </p:spPr>
        <p:txBody>
          <a:bodyPr lIns="540000" tIns="360000" bIns="36000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Vorname Name</a:t>
            </a:r>
          </a:p>
          <a:p>
            <a:pPr lvl="0"/>
            <a:r>
              <a:rPr lang="de-DE" dirty="0"/>
              <a:t>Fernfachhochschule Schweiz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354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7EB42A2-E334-4833-8940-FF72DB114A10}"/>
              </a:ext>
            </a:extLst>
          </p:cNvPr>
          <p:cNvGrpSpPr/>
          <p:nvPr userDrawn="1"/>
        </p:nvGrpSpPr>
        <p:grpSpPr>
          <a:xfrm>
            <a:off x="0" y="396452"/>
            <a:ext cx="12192000" cy="6052764"/>
            <a:chOff x="0" y="396452"/>
            <a:chExt cx="12192000" cy="6052764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F230B80E-02B1-4EA3-8C69-1E61E18B14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710" y="396452"/>
              <a:ext cx="1425677" cy="971242"/>
            </a:xfrm>
            <a:prstGeom prst="rect">
              <a:avLst/>
            </a:prstGeom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E67E28F9-0D26-4C13-8F81-1B73226476E0}"/>
                </a:ext>
              </a:extLst>
            </p:cNvPr>
            <p:cNvCxnSpPr/>
            <p:nvPr userDrawn="1"/>
          </p:nvCxnSpPr>
          <p:spPr>
            <a:xfrm>
              <a:off x="0" y="1764145"/>
              <a:ext cx="12192000" cy="0"/>
            </a:xfrm>
            <a:prstGeom prst="line">
              <a:avLst/>
            </a:prstGeom>
            <a:ln w="44450">
              <a:solidFill>
                <a:srgbClr val="CF1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5DC7E166-F453-4F03-BB94-3EA7F03F947E}"/>
                </a:ext>
              </a:extLst>
            </p:cNvPr>
            <p:cNvCxnSpPr/>
            <p:nvPr userDrawn="1"/>
          </p:nvCxnSpPr>
          <p:spPr>
            <a:xfrm>
              <a:off x="0" y="6449216"/>
              <a:ext cx="12192000" cy="0"/>
            </a:xfrm>
            <a:prstGeom prst="line">
              <a:avLst/>
            </a:prstGeom>
            <a:ln w="44450">
              <a:solidFill>
                <a:srgbClr val="CF1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umsplatzhalter 13">
            <a:extLst>
              <a:ext uri="{FF2B5EF4-FFF2-40B4-BE49-F238E27FC236}">
                <a16:creationId xmlns:a16="http://schemas.microsoft.com/office/drawing/2014/main" id="{2700D0DC-2E55-48C2-B0E0-44E2E645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592"/>
            <a:ext cx="2743200" cy="384408"/>
          </a:xfrm>
          <a:prstGeom prst="rect">
            <a:avLst/>
          </a:prstGeom>
        </p:spPr>
        <p:txBody>
          <a:bodyPr lIns="540000" tIns="0" rIns="360000" bIns="0" anchor="ctr" anchorCtr="0"/>
          <a:lstStyle/>
          <a:p>
            <a:fld id="{920E2AD1-4469-4E31-8A01-C1E16A225545}" type="datetime4">
              <a:rPr lang="de-CH" sz="1400" smtClean="0"/>
              <a:t>27. November 2019</a:t>
            </a:fld>
            <a:endParaRPr lang="de-CH" sz="1400" dirty="0"/>
          </a:p>
        </p:txBody>
      </p:sp>
      <p:sp>
        <p:nvSpPr>
          <p:cNvPr id="12" name="Foliennummernplatzhalter 14">
            <a:extLst>
              <a:ext uri="{FF2B5EF4-FFF2-40B4-BE49-F238E27FC236}">
                <a16:creationId xmlns:a16="http://schemas.microsoft.com/office/drawing/2014/main" id="{6215B4A3-9213-406B-B2E6-222621CE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3593"/>
            <a:ext cx="2743200" cy="384408"/>
          </a:xfrm>
          <a:prstGeom prst="rect">
            <a:avLst/>
          </a:prstGeom>
        </p:spPr>
        <p:txBody>
          <a:bodyPr lIns="360000" tIns="0" rIns="540000" bIns="0" anchor="ctr" anchorCtr="0"/>
          <a:lstStyle>
            <a:lvl1pPr algn="r">
              <a:defRPr/>
            </a:lvl1pPr>
          </a:lstStyle>
          <a:p>
            <a:fld id="{AD87588A-2093-422D-9F8E-968409914A04}" type="slidenum">
              <a:rPr lang="de-CH" sz="1400" smtClean="0"/>
              <a:pPr/>
              <a:t>‹Nr.›</a:t>
            </a:fld>
            <a:endParaRPr lang="de-CH" sz="1400" dirty="0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E06EFB9E-A13B-42ED-B508-5A2B593D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501"/>
            <a:ext cx="9812594" cy="1772417"/>
          </a:xfrm>
          <a:prstGeom prst="rect">
            <a:avLst/>
          </a:prstGeom>
        </p:spPr>
        <p:txBody>
          <a:bodyPr lIns="540000" tIns="360000" rIns="0" bIns="360000" anchor="ctr" anchorCtr="0">
            <a:normAutofit/>
          </a:bodyPr>
          <a:lstStyle>
            <a:lvl1pPr>
              <a:defRPr sz="2800" b="1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E8C3E29-7343-4999-97EA-5DB376855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" y="1763915"/>
            <a:ext cx="12192000" cy="4660917"/>
          </a:xfrm>
          <a:prstGeom prst="rect">
            <a:avLst/>
          </a:prstGeom>
        </p:spPr>
        <p:txBody>
          <a:bodyPr lIns="540000" tIns="360000" rIns="540000" bIns="360000"/>
          <a:lstStyle>
            <a:lvl1pPr marL="228600" indent="-228600">
              <a:buClr>
                <a:srgbClr val="CF181B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CF181B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CF181B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CF181B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CF181B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08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09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6A283-4AAF-4C2D-8295-F7CDFD85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Grundlagen der Technischen Informatik hs19/20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95099E-6320-44E9-B37B-8A4E95A85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35045"/>
            <a:ext cx="9783097" cy="793955"/>
          </a:xfrm>
        </p:spPr>
        <p:txBody>
          <a:bodyPr/>
          <a:lstStyle/>
          <a:p>
            <a:r>
              <a:rPr lang="de-CH" dirty="0"/>
              <a:t>Präsentation Projektarbeit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3A3C02-94E8-4CFF-BC56-EE86EDD1E7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/>
              <a:t>Eveline Hutter</a:t>
            </a:r>
          </a:p>
          <a:p>
            <a:r>
              <a:rPr lang="de-CH" dirty="0"/>
              <a:t>Franziska Walker</a:t>
            </a:r>
          </a:p>
        </p:txBody>
      </p:sp>
    </p:spTree>
    <p:extLst>
      <p:ext uri="{BB962C8B-B14F-4D97-AF65-F5344CB8AC3E}">
        <p14:creationId xmlns:p14="http://schemas.microsoft.com/office/powerpoint/2010/main" val="289530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AFB7C-72EA-4933-A4B7-BEE72288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Lösungsansätze (3/3)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5E66E5-27DB-4E77-AD87-69F0E3595F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Ins="396000"/>
          <a:lstStyle/>
          <a:p>
            <a:r>
              <a:rPr lang="de-CH" dirty="0"/>
              <a:t>Frequenzbewertung</a:t>
            </a:r>
          </a:p>
          <a:p>
            <a:pPr lvl="1"/>
            <a:r>
              <a:rPr lang="de-CH" dirty="0"/>
              <a:t>Höchste Empfindlichkeit des menschlichen Gehörs liegt zwischen 2000Hz und 4000Hz</a:t>
            </a:r>
          </a:p>
          <a:p>
            <a:pPr lvl="1"/>
            <a:r>
              <a:rPr lang="de-CH" dirty="0"/>
              <a:t>Vorteile der im Code als Default verwendeten 2000Hz</a:t>
            </a:r>
          </a:p>
          <a:p>
            <a:pPr lvl="2"/>
            <a:r>
              <a:rPr lang="de-CH" dirty="0"/>
              <a:t>Ton wird als lauter empfunden als tiefere Frequenzen</a:t>
            </a:r>
          </a:p>
          <a:p>
            <a:pPr lvl="2"/>
            <a:r>
              <a:rPr lang="de-CH" dirty="0"/>
              <a:t>Tief genug, dass Tonhöhe noch als einigermassen angenehm empfunden wird</a:t>
            </a:r>
          </a:p>
          <a:p>
            <a:pPr lvl="2"/>
            <a:r>
              <a:rPr lang="de-CH" dirty="0"/>
              <a:t>Code einfach zu lesen (</a:t>
            </a:r>
            <a:r>
              <a:rPr lang="de-CH" dirty="0" err="1"/>
              <a:t>Dit</a:t>
            </a:r>
            <a:r>
              <a:rPr lang="de-CH" dirty="0"/>
              <a:t>-Schleife kann auf gewünschte Anzahl Millisekunden gesetzt werden)</a:t>
            </a:r>
          </a:p>
          <a:p>
            <a:endParaRPr lang="de-CH" sz="2400" dirty="0"/>
          </a:p>
          <a:p>
            <a:r>
              <a:rPr lang="de-CH" dirty="0"/>
              <a:t>Kommentierung</a:t>
            </a:r>
          </a:p>
          <a:p>
            <a:pPr lvl="1"/>
            <a:r>
              <a:rPr lang="de-CH" dirty="0"/>
              <a:t>Code soll selbsterklärend sein</a:t>
            </a:r>
          </a:p>
          <a:p>
            <a:pPr lvl="1"/>
            <a:r>
              <a:rPr lang="de-CH" dirty="0"/>
              <a:t>Dritte sollen Code leicht für individuelle Zwecke anpassen können</a:t>
            </a:r>
          </a:p>
          <a:p>
            <a:endParaRPr lang="de-CH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90097BE-68D1-4B12-A3E0-AD842809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B4DE-7D8F-41B8-AE01-C29DBC155213}" type="datetime4">
              <a:rPr lang="de-CH" sz="1400" smtClean="0"/>
              <a:t>27. November 2019</a:t>
            </a:fld>
            <a:endParaRPr lang="de-CH" sz="140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E49A5D-B0C2-4FB6-AE14-F3EA30B5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588A-2093-422D-9F8E-968409914A04}" type="slidenum">
              <a:rPr lang="de-CH" sz="1400" smtClean="0"/>
              <a:pPr/>
              <a:t>10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7932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D42C7-1049-419C-AA52-94462F0E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B2B634-0180-4EEA-B979-9BFF03DC77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  <a:p>
            <a:pPr lvl="1"/>
            <a:r>
              <a:rPr lang="de-CH" dirty="0"/>
              <a:t>Einstieg ins Thema</a:t>
            </a:r>
          </a:p>
          <a:p>
            <a:pPr lvl="1"/>
            <a:r>
              <a:rPr lang="de-CH" dirty="0"/>
              <a:t>Lücken- und fehlerhafte Dokumentation BCM2837</a:t>
            </a:r>
          </a:p>
          <a:p>
            <a:pPr lvl="1"/>
            <a:r>
              <a:rPr lang="de-CH" dirty="0"/>
              <a:t>Gescheiterter Versuch: Frequenzgenerierung des Audiosignals über PWM </a:t>
            </a:r>
            <a:br>
              <a:rPr lang="de-CH" dirty="0"/>
            </a:br>
            <a:r>
              <a:rPr lang="de-CH" dirty="0"/>
              <a:t>(pulse </a:t>
            </a:r>
            <a:r>
              <a:rPr lang="de-CH" dirty="0" err="1"/>
              <a:t>width</a:t>
            </a:r>
            <a:r>
              <a:rPr lang="de-CH" dirty="0"/>
              <a:t> </a:t>
            </a:r>
            <a:r>
              <a:rPr lang="de-CH" dirty="0" err="1"/>
              <a:t>modulation</a:t>
            </a:r>
            <a:r>
              <a:rPr lang="de-CH" dirty="0"/>
              <a:t>)</a:t>
            </a:r>
          </a:p>
          <a:p>
            <a:pPr lvl="1"/>
            <a:endParaRPr lang="de-CH" dirty="0"/>
          </a:p>
          <a:p>
            <a:r>
              <a:rPr lang="de-CH" dirty="0"/>
              <a:t>Verbesserungspotenzial</a:t>
            </a:r>
          </a:p>
          <a:p>
            <a:pPr lvl="1"/>
            <a:r>
              <a:rPr lang="de-CH" dirty="0"/>
              <a:t>Soll die Tonhöhe und/oder die Basis-Zeiteinheit geändert werden, muss der Code an mehr als einer Stelle angepasst werden </a:t>
            </a:r>
            <a:r>
              <a:rPr lang="de-CH" dirty="0">
                <a:sym typeface="Wingdings" panose="05000000000000000000" pitchFamily="2" charset="2"/>
              </a:rPr>
              <a:t> PWM-Implementierung würde Problem lösen</a:t>
            </a:r>
            <a:r>
              <a:rPr lang="de-CH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7E35E21-2596-446D-9D7B-2EAA7ED2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94E-2897-4EAB-8F8C-DED072A62267}" type="datetime4">
              <a:rPr lang="de-CH" sz="1400" smtClean="0"/>
              <a:t>27. November 2019</a:t>
            </a:fld>
            <a:endParaRPr lang="de-CH" sz="140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8F655F-9570-4DDC-A661-FEA8BEB9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588A-2093-422D-9F8E-968409914A04}" type="slidenum">
              <a:rPr lang="de-CH" sz="1400" smtClean="0"/>
              <a:pPr/>
              <a:t>11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9645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DA33-3A00-483E-BE12-232A9D5F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0C6F02-A4B1-43D6-9333-23D7DD9479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" y="1763915"/>
            <a:ext cx="5914104" cy="4660917"/>
          </a:xfrm>
        </p:spPr>
        <p:txBody>
          <a:bodyPr/>
          <a:lstStyle/>
          <a:p>
            <a:r>
              <a:rPr lang="de-CH" dirty="0"/>
              <a:t>Aufgabenstellung</a:t>
            </a:r>
          </a:p>
          <a:p>
            <a:r>
              <a:rPr lang="de-CH" dirty="0"/>
              <a:t>Verwendete Elektronikbauteile</a:t>
            </a:r>
          </a:p>
          <a:p>
            <a:r>
              <a:rPr lang="de-CH" dirty="0"/>
              <a:t>Verwendete Assemblerbefehle</a:t>
            </a:r>
          </a:p>
          <a:p>
            <a:r>
              <a:rPr lang="de-CH" dirty="0"/>
              <a:t>Schaltungsschema</a:t>
            </a:r>
          </a:p>
          <a:p>
            <a:r>
              <a:rPr lang="de-CH" dirty="0"/>
              <a:t>Live-Demonstration</a:t>
            </a:r>
          </a:p>
          <a:p>
            <a:r>
              <a:rPr lang="de-CH" dirty="0"/>
              <a:t>Lösungsansätze</a:t>
            </a:r>
          </a:p>
          <a:p>
            <a:pPr lvl="1"/>
            <a:r>
              <a:rPr lang="de-CH" dirty="0"/>
              <a:t>…</a:t>
            </a:r>
          </a:p>
          <a:p>
            <a:r>
              <a:rPr lang="de-CH" dirty="0"/>
              <a:t>Reflexion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C11AF9F-FEB7-4A5B-8518-6EB3AEB8E344}"/>
              </a:ext>
            </a:extLst>
          </p:cNvPr>
          <p:cNvSpPr txBox="1">
            <a:spLocks/>
          </p:cNvSpPr>
          <p:nvPr/>
        </p:nvSpPr>
        <p:spPr>
          <a:xfrm>
            <a:off x="5060038" y="3786795"/>
            <a:ext cx="6577780" cy="1443915"/>
          </a:xfrm>
          <a:prstGeom prst="rect">
            <a:avLst/>
          </a:prstGeom>
        </p:spPr>
        <p:txBody>
          <a:bodyPr lIns="540000" tIns="360000" rIns="540000" bIns="36000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2"/>
            <a:r>
              <a:rPr lang="de-CH" dirty="0"/>
              <a:t>Taktunabhängigkeit</a:t>
            </a:r>
          </a:p>
          <a:p>
            <a:pPr lvl="2"/>
            <a:r>
              <a:rPr lang="de-CH" dirty="0"/>
              <a:t>Code für Morse-Signal</a:t>
            </a:r>
          </a:p>
          <a:p>
            <a:pPr lvl="2"/>
            <a:r>
              <a:rPr lang="de-CH" dirty="0"/>
              <a:t>Definition einer Basis-Zeiteinheit «</a:t>
            </a:r>
            <a:r>
              <a:rPr lang="de-CH" dirty="0" err="1"/>
              <a:t>Dit</a:t>
            </a:r>
            <a:r>
              <a:rPr lang="de-CH" dirty="0"/>
              <a:t>»</a:t>
            </a:r>
          </a:p>
          <a:p>
            <a:pPr lvl="2"/>
            <a:r>
              <a:rPr lang="de-CH" dirty="0"/>
              <a:t>Branches der einzelnen Zeichen</a:t>
            </a:r>
          </a:p>
          <a:p>
            <a:pPr lvl="2"/>
            <a:r>
              <a:rPr lang="de-CH" dirty="0"/>
              <a:t>Ablauf innerhalb eines </a:t>
            </a:r>
            <a:r>
              <a:rPr lang="de-CH" dirty="0" err="1"/>
              <a:t>Dits</a:t>
            </a:r>
            <a:endParaRPr lang="de-CH" dirty="0"/>
          </a:p>
          <a:p>
            <a:pPr lvl="2"/>
            <a:r>
              <a:rPr lang="de-CH" dirty="0"/>
              <a:t>Frequenzbewertung</a:t>
            </a:r>
          </a:p>
          <a:p>
            <a:pPr lvl="2"/>
            <a:r>
              <a:rPr lang="de-CH" dirty="0"/>
              <a:t>Kommentierung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352D1BB-0ABF-4113-8FEB-8D8B448D4134}"/>
              </a:ext>
            </a:extLst>
          </p:cNvPr>
          <p:cNvGrpSpPr/>
          <p:nvPr/>
        </p:nvGrpSpPr>
        <p:grpSpPr>
          <a:xfrm>
            <a:off x="1684337" y="4004347"/>
            <a:ext cx="4781119" cy="2133656"/>
            <a:chOff x="1684337" y="4004347"/>
            <a:chExt cx="4781119" cy="2133656"/>
          </a:xfrm>
        </p:grpSpPr>
        <p:sp>
          <p:nvSpPr>
            <p:cNvPr id="5" name="Geschweifte Klammer links 4">
              <a:extLst>
                <a:ext uri="{FF2B5EF4-FFF2-40B4-BE49-F238E27FC236}">
                  <a16:creationId xmlns:a16="http://schemas.microsoft.com/office/drawing/2014/main" id="{61F5A63D-F198-4E56-88A8-63FC4A565E6B}"/>
                </a:ext>
              </a:extLst>
            </p:cNvPr>
            <p:cNvSpPr/>
            <p:nvPr/>
          </p:nvSpPr>
          <p:spPr>
            <a:xfrm>
              <a:off x="5936792" y="4004347"/>
              <a:ext cx="528664" cy="2133656"/>
            </a:xfrm>
            <a:prstGeom prst="leftBrace">
              <a:avLst>
                <a:gd name="adj1" fmla="val 127096"/>
                <a:gd name="adj2" fmla="val 57732"/>
              </a:avLst>
            </a:prstGeom>
            <a:noFill/>
            <a:ln w="38100">
              <a:solidFill>
                <a:srgbClr val="CF1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79A8FBF-2B3B-4151-AB40-DFAE00457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84337" y="5224415"/>
              <a:ext cx="4252453" cy="12590"/>
            </a:xfrm>
            <a:prstGeom prst="line">
              <a:avLst/>
            </a:prstGeom>
            <a:ln w="38100">
              <a:solidFill>
                <a:srgbClr val="CF1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F15AD6DD-1127-43E9-984E-C336C18E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96B-5853-40C6-946F-2E61786538D8}" type="datetime4">
              <a:rPr lang="de-CH" sz="1400" smtClean="0"/>
              <a:t>27. November 2019</a:t>
            </a:fld>
            <a:endParaRPr lang="de-CH" sz="140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99CDCD17-1817-48AD-A53F-1EC8B75E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588A-2093-422D-9F8E-968409914A04}" type="slidenum">
              <a:rPr lang="de-CH" sz="1400" smtClean="0"/>
              <a:pPr/>
              <a:t>2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13966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144F6-5C66-4D75-90F2-0384755F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F04EE4-8AA5-4731-9E5A-EB2FC7994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/>
              <a:t>Visuelles Morse-Signal (SOS) als Endlosschleife über LED an GPIO-Port</a:t>
            </a:r>
          </a:p>
          <a:p>
            <a:pPr lvl="1"/>
            <a:r>
              <a:rPr lang="de-CH" dirty="0"/>
              <a:t>Bare </a:t>
            </a:r>
            <a:r>
              <a:rPr lang="de-CH" dirty="0" err="1"/>
              <a:t>Metal</a:t>
            </a:r>
            <a:r>
              <a:rPr lang="de-CH" dirty="0"/>
              <a:t> Programmierung – Signal soll automatisch erzeugt werden, sobald Raspberry Pi an Stromversorgung angeschlossen wird</a:t>
            </a:r>
          </a:p>
          <a:p>
            <a:pPr lvl="1"/>
            <a:r>
              <a:rPr lang="de-CH" dirty="0"/>
              <a:t>Signal soll unabhängig von der Taktfrequenz sein</a:t>
            </a:r>
          </a:p>
          <a:p>
            <a:pPr lvl="1"/>
            <a:r>
              <a:rPr lang="de-CH" dirty="0"/>
              <a:t>Code muss in Assembler geschrieben werden</a:t>
            </a:r>
          </a:p>
          <a:p>
            <a:pPr lvl="1"/>
            <a:r>
              <a:rPr lang="de-CH" dirty="0"/>
              <a:t>Code soll so angelegt sein, dass auch beliebige andere Morse-Signal geblinkt werden können</a:t>
            </a:r>
          </a:p>
          <a:p>
            <a:pPr lvl="1"/>
            <a:endParaRPr lang="de-CH" dirty="0"/>
          </a:p>
          <a:p>
            <a:r>
              <a:rPr lang="de-CH" dirty="0"/>
              <a:t>Zusatzaufgabe: akustische Ausgabe des Morse-Signals (parallel zum LED-Signal)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A01CE3D-52B9-44B3-8F23-4787E18E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B2CF-AAEF-48C8-B850-0AC796525A0D}" type="datetime4">
              <a:rPr lang="de-CH" sz="1400" smtClean="0"/>
              <a:t>27. November 2019</a:t>
            </a:fld>
            <a:endParaRPr lang="de-CH" sz="140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9BACBB-A935-4ECC-B0FC-C96C60A9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588A-2093-422D-9F8E-968409914A04}" type="slidenum">
              <a:rPr lang="de-CH" sz="1400" smtClean="0"/>
              <a:pPr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50023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7B01F-BA62-433F-9FE3-6C300442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Verwendete Elektronikbauteile</a:t>
            </a:r>
          </a:p>
        </p:txBody>
      </p:sp>
      <p:pic>
        <p:nvPicPr>
          <p:cNvPr id="4" name="Picture 1345393010">
            <a:extLst>
              <a:ext uri="{FF2B5EF4-FFF2-40B4-BE49-F238E27FC236}">
                <a16:creationId xmlns:a16="http://schemas.microsoft.com/office/drawing/2014/main" id="{4FCB28E6-74E7-427D-A0C8-7A83CDD950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23" y="2030129"/>
            <a:ext cx="2658892" cy="1398872"/>
          </a:xfrm>
          <a:prstGeom prst="rect">
            <a:avLst/>
          </a:prstGeom>
        </p:spPr>
      </p:pic>
      <p:pic>
        <p:nvPicPr>
          <p:cNvPr id="6" name="Picture 1183845119">
            <a:extLst>
              <a:ext uri="{FF2B5EF4-FFF2-40B4-BE49-F238E27FC236}">
                <a16:creationId xmlns:a16="http://schemas.microsoft.com/office/drawing/2014/main" id="{66FFAE0B-2FDB-4F51-9397-81672DA375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68" y="4094373"/>
            <a:ext cx="863600" cy="266700"/>
          </a:xfrm>
          <a:prstGeom prst="rect">
            <a:avLst/>
          </a:prstGeom>
        </p:spPr>
      </p:pic>
      <p:pic>
        <p:nvPicPr>
          <p:cNvPr id="7" name="Picture 1661354237">
            <a:extLst>
              <a:ext uri="{FF2B5EF4-FFF2-40B4-BE49-F238E27FC236}">
                <a16:creationId xmlns:a16="http://schemas.microsoft.com/office/drawing/2014/main" id="{4D1675B7-FA6F-48AE-945C-D540FBD2249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10" y="4803689"/>
            <a:ext cx="1105117" cy="1178527"/>
          </a:xfrm>
          <a:prstGeom prst="rect">
            <a:avLst/>
          </a:prstGeom>
        </p:spPr>
      </p:pic>
      <p:pic>
        <p:nvPicPr>
          <p:cNvPr id="8" name="Picture 749460825">
            <a:extLst>
              <a:ext uri="{FF2B5EF4-FFF2-40B4-BE49-F238E27FC236}">
                <a16:creationId xmlns:a16="http://schemas.microsoft.com/office/drawing/2014/main" id="{1B78BE8A-506A-4E95-A938-701773D9F65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24" y="2594411"/>
            <a:ext cx="1076325" cy="257175"/>
          </a:xfrm>
          <a:prstGeom prst="rect">
            <a:avLst/>
          </a:prstGeom>
        </p:spPr>
      </p:pic>
      <p:pic>
        <p:nvPicPr>
          <p:cNvPr id="9" name="Picture 2088908170">
            <a:extLst>
              <a:ext uri="{FF2B5EF4-FFF2-40B4-BE49-F238E27FC236}">
                <a16:creationId xmlns:a16="http://schemas.microsoft.com/office/drawing/2014/main" id="{BB94FF66-6421-4954-B78E-5E119BD1243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617" y="4029603"/>
            <a:ext cx="2212340" cy="39624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2DA1BDD-60EA-48C3-BD1B-D58BAC774BC1}"/>
              </a:ext>
            </a:extLst>
          </p:cNvPr>
          <p:cNvSpPr/>
          <p:nvPr/>
        </p:nvSpPr>
        <p:spPr>
          <a:xfrm>
            <a:off x="3783402" y="5207349"/>
            <a:ext cx="3079215" cy="518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lvl="1" indent="-230400">
              <a:buClr>
                <a:srgbClr val="CF181B"/>
              </a:buClr>
              <a:buFont typeface="Wingdings" panose="05000000000000000000" pitchFamily="2" charset="2"/>
              <a:buChar char="§"/>
            </a:pPr>
            <a:r>
              <a:rPr lang="de-CH" sz="2400" dirty="0">
                <a:solidFill>
                  <a:schemeClr val="tx1"/>
                </a:solidFill>
              </a:rPr>
              <a:t>Piezo-Lautsprecher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7BC3BED-B94E-45F7-8FD9-1965507916A0}"/>
              </a:ext>
            </a:extLst>
          </p:cNvPr>
          <p:cNvSpPr/>
          <p:nvPr/>
        </p:nvSpPr>
        <p:spPr>
          <a:xfrm>
            <a:off x="3783403" y="3968457"/>
            <a:ext cx="2057316" cy="518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4000" indent="-230400">
              <a:buClr>
                <a:srgbClr val="CF181B"/>
              </a:buClr>
              <a:buFont typeface="Wingdings" panose="05000000000000000000" pitchFamily="2" charset="2"/>
              <a:buChar char="§"/>
            </a:pPr>
            <a:r>
              <a:rPr lang="de-CH" sz="2400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B1239D8-CDAF-4741-B787-8AC618130F13}"/>
              </a:ext>
            </a:extLst>
          </p:cNvPr>
          <p:cNvSpPr/>
          <p:nvPr/>
        </p:nvSpPr>
        <p:spPr>
          <a:xfrm>
            <a:off x="9275661" y="2470299"/>
            <a:ext cx="2057316" cy="518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230400">
              <a:buClr>
                <a:srgbClr val="CF181B"/>
              </a:buClr>
              <a:buFont typeface="Wingdings" panose="05000000000000000000" pitchFamily="2" charset="2"/>
              <a:buChar char="§"/>
            </a:pPr>
            <a:r>
              <a:rPr lang="de-CH" sz="2400" dirty="0">
                <a:solidFill>
                  <a:schemeClr val="tx1"/>
                </a:solidFill>
              </a:rPr>
              <a:t>Widerstand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25D57AF-A627-40F0-AC53-4F1DF09858A6}"/>
              </a:ext>
            </a:extLst>
          </p:cNvPr>
          <p:cNvSpPr/>
          <p:nvPr/>
        </p:nvSpPr>
        <p:spPr>
          <a:xfrm>
            <a:off x="9275661" y="3968457"/>
            <a:ext cx="2916339" cy="518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230400">
              <a:buClr>
                <a:srgbClr val="CF181B"/>
              </a:buClr>
              <a:buFont typeface="Wingdings" panose="05000000000000000000" pitchFamily="2" charset="2"/>
              <a:buChar char="§"/>
            </a:pPr>
            <a:r>
              <a:rPr lang="de-CH" sz="2400" dirty="0">
                <a:solidFill>
                  <a:schemeClr val="tx1"/>
                </a:solidFill>
              </a:rPr>
              <a:t>Verbindungskabel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FB0DF60-1C96-483A-B5D6-AD8AF502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F430-1B31-449A-B564-875E25A8ED92}" type="datetime4">
              <a:rPr lang="de-CH" sz="1400" smtClean="0"/>
              <a:t>27. November 2019</a:t>
            </a:fld>
            <a:endParaRPr lang="de-CH" sz="1400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7CB72E09-3BE5-499F-B1C8-5C15ECC6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588A-2093-422D-9F8E-968409914A04}" type="slidenum">
              <a:rPr lang="de-CH" sz="1400" smtClean="0"/>
              <a:pPr/>
              <a:t>4</a:t>
            </a:fld>
            <a:endParaRPr lang="de-CH" sz="14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8BED106-6B99-45FD-BEF6-FB41B277D5AF}"/>
              </a:ext>
            </a:extLst>
          </p:cNvPr>
          <p:cNvSpPr/>
          <p:nvPr/>
        </p:nvSpPr>
        <p:spPr>
          <a:xfrm>
            <a:off x="3783402" y="2468690"/>
            <a:ext cx="3079215" cy="518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lvl="1" indent="-230400">
              <a:buClr>
                <a:srgbClr val="CF181B"/>
              </a:buClr>
              <a:buFont typeface="Wingdings" panose="05000000000000000000" pitchFamily="2" charset="2"/>
              <a:buChar char="§"/>
            </a:pPr>
            <a:r>
              <a:rPr lang="de-CH" sz="2400" dirty="0">
                <a:solidFill>
                  <a:schemeClr val="tx1"/>
                </a:solidFill>
              </a:rPr>
              <a:t>Steckplatine</a:t>
            </a:r>
          </a:p>
        </p:txBody>
      </p:sp>
    </p:spTree>
    <p:extLst>
      <p:ext uri="{BB962C8B-B14F-4D97-AF65-F5344CB8AC3E}">
        <p14:creationId xmlns:p14="http://schemas.microsoft.com/office/powerpoint/2010/main" val="325708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4E6D3-6E1B-458C-807F-D3B8350D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Verwendete Assemblerbefehle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46203-F42A-42EC-9F96-14CD05666B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63914"/>
            <a:ext cx="12192000" cy="4660917"/>
          </a:xfrm>
        </p:spPr>
        <p:txBody>
          <a:bodyPr>
            <a:normAutofit fontScale="92500" lnSpcReduction="10000"/>
          </a:bodyPr>
          <a:lstStyle/>
          <a:p>
            <a:r>
              <a:rPr lang="de-CH" dirty="0"/>
              <a:t>Datenmanipulation</a:t>
            </a:r>
          </a:p>
          <a:p>
            <a:pPr lvl="1"/>
            <a:r>
              <a:rPr lang="de-CH" dirty="0" err="1"/>
              <a:t>lsl</a:t>
            </a:r>
            <a:r>
              <a:rPr lang="de-CH" dirty="0"/>
              <a:t>: </a:t>
            </a:r>
            <a:r>
              <a:rPr lang="de-CH" dirty="0" err="1"/>
              <a:t>logical</a:t>
            </a:r>
            <a:r>
              <a:rPr lang="de-CH" dirty="0"/>
              <a:t> shift </a:t>
            </a:r>
            <a:r>
              <a:rPr lang="de-CH" dirty="0" err="1"/>
              <a:t>left</a:t>
            </a:r>
            <a:endParaRPr lang="de-CH" dirty="0"/>
          </a:p>
          <a:p>
            <a:pPr lvl="1"/>
            <a:r>
              <a:rPr lang="de-CH" dirty="0" err="1"/>
              <a:t>orr</a:t>
            </a:r>
            <a:r>
              <a:rPr lang="de-CH" dirty="0"/>
              <a:t>: </a:t>
            </a:r>
            <a:r>
              <a:rPr lang="de-CH" dirty="0" err="1"/>
              <a:t>logical</a:t>
            </a:r>
            <a:r>
              <a:rPr lang="de-CH" dirty="0"/>
              <a:t> </a:t>
            </a:r>
            <a:r>
              <a:rPr lang="de-CH" dirty="0" err="1"/>
              <a:t>or</a:t>
            </a:r>
            <a:endParaRPr lang="de-CH" dirty="0"/>
          </a:p>
          <a:p>
            <a:pPr lvl="1"/>
            <a:r>
              <a:rPr lang="de-CH" dirty="0"/>
              <a:t>mov: </a:t>
            </a:r>
            <a:r>
              <a:rPr lang="de-CH" dirty="0" err="1"/>
              <a:t>move</a:t>
            </a:r>
            <a:endParaRPr lang="de-CH" dirty="0"/>
          </a:p>
          <a:p>
            <a:pPr lvl="1"/>
            <a:r>
              <a:rPr lang="de-CH" dirty="0" err="1"/>
              <a:t>movs</a:t>
            </a:r>
            <a:r>
              <a:rPr lang="de-CH" dirty="0"/>
              <a:t>: </a:t>
            </a:r>
            <a:r>
              <a:rPr lang="de-CH" dirty="0" err="1"/>
              <a:t>move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update </a:t>
            </a:r>
            <a:r>
              <a:rPr lang="de-CH" dirty="0" err="1"/>
              <a:t>flags</a:t>
            </a:r>
            <a:endParaRPr lang="de-CH" dirty="0"/>
          </a:p>
          <a:p>
            <a:pPr lvl="1"/>
            <a:r>
              <a:rPr lang="de-CH" dirty="0" err="1"/>
              <a:t>sub</a:t>
            </a:r>
            <a:r>
              <a:rPr lang="de-CH" dirty="0"/>
              <a:t>: </a:t>
            </a:r>
            <a:r>
              <a:rPr lang="de-CH" dirty="0" err="1"/>
              <a:t>subtraction</a:t>
            </a:r>
            <a:endParaRPr lang="de-CH" dirty="0"/>
          </a:p>
          <a:p>
            <a:pPr lvl="1"/>
            <a:endParaRPr lang="de-CH" sz="1800" dirty="0"/>
          </a:p>
          <a:p>
            <a:r>
              <a:rPr lang="de-CH" dirty="0"/>
              <a:t>Laden und Speichern</a:t>
            </a:r>
          </a:p>
          <a:p>
            <a:pPr lvl="1"/>
            <a:r>
              <a:rPr lang="de-CH" dirty="0" err="1"/>
              <a:t>ldr</a:t>
            </a:r>
            <a:r>
              <a:rPr lang="de-CH" dirty="0"/>
              <a:t>: </a:t>
            </a:r>
            <a:r>
              <a:rPr lang="de-CH" dirty="0" err="1"/>
              <a:t>load</a:t>
            </a:r>
            <a:endParaRPr lang="de-CH" dirty="0"/>
          </a:p>
          <a:p>
            <a:pPr lvl="1"/>
            <a:r>
              <a:rPr lang="de-CH" dirty="0" err="1"/>
              <a:t>str</a:t>
            </a:r>
            <a:r>
              <a:rPr lang="de-CH" dirty="0"/>
              <a:t>: </a:t>
            </a:r>
            <a:r>
              <a:rPr lang="de-CH" dirty="0" err="1"/>
              <a:t>store</a:t>
            </a:r>
            <a:endParaRPr lang="de-CH" dirty="0"/>
          </a:p>
          <a:p>
            <a:pPr lvl="1"/>
            <a:r>
              <a:rPr lang="de-CH" dirty="0" err="1"/>
              <a:t>include</a:t>
            </a:r>
            <a:r>
              <a:rPr lang="de-CH" dirty="0"/>
              <a:t>: </a:t>
            </a:r>
            <a:r>
              <a:rPr lang="de-CH" dirty="0" err="1"/>
              <a:t>include</a:t>
            </a:r>
            <a:endParaRPr lang="de-CH" dirty="0"/>
          </a:p>
          <a:p>
            <a:pPr marL="457200" lvl="1" indent="0">
              <a:buNone/>
            </a:pPr>
            <a:endParaRPr lang="de-CH" sz="1800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ADDBE92-708F-499F-9344-4F571D884B68}"/>
              </a:ext>
            </a:extLst>
          </p:cNvPr>
          <p:cNvSpPr txBox="1">
            <a:spLocks/>
          </p:cNvSpPr>
          <p:nvPr/>
        </p:nvSpPr>
        <p:spPr>
          <a:xfrm>
            <a:off x="5564924" y="1763914"/>
            <a:ext cx="12192000" cy="4660917"/>
          </a:xfrm>
          <a:prstGeom prst="rect">
            <a:avLst/>
          </a:prstGeom>
        </p:spPr>
        <p:txBody>
          <a:bodyPr lIns="540000" tIns="360000" rIns="540000" bIns="3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600" dirty="0"/>
              <a:t>Branch</a:t>
            </a:r>
          </a:p>
          <a:p>
            <a:pPr lvl="1"/>
            <a:r>
              <a:rPr lang="de-CH" sz="2200" dirty="0" err="1"/>
              <a:t>bl</a:t>
            </a:r>
            <a:r>
              <a:rPr lang="de-CH" sz="2200" dirty="0"/>
              <a:t> [</a:t>
            </a:r>
            <a:r>
              <a:rPr lang="de-CH" sz="2200" dirty="0" err="1"/>
              <a:t>label</a:t>
            </a:r>
            <a:r>
              <a:rPr lang="de-CH" sz="2200" dirty="0"/>
              <a:t>]: </a:t>
            </a:r>
            <a:r>
              <a:rPr lang="de-CH" sz="2200" dirty="0" err="1"/>
              <a:t>branch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subroutine</a:t>
            </a:r>
            <a:r>
              <a:rPr lang="de-CH" sz="2200" dirty="0"/>
              <a:t> at [</a:t>
            </a:r>
            <a:r>
              <a:rPr lang="de-CH" sz="2200" dirty="0" err="1"/>
              <a:t>label</a:t>
            </a:r>
            <a:r>
              <a:rPr lang="de-CH" sz="2200" dirty="0"/>
              <a:t>]</a:t>
            </a:r>
          </a:p>
          <a:p>
            <a:pPr lvl="1"/>
            <a:r>
              <a:rPr lang="de-CH" sz="2200" dirty="0"/>
              <a:t>b [</a:t>
            </a:r>
            <a:r>
              <a:rPr lang="de-CH" sz="2200" dirty="0" err="1"/>
              <a:t>label</a:t>
            </a:r>
            <a:r>
              <a:rPr lang="de-CH" sz="2200" dirty="0"/>
              <a:t>]: </a:t>
            </a:r>
            <a:r>
              <a:rPr lang="de-CH" sz="2200" dirty="0" err="1"/>
              <a:t>branch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[</a:t>
            </a:r>
            <a:r>
              <a:rPr lang="de-CH" sz="2200" dirty="0" err="1"/>
              <a:t>label</a:t>
            </a:r>
            <a:r>
              <a:rPr lang="de-CH" sz="2200" dirty="0"/>
              <a:t>]</a:t>
            </a:r>
          </a:p>
          <a:p>
            <a:pPr lvl="1"/>
            <a:r>
              <a:rPr lang="de-CH" sz="2200" dirty="0" err="1"/>
              <a:t>bx</a:t>
            </a:r>
            <a:r>
              <a:rPr lang="de-CH" sz="2200" dirty="0"/>
              <a:t> </a:t>
            </a:r>
            <a:r>
              <a:rPr lang="de-CH" sz="2200" dirty="0" err="1"/>
              <a:t>lr</a:t>
            </a:r>
            <a:r>
              <a:rPr lang="de-CH" sz="2200" dirty="0"/>
              <a:t>: </a:t>
            </a:r>
            <a:r>
              <a:rPr lang="de-CH" sz="2200" dirty="0" err="1"/>
              <a:t>branch</a:t>
            </a:r>
            <a:r>
              <a:rPr lang="de-CH" sz="2200" dirty="0"/>
              <a:t> </a:t>
            </a:r>
            <a:r>
              <a:rPr lang="de-CH" sz="2200" dirty="0" err="1"/>
              <a:t>indirect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load</a:t>
            </a:r>
            <a:r>
              <a:rPr lang="de-CH" sz="2200" dirty="0"/>
              <a:t> </a:t>
            </a:r>
            <a:r>
              <a:rPr lang="de-CH" sz="2200" dirty="0" err="1"/>
              <a:t>register</a:t>
            </a:r>
            <a:endParaRPr lang="de-CH" sz="2200" dirty="0"/>
          </a:p>
          <a:p>
            <a:pPr lvl="1"/>
            <a:r>
              <a:rPr lang="de-CH" sz="2200" dirty="0" err="1"/>
              <a:t>bx</a:t>
            </a:r>
            <a:r>
              <a:rPr lang="de-CH" sz="2200" dirty="0"/>
              <a:t> [</a:t>
            </a:r>
            <a:r>
              <a:rPr lang="de-CH" sz="2200" dirty="0" err="1"/>
              <a:t>register</a:t>
            </a:r>
            <a:r>
              <a:rPr lang="de-CH" sz="2200" dirty="0"/>
              <a:t>]: </a:t>
            </a:r>
            <a:r>
              <a:rPr lang="de-CH" sz="2200" dirty="0" err="1"/>
              <a:t>branch</a:t>
            </a:r>
            <a:r>
              <a:rPr lang="de-CH" sz="2200" dirty="0"/>
              <a:t> </a:t>
            </a:r>
            <a:r>
              <a:rPr lang="de-CH" sz="2200" dirty="0" err="1"/>
              <a:t>indirect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[</a:t>
            </a:r>
            <a:r>
              <a:rPr lang="de-CH" sz="2200" dirty="0" err="1"/>
              <a:t>register</a:t>
            </a:r>
            <a:r>
              <a:rPr lang="de-CH" sz="2200" dirty="0"/>
              <a:t>]</a:t>
            </a:r>
          </a:p>
          <a:p>
            <a:pPr lvl="1"/>
            <a:r>
              <a:rPr lang="de-CH" sz="2200" dirty="0" err="1"/>
              <a:t>cmp-bne</a:t>
            </a:r>
            <a:r>
              <a:rPr lang="de-CH" sz="2200" dirty="0"/>
              <a:t>: </a:t>
            </a:r>
            <a:r>
              <a:rPr lang="de-CH" sz="2200" dirty="0" err="1"/>
              <a:t>compare</a:t>
            </a:r>
            <a:r>
              <a:rPr lang="de-CH" sz="2200" dirty="0"/>
              <a:t> and </a:t>
            </a:r>
            <a:r>
              <a:rPr lang="de-CH" sz="2200" dirty="0" err="1"/>
              <a:t>branch</a:t>
            </a:r>
            <a:r>
              <a:rPr lang="de-CH" sz="2200" dirty="0"/>
              <a:t> </a:t>
            </a:r>
            <a:r>
              <a:rPr lang="de-CH" sz="2200" dirty="0" err="1"/>
              <a:t>if</a:t>
            </a:r>
            <a:r>
              <a:rPr lang="de-CH" sz="2200" dirty="0"/>
              <a:t> not </a:t>
            </a:r>
            <a:r>
              <a:rPr lang="de-CH" sz="2200" dirty="0" err="1"/>
              <a:t>equal</a:t>
            </a:r>
            <a:endParaRPr lang="de-CH" sz="2200" dirty="0"/>
          </a:p>
          <a:p>
            <a:pPr lvl="1"/>
            <a:r>
              <a:rPr lang="de-CH" sz="2200" dirty="0" err="1"/>
              <a:t>cmp-blt</a:t>
            </a:r>
            <a:r>
              <a:rPr lang="de-CH" sz="2200" dirty="0"/>
              <a:t>: </a:t>
            </a:r>
            <a:r>
              <a:rPr lang="de-CH" sz="2200" dirty="0" err="1"/>
              <a:t>compare</a:t>
            </a:r>
            <a:r>
              <a:rPr lang="de-CH" sz="2200" dirty="0"/>
              <a:t> and </a:t>
            </a:r>
            <a:r>
              <a:rPr lang="de-CH" sz="2200" dirty="0" err="1"/>
              <a:t>branch</a:t>
            </a:r>
            <a:r>
              <a:rPr lang="de-CH" sz="2200" dirty="0"/>
              <a:t> </a:t>
            </a:r>
            <a:r>
              <a:rPr lang="de-CH" sz="2200" dirty="0" err="1"/>
              <a:t>if</a:t>
            </a:r>
            <a:r>
              <a:rPr lang="de-CH" sz="2200" dirty="0"/>
              <a:t> </a:t>
            </a:r>
            <a:r>
              <a:rPr lang="de-CH" sz="2200" dirty="0" err="1"/>
              <a:t>less</a:t>
            </a:r>
            <a:r>
              <a:rPr lang="de-CH" sz="2200" dirty="0"/>
              <a:t> </a:t>
            </a:r>
            <a:r>
              <a:rPr lang="de-CH" sz="2200" dirty="0" err="1"/>
              <a:t>than</a:t>
            </a:r>
            <a:r>
              <a:rPr lang="de-CH" sz="2200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50FCDE0-0CD7-4427-AA70-D98F95DE2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24"/>
          <a:stretch/>
        </p:blipFill>
        <p:spPr>
          <a:xfrm>
            <a:off x="10018663" y="4758192"/>
            <a:ext cx="1603473" cy="1402332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EB792942-E06F-4328-A851-9F699C0E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5D71-B32C-4BE6-A220-8097E35571D6}" type="datetime4">
              <a:rPr lang="de-CH" sz="1400" smtClean="0"/>
              <a:t>27. November 2019</a:t>
            </a:fld>
            <a:endParaRPr lang="de-CH" sz="140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109D97-5B7A-4766-A420-2F593997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588A-2093-422D-9F8E-968409914A04}" type="slidenum">
              <a:rPr lang="de-CH" sz="1400" smtClean="0"/>
              <a:pPr/>
              <a:t>5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58905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A4A8D-5677-44BD-A8D7-082F3E65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Schaltungsschema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7B9D08-1D14-480F-BF01-3898E5E685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7947" y="1763915"/>
            <a:ext cx="5624053" cy="4660917"/>
          </a:xfrm>
        </p:spPr>
        <p:txBody>
          <a:bodyPr anchor="ctr" anchorCtr="0">
            <a:normAutofit fontScale="92500" lnSpcReduction="20000"/>
          </a:bodyPr>
          <a:lstStyle/>
          <a:p>
            <a:r>
              <a:rPr lang="de-CH" dirty="0"/>
              <a:t>Der GIPIO Pin 17 wird mit einem Widerstand mit der Kathode der Lampe verbunden.</a:t>
            </a:r>
          </a:p>
          <a:p>
            <a:endParaRPr lang="de-CH" dirty="0"/>
          </a:p>
          <a:p>
            <a:r>
              <a:rPr lang="de-CH" dirty="0"/>
              <a:t>Der GIPIO Pin 18 wird mit dem Widerstand mit der Kathode des Lautsprechers verbunden.</a:t>
            </a:r>
          </a:p>
          <a:p>
            <a:endParaRPr lang="de-CH" dirty="0"/>
          </a:p>
          <a:p>
            <a:r>
              <a:rPr lang="de-CH" dirty="0"/>
              <a:t>Die Anoden der Geräte werden mit dem GND, dem Massepotential verbunden.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FAF24C-547F-4DCA-8118-A5D770DCB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1" y="1946787"/>
            <a:ext cx="5466009" cy="4235252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367730-4E1A-4F9F-AE0E-67ABF9D9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7A9C-C4F6-4433-941F-28454A8B0B63}" type="datetime4">
              <a:rPr lang="de-CH" sz="1400" smtClean="0"/>
              <a:t>27. November 2019</a:t>
            </a:fld>
            <a:endParaRPr lang="de-CH" sz="14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800761-718E-4020-AC0D-E416C2C9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588A-2093-422D-9F8E-968409914A04}" type="slidenum">
              <a:rPr lang="de-CH" sz="1400" smtClean="0"/>
              <a:pPr/>
              <a:t>6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79169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6B2CC-34DB-4087-BD17-9E7E77EE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Live-Demonstration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23A990-97E7-484F-B4D6-F0F8093FF0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8" t="7312" r="15403" b="10251"/>
          <a:stretch/>
        </p:blipFill>
        <p:spPr>
          <a:xfrm>
            <a:off x="2772696" y="2059731"/>
            <a:ext cx="6449962" cy="4134591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B8740A-4D93-4D5E-B66E-5D08AD6F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F1AA-FBF6-4825-B07D-FA8E3B36E4AD}" type="datetime4">
              <a:rPr lang="de-CH" sz="1400" smtClean="0"/>
              <a:t>27. November 2019</a:t>
            </a:fld>
            <a:endParaRPr lang="de-CH" sz="1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82DC29-AFD2-4E68-8253-26EBB4BF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588A-2093-422D-9F8E-968409914A04}" type="slidenum">
              <a:rPr lang="de-CH" sz="1400" smtClean="0"/>
              <a:pPr/>
              <a:t>7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32887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CCD6D-ACD6-4360-843F-2F990B02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Lösungsansätze (1/3)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C3B1A-071F-4FAB-B813-2A3D6D3210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4664" y="1775459"/>
            <a:ext cx="10717336" cy="4660917"/>
          </a:xfrm>
        </p:spPr>
        <p:txBody>
          <a:bodyPr lIns="540000" rIns="360000"/>
          <a:lstStyle/>
          <a:p>
            <a:r>
              <a:rPr lang="de-CH" dirty="0"/>
              <a:t>Taktunabhängigkeit</a:t>
            </a:r>
          </a:p>
          <a:p>
            <a:pPr lvl="1"/>
            <a:r>
              <a:rPr lang="de-CH" dirty="0"/>
              <a:t>Makro, welcher den System </a:t>
            </a:r>
            <a:r>
              <a:rPr lang="de-CH" dirty="0" err="1"/>
              <a:t>Timer</a:t>
            </a:r>
            <a:r>
              <a:rPr lang="de-CH" dirty="0"/>
              <a:t> nutzt, mit einem Parameter</a:t>
            </a:r>
          </a:p>
          <a:p>
            <a:pPr lvl="1"/>
            <a:r>
              <a:rPr lang="de-CH" dirty="0"/>
              <a:t>Befehlsaufruf in Mikrosekunden </a:t>
            </a:r>
            <a:r>
              <a:rPr lang="de-CH" dirty="0">
                <a:sym typeface="Wingdings" panose="05000000000000000000" pitchFamily="2" charset="2"/>
              </a:rPr>
              <a:t> präzise Frequenzgenerierung möglich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Code für Morse-Signal 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so schlank wie möglich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leicht veränderbar für beliebige Signale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Definition einer Basis-Zeiteinheit «</a:t>
            </a:r>
            <a:r>
              <a:rPr lang="de-CH" dirty="0" err="1">
                <a:sym typeface="Wingdings" panose="05000000000000000000" pitchFamily="2" charset="2"/>
              </a:rPr>
              <a:t>Dit</a:t>
            </a:r>
            <a:r>
              <a:rPr lang="de-CH" dirty="0">
                <a:sym typeface="Wingdings" panose="05000000000000000000" pitchFamily="2" charset="2"/>
              </a:rPr>
              <a:t>»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Zentraler Branch: alle anderen greifen auf diesen zurück</a:t>
            </a:r>
          </a:p>
          <a:p>
            <a:pPr lvl="1"/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7BF78B-262D-4D51-8171-CA8F81E64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4" y="1860503"/>
            <a:ext cx="1351608" cy="44908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11B7CFD-8B27-44BD-911B-76870D36C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8" t="51039" r="69435" b="24158"/>
          <a:stretch/>
        </p:blipFill>
        <p:spPr>
          <a:xfrm>
            <a:off x="7971244" y="3535645"/>
            <a:ext cx="1324828" cy="152796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D0BA1BF-C07D-43C6-8212-F2F18C7307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90" t="61362" r="68584" b="23011"/>
          <a:stretch/>
        </p:blipFill>
        <p:spPr>
          <a:xfrm>
            <a:off x="9999581" y="5245345"/>
            <a:ext cx="1435510" cy="999466"/>
          </a:xfrm>
          <a:prstGeom prst="rect">
            <a:avLst/>
          </a:prstGeom>
        </p:spPr>
      </p:pic>
      <p:sp>
        <p:nvSpPr>
          <p:cNvPr id="13" name="Pfeil: nach links 12">
            <a:extLst>
              <a:ext uri="{FF2B5EF4-FFF2-40B4-BE49-F238E27FC236}">
                <a16:creationId xmlns:a16="http://schemas.microsoft.com/office/drawing/2014/main" id="{7792A424-5FD4-4015-8A55-0414C157851F}"/>
              </a:ext>
            </a:extLst>
          </p:cNvPr>
          <p:cNvSpPr/>
          <p:nvPr/>
        </p:nvSpPr>
        <p:spPr>
          <a:xfrm>
            <a:off x="1553322" y="2143432"/>
            <a:ext cx="363968" cy="294968"/>
          </a:xfrm>
          <a:prstGeom prst="leftArrow">
            <a:avLst/>
          </a:prstGeom>
          <a:solidFill>
            <a:srgbClr val="CF18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E8EF0C1E-BB51-405D-BFD7-3711287DA910}"/>
              </a:ext>
            </a:extLst>
          </p:cNvPr>
          <p:cNvSpPr/>
          <p:nvPr/>
        </p:nvSpPr>
        <p:spPr>
          <a:xfrm>
            <a:off x="7325032" y="3891863"/>
            <a:ext cx="442452" cy="285136"/>
          </a:xfrm>
          <a:prstGeom prst="rightArrow">
            <a:avLst/>
          </a:prstGeom>
          <a:solidFill>
            <a:srgbClr val="CF18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5750743F-E61C-4663-818D-2121222E4545}"/>
              </a:ext>
            </a:extLst>
          </p:cNvPr>
          <p:cNvSpPr/>
          <p:nvPr/>
        </p:nvSpPr>
        <p:spPr>
          <a:xfrm>
            <a:off x="9284881" y="5602510"/>
            <a:ext cx="442452" cy="285136"/>
          </a:xfrm>
          <a:prstGeom prst="rightArrow">
            <a:avLst/>
          </a:prstGeom>
          <a:solidFill>
            <a:srgbClr val="CF18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89AE59D-C741-4125-B9BB-379F25AD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3846-EF63-423F-9FF3-219F59F0AC32}" type="datetime4">
              <a:rPr lang="de-CH" sz="1400" smtClean="0"/>
              <a:t>27. November 2019</a:t>
            </a:fld>
            <a:endParaRPr lang="de-CH" sz="140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2CD081C-E87C-4588-B88D-8EA7FA41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588A-2093-422D-9F8E-968409914A04}" type="slidenum">
              <a:rPr lang="de-CH" sz="1400" smtClean="0"/>
              <a:pPr/>
              <a:t>8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418631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8B9E8-B1F8-414D-8CD8-E91B3B63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Lösungsansätze (2/3)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4D9BDB-C9B8-4504-8CDF-99E53A543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8" t="18925" r="61210" b="6523"/>
          <a:stretch/>
        </p:blipFill>
        <p:spPr>
          <a:xfrm>
            <a:off x="68826" y="1953918"/>
            <a:ext cx="2094271" cy="4338728"/>
          </a:xfrm>
          <a:prstGeom prst="rect">
            <a:avLst/>
          </a:prstGeom>
        </p:spPr>
      </p:pic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B8B9222-2239-4E29-88F9-4F899255F7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79406" y="1763915"/>
            <a:ext cx="9812594" cy="4660917"/>
          </a:xfrm>
        </p:spPr>
        <p:txBody>
          <a:bodyPr/>
          <a:lstStyle/>
          <a:p>
            <a:r>
              <a:rPr lang="de-CH" dirty="0"/>
              <a:t>Branches der einzelnen Zeichen</a:t>
            </a:r>
          </a:p>
          <a:p>
            <a:pPr lvl="1"/>
            <a:r>
              <a:rPr lang="de-CH" dirty="0"/>
              <a:t>Jedes Zeichen besteht aus einer Abfolge von kurzen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dit</a:t>
            </a:r>
            <a:r>
              <a:rPr lang="de-CH" dirty="0"/>
              <a:t>) und langen (</a:t>
            </a:r>
            <a:r>
              <a:rPr lang="de-CH" dirty="0" err="1"/>
              <a:t>dah</a:t>
            </a:r>
            <a:r>
              <a:rPr lang="de-CH" dirty="0"/>
              <a:t> = 3 </a:t>
            </a:r>
            <a:r>
              <a:rPr lang="de-CH" dirty="0" err="1"/>
              <a:t>dits</a:t>
            </a:r>
            <a:r>
              <a:rPr lang="de-CH" dirty="0"/>
              <a:t>) Signalen</a:t>
            </a:r>
          </a:p>
          <a:p>
            <a:pPr lvl="1"/>
            <a:r>
              <a:rPr lang="de-CH" dirty="0"/>
              <a:t>Innerhalb der Subroutinen «</a:t>
            </a:r>
            <a:r>
              <a:rPr lang="de-CH" dirty="0" err="1"/>
              <a:t>dit</a:t>
            </a:r>
            <a:r>
              <a:rPr lang="de-CH" dirty="0"/>
              <a:t>» und «</a:t>
            </a:r>
            <a:r>
              <a:rPr lang="de-CH" dirty="0" err="1"/>
              <a:t>dah</a:t>
            </a:r>
            <a:r>
              <a:rPr lang="de-CH" dirty="0"/>
              <a:t>» wird</a:t>
            </a:r>
            <a:br>
              <a:rPr lang="de-CH" dirty="0"/>
            </a:br>
            <a:r>
              <a:rPr lang="de-CH" dirty="0"/>
              <a:t>die Sendefrequenz (Default 2000Hz) definiert </a:t>
            </a:r>
            <a:br>
              <a:rPr lang="de-CH" dirty="0"/>
            </a:b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/>
              <a:t>Berechnung: 1’000’000  / Parameterübergabe an </a:t>
            </a:r>
            <a:r>
              <a:rPr lang="de-CH" dirty="0" err="1"/>
              <a:t>Timer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Ablauf innerhalb eines </a:t>
            </a:r>
            <a:r>
              <a:rPr lang="de-CH" dirty="0" err="1"/>
              <a:t>Dits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Signal während 240 Millisekunden ausgeben</a:t>
            </a:r>
          </a:p>
          <a:p>
            <a:pPr lvl="1"/>
            <a:r>
              <a:rPr lang="de-CH" dirty="0"/>
              <a:t>Signal während 240 Millisekunden pausieren</a:t>
            </a:r>
          </a:p>
          <a:p>
            <a:pPr lvl="1"/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03BF8-E38C-456E-9D1F-1AEBCB407B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10" t="22796" r="65645" b="47956"/>
          <a:stretch/>
        </p:blipFill>
        <p:spPr>
          <a:xfrm>
            <a:off x="10227380" y="1953918"/>
            <a:ext cx="1561498" cy="1641988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E564B1CA-F51C-4034-8EED-0568933C435A}"/>
              </a:ext>
            </a:extLst>
          </p:cNvPr>
          <p:cNvSpPr/>
          <p:nvPr/>
        </p:nvSpPr>
        <p:spPr>
          <a:xfrm>
            <a:off x="9762180" y="2849643"/>
            <a:ext cx="442452" cy="285136"/>
          </a:xfrm>
          <a:prstGeom prst="rightArrow">
            <a:avLst/>
          </a:prstGeom>
          <a:solidFill>
            <a:srgbClr val="CF18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4D4CD75-AD48-4FF4-9759-42424999779B}"/>
              </a:ext>
            </a:extLst>
          </p:cNvPr>
          <p:cNvGrpSpPr/>
          <p:nvPr/>
        </p:nvGrpSpPr>
        <p:grpSpPr>
          <a:xfrm>
            <a:off x="2163097" y="3264310"/>
            <a:ext cx="1061884" cy="2428567"/>
            <a:chOff x="2163097" y="3264310"/>
            <a:chExt cx="1061884" cy="2428567"/>
          </a:xfrm>
        </p:grpSpPr>
        <p:sp>
          <p:nvSpPr>
            <p:cNvPr id="11" name="Geschweifte Klammer rechts 10">
              <a:extLst>
                <a:ext uri="{FF2B5EF4-FFF2-40B4-BE49-F238E27FC236}">
                  <a16:creationId xmlns:a16="http://schemas.microsoft.com/office/drawing/2014/main" id="{87FE55BD-391F-48FC-90DC-0B6A27C07D02}"/>
                </a:ext>
              </a:extLst>
            </p:cNvPr>
            <p:cNvSpPr/>
            <p:nvPr/>
          </p:nvSpPr>
          <p:spPr>
            <a:xfrm>
              <a:off x="2163097" y="3264310"/>
              <a:ext cx="530942" cy="2428567"/>
            </a:xfrm>
            <a:prstGeom prst="rightBrace">
              <a:avLst>
                <a:gd name="adj1" fmla="val 26388"/>
                <a:gd name="adj2" fmla="val 87652"/>
              </a:avLst>
            </a:prstGeom>
            <a:ln w="38100">
              <a:solidFill>
                <a:srgbClr val="CF1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61A54A6-968A-409C-BA8C-B34ED64947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039" y="5388075"/>
              <a:ext cx="530942" cy="4922"/>
            </a:xfrm>
            <a:prstGeom prst="line">
              <a:avLst/>
            </a:prstGeom>
            <a:ln w="38100">
              <a:solidFill>
                <a:srgbClr val="CF1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72225E1-C47C-45B0-8CDD-819D586A4E49}"/>
              </a:ext>
            </a:extLst>
          </p:cNvPr>
          <p:cNvCxnSpPr/>
          <p:nvPr/>
        </p:nvCxnSpPr>
        <p:spPr>
          <a:xfrm flipH="1">
            <a:off x="1987368" y="5781368"/>
            <a:ext cx="1237613" cy="157316"/>
          </a:xfrm>
          <a:prstGeom prst="straightConnector1">
            <a:avLst/>
          </a:prstGeom>
          <a:ln w="38100">
            <a:solidFill>
              <a:srgbClr val="CF18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2A264734-39D1-4B24-8784-E454C65C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C0C0-3FBB-45C0-83F4-43EA005291CD}" type="datetime4">
              <a:rPr lang="de-CH" sz="1400" smtClean="0"/>
              <a:t>27. November 2019</a:t>
            </a:fld>
            <a:endParaRPr lang="de-CH" sz="140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6615E3D-F9A5-4B26-AEB8-530F3CA3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588A-2093-422D-9F8E-968409914A04}" type="slidenum">
              <a:rPr lang="de-CH" sz="1400" smtClean="0"/>
              <a:pPr/>
              <a:t>9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34321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Präsentation.potx" id="{3CEAD5E1-C090-4168-A9CD-8FE5220C1E7F}" vid="{085FD93B-0A23-4080-85A1-EBA07093126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Präsentation</Template>
  <TotalTime>0</TotalTime>
  <Words>515</Words>
  <Application>Microsoft Office PowerPoint</Application>
  <PresentationFormat>Breitbild</PresentationFormat>
  <Paragraphs>121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</vt:lpstr>
      <vt:lpstr>Grundlagen der Technischen Informatik hs19/20</vt:lpstr>
      <vt:lpstr>Inhalt</vt:lpstr>
      <vt:lpstr>Aufgabenstellung</vt:lpstr>
      <vt:lpstr>Verwendete Elektronikbauteile</vt:lpstr>
      <vt:lpstr>Verwendete Assemblerbefehle</vt:lpstr>
      <vt:lpstr>Schaltungsschema</vt:lpstr>
      <vt:lpstr>Live-Demonstration</vt:lpstr>
      <vt:lpstr>Lösungsansätze (1/3)</vt:lpstr>
      <vt:lpstr>Lösungsansätze (2/3)</vt:lpstr>
      <vt:lpstr>Lösungsansätze (3/3) </vt:lpstr>
      <vt:lpstr>Reflexion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Technischen Informatik hs19/20</dc:title>
  <dc:creator>Eveline Hutter</dc:creator>
  <cp:lastModifiedBy>Eveline Hutter</cp:lastModifiedBy>
  <cp:revision>29</cp:revision>
  <dcterms:created xsi:type="dcterms:W3CDTF">2019-11-26T10:03:01Z</dcterms:created>
  <dcterms:modified xsi:type="dcterms:W3CDTF">2019-11-27T21:03:39Z</dcterms:modified>
</cp:coreProperties>
</file>