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60" r:id="rId5"/>
    <p:sldId id="259" r:id="rId6"/>
    <p:sldId id="261" r:id="rId7"/>
    <p:sldId id="264" r:id="rId8"/>
    <p:sldId id="263" r:id="rId9"/>
    <p:sldId id="262"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0F32C-6541-4932-ACC2-52BC70AC4058}"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B0CDB-5BCF-4197-BEA9-9DFACD93BC3B}" type="slidenum">
              <a:rPr lang="en-US" smtClean="0"/>
              <a:t>‹Nº›</a:t>
            </a:fld>
            <a:endParaRPr lang="en-US"/>
          </a:p>
        </p:txBody>
      </p:sp>
    </p:spTree>
    <p:extLst>
      <p:ext uri="{BB962C8B-B14F-4D97-AF65-F5344CB8AC3E}">
        <p14:creationId xmlns:p14="http://schemas.microsoft.com/office/powerpoint/2010/main" val="72798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B53D0B-D832-4E7B-80DB-CA08C39DC3BD}"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186998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67EFA6-FCF5-4E8D-AB85-9B1BB2D08BF7}"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10850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427B65-9092-497B-BB15-093135579724}"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193617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7A70D2B-554E-43FB-B568-AC1566EA2A2F}"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2467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9FEF5-6764-4B9C-B51A-F444174A5427}"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1764323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9411F-FDE3-41B9-9E8D-0F9F878828BC}" type="datetime1">
              <a:rPr lang="en-US" smtClean="0"/>
              <a:t>11/27/2023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233652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A875D0-3576-428B-B555-8016BA8B1854}" type="datetime1">
              <a:rPr lang="en-US" smtClean="0"/>
              <a:t>11/27/2023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726636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2A615-198E-46B1-ABE1-36AB361459A5}"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1390853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B5324-60AD-45F7-86B1-5143810D3770}"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64077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660B24-E833-4E31-8BCE-DA4D7561740D}"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7088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25231A-CCDF-4BF3-9B7B-56C2A605BE5F}"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53474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83F8F-3F2B-4671-8D90-0063BE318B50}"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97315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67457-B60A-4315-AE39-A526E1B60529}" type="datetime1">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40528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A2F557-57F7-4349-A98D-C32A8C6C768D}" type="datetime1">
              <a:rPr lang="en-US" smtClean="0"/>
              <a:t>11/27/2023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95158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918FA0-13EF-4E92-A68A-476A00E39268}" type="datetime1">
              <a:rPr lang="en-US" smtClean="0"/>
              <a:t>11/27/2023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230049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7912BFE-B075-466B-B838-E1586DA26D63}" type="datetime1">
              <a:rPr lang="en-US" smtClean="0"/>
              <a:t>11/27/2023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67827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3FDDD4-3CBF-406F-A0C7-C23B617B892E}"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1475-5A62-4E92-AAC4-C6EE4E38F473}" type="slidenum">
              <a:rPr lang="en-US" smtClean="0"/>
              <a:t>‹Nº›</a:t>
            </a:fld>
            <a:endParaRPr lang="en-US"/>
          </a:p>
        </p:txBody>
      </p:sp>
    </p:spTree>
    <p:extLst>
      <p:ext uri="{BB962C8B-B14F-4D97-AF65-F5344CB8AC3E}">
        <p14:creationId xmlns:p14="http://schemas.microsoft.com/office/powerpoint/2010/main" val="166007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6DFAEA-6B65-4A23-8916-9C44093A4D38}" type="datetime1">
              <a:rPr lang="en-US" smtClean="0"/>
              <a:t>11/27/2023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0C1475-5A62-4E92-AAC4-C6EE4E38F473}" type="slidenum">
              <a:rPr lang="en-US" smtClean="0"/>
              <a:t>‹Nº›</a:t>
            </a:fld>
            <a:endParaRPr lang="en-US"/>
          </a:p>
        </p:txBody>
      </p:sp>
    </p:spTree>
    <p:extLst>
      <p:ext uri="{BB962C8B-B14F-4D97-AF65-F5344CB8AC3E}">
        <p14:creationId xmlns:p14="http://schemas.microsoft.com/office/powerpoint/2010/main" val="3826493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BBF806-A2A2-4BE1-93D1-F88D8A5F462D}"/>
              </a:ext>
            </a:extLst>
          </p:cNvPr>
          <p:cNvSpPr>
            <a:spLocks noGrp="1"/>
          </p:cNvSpPr>
          <p:nvPr>
            <p:ph type="sldNum" sz="quarter" idx="12"/>
          </p:nvPr>
        </p:nvSpPr>
        <p:spPr/>
        <p:txBody>
          <a:bodyPr/>
          <a:lstStyle/>
          <a:p>
            <a:fld id="{790C1475-5A62-4E92-AAC4-C6EE4E38F473}" type="slidenum">
              <a:rPr lang="en-US" smtClean="0"/>
              <a:t>1</a:t>
            </a:fld>
            <a:endParaRPr lang="en-US"/>
          </a:p>
        </p:txBody>
      </p:sp>
      <p:sp>
        <p:nvSpPr>
          <p:cNvPr id="5" name="Rectangle 4">
            <a:extLst>
              <a:ext uri="{FF2B5EF4-FFF2-40B4-BE49-F238E27FC236}">
                <a16:creationId xmlns:a16="http://schemas.microsoft.com/office/drawing/2014/main" id="{C220BA26-99E6-45EB-A06C-0005D33F8DA1}"/>
              </a:ext>
            </a:extLst>
          </p:cNvPr>
          <p:cNvSpPr/>
          <p:nvPr/>
        </p:nvSpPr>
        <p:spPr>
          <a:xfrm>
            <a:off x="838199" y="295729"/>
            <a:ext cx="8120418" cy="1569660"/>
          </a:xfrm>
          <a:prstGeom prst="rect">
            <a:avLst/>
          </a:prstGeom>
          <a:noFill/>
        </p:spPr>
        <p:txBody>
          <a:bodyPr wrap="square" lIns="91440" tIns="45720" rIns="91440" bIns="45720">
            <a:spAutoFit/>
          </a:bodyPr>
          <a:lstStyle/>
          <a:p>
            <a:r>
              <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Trabajo final de Programación Web</a:t>
            </a:r>
          </a:p>
        </p:txBody>
      </p:sp>
      <p:sp>
        <p:nvSpPr>
          <p:cNvPr id="6" name="Rectangle 5">
            <a:extLst>
              <a:ext uri="{FF2B5EF4-FFF2-40B4-BE49-F238E27FC236}">
                <a16:creationId xmlns:a16="http://schemas.microsoft.com/office/drawing/2014/main" id="{51B51E9D-24F0-45AF-BE51-2E6F531B190F}"/>
              </a:ext>
            </a:extLst>
          </p:cNvPr>
          <p:cNvSpPr/>
          <p:nvPr/>
        </p:nvSpPr>
        <p:spPr>
          <a:xfrm>
            <a:off x="890660" y="2451190"/>
            <a:ext cx="10410679" cy="1077218"/>
          </a:xfrm>
          <a:prstGeom prst="rect">
            <a:avLst/>
          </a:prstGeom>
          <a:noFill/>
        </p:spPr>
        <p:txBody>
          <a:bodyPr wrap="square" lIns="91440" tIns="45720" rIns="91440" bIns="45720">
            <a:spAutoFit/>
          </a:bodyPr>
          <a:lstStyle/>
          <a:p>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Aplicación Web para la gestion económica</a:t>
            </a: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 la cadena de tiendas TRD CARIBE</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a:extLst>
              <a:ext uri="{FF2B5EF4-FFF2-40B4-BE49-F238E27FC236}">
                <a16:creationId xmlns:a16="http://schemas.microsoft.com/office/drawing/2014/main" id="{46AE12C9-C949-452A-97DC-8E02866B3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228" y="3895271"/>
            <a:ext cx="2152650" cy="2124075"/>
          </a:xfrm>
          <a:prstGeom prst="rect">
            <a:avLst/>
          </a:prstGeom>
        </p:spPr>
      </p:pic>
      <p:sp>
        <p:nvSpPr>
          <p:cNvPr id="9" name="Rectangle 8">
            <a:extLst>
              <a:ext uri="{FF2B5EF4-FFF2-40B4-BE49-F238E27FC236}">
                <a16:creationId xmlns:a16="http://schemas.microsoft.com/office/drawing/2014/main" id="{385E2D5E-9666-433B-B51C-7123BC81C09B}"/>
              </a:ext>
            </a:extLst>
          </p:cNvPr>
          <p:cNvSpPr/>
          <p:nvPr/>
        </p:nvSpPr>
        <p:spPr>
          <a:xfrm>
            <a:off x="943122" y="4203464"/>
            <a:ext cx="6231193" cy="1815882"/>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Evelio Antonio Piedra Cueria</a:t>
            </a:r>
          </a:p>
          <a:p>
            <a:pPr marL="457200" indent="-457200">
              <a:buFont typeface="Arial" panose="020B0604020202020204" pitchFamily="34" charset="0"/>
              <a:buChar char="•"/>
            </a:pPr>
            <a:r>
              <a:rPr lang="es-ES"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Hector</a:t>
            </a:r>
            <a:r>
              <a:rPr lang="es-E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Manuel </a:t>
            </a:r>
            <a:r>
              <a:rPr lang="es-ES"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Prestamo</a:t>
            </a:r>
            <a:r>
              <a:rPr lang="es-E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Blanco</a:t>
            </a:r>
          </a:p>
          <a:p>
            <a:pPr marL="457200" indent="-457200">
              <a:buFont typeface="Arial" panose="020B0604020202020204" pitchFamily="34" charset="0"/>
              <a:buChar char="•"/>
            </a:pPr>
            <a:r>
              <a:rPr lang="es-ES"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Nankin</a:t>
            </a:r>
            <a:r>
              <a:rPr lang="es-E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Rodríguez Herrera</a:t>
            </a:r>
          </a:p>
          <a:p>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08588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5BAF4-B255-4A76-B042-73D65AA605C2}"/>
              </a:ext>
            </a:extLst>
          </p:cNvPr>
          <p:cNvSpPr>
            <a:spLocks noGrp="1"/>
          </p:cNvSpPr>
          <p:nvPr>
            <p:ph type="sldNum" sz="quarter" idx="12"/>
          </p:nvPr>
        </p:nvSpPr>
        <p:spPr/>
        <p:txBody>
          <a:bodyPr/>
          <a:lstStyle/>
          <a:p>
            <a:fld id="{790C1475-5A62-4E92-AAC4-C6EE4E38F473}" type="slidenum">
              <a:rPr lang="en-US" smtClean="0"/>
              <a:t>10</a:t>
            </a:fld>
            <a:endParaRPr lang="en-US"/>
          </a:p>
        </p:txBody>
      </p:sp>
      <p:sp>
        <p:nvSpPr>
          <p:cNvPr id="5" name="Rectangle 4">
            <a:extLst>
              <a:ext uri="{FF2B5EF4-FFF2-40B4-BE49-F238E27FC236}">
                <a16:creationId xmlns:a16="http://schemas.microsoft.com/office/drawing/2014/main" id="{165872B9-A899-4531-BB82-DF7763E7188C}"/>
              </a:ext>
            </a:extLst>
          </p:cNvPr>
          <p:cNvSpPr/>
          <p:nvPr/>
        </p:nvSpPr>
        <p:spPr>
          <a:xfrm>
            <a:off x="2801681" y="2967335"/>
            <a:ext cx="658866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Prototipos de vistas</a:t>
            </a:r>
          </a:p>
        </p:txBody>
      </p:sp>
      <p:pic>
        <p:nvPicPr>
          <p:cNvPr id="6" name="Picture 5">
            <a:extLst>
              <a:ext uri="{FF2B5EF4-FFF2-40B4-BE49-F238E27FC236}">
                <a16:creationId xmlns:a16="http://schemas.microsoft.com/office/drawing/2014/main" id="{39004AD2-F166-4CEE-8331-3EE85F9B8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228" y="3895271"/>
            <a:ext cx="2152650" cy="2124075"/>
          </a:xfrm>
          <a:prstGeom prst="rect">
            <a:avLst/>
          </a:prstGeom>
        </p:spPr>
      </p:pic>
    </p:spTree>
    <p:extLst>
      <p:ext uri="{BB962C8B-B14F-4D97-AF65-F5344CB8AC3E}">
        <p14:creationId xmlns:p14="http://schemas.microsoft.com/office/powerpoint/2010/main" val="201847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D33D59-83BF-4F22-9B26-C4793D949E14}"/>
              </a:ext>
            </a:extLst>
          </p:cNvPr>
          <p:cNvSpPr>
            <a:spLocks noGrp="1"/>
          </p:cNvSpPr>
          <p:nvPr>
            <p:ph type="sldNum" sz="quarter" idx="12"/>
          </p:nvPr>
        </p:nvSpPr>
        <p:spPr/>
        <p:txBody>
          <a:bodyPr/>
          <a:lstStyle/>
          <a:p>
            <a:fld id="{790C1475-5A62-4E92-AAC4-C6EE4E38F473}" type="slidenum">
              <a:rPr lang="en-US" smtClean="0"/>
              <a:t>11</a:t>
            </a:fld>
            <a:endParaRPr lang="en-US"/>
          </a:p>
        </p:txBody>
      </p:sp>
      <p:pic>
        <p:nvPicPr>
          <p:cNvPr id="6" name="Picture 5">
            <a:extLst>
              <a:ext uri="{FF2B5EF4-FFF2-40B4-BE49-F238E27FC236}">
                <a16:creationId xmlns:a16="http://schemas.microsoft.com/office/drawing/2014/main" id="{6EC3ED3F-A22F-4DA8-85FE-DF329DC08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50" y="1659582"/>
            <a:ext cx="9098573" cy="4849020"/>
          </a:xfrm>
          <a:prstGeom prst="rect">
            <a:avLst/>
          </a:prstGeom>
        </p:spPr>
      </p:pic>
      <p:sp>
        <p:nvSpPr>
          <p:cNvPr id="7" name="Rectangle 6">
            <a:extLst>
              <a:ext uri="{FF2B5EF4-FFF2-40B4-BE49-F238E27FC236}">
                <a16:creationId xmlns:a16="http://schemas.microsoft.com/office/drawing/2014/main" id="{D549C6F5-27ED-4488-8747-315B8AF67784}"/>
              </a:ext>
            </a:extLst>
          </p:cNvPr>
          <p:cNvSpPr/>
          <p:nvPr/>
        </p:nvSpPr>
        <p:spPr>
          <a:xfrm>
            <a:off x="1001261" y="706868"/>
            <a:ext cx="5645199" cy="707886"/>
          </a:xfrm>
          <a:prstGeom prst="rect">
            <a:avLst/>
          </a:prstGeom>
          <a:noFill/>
        </p:spPr>
        <p:txBody>
          <a:bodyPr wrap="square" lIns="91440" tIns="45720" rIns="91440" bIns="45720">
            <a:spAutoFit/>
          </a:bodyPr>
          <a:lstStyle/>
          <a:p>
            <a:r>
              <a:rPr lang="es-E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Autenticación</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97832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58E7CB-EC9C-40E4-88FD-E45CB221FD3B}"/>
              </a:ext>
            </a:extLst>
          </p:cNvPr>
          <p:cNvSpPr>
            <a:spLocks noGrp="1"/>
          </p:cNvSpPr>
          <p:nvPr>
            <p:ph type="sldNum" sz="quarter" idx="12"/>
          </p:nvPr>
        </p:nvSpPr>
        <p:spPr/>
        <p:txBody>
          <a:bodyPr/>
          <a:lstStyle/>
          <a:p>
            <a:fld id="{790C1475-5A62-4E92-AAC4-C6EE4E38F473}" type="slidenum">
              <a:rPr lang="en-US" smtClean="0"/>
              <a:t>12</a:t>
            </a:fld>
            <a:endParaRPr lang="en-US"/>
          </a:p>
        </p:txBody>
      </p:sp>
      <p:pic>
        <p:nvPicPr>
          <p:cNvPr id="7" name="Picture 6">
            <a:extLst>
              <a:ext uri="{FF2B5EF4-FFF2-40B4-BE49-F238E27FC236}">
                <a16:creationId xmlns:a16="http://schemas.microsoft.com/office/drawing/2014/main" id="{7F80A522-FAF1-4C01-868E-071344839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50" y="1659582"/>
            <a:ext cx="9098573" cy="4849020"/>
          </a:xfrm>
          <a:prstGeom prst="rect">
            <a:avLst/>
          </a:prstGeom>
        </p:spPr>
      </p:pic>
      <p:sp>
        <p:nvSpPr>
          <p:cNvPr id="8" name="Rectangle 7">
            <a:extLst>
              <a:ext uri="{FF2B5EF4-FFF2-40B4-BE49-F238E27FC236}">
                <a16:creationId xmlns:a16="http://schemas.microsoft.com/office/drawing/2014/main" id="{C876A3B2-A40A-410E-A706-073BDD22CA18}"/>
              </a:ext>
            </a:extLst>
          </p:cNvPr>
          <p:cNvSpPr/>
          <p:nvPr/>
        </p:nvSpPr>
        <p:spPr>
          <a:xfrm>
            <a:off x="1001261" y="706868"/>
            <a:ext cx="5645199" cy="707886"/>
          </a:xfrm>
          <a:prstGeom prst="rect">
            <a:avLst/>
          </a:prstGeom>
          <a:noFill/>
        </p:spPr>
        <p:txBody>
          <a:bodyPr wrap="square" lIns="91440" tIns="45720" rIns="91440" bIns="45720">
            <a:spAutoFit/>
          </a:bodyPr>
          <a:lstStyle/>
          <a:p>
            <a:r>
              <a:rPr lang="es-E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Pagina principal</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3410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CF62F1-E495-4CE5-B200-1AE6F7F1A668}"/>
              </a:ext>
            </a:extLst>
          </p:cNvPr>
          <p:cNvSpPr>
            <a:spLocks noGrp="1"/>
          </p:cNvSpPr>
          <p:nvPr>
            <p:ph type="sldNum" sz="quarter" idx="12"/>
          </p:nvPr>
        </p:nvSpPr>
        <p:spPr/>
        <p:txBody>
          <a:bodyPr/>
          <a:lstStyle/>
          <a:p>
            <a:fld id="{790C1475-5A62-4E92-AAC4-C6EE4E38F473}" type="slidenum">
              <a:rPr lang="en-US" smtClean="0"/>
              <a:t>13</a:t>
            </a:fld>
            <a:endParaRPr lang="en-US"/>
          </a:p>
        </p:txBody>
      </p:sp>
      <p:sp>
        <p:nvSpPr>
          <p:cNvPr id="5" name="Rectangle 4">
            <a:extLst>
              <a:ext uri="{FF2B5EF4-FFF2-40B4-BE49-F238E27FC236}">
                <a16:creationId xmlns:a16="http://schemas.microsoft.com/office/drawing/2014/main" id="{87088C12-22AD-40B1-9A09-2CCB09CC3057}"/>
              </a:ext>
            </a:extLst>
          </p:cNvPr>
          <p:cNvSpPr/>
          <p:nvPr/>
        </p:nvSpPr>
        <p:spPr>
          <a:xfrm>
            <a:off x="1001261" y="706868"/>
            <a:ext cx="5645199" cy="707886"/>
          </a:xfrm>
          <a:prstGeom prst="rect">
            <a:avLst/>
          </a:prstGeom>
          <a:noFill/>
        </p:spPr>
        <p:txBody>
          <a:bodyPr wrap="square" lIns="91440" tIns="45720" rIns="91440" bIns="45720">
            <a:spAutoFit/>
          </a:bodyPr>
          <a:lstStyle/>
          <a:p>
            <a:r>
              <a:rPr lang="es-E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Pagina principal</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a:extLst>
              <a:ext uri="{FF2B5EF4-FFF2-40B4-BE49-F238E27FC236}">
                <a16:creationId xmlns:a16="http://schemas.microsoft.com/office/drawing/2014/main" id="{21030804-D74E-4BEA-BD7B-466C969666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3195" y="1659582"/>
            <a:ext cx="8620480" cy="4849020"/>
          </a:xfrm>
          <a:prstGeom prst="rect">
            <a:avLst/>
          </a:prstGeom>
        </p:spPr>
      </p:pic>
    </p:spTree>
    <p:extLst>
      <p:ext uri="{BB962C8B-B14F-4D97-AF65-F5344CB8AC3E}">
        <p14:creationId xmlns:p14="http://schemas.microsoft.com/office/powerpoint/2010/main" val="419891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F269CF-C613-4019-81A5-CDB8990124E8}"/>
              </a:ext>
            </a:extLst>
          </p:cNvPr>
          <p:cNvSpPr>
            <a:spLocks noGrp="1"/>
          </p:cNvSpPr>
          <p:nvPr>
            <p:ph type="sldNum" sz="quarter" idx="12"/>
          </p:nvPr>
        </p:nvSpPr>
        <p:spPr/>
        <p:txBody>
          <a:bodyPr/>
          <a:lstStyle/>
          <a:p>
            <a:fld id="{790C1475-5A62-4E92-AAC4-C6EE4E38F473}" type="slidenum">
              <a:rPr lang="en-US" smtClean="0"/>
              <a:t>14</a:t>
            </a:fld>
            <a:endParaRPr lang="en-US"/>
          </a:p>
        </p:txBody>
      </p:sp>
      <p:sp>
        <p:nvSpPr>
          <p:cNvPr id="5" name="Rectangle 4">
            <a:extLst>
              <a:ext uri="{FF2B5EF4-FFF2-40B4-BE49-F238E27FC236}">
                <a16:creationId xmlns:a16="http://schemas.microsoft.com/office/drawing/2014/main" id="{5A48C180-1E7D-4753-881F-720D80DF7F1F}"/>
              </a:ext>
            </a:extLst>
          </p:cNvPr>
          <p:cNvSpPr/>
          <p:nvPr/>
        </p:nvSpPr>
        <p:spPr>
          <a:xfrm>
            <a:off x="1514477" y="2967335"/>
            <a:ext cx="916308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Funcionalidad del Sistema</a:t>
            </a:r>
          </a:p>
        </p:txBody>
      </p:sp>
      <p:pic>
        <p:nvPicPr>
          <p:cNvPr id="6" name="Picture 5">
            <a:extLst>
              <a:ext uri="{FF2B5EF4-FFF2-40B4-BE49-F238E27FC236}">
                <a16:creationId xmlns:a16="http://schemas.microsoft.com/office/drawing/2014/main" id="{F357C3B5-B9B5-48F9-9509-6988DB137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228" y="3895271"/>
            <a:ext cx="2152650" cy="2124075"/>
          </a:xfrm>
          <a:prstGeom prst="rect">
            <a:avLst/>
          </a:prstGeom>
        </p:spPr>
      </p:pic>
    </p:spTree>
    <p:extLst>
      <p:ext uri="{BB962C8B-B14F-4D97-AF65-F5344CB8AC3E}">
        <p14:creationId xmlns:p14="http://schemas.microsoft.com/office/powerpoint/2010/main" val="15266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D96882-3F95-4BAD-B7F2-23C64B447D28}"/>
              </a:ext>
            </a:extLst>
          </p:cNvPr>
          <p:cNvSpPr>
            <a:spLocks noGrp="1"/>
          </p:cNvSpPr>
          <p:nvPr>
            <p:ph type="sldNum" sz="quarter" idx="12"/>
          </p:nvPr>
        </p:nvSpPr>
        <p:spPr/>
        <p:txBody>
          <a:bodyPr/>
          <a:lstStyle/>
          <a:p>
            <a:fld id="{790C1475-5A62-4E92-AAC4-C6EE4E38F473}" type="slidenum">
              <a:rPr lang="en-US" smtClean="0"/>
              <a:t>15</a:t>
            </a:fld>
            <a:endParaRPr lang="en-US"/>
          </a:p>
        </p:txBody>
      </p:sp>
      <p:sp>
        <p:nvSpPr>
          <p:cNvPr id="7" name="Rectangle 1">
            <a:extLst>
              <a:ext uri="{FF2B5EF4-FFF2-40B4-BE49-F238E27FC236}">
                <a16:creationId xmlns:a16="http://schemas.microsoft.com/office/drawing/2014/main" id="{C1903CD3-A8D5-4258-B0BE-6071E941807E}"/>
              </a:ext>
            </a:extLst>
          </p:cNvPr>
          <p:cNvSpPr>
            <a:spLocks noChangeArrowheads="1"/>
          </p:cNvSpPr>
          <p:nvPr/>
        </p:nvSpPr>
        <p:spPr bwMode="auto">
          <a:xfrm>
            <a:off x="359816" y="94797"/>
            <a:ext cx="7938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Gestionar usuario. Registrar usuario</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27236498-EA22-4E11-8264-4527AA7E722E}"/>
              </a:ext>
            </a:extLst>
          </p:cNvPr>
          <p:cNvGraphicFramePr>
            <a:graphicFrameLocks noGrp="1"/>
          </p:cNvGraphicFramePr>
          <p:nvPr>
            <p:extLst>
              <p:ext uri="{D42A27DB-BD31-4B8C-83A1-F6EECF244321}">
                <p14:modId xmlns:p14="http://schemas.microsoft.com/office/powerpoint/2010/main" val="1746830216"/>
              </p:ext>
            </p:extLst>
          </p:nvPr>
        </p:nvGraphicFramePr>
        <p:xfrm>
          <a:off x="489256" y="679571"/>
          <a:ext cx="9473608" cy="6083632"/>
        </p:xfrm>
        <a:graphic>
          <a:graphicData uri="http://schemas.openxmlformats.org/drawingml/2006/table">
            <a:tbl>
              <a:tblPr firstRow="1" firstCol="1" bandRow="1">
                <a:tableStyleId>{7DF18680-E054-41AD-8BC1-D1AEF772440D}</a:tableStyleId>
              </a:tblPr>
              <a:tblGrid>
                <a:gridCol w="523369">
                  <a:extLst>
                    <a:ext uri="{9D8B030D-6E8A-4147-A177-3AD203B41FA5}">
                      <a16:colId xmlns:a16="http://schemas.microsoft.com/office/drawing/2014/main" val="2348274681"/>
                    </a:ext>
                  </a:extLst>
                </a:gridCol>
                <a:gridCol w="4275493">
                  <a:extLst>
                    <a:ext uri="{9D8B030D-6E8A-4147-A177-3AD203B41FA5}">
                      <a16:colId xmlns:a16="http://schemas.microsoft.com/office/drawing/2014/main" val="1162182828"/>
                    </a:ext>
                  </a:extLst>
                </a:gridCol>
                <a:gridCol w="4674746">
                  <a:extLst>
                    <a:ext uri="{9D8B030D-6E8A-4147-A177-3AD203B41FA5}">
                      <a16:colId xmlns:a16="http://schemas.microsoft.com/office/drawing/2014/main" val="1253171738"/>
                    </a:ext>
                  </a:extLst>
                </a:gridCol>
              </a:tblGrid>
              <a:tr h="204841">
                <a:tc>
                  <a:txBody>
                    <a:bodyPr/>
                    <a:lstStyle/>
                    <a:p>
                      <a:pPr marL="0" marR="0" algn="ctr">
                        <a:lnSpc>
                          <a:spcPct val="115000"/>
                        </a:lnSpc>
                        <a:spcBef>
                          <a:spcPts val="0"/>
                        </a:spcBef>
                        <a:spcAft>
                          <a:spcPts val="1000"/>
                        </a:spcAft>
                      </a:pPr>
                      <a:r>
                        <a:rPr lang="es-ES" sz="1200" b="1">
                          <a:effectLst/>
                        </a:rPr>
                        <a:t>No.</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gn="ctr">
                        <a:lnSpc>
                          <a:spcPct val="115000"/>
                        </a:lnSpc>
                        <a:spcBef>
                          <a:spcPts val="0"/>
                        </a:spcBef>
                        <a:spcAft>
                          <a:spcPts val="1000"/>
                        </a:spcAft>
                      </a:pPr>
                      <a:r>
                        <a:rPr lang="es-ES" sz="1200" b="1">
                          <a:effectLst/>
                        </a:rPr>
                        <a:t>Actor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gn="ctr">
                        <a:lnSpc>
                          <a:spcPct val="115000"/>
                        </a:lnSpc>
                        <a:spcBef>
                          <a:spcPts val="0"/>
                        </a:spcBef>
                        <a:spcAft>
                          <a:spcPts val="1000"/>
                        </a:spcAft>
                      </a:pPr>
                      <a:r>
                        <a:rPr lang="es-ES" sz="1200" b="1">
                          <a:effectLst/>
                        </a:rPr>
                        <a:t>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3350217026"/>
                  </a:ext>
                </a:extLst>
              </a:tr>
              <a:tr h="424136">
                <a:tc>
                  <a:txBody>
                    <a:bodyPr/>
                    <a:lstStyle/>
                    <a:p>
                      <a:pPr marL="0" marR="0" algn="ctr">
                        <a:lnSpc>
                          <a:spcPct val="115000"/>
                        </a:lnSpc>
                        <a:spcBef>
                          <a:spcPts val="0"/>
                        </a:spcBef>
                        <a:spcAft>
                          <a:spcPts val="1000"/>
                        </a:spcAft>
                      </a:pPr>
                      <a:r>
                        <a:rPr lang="es-ES" sz="12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dirty="0">
                          <a:effectLst/>
                        </a:rPr>
                        <a:t>Selecciona de la interfaz principal la funcionalidad “Gestionar usuarios”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1586882977"/>
                  </a:ext>
                </a:extLst>
              </a:tr>
              <a:tr h="643352">
                <a:tc>
                  <a:txBody>
                    <a:bodyPr/>
                    <a:lstStyle/>
                    <a:p>
                      <a:pPr marL="0" marR="0" algn="ctr">
                        <a:lnSpc>
                          <a:spcPct val="115000"/>
                        </a:lnSpc>
                        <a:spcBef>
                          <a:spcPts val="0"/>
                        </a:spcBef>
                        <a:spcAft>
                          <a:spcPts val="1000"/>
                        </a:spcAft>
                      </a:pPr>
                      <a:r>
                        <a:rPr lang="es-ES" sz="12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dirty="0">
                          <a:effectLst/>
                        </a:rPr>
                        <a:t>Muestra una interfaz con un listado de usuarios que permite registrar, modificar y/o eliminar uno o más usuarios.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2398624027"/>
                  </a:ext>
                </a:extLst>
              </a:tr>
              <a:tr h="423802">
                <a:tc>
                  <a:txBody>
                    <a:bodyPr/>
                    <a:lstStyle/>
                    <a:p>
                      <a:pPr marL="0" marR="0" algn="ctr">
                        <a:lnSpc>
                          <a:spcPct val="115000"/>
                        </a:lnSpc>
                        <a:spcBef>
                          <a:spcPts val="0"/>
                        </a:spcBef>
                        <a:spcAft>
                          <a:spcPts val="1000"/>
                        </a:spcAft>
                      </a:pPr>
                      <a:r>
                        <a:rPr lang="es-ES" sz="12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dirty="0">
                          <a:effectLst/>
                        </a:rPr>
                        <a:t>Desea registrar, modificar o eliminar usuario(s).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3336119746"/>
                  </a:ext>
                </a:extLst>
              </a:tr>
              <a:tr h="949937">
                <a:tc>
                  <a:txBody>
                    <a:bodyPr/>
                    <a:lstStyle/>
                    <a:p>
                      <a:pPr marL="0" marR="0" algn="ctr">
                        <a:lnSpc>
                          <a:spcPct val="115000"/>
                        </a:lnSpc>
                        <a:spcBef>
                          <a:spcPts val="0"/>
                        </a:spcBef>
                        <a:spcAft>
                          <a:spcPts val="1000"/>
                        </a:spcAft>
                      </a:pPr>
                      <a:r>
                        <a:rPr lang="es-ES" sz="12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dirty="0">
                          <a:effectLst/>
                        </a:rPr>
                        <a:t>Elegir alguna de las siguientes opciones:</a:t>
                      </a:r>
                      <a:endParaRPr lang="en-US" sz="1600" b="1" dirty="0">
                        <a:effectLst/>
                      </a:endParaRPr>
                    </a:p>
                    <a:p>
                      <a:pPr marL="342900" lvl="0" indent="-342900">
                        <a:buFont typeface="+mj-lt"/>
                        <a:buAutoNum type="arabicPeriod"/>
                      </a:pPr>
                      <a:r>
                        <a:rPr lang="es-ES_tradnl" sz="1200" b="1" dirty="0">
                          <a:effectLst/>
                        </a:rPr>
                        <a:t>Para registrar “Registrar Usuario”</a:t>
                      </a:r>
                      <a:endParaRPr lang="en-US" sz="1200" b="1" dirty="0">
                        <a:effectLst/>
                      </a:endParaRPr>
                    </a:p>
                    <a:p>
                      <a:pPr marL="342900" lvl="0" indent="-342900">
                        <a:buFont typeface="+mj-lt"/>
                        <a:buAutoNum type="arabicPeriod"/>
                      </a:pPr>
                      <a:r>
                        <a:rPr lang="es-ES_tradnl" sz="1200" b="1" dirty="0">
                          <a:effectLst/>
                        </a:rPr>
                        <a:t>Para modificar “Modificar Usuario”</a:t>
                      </a:r>
                      <a:endParaRPr lang="en-US" sz="1200" b="1" dirty="0">
                        <a:effectLst/>
                      </a:endParaRPr>
                    </a:p>
                    <a:p>
                      <a:pPr marL="342900" lvl="0" indent="-342900">
                        <a:buFont typeface="+mj-lt"/>
                        <a:buAutoNum type="arabicPeriod"/>
                      </a:pPr>
                      <a:r>
                        <a:rPr lang="es-ES_tradnl" sz="1200" b="1" dirty="0">
                          <a:effectLst/>
                        </a:rPr>
                        <a:t>Para eliminar “Eliminar Usuario”</a:t>
                      </a:r>
                      <a:endParaRPr lang="en-US" sz="1200" b="1" dirty="0">
                        <a:effectLst/>
                        <a:latin typeface="Times New Roman" panose="02020603050405020304" pitchFamily="18" charset="0"/>
                      </a:endParaRPr>
                    </a:p>
                  </a:txBody>
                  <a:tcPr marL="66307" marR="66307" marT="0" marB="0"/>
                </a:tc>
                <a:extLst>
                  <a:ext uri="{0D108BD9-81ED-4DB2-BD59-A6C34878D82A}">
                    <a16:rowId xmlns:a16="http://schemas.microsoft.com/office/drawing/2014/main" val="1374486678"/>
                  </a:ext>
                </a:extLst>
              </a:tr>
              <a:tr h="424136">
                <a:tc>
                  <a:txBody>
                    <a:bodyPr/>
                    <a:lstStyle/>
                    <a:p>
                      <a:pPr marL="0" marR="0" algn="ctr">
                        <a:lnSpc>
                          <a:spcPct val="115000"/>
                        </a:lnSpc>
                        <a:spcBef>
                          <a:spcPts val="0"/>
                        </a:spcBef>
                        <a:spcAft>
                          <a:spcPts val="1000"/>
                        </a:spcAft>
                      </a:pPr>
                      <a:r>
                        <a:rPr lang="es-ES" sz="12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Muestra una lista de requerimientos a la derecha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3142830228"/>
                  </a:ext>
                </a:extLst>
              </a:tr>
              <a:tr h="1331182">
                <a:tc>
                  <a:txBody>
                    <a:bodyPr/>
                    <a:lstStyle/>
                    <a:p>
                      <a:pPr marL="0" marR="0" algn="ctr">
                        <a:lnSpc>
                          <a:spcPct val="115000"/>
                        </a:lnSpc>
                        <a:spcBef>
                          <a:spcPts val="0"/>
                        </a:spcBef>
                        <a:spcAft>
                          <a:spcPts val="1000"/>
                        </a:spcAft>
                      </a:pPr>
                      <a:r>
                        <a:rPr lang="es-ES" sz="1200" b="1">
                          <a:effectLst/>
                        </a:rPr>
                        <a:t>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Rellenar los siguientes campos:</a:t>
                      </a:r>
                      <a:endParaRPr lang="en-US" sz="1600" b="1">
                        <a:effectLst/>
                      </a:endParaRPr>
                    </a:p>
                    <a:p>
                      <a:pPr marL="342900" lvl="0" indent="-342900">
                        <a:buFont typeface="Symbol" panose="05050102010706020507" pitchFamily="18" charset="2"/>
                        <a:buChar char=""/>
                      </a:pPr>
                      <a:r>
                        <a:rPr lang="es-ES_tradnl" sz="1200" b="1">
                          <a:effectLst/>
                        </a:rPr>
                        <a:t>Nombre</a:t>
                      </a:r>
                      <a:endParaRPr lang="en-US" sz="1200" b="1">
                        <a:effectLst/>
                      </a:endParaRPr>
                    </a:p>
                    <a:p>
                      <a:pPr marL="342900" lvl="0" indent="-342900">
                        <a:buFont typeface="Symbol" panose="05050102010706020507" pitchFamily="18" charset="2"/>
                        <a:buChar char=""/>
                      </a:pPr>
                      <a:r>
                        <a:rPr lang="es-ES_tradnl" sz="1200" b="1">
                          <a:effectLst/>
                        </a:rPr>
                        <a:t>Apellidos</a:t>
                      </a:r>
                      <a:endParaRPr lang="en-US" sz="1200" b="1">
                        <a:effectLst/>
                      </a:endParaRPr>
                    </a:p>
                    <a:p>
                      <a:pPr marL="342900" lvl="0" indent="-342900">
                        <a:buFont typeface="Symbol" panose="05050102010706020507" pitchFamily="18" charset="2"/>
                        <a:buChar char=""/>
                      </a:pPr>
                      <a:r>
                        <a:rPr lang="es-ES_tradnl" sz="1200" b="1">
                          <a:effectLst/>
                        </a:rPr>
                        <a:t>CI</a:t>
                      </a:r>
                      <a:endParaRPr lang="en-US" sz="1200" b="1">
                        <a:effectLst/>
                      </a:endParaRPr>
                    </a:p>
                    <a:p>
                      <a:pPr marL="342900" lvl="0" indent="-342900">
                        <a:buFont typeface="Symbol" panose="05050102010706020507" pitchFamily="18" charset="2"/>
                        <a:buChar char=""/>
                      </a:pPr>
                      <a:r>
                        <a:rPr lang="es-ES_tradnl" sz="1200" b="1">
                          <a:effectLst/>
                        </a:rPr>
                        <a:t>Dirección</a:t>
                      </a:r>
                      <a:endParaRPr lang="en-US" sz="1200" b="1">
                        <a:effectLst/>
                      </a:endParaRPr>
                    </a:p>
                    <a:p>
                      <a:pPr marL="342900" lvl="0" indent="-342900">
                        <a:buFont typeface="Symbol" panose="05050102010706020507" pitchFamily="18" charset="2"/>
                        <a:buChar char=""/>
                      </a:pPr>
                      <a:r>
                        <a:rPr lang="es-ES_tradnl" sz="1200" b="1">
                          <a:effectLst/>
                        </a:rPr>
                        <a:t>Teléfono</a:t>
                      </a:r>
                      <a:endParaRPr lang="en-US" sz="1200" b="1">
                        <a:effectLst/>
                        <a:latin typeface="Times New Roman" panose="02020603050405020304" pitchFamily="18" charset="0"/>
                      </a:endParaRPr>
                    </a:p>
                  </a:txBody>
                  <a:tcPr marL="66307" marR="66307" marT="0" marB="0"/>
                </a:tc>
                <a:extLst>
                  <a:ext uri="{0D108BD9-81ED-4DB2-BD59-A6C34878D82A}">
                    <a16:rowId xmlns:a16="http://schemas.microsoft.com/office/drawing/2014/main" val="894551198"/>
                  </a:ext>
                </a:extLst>
              </a:tr>
              <a:tr h="424136">
                <a:tc>
                  <a:txBody>
                    <a:bodyPr/>
                    <a:lstStyle/>
                    <a:p>
                      <a:pPr marL="0" marR="0" algn="ctr">
                        <a:lnSpc>
                          <a:spcPct val="115000"/>
                        </a:lnSpc>
                        <a:spcBef>
                          <a:spcPts val="0"/>
                        </a:spcBef>
                        <a:spcAft>
                          <a:spcPts val="1000"/>
                        </a:spcAft>
                      </a:pPr>
                      <a:r>
                        <a:rPr lang="es-ES" sz="1200" b="1">
                          <a:effectLst/>
                        </a:rPr>
                        <a:t>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Introduce los datos y presiona “Registrar” para registrar usuarios en el 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1001997831"/>
                  </a:ext>
                </a:extLst>
              </a:tr>
              <a:tr h="204919">
                <a:tc>
                  <a:txBody>
                    <a:bodyPr/>
                    <a:lstStyle/>
                    <a:p>
                      <a:pPr marL="0" marR="0" algn="ctr">
                        <a:lnSpc>
                          <a:spcPct val="115000"/>
                        </a:lnSpc>
                        <a:spcBef>
                          <a:spcPts val="0"/>
                        </a:spcBef>
                        <a:spcAft>
                          <a:spcPts val="1000"/>
                        </a:spcAft>
                      </a:pPr>
                      <a:r>
                        <a:rPr lang="es-ES" sz="1200" b="1">
                          <a:effectLst/>
                        </a:rPr>
                        <a:t>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Verificar que los campos estén llenos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2100181471"/>
                  </a:ext>
                </a:extLst>
              </a:tr>
              <a:tr h="424136">
                <a:tc>
                  <a:txBody>
                    <a:bodyPr/>
                    <a:lstStyle/>
                    <a:p>
                      <a:pPr marL="0" marR="0" algn="ctr">
                        <a:lnSpc>
                          <a:spcPct val="115000"/>
                        </a:lnSpc>
                        <a:spcBef>
                          <a:spcPts val="0"/>
                        </a:spcBef>
                        <a:spcAft>
                          <a:spcPts val="1000"/>
                        </a:spcAft>
                      </a:pPr>
                      <a:r>
                        <a:rPr lang="es-ES" sz="1200" b="1">
                          <a:effectLst/>
                        </a:rPr>
                        <a:t>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Verificar que los datos estén correctamente escritos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179314599"/>
                  </a:ext>
                </a:extLst>
              </a:tr>
              <a:tr h="204919">
                <a:tc>
                  <a:txBody>
                    <a:bodyPr/>
                    <a:lstStyle/>
                    <a:p>
                      <a:pPr marL="0" marR="0" algn="ctr">
                        <a:lnSpc>
                          <a:spcPct val="115000"/>
                        </a:lnSpc>
                        <a:spcBef>
                          <a:spcPts val="0"/>
                        </a:spcBef>
                        <a:spcAft>
                          <a:spcPts val="1000"/>
                        </a:spcAft>
                      </a:pPr>
                      <a:r>
                        <a:rPr lang="es-ES" sz="1200" b="1">
                          <a:effectLst/>
                        </a:rPr>
                        <a:t>10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Verificar que el usuario no exista en el 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3673580040"/>
                  </a:ext>
                </a:extLst>
              </a:tr>
              <a:tr h="424136">
                <a:tc>
                  <a:txBody>
                    <a:bodyPr/>
                    <a:lstStyle/>
                    <a:p>
                      <a:pPr marL="0" marR="0" algn="ctr">
                        <a:lnSpc>
                          <a:spcPct val="115000"/>
                        </a:lnSpc>
                        <a:spcBef>
                          <a:spcPts val="0"/>
                        </a:spcBef>
                        <a:spcAft>
                          <a:spcPts val="1000"/>
                        </a:spcAft>
                      </a:pPr>
                      <a:r>
                        <a:rPr lang="es-ES" sz="1200" b="1">
                          <a:effectLst/>
                        </a:rPr>
                        <a:t>11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tc>
                  <a:txBody>
                    <a:bodyPr/>
                    <a:lstStyle/>
                    <a:p>
                      <a:pPr marL="0" marR="0">
                        <a:lnSpc>
                          <a:spcPct val="115000"/>
                        </a:lnSpc>
                        <a:spcBef>
                          <a:spcPts val="0"/>
                        </a:spcBef>
                        <a:spcAft>
                          <a:spcPts val="1000"/>
                        </a:spcAft>
                      </a:pPr>
                      <a:r>
                        <a:rPr lang="es-ES" sz="1200" b="1" dirty="0">
                          <a:effectLst/>
                        </a:rPr>
                        <a:t>Almacena los datos del usuario y responde con un mensaje “Usuario registrado satisfactoriamente”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307" marR="66307" marT="0" marB="0"/>
                </a:tc>
                <a:extLst>
                  <a:ext uri="{0D108BD9-81ED-4DB2-BD59-A6C34878D82A}">
                    <a16:rowId xmlns:a16="http://schemas.microsoft.com/office/drawing/2014/main" val="1814582380"/>
                  </a:ext>
                </a:extLst>
              </a:tr>
            </a:tbl>
          </a:graphicData>
        </a:graphic>
      </p:graphicFrame>
    </p:spTree>
    <p:extLst>
      <p:ext uri="{BB962C8B-B14F-4D97-AF65-F5344CB8AC3E}">
        <p14:creationId xmlns:p14="http://schemas.microsoft.com/office/powerpoint/2010/main" val="137925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F978F5-D9C1-4A85-8394-5097C0FDFA55}"/>
              </a:ext>
            </a:extLst>
          </p:cNvPr>
          <p:cNvSpPr>
            <a:spLocks noGrp="1"/>
          </p:cNvSpPr>
          <p:nvPr>
            <p:ph type="sldNum" sz="quarter" idx="12"/>
          </p:nvPr>
        </p:nvSpPr>
        <p:spPr/>
        <p:txBody>
          <a:bodyPr/>
          <a:lstStyle/>
          <a:p>
            <a:fld id="{790C1475-5A62-4E92-AAC4-C6EE4E38F473}" type="slidenum">
              <a:rPr lang="en-US" smtClean="0"/>
              <a:t>16</a:t>
            </a:fld>
            <a:endParaRPr lang="en-US"/>
          </a:p>
        </p:txBody>
      </p:sp>
      <p:sp>
        <p:nvSpPr>
          <p:cNvPr id="7" name="Rectangle 1">
            <a:extLst>
              <a:ext uri="{FF2B5EF4-FFF2-40B4-BE49-F238E27FC236}">
                <a16:creationId xmlns:a16="http://schemas.microsoft.com/office/drawing/2014/main" id="{36044C43-6EBF-4243-A733-91AD1B40400B}"/>
              </a:ext>
            </a:extLst>
          </p:cNvPr>
          <p:cNvSpPr>
            <a:spLocks noChangeArrowheads="1"/>
          </p:cNvSpPr>
          <p:nvPr/>
        </p:nvSpPr>
        <p:spPr bwMode="auto">
          <a:xfrm>
            <a:off x="359816" y="94797"/>
            <a:ext cx="7938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Gestionar usuario. Modificar usuario</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00357BCF-7C6B-4516-8B06-94823D86A90B}"/>
              </a:ext>
            </a:extLst>
          </p:cNvPr>
          <p:cNvGraphicFramePr>
            <a:graphicFrameLocks noGrp="1"/>
          </p:cNvGraphicFramePr>
          <p:nvPr>
            <p:extLst>
              <p:ext uri="{D42A27DB-BD31-4B8C-83A1-F6EECF244321}">
                <p14:modId xmlns:p14="http://schemas.microsoft.com/office/powerpoint/2010/main" val="2185071268"/>
              </p:ext>
            </p:extLst>
          </p:nvPr>
        </p:nvGraphicFramePr>
        <p:xfrm>
          <a:off x="489256" y="679570"/>
          <a:ext cx="9473608" cy="6083633"/>
        </p:xfrm>
        <a:graphic>
          <a:graphicData uri="http://schemas.openxmlformats.org/drawingml/2006/table">
            <a:tbl>
              <a:tblPr firstRow="1" firstCol="1" bandRow="1">
                <a:tableStyleId>{7DF18680-E054-41AD-8BC1-D1AEF772440D}</a:tableStyleId>
              </a:tblPr>
              <a:tblGrid>
                <a:gridCol w="430204">
                  <a:extLst>
                    <a:ext uri="{9D8B030D-6E8A-4147-A177-3AD203B41FA5}">
                      <a16:colId xmlns:a16="http://schemas.microsoft.com/office/drawing/2014/main" val="784849581"/>
                    </a:ext>
                  </a:extLst>
                </a:gridCol>
                <a:gridCol w="4319997">
                  <a:extLst>
                    <a:ext uri="{9D8B030D-6E8A-4147-A177-3AD203B41FA5}">
                      <a16:colId xmlns:a16="http://schemas.microsoft.com/office/drawing/2014/main" val="2875965106"/>
                    </a:ext>
                  </a:extLst>
                </a:gridCol>
                <a:gridCol w="4723407">
                  <a:extLst>
                    <a:ext uri="{9D8B030D-6E8A-4147-A177-3AD203B41FA5}">
                      <a16:colId xmlns:a16="http://schemas.microsoft.com/office/drawing/2014/main" val="3299618949"/>
                    </a:ext>
                  </a:extLst>
                </a:gridCol>
              </a:tblGrid>
              <a:tr h="201352">
                <a:tc>
                  <a:txBody>
                    <a:bodyPr/>
                    <a:lstStyle/>
                    <a:p>
                      <a:pPr marL="0" marR="0" algn="ctr">
                        <a:lnSpc>
                          <a:spcPct val="115000"/>
                        </a:lnSpc>
                        <a:spcBef>
                          <a:spcPts val="0"/>
                        </a:spcBef>
                        <a:spcAft>
                          <a:spcPts val="1000"/>
                        </a:spcAft>
                      </a:pPr>
                      <a:r>
                        <a:rPr lang="es-ES" sz="1200" b="1">
                          <a:effectLst/>
                        </a:rPr>
                        <a:t>No.</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dirty="0">
                          <a:effectLst/>
                        </a:rPr>
                        <a:t>Actor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a:effectLst/>
                        </a:rPr>
                        <a:t>Sistema</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5416690"/>
                  </a:ext>
                </a:extLst>
              </a:tr>
              <a:tr h="725772">
                <a:tc>
                  <a:txBody>
                    <a:bodyPr/>
                    <a:lstStyle/>
                    <a:p>
                      <a:pPr marL="0" marR="0" algn="ctr">
                        <a:lnSpc>
                          <a:spcPct val="115000"/>
                        </a:lnSpc>
                        <a:spcBef>
                          <a:spcPts val="0"/>
                        </a:spcBef>
                        <a:spcAft>
                          <a:spcPts val="1000"/>
                        </a:spcAft>
                      </a:pPr>
                      <a:r>
                        <a:rPr lang="es-ES" sz="1200" b="1">
                          <a:effectLst/>
                        </a:rPr>
                        <a:t>1</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Marca la opción de modificar, del usuario correspondiente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1077935"/>
                  </a:ext>
                </a:extLst>
              </a:tr>
              <a:tr h="3003659">
                <a:tc>
                  <a:txBody>
                    <a:bodyPr/>
                    <a:lstStyle/>
                    <a:p>
                      <a:pPr marL="0" marR="0" algn="ctr">
                        <a:lnSpc>
                          <a:spcPct val="115000"/>
                        </a:lnSpc>
                        <a:spcBef>
                          <a:spcPts val="0"/>
                        </a:spcBef>
                        <a:spcAft>
                          <a:spcPts val="1000"/>
                        </a:spcAft>
                      </a:pPr>
                      <a:r>
                        <a:rPr lang="es-ES" sz="1200" b="1">
                          <a:effectLst/>
                        </a:rPr>
                        <a:t>2</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Muestra una ventana aparte con los datos a modificar:</a:t>
                      </a:r>
                      <a:endParaRPr lang="en-US" sz="1200" b="1" dirty="0">
                        <a:effectLst/>
                      </a:endParaRPr>
                    </a:p>
                    <a:p>
                      <a:pPr marL="342900" lvl="0" indent="-342900">
                        <a:buFont typeface="Symbol" panose="05050102010706020507" pitchFamily="18" charset="2"/>
                        <a:buChar char=""/>
                      </a:pPr>
                      <a:r>
                        <a:rPr lang="es-ES_tradnl" sz="1200" b="1" dirty="0">
                          <a:effectLst/>
                        </a:rPr>
                        <a:t>Nombre</a:t>
                      </a:r>
                      <a:endParaRPr lang="en-US" sz="1200" b="1" dirty="0">
                        <a:effectLst/>
                      </a:endParaRPr>
                    </a:p>
                    <a:p>
                      <a:pPr marL="342900" lvl="0" indent="-342900">
                        <a:buFont typeface="Symbol" panose="05050102010706020507" pitchFamily="18" charset="2"/>
                        <a:buChar char=""/>
                      </a:pPr>
                      <a:r>
                        <a:rPr lang="es-ES_tradnl" sz="1200" b="1" dirty="0">
                          <a:effectLst/>
                        </a:rPr>
                        <a:t>Apellidos</a:t>
                      </a:r>
                      <a:endParaRPr lang="en-US" sz="1200" b="1" dirty="0">
                        <a:effectLst/>
                      </a:endParaRPr>
                    </a:p>
                    <a:p>
                      <a:pPr marL="342900" lvl="0" indent="-342900">
                        <a:buFont typeface="Symbol" panose="05050102010706020507" pitchFamily="18" charset="2"/>
                        <a:buChar char=""/>
                      </a:pPr>
                      <a:r>
                        <a:rPr lang="es-ES_tradnl" sz="1200" b="1" dirty="0">
                          <a:effectLst/>
                        </a:rPr>
                        <a:t>CI</a:t>
                      </a:r>
                      <a:endParaRPr lang="en-US" sz="1200" b="1" dirty="0">
                        <a:effectLst/>
                      </a:endParaRPr>
                    </a:p>
                    <a:p>
                      <a:pPr marL="0" marR="0">
                        <a:lnSpc>
                          <a:spcPct val="115000"/>
                        </a:lnSpc>
                        <a:spcBef>
                          <a:spcPts val="0"/>
                        </a:spcBef>
                        <a:spcAft>
                          <a:spcPts val="1000"/>
                        </a:spcAft>
                      </a:pPr>
                      <a:r>
                        <a:rPr lang="es-ES" sz="1200" b="1" dirty="0">
                          <a:effectLst/>
                        </a:rPr>
                        <a:t>Y el botón </a:t>
                      </a:r>
                      <a:r>
                        <a:rPr lang="en-US" sz="1200" b="1" dirty="0">
                          <a:effectLst/>
                        </a:rPr>
                        <a:t>“Modificar”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436892"/>
                  </a:ext>
                </a:extLst>
              </a:tr>
              <a:tr h="725772">
                <a:tc>
                  <a:txBody>
                    <a:bodyPr/>
                    <a:lstStyle/>
                    <a:p>
                      <a:pPr marL="0" marR="0" algn="ctr">
                        <a:lnSpc>
                          <a:spcPct val="115000"/>
                        </a:lnSpc>
                        <a:spcBef>
                          <a:spcPts val="0"/>
                        </a:spcBef>
                        <a:spcAft>
                          <a:spcPts val="1000"/>
                        </a:spcAft>
                      </a:pPr>
                      <a:r>
                        <a:rPr lang="es-ES" sz="1200" b="1">
                          <a:effectLst/>
                        </a:rPr>
                        <a:t>3</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Realiza las actualizaciones correspondientes y actualiza la lista</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989036"/>
                  </a:ext>
                </a:extLst>
              </a:tr>
              <a:tr h="350653">
                <a:tc>
                  <a:txBody>
                    <a:bodyPr/>
                    <a:lstStyle/>
                    <a:p>
                      <a:pPr marL="0" marR="0" algn="ctr">
                        <a:lnSpc>
                          <a:spcPct val="115000"/>
                        </a:lnSpc>
                        <a:spcBef>
                          <a:spcPts val="0"/>
                        </a:spcBef>
                        <a:spcAft>
                          <a:spcPts val="1000"/>
                        </a:spcAft>
                      </a:pPr>
                      <a:r>
                        <a:rPr lang="es-ES" sz="1200" b="1">
                          <a:effectLst/>
                        </a:rPr>
                        <a:t>4</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Verificar que los campos estén llenos</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779563"/>
                  </a:ext>
                </a:extLst>
              </a:tr>
              <a:tr h="350653">
                <a:tc>
                  <a:txBody>
                    <a:bodyPr/>
                    <a:lstStyle/>
                    <a:p>
                      <a:pPr marL="0" marR="0" algn="ctr">
                        <a:lnSpc>
                          <a:spcPct val="115000"/>
                        </a:lnSpc>
                        <a:spcBef>
                          <a:spcPts val="0"/>
                        </a:spcBef>
                        <a:spcAft>
                          <a:spcPts val="1000"/>
                        </a:spcAft>
                      </a:pPr>
                      <a:r>
                        <a:rPr lang="es-ES" sz="1200" b="1">
                          <a:effectLst/>
                        </a:rPr>
                        <a:t>5</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Verificar que los datos estén correctamente escritos</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0760302"/>
                  </a:ext>
                </a:extLst>
              </a:tr>
              <a:tr h="725772">
                <a:tc>
                  <a:txBody>
                    <a:bodyPr/>
                    <a:lstStyle/>
                    <a:p>
                      <a:pPr marL="0" marR="0" algn="ctr">
                        <a:lnSpc>
                          <a:spcPct val="115000"/>
                        </a:lnSpc>
                        <a:spcBef>
                          <a:spcPts val="0"/>
                        </a:spcBef>
                        <a:spcAft>
                          <a:spcPts val="1000"/>
                        </a:spcAft>
                      </a:pPr>
                      <a:r>
                        <a:rPr lang="es-ES" sz="1200" b="1">
                          <a:effectLst/>
                        </a:rPr>
                        <a:t>7</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Actualiza los datos del usuario y responde con un mensaje “Usuario actualizado satisfactoriamente”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097447"/>
                  </a:ext>
                </a:extLst>
              </a:tr>
            </a:tbl>
          </a:graphicData>
        </a:graphic>
      </p:graphicFrame>
    </p:spTree>
    <p:extLst>
      <p:ext uri="{BB962C8B-B14F-4D97-AF65-F5344CB8AC3E}">
        <p14:creationId xmlns:p14="http://schemas.microsoft.com/office/powerpoint/2010/main" val="198298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16DC3-4657-45E3-ADED-842D239B0E98}"/>
              </a:ext>
            </a:extLst>
          </p:cNvPr>
          <p:cNvSpPr>
            <a:spLocks noGrp="1"/>
          </p:cNvSpPr>
          <p:nvPr>
            <p:ph type="sldNum" sz="quarter" idx="12"/>
          </p:nvPr>
        </p:nvSpPr>
        <p:spPr/>
        <p:txBody>
          <a:bodyPr/>
          <a:lstStyle/>
          <a:p>
            <a:fld id="{790C1475-5A62-4E92-AAC4-C6EE4E38F473}" type="slidenum">
              <a:rPr lang="en-US" smtClean="0"/>
              <a:t>17</a:t>
            </a:fld>
            <a:endParaRPr lang="en-US"/>
          </a:p>
        </p:txBody>
      </p:sp>
      <p:sp>
        <p:nvSpPr>
          <p:cNvPr id="8" name="Rectangle 1">
            <a:extLst>
              <a:ext uri="{FF2B5EF4-FFF2-40B4-BE49-F238E27FC236}">
                <a16:creationId xmlns:a16="http://schemas.microsoft.com/office/drawing/2014/main" id="{48334032-41C1-4134-A768-6ADA113C64C9}"/>
              </a:ext>
            </a:extLst>
          </p:cNvPr>
          <p:cNvSpPr>
            <a:spLocks noChangeArrowheads="1"/>
          </p:cNvSpPr>
          <p:nvPr/>
        </p:nvSpPr>
        <p:spPr bwMode="auto">
          <a:xfrm>
            <a:off x="359816" y="94797"/>
            <a:ext cx="7938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Gestionar usuario. Eliminar usuario</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B420F5B4-F3A7-4FB7-8A1E-5377DCE03B9D}"/>
              </a:ext>
            </a:extLst>
          </p:cNvPr>
          <p:cNvGraphicFramePr>
            <a:graphicFrameLocks noGrp="1"/>
          </p:cNvGraphicFramePr>
          <p:nvPr>
            <p:extLst>
              <p:ext uri="{D42A27DB-BD31-4B8C-83A1-F6EECF244321}">
                <p14:modId xmlns:p14="http://schemas.microsoft.com/office/powerpoint/2010/main" val="2404889630"/>
              </p:ext>
            </p:extLst>
          </p:nvPr>
        </p:nvGraphicFramePr>
        <p:xfrm>
          <a:off x="359816" y="1673854"/>
          <a:ext cx="9473608" cy="3510292"/>
        </p:xfrm>
        <a:graphic>
          <a:graphicData uri="http://schemas.openxmlformats.org/drawingml/2006/table">
            <a:tbl>
              <a:tblPr firstRow="1" firstCol="1" bandRow="1">
                <a:tableStyleId>{7DF18680-E054-41AD-8BC1-D1AEF772440D}</a:tableStyleId>
              </a:tblPr>
              <a:tblGrid>
                <a:gridCol w="523370">
                  <a:extLst>
                    <a:ext uri="{9D8B030D-6E8A-4147-A177-3AD203B41FA5}">
                      <a16:colId xmlns:a16="http://schemas.microsoft.com/office/drawing/2014/main" val="532188840"/>
                    </a:ext>
                  </a:extLst>
                </a:gridCol>
                <a:gridCol w="4275492">
                  <a:extLst>
                    <a:ext uri="{9D8B030D-6E8A-4147-A177-3AD203B41FA5}">
                      <a16:colId xmlns:a16="http://schemas.microsoft.com/office/drawing/2014/main" val="1571807122"/>
                    </a:ext>
                  </a:extLst>
                </a:gridCol>
                <a:gridCol w="4674746">
                  <a:extLst>
                    <a:ext uri="{9D8B030D-6E8A-4147-A177-3AD203B41FA5}">
                      <a16:colId xmlns:a16="http://schemas.microsoft.com/office/drawing/2014/main" val="1191662405"/>
                    </a:ext>
                  </a:extLst>
                </a:gridCol>
              </a:tblGrid>
              <a:tr h="317440">
                <a:tc>
                  <a:txBody>
                    <a:bodyPr/>
                    <a:lstStyle/>
                    <a:p>
                      <a:pPr marL="0" marR="0" algn="ctr">
                        <a:lnSpc>
                          <a:spcPct val="115000"/>
                        </a:lnSpc>
                        <a:spcBef>
                          <a:spcPts val="0"/>
                        </a:spcBef>
                        <a:spcAft>
                          <a:spcPts val="1000"/>
                        </a:spcAft>
                      </a:pPr>
                      <a:r>
                        <a:rPr lang="es-ES" sz="1200" b="1">
                          <a:effectLst/>
                        </a:rPr>
                        <a:t>No.</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dirty="0">
                          <a:effectLst/>
                        </a:rPr>
                        <a:t>Actor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a:effectLst/>
                        </a:rPr>
                        <a:t>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477598"/>
                  </a:ext>
                </a:extLst>
              </a:tr>
              <a:tr h="657279">
                <a:tc>
                  <a:txBody>
                    <a:bodyPr/>
                    <a:lstStyle/>
                    <a:p>
                      <a:pPr marL="0" marR="0" algn="ctr">
                        <a:lnSpc>
                          <a:spcPct val="115000"/>
                        </a:lnSpc>
                        <a:spcBef>
                          <a:spcPts val="0"/>
                        </a:spcBef>
                        <a:spcAft>
                          <a:spcPts val="1000"/>
                        </a:spcAft>
                      </a:pPr>
                      <a:r>
                        <a:rPr lang="es-ES" sz="12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Marca la opción de eliminar, del usuario correspondiente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150288"/>
                  </a:ext>
                </a:extLst>
              </a:tr>
              <a:tr h="1243170">
                <a:tc>
                  <a:txBody>
                    <a:bodyPr/>
                    <a:lstStyle/>
                    <a:p>
                      <a:pPr marL="0" marR="0" algn="ctr">
                        <a:lnSpc>
                          <a:spcPct val="115000"/>
                        </a:lnSpc>
                        <a:spcBef>
                          <a:spcPts val="0"/>
                        </a:spcBef>
                        <a:spcAft>
                          <a:spcPts val="1000"/>
                        </a:spcAft>
                      </a:pPr>
                      <a:r>
                        <a:rPr lang="es-ES" sz="12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Muestra un mensaje de alerta “¿Está seguro de que desea eliminar este usuario?”</a:t>
                      </a:r>
                      <a:endParaRPr lang="en-US" sz="1600" b="1">
                        <a:effectLst/>
                      </a:endParaRPr>
                    </a:p>
                    <a:p>
                      <a:pPr marL="0" marR="0">
                        <a:lnSpc>
                          <a:spcPct val="115000"/>
                        </a:lnSpc>
                        <a:spcBef>
                          <a:spcPts val="0"/>
                        </a:spcBef>
                        <a:spcAft>
                          <a:spcPts val="1000"/>
                        </a:spcAft>
                      </a:pPr>
                      <a:r>
                        <a:rPr lang="es-ES" sz="1200" b="1">
                          <a:effectLst/>
                        </a:rPr>
                        <a:t>Y los botones “Aceptar”, “Cancelar”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589912"/>
                  </a:ext>
                </a:extLst>
              </a:tr>
              <a:tr h="317562">
                <a:tc>
                  <a:txBody>
                    <a:bodyPr/>
                    <a:lstStyle/>
                    <a:p>
                      <a:pPr marL="0" marR="0" algn="ctr">
                        <a:lnSpc>
                          <a:spcPct val="115000"/>
                        </a:lnSpc>
                        <a:spcBef>
                          <a:spcPts val="0"/>
                        </a:spcBef>
                        <a:spcAft>
                          <a:spcPts val="1000"/>
                        </a:spcAft>
                      </a:pPr>
                      <a:r>
                        <a:rPr lang="es-ES" sz="12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Presiona el botón “Aceptar”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607359"/>
                  </a:ext>
                </a:extLst>
              </a:tr>
              <a:tr h="657279">
                <a:tc>
                  <a:txBody>
                    <a:bodyPr/>
                    <a:lstStyle/>
                    <a:p>
                      <a:pPr marL="0" marR="0" algn="ctr">
                        <a:lnSpc>
                          <a:spcPct val="115000"/>
                        </a:lnSpc>
                        <a:spcBef>
                          <a:spcPts val="0"/>
                        </a:spcBef>
                        <a:spcAft>
                          <a:spcPts val="1000"/>
                        </a:spcAft>
                      </a:pPr>
                      <a:r>
                        <a:rPr lang="es-ES" sz="12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Elimina al usuario del sistema y lanza un mensaje “Usuario eliminado satisfactoriamente”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49299"/>
                  </a:ext>
                </a:extLst>
              </a:tr>
              <a:tr h="317562">
                <a:tc>
                  <a:txBody>
                    <a:bodyPr/>
                    <a:lstStyle/>
                    <a:p>
                      <a:pPr marL="0" marR="0" algn="ctr">
                        <a:lnSpc>
                          <a:spcPct val="115000"/>
                        </a:lnSpc>
                        <a:spcBef>
                          <a:spcPts val="0"/>
                        </a:spcBef>
                        <a:spcAft>
                          <a:spcPts val="1000"/>
                        </a:spcAft>
                      </a:pPr>
                      <a:r>
                        <a:rPr lang="es-ES" sz="12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Actualiza la lista de los usuarios existentes.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87029"/>
                  </a:ext>
                </a:extLst>
              </a:tr>
            </a:tbl>
          </a:graphicData>
        </a:graphic>
      </p:graphicFrame>
    </p:spTree>
    <p:extLst>
      <p:ext uri="{BB962C8B-B14F-4D97-AF65-F5344CB8AC3E}">
        <p14:creationId xmlns:p14="http://schemas.microsoft.com/office/powerpoint/2010/main" val="1397164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B9664A-5652-407D-A1F3-57654DEFA47F}"/>
              </a:ext>
            </a:extLst>
          </p:cNvPr>
          <p:cNvSpPr>
            <a:spLocks noGrp="1"/>
          </p:cNvSpPr>
          <p:nvPr>
            <p:ph type="sldNum" sz="quarter" idx="12"/>
          </p:nvPr>
        </p:nvSpPr>
        <p:spPr/>
        <p:txBody>
          <a:bodyPr/>
          <a:lstStyle/>
          <a:p>
            <a:fld id="{790C1475-5A62-4E92-AAC4-C6EE4E38F473}" type="slidenum">
              <a:rPr lang="en-US" smtClean="0"/>
              <a:t>18</a:t>
            </a:fld>
            <a:endParaRPr lang="en-US"/>
          </a:p>
        </p:txBody>
      </p:sp>
      <p:sp>
        <p:nvSpPr>
          <p:cNvPr id="8" name="Rectangle 1">
            <a:extLst>
              <a:ext uri="{FF2B5EF4-FFF2-40B4-BE49-F238E27FC236}">
                <a16:creationId xmlns:a16="http://schemas.microsoft.com/office/drawing/2014/main" id="{7AA58612-7EBF-4B2A-B657-864CAC51CB5B}"/>
              </a:ext>
            </a:extLst>
          </p:cNvPr>
          <p:cNvSpPr>
            <a:spLocks noChangeArrowheads="1"/>
          </p:cNvSpPr>
          <p:nvPr/>
        </p:nvSpPr>
        <p:spPr bwMode="auto">
          <a:xfrm>
            <a:off x="359816" y="94797"/>
            <a:ext cx="7938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Administrar compra. Registrar compra</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7C56DB92-935F-4046-A3C0-13EB971EC5F9}"/>
              </a:ext>
            </a:extLst>
          </p:cNvPr>
          <p:cNvGraphicFramePr>
            <a:graphicFrameLocks noGrp="1"/>
          </p:cNvGraphicFramePr>
          <p:nvPr>
            <p:extLst>
              <p:ext uri="{D42A27DB-BD31-4B8C-83A1-F6EECF244321}">
                <p14:modId xmlns:p14="http://schemas.microsoft.com/office/powerpoint/2010/main" val="1281241458"/>
              </p:ext>
            </p:extLst>
          </p:nvPr>
        </p:nvGraphicFramePr>
        <p:xfrm>
          <a:off x="489256" y="679570"/>
          <a:ext cx="9473608" cy="6083632"/>
        </p:xfrm>
        <a:graphic>
          <a:graphicData uri="http://schemas.openxmlformats.org/drawingml/2006/table">
            <a:tbl>
              <a:tblPr firstRow="1" firstCol="1" bandRow="1">
                <a:tableStyleId>{7DF18680-E054-41AD-8BC1-D1AEF772440D}</a:tableStyleId>
              </a:tblPr>
              <a:tblGrid>
                <a:gridCol w="523370">
                  <a:extLst>
                    <a:ext uri="{9D8B030D-6E8A-4147-A177-3AD203B41FA5}">
                      <a16:colId xmlns:a16="http://schemas.microsoft.com/office/drawing/2014/main" val="2760859385"/>
                    </a:ext>
                  </a:extLst>
                </a:gridCol>
                <a:gridCol w="4275491">
                  <a:extLst>
                    <a:ext uri="{9D8B030D-6E8A-4147-A177-3AD203B41FA5}">
                      <a16:colId xmlns:a16="http://schemas.microsoft.com/office/drawing/2014/main" val="1075693827"/>
                    </a:ext>
                  </a:extLst>
                </a:gridCol>
                <a:gridCol w="4674747">
                  <a:extLst>
                    <a:ext uri="{9D8B030D-6E8A-4147-A177-3AD203B41FA5}">
                      <a16:colId xmlns:a16="http://schemas.microsoft.com/office/drawing/2014/main" val="2331859847"/>
                    </a:ext>
                  </a:extLst>
                </a:gridCol>
              </a:tblGrid>
              <a:tr h="212188">
                <a:tc>
                  <a:txBody>
                    <a:bodyPr/>
                    <a:lstStyle/>
                    <a:p>
                      <a:pPr marL="0" marR="0" algn="ctr">
                        <a:lnSpc>
                          <a:spcPct val="115000"/>
                        </a:lnSpc>
                        <a:spcBef>
                          <a:spcPts val="0"/>
                        </a:spcBef>
                        <a:spcAft>
                          <a:spcPts val="1000"/>
                        </a:spcAft>
                      </a:pPr>
                      <a:r>
                        <a:rPr lang="es-ES" sz="1200" b="1">
                          <a:effectLst/>
                        </a:rPr>
                        <a:t>No.</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gn="ctr">
                        <a:lnSpc>
                          <a:spcPct val="115000"/>
                        </a:lnSpc>
                        <a:spcBef>
                          <a:spcPts val="0"/>
                        </a:spcBef>
                        <a:spcAft>
                          <a:spcPts val="1000"/>
                        </a:spcAft>
                      </a:pPr>
                      <a:r>
                        <a:rPr lang="es-ES" sz="1200" b="1">
                          <a:effectLst/>
                        </a:rPr>
                        <a:t>Actor</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gn="ctr">
                        <a:lnSpc>
                          <a:spcPct val="115000"/>
                        </a:lnSpc>
                        <a:spcBef>
                          <a:spcPts val="0"/>
                        </a:spcBef>
                        <a:spcAft>
                          <a:spcPts val="1000"/>
                        </a:spcAft>
                      </a:pPr>
                      <a:r>
                        <a:rPr lang="es-ES" sz="1200" b="1">
                          <a:effectLst/>
                        </a:rPr>
                        <a:t>Sistema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3163852806"/>
                  </a:ext>
                </a:extLst>
              </a:tr>
              <a:tr h="439306">
                <a:tc>
                  <a:txBody>
                    <a:bodyPr/>
                    <a:lstStyle/>
                    <a:p>
                      <a:pPr marL="0" marR="0" algn="ctr">
                        <a:lnSpc>
                          <a:spcPct val="115000"/>
                        </a:lnSpc>
                        <a:spcBef>
                          <a:spcPts val="0"/>
                        </a:spcBef>
                        <a:spcAft>
                          <a:spcPts val="1000"/>
                        </a:spcAft>
                      </a:pPr>
                      <a:r>
                        <a:rPr lang="es-ES" sz="1200" b="1">
                          <a:effectLst/>
                        </a:rPr>
                        <a:t>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Selecciona de la interfaz principal la funcionalidad “Administrar compras”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4247616606"/>
                  </a:ext>
                </a:extLst>
              </a:tr>
              <a:tr h="439306">
                <a:tc>
                  <a:txBody>
                    <a:bodyPr/>
                    <a:lstStyle/>
                    <a:p>
                      <a:pPr marL="0" marR="0" algn="ctr">
                        <a:lnSpc>
                          <a:spcPct val="115000"/>
                        </a:lnSpc>
                        <a:spcBef>
                          <a:spcPts val="0"/>
                        </a:spcBef>
                        <a:spcAft>
                          <a:spcPts val="1000"/>
                        </a:spcAft>
                      </a:pPr>
                      <a:r>
                        <a:rPr lang="es-ES" sz="1200" b="1">
                          <a:effectLst/>
                        </a:rPr>
                        <a:t>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Muestra un listado con las compras realizadas en la tienda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2636230331"/>
                  </a:ext>
                </a:extLst>
              </a:tr>
              <a:tr h="212188">
                <a:tc>
                  <a:txBody>
                    <a:bodyPr/>
                    <a:lstStyle/>
                    <a:p>
                      <a:pPr marL="0" marR="0" algn="ctr">
                        <a:lnSpc>
                          <a:spcPct val="115000"/>
                        </a:lnSpc>
                        <a:spcBef>
                          <a:spcPts val="0"/>
                        </a:spcBef>
                        <a:spcAft>
                          <a:spcPts val="1000"/>
                        </a:spcAft>
                      </a:pPr>
                      <a:r>
                        <a:rPr lang="es-ES" sz="1200" b="1">
                          <a:effectLst/>
                        </a:rPr>
                        <a:t>3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Registra o modifica una compra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2350061241"/>
                  </a:ext>
                </a:extLst>
              </a:tr>
              <a:tr h="739662">
                <a:tc>
                  <a:txBody>
                    <a:bodyPr/>
                    <a:lstStyle/>
                    <a:p>
                      <a:pPr marL="0" marR="0" algn="ctr">
                        <a:lnSpc>
                          <a:spcPct val="115000"/>
                        </a:lnSpc>
                        <a:spcBef>
                          <a:spcPts val="0"/>
                        </a:spcBef>
                        <a:spcAft>
                          <a:spcPts val="1000"/>
                        </a:spcAft>
                      </a:pPr>
                      <a:r>
                        <a:rPr lang="es-ES" sz="1200" b="1">
                          <a:effectLst/>
                        </a:rPr>
                        <a:t>4</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Realiza una alguna de las siguientes acciones:</a:t>
                      </a:r>
                      <a:endParaRPr lang="en-US" sz="1400" b="1">
                        <a:effectLst/>
                      </a:endParaRPr>
                    </a:p>
                    <a:p>
                      <a:pPr marL="342900" lvl="0" indent="-342900">
                        <a:buFont typeface="Symbol" panose="05050102010706020507" pitchFamily="18" charset="2"/>
                        <a:buChar char=""/>
                      </a:pPr>
                      <a:r>
                        <a:rPr lang="es-ES_tradnl" sz="1200" b="1">
                          <a:effectLst/>
                        </a:rPr>
                        <a:t>Para registrar una compra “Registrar compra”</a:t>
                      </a:r>
                      <a:endParaRPr lang="en-US" sz="1200" b="1">
                        <a:effectLst/>
                      </a:endParaRPr>
                    </a:p>
                    <a:p>
                      <a:pPr marL="342900" lvl="0" indent="-342900">
                        <a:buFont typeface="Symbol" panose="05050102010706020507" pitchFamily="18" charset="2"/>
                        <a:buChar char=""/>
                      </a:pPr>
                      <a:r>
                        <a:rPr lang="es-ES_tradnl" sz="1200" b="1">
                          <a:effectLst/>
                        </a:rPr>
                        <a:t>Para modificar la compra: “Modificar compra”</a:t>
                      </a:r>
                      <a:endParaRPr lang="en-US" sz="1200" b="1">
                        <a:effectLst/>
                        <a:latin typeface="Times New Roman" panose="02020603050405020304" pitchFamily="18" charset="0"/>
                      </a:endParaRPr>
                    </a:p>
                  </a:txBody>
                  <a:tcPr marL="62141" marR="62141" marT="0" marB="0"/>
                </a:tc>
                <a:extLst>
                  <a:ext uri="{0D108BD9-81ED-4DB2-BD59-A6C34878D82A}">
                    <a16:rowId xmlns:a16="http://schemas.microsoft.com/office/drawing/2014/main" val="2033474332"/>
                  </a:ext>
                </a:extLst>
              </a:tr>
              <a:tr h="212188">
                <a:tc>
                  <a:txBody>
                    <a:bodyPr/>
                    <a:lstStyle/>
                    <a:p>
                      <a:pPr marL="0" marR="0" algn="ctr">
                        <a:lnSpc>
                          <a:spcPct val="115000"/>
                        </a:lnSpc>
                        <a:spcBef>
                          <a:spcPts val="0"/>
                        </a:spcBef>
                        <a:spcAft>
                          <a:spcPts val="1000"/>
                        </a:spcAft>
                      </a:pPr>
                      <a:r>
                        <a:rPr lang="es-ES" sz="1200" b="1">
                          <a:effectLst/>
                        </a:rPr>
                        <a:t>5</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Desea registrar o modificar las compras.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4013146295"/>
                  </a:ext>
                </a:extLst>
              </a:tr>
              <a:tr h="739662">
                <a:tc>
                  <a:txBody>
                    <a:bodyPr/>
                    <a:lstStyle/>
                    <a:p>
                      <a:pPr marL="0" marR="0" algn="ctr">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Elegir alguna de las siguientes opciones:</a:t>
                      </a:r>
                      <a:endParaRPr lang="en-US" sz="1400" b="1">
                        <a:effectLst/>
                      </a:endParaRPr>
                    </a:p>
                    <a:p>
                      <a:pPr marL="342900" lvl="0" indent="-342900">
                        <a:buFont typeface="+mj-lt"/>
                        <a:buAutoNum type="arabicPeriod"/>
                      </a:pPr>
                      <a:r>
                        <a:rPr lang="es-ES_tradnl" sz="1200" b="1">
                          <a:effectLst/>
                        </a:rPr>
                        <a:t>Para registrar “Registrar Compra”</a:t>
                      </a:r>
                      <a:endParaRPr lang="en-US" sz="1200" b="1">
                        <a:effectLst/>
                      </a:endParaRPr>
                    </a:p>
                    <a:p>
                      <a:pPr marL="342900" lvl="0" indent="-342900">
                        <a:buFont typeface="+mj-lt"/>
                        <a:buAutoNum type="arabicPeriod"/>
                      </a:pPr>
                      <a:r>
                        <a:rPr lang="es-ES_tradnl" sz="1200" b="1">
                          <a:effectLst/>
                        </a:rPr>
                        <a:t>Para modificar “Modificar Compra</a:t>
                      </a:r>
                      <a:r>
                        <a:rPr lang="en-US" sz="1200" b="1">
                          <a:effectLst/>
                        </a:rPr>
                        <a:t>”</a:t>
                      </a:r>
                      <a:endParaRPr lang="en-US" sz="1200" b="1">
                        <a:effectLst/>
                        <a:latin typeface="Times New Roman" panose="02020603050405020304" pitchFamily="18" charset="0"/>
                      </a:endParaRPr>
                    </a:p>
                  </a:txBody>
                  <a:tcPr marL="62141" marR="62141" marT="0" marB="0"/>
                </a:tc>
                <a:extLst>
                  <a:ext uri="{0D108BD9-81ED-4DB2-BD59-A6C34878D82A}">
                    <a16:rowId xmlns:a16="http://schemas.microsoft.com/office/drawing/2014/main" val="3015352421"/>
                  </a:ext>
                </a:extLst>
              </a:tr>
              <a:tr h="439306">
                <a:tc>
                  <a:txBody>
                    <a:bodyPr/>
                    <a:lstStyle/>
                    <a:p>
                      <a:pPr marL="0" marR="0" algn="ctr">
                        <a:lnSpc>
                          <a:spcPct val="115000"/>
                        </a:lnSpc>
                        <a:spcBef>
                          <a:spcPts val="0"/>
                        </a:spcBef>
                        <a:spcAft>
                          <a:spcPts val="1000"/>
                        </a:spcAft>
                      </a:pPr>
                      <a:r>
                        <a:rPr lang="es-ES" sz="1200" b="1">
                          <a:effectLst/>
                        </a:rPr>
                        <a:t>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Para registrar se muestra una lista de requerimientos a la derecha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452102297"/>
                  </a:ext>
                </a:extLst>
              </a:tr>
              <a:tr h="1346838">
                <a:tc>
                  <a:txBody>
                    <a:bodyPr/>
                    <a:lstStyle/>
                    <a:p>
                      <a:pPr marL="0" marR="0" algn="ctr">
                        <a:lnSpc>
                          <a:spcPct val="115000"/>
                        </a:lnSpc>
                        <a:spcBef>
                          <a:spcPts val="0"/>
                        </a:spcBef>
                        <a:spcAft>
                          <a:spcPts val="1000"/>
                        </a:spcAft>
                      </a:pPr>
                      <a:r>
                        <a:rPr lang="es-ES" sz="1200" b="1">
                          <a:effectLst/>
                        </a:rPr>
                        <a:t>7</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dirty="0">
                          <a:effectLst/>
                        </a:rPr>
                        <a:t>Rellenar los campos:</a:t>
                      </a:r>
                      <a:endParaRPr lang="en-US" sz="1400" b="1" dirty="0">
                        <a:effectLst/>
                      </a:endParaRPr>
                    </a:p>
                    <a:p>
                      <a:pPr marL="342900" lvl="0" indent="-342900">
                        <a:buFont typeface="Symbol" panose="05050102010706020507" pitchFamily="18" charset="2"/>
                        <a:buChar char=""/>
                      </a:pPr>
                      <a:r>
                        <a:rPr lang="es-ES_tradnl" sz="1200" b="1" dirty="0">
                          <a:effectLst/>
                        </a:rPr>
                        <a:t>Nombre del producto</a:t>
                      </a:r>
                      <a:endParaRPr lang="en-US" sz="1200" b="1" dirty="0">
                        <a:effectLst/>
                      </a:endParaRPr>
                    </a:p>
                    <a:p>
                      <a:pPr marL="342900" lvl="0" indent="-342900">
                        <a:buFont typeface="Symbol" panose="05050102010706020507" pitchFamily="18" charset="2"/>
                        <a:buChar char=""/>
                      </a:pPr>
                      <a:r>
                        <a:rPr lang="es-ES_tradnl" sz="1200" b="1" dirty="0">
                          <a:effectLst/>
                        </a:rPr>
                        <a:t>Cantidad</a:t>
                      </a:r>
                      <a:endParaRPr lang="en-US" sz="1200" b="1" dirty="0">
                        <a:effectLst/>
                      </a:endParaRPr>
                    </a:p>
                    <a:p>
                      <a:pPr marL="0" marR="0">
                        <a:lnSpc>
                          <a:spcPct val="115000"/>
                        </a:lnSpc>
                        <a:spcBef>
                          <a:spcPts val="0"/>
                        </a:spcBef>
                        <a:spcAft>
                          <a:spcPts val="1000"/>
                        </a:spcAft>
                      </a:pPr>
                      <a:r>
                        <a:rPr lang="es-ES" sz="1200" b="1" dirty="0">
                          <a:effectLst/>
                        </a:rPr>
                        <a:t>Y el botón “Registrar</a:t>
                      </a:r>
                      <a:r>
                        <a:rPr lang="es-CU" sz="1200" b="1" dirty="0">
                          <a:effectLst/>
                        </a:rPr>
                        <a:t>”</a:t>
                      </a:r>
                      <a:r>
                        <a:rPr lang="es-ES" sz="1200" b="1" dirty="0">
                          <a:effectLst/>
                        </a:rPr>
                        <a: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3523279020"/>
                  </a:ext>
                </a:extLst>
              </a:tr>
              <a:tr h="439306">
                <a:tc>
                  <a:txBody>
                    <a:bodyPr/>
                    <a:lstStyle/>
                    <a:p>
                      <a:pPr marL="0" marR="0" algn="ctr">
                        <a:lnSpc>
                          <a:spcPct val="115000"/>
                        </a:lnSpc>
                        <a:spcBef>
                          <a:spcPts val="0"/>
                        </a:spcBef>
                        <a:spcAft>
                          <a:spcPts val="1000"/>
                        </a:spcAft>
                      </a:pPr>
                      <a:r>
                        <a:rPr lang="es-ES" sz="1200" b="1">
                          <a:effectLst/>
                        </a:rPr>
                        <a:t>8</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Completa los campos y presiona el botón “Registrar”.</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2202202239"/>
                  </a:ext>
                </a:extLst>
              </a:tr>
              <a:tr h="212188">
                <a:tc>
                  <a:txBody>
                    <a:bodyPr/>
                    <a:lstStyle/>
                    <a:p>
                      <a:pPr marL="0" marR="0" algn="ctr">
                        <a:lnSpc>
                          <a:spcPct val="115000"/>
                        </a:lnSpc>
                        <a:spcBef>
                          <a:spcPts val="0"/>
                        </a:spcBef>
                        <a:spcAft>
                          <a:spcPts val="1000"/>
                        </a:spcAft>
                      </a:pPr>
                      <a:r>
                        <a:rPr lang="es-ES" sz="1200" b="1">
                          <a:effectLst/>
                        </a:rPr>
                        <a:t>9</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Verificar que todos los campos estén llenos.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3604002586"/>
                  </a:ext>
                </a:extLst>
              </a:tr>
              <a:tr h="212188">
                <a:tc>
                  <a:txBody>
                    <a:bodyPr/>
                    <a:lstStyle/>
                    <a:p>
                      <a:pPr marL="0" marR="0" algn="ctr">
                        <a:lnSpc>
                          <a:spcPct val="115000"/>
                        </a:lnSpc>
                        <a:spcBef>
                          <a:spcPts val="0"/>
                        </a:spcBef>
                        <a:spcAft>
                          <a:spcPts val="1000"/>
                        </a:spcAft>
                      </a:pPr>
                      <a:r>
                        <a:rPr lang="es-ES" sz="1200" b="1">
                          <a:effectLst/>
                        </a:rPr>
                        <a:t>10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a:effectLst/>
                        </a:rPr>
                        <a:t>Verificar que los datos sean correctos.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21662393"/>
                  </a:ext>
                </a:extLst>
              </a:tr>
              <a:tr h="439306">
                <a:tc>
                  <a:txBody>
                    <a:bodyPr/>
                    <a:lstStyle/>
                    <a:p>
                      <a:pPr marL="0" marR="0" algn="ctr">
                        <a:lnSpc>
                          <a:spcPct val="115000"/>
                        </a:lnSpc>
                        <a:spcBef>
                          <a:spcPts val="0"/>
                        </a:spcBef>
                        <a:spcAft>
                          <a:spcPts val="1000"/>
                        </a:spcAft>
                      </a:pPr>
                      <a:r>
                        <a:rPr lang="es-ES" sz="1200" b="1">
                          <a:effectLst/>
                        </a:rPr>
                        <a:t>11</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tc>
                  <a:txBody>
                    <a:bodyPr/>
                    <a:lstStyle/>
                    <a:p>
                      <a:pPr marL="0" marR="0">
                        <a:lnSpc>
                          <a:spcPct val="115000"/>
                        </a:lnSpc>
                        <a:spcBef>
                          <a:spcPts val="0"/>
                        </a:spcBef>
                        <a:spcAft>
                          <a:spcPts val="1000"/>
                        </a:spcAft>
                      </a:pPr>
                      <a:r>
                        <a:rPr lang="es-ES" sz="1200" b="1" dirty="0">
                          <a:effectLst/>
                        </a:rPr>
                        <a:t>Almacenar los datos de la compra y muestra un mensaje “Compra registrada satisfactoriamente”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2141" marR="62141" marT="0" marB="0"/>
                </a:tc>
                <a:extLst>
                  <a:ext uri="{0D108BD9-81ED-4DB2-BD59-A6C34878D82A}">
                    <a16:rowId xmlns:a16="http://schemas.microsoft.com/office/drawing/2014/main" val="2982142546"/>
                  </a:ext>
                </a:extLst>
              </a:tr>
            </a:tbl>
          </a:graphicData>
        </a:graphic>
      </p:graphicFrame>
    </p:spTree>
    <p:extLst>
      <p:ext uri="{BB962C8B-B14F-4D97-AF65-F5344CB8AC3E}">
        <p14:creationId xmlns:p14="http://schemas.microsoft.com/office/powerpoint/2010/main" val="67036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07B68C-66E1-4635-830D-1CDD16B715A0}"/>
              </a:ext>
            </a:extLst>
          </p:cNvPr>
          <p:cNvSpPr>
            <a:spLocks noGrp="1"/>
          </p:cNvSpPr>
          <p:nvPr>
            <p:ph type="sldNum" sz="quarter" idx="12"/>
          </p:nvPr>
        </p:nvSpPr>
        <p:spPr/>
        <p:txBody>
          <a:bodyPr/>
          <a:lstStyle/>
          <a:p>
            <a:fld id="{790C1475-5A62-4E92-AAC4-C6EE4E38F473}" type="slidenum">
              <a:rPr lang="en-US" smtClean="0"/>
              <a:t>19</a:t>
            </a:fld>
            <a:endParaRPr lang="en-US"/>
          </a:p>
        </p:txBody>
      </p:sp>
      <p:sp>
        <p:nvSpPr>
          <p:cNvPr id="5" name="Rectangle 1">
            <a:extLst>
              <a:ext uri="{FF2B5EF4-FFF2-40B4-BE49-F238E27FC236}">
                <a16:creationId xmlns:a16="http://schemas.microsoft.com/office/drawing/2014/main" id="{C87AFDAF-93C1-4F2A-8D3E-E12B3F130B00}"/>
              </a:ext>
            </a:extLst>
          </p:cNvPr>
          <p:cNvSpPr>
            <a:spLocks noChangeArrowheads="1"/>
          </p:cNvSpPr>
          <p:nvPr/>
        </p:nvSpPr>
        <p:spPr bwMode="auto">
          <a:xfrm>
            <a:off x="359816" y="94797"/>
            <a:ext cx="7938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Administrar compra. Eliminar compra</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D06D7CF7-C801-4E44-8A3C-3FD60BCB000E}"/>
              </a:ext>
            </a:extLst>
          </p:cNvPr>
          <p:cNvGraphicFramePr>
            <a:graphicFrameLocks noGrp="1"/>
          </p:cNvGraphicFramePr>
          <p:nvPr>
            <p:extLst>
              <p:ext uri="{D42A27DB-BD31-4B8C-83A1-F6EECF244321}">
                <p14:modId xmlns:p14="http://schemas.microsoft.com/office/powerpoint/2010/main" val="3074743578"/>
              </p:ext>
            </p:extLst>
          </p:nvPr>
        </p:nvGraphicFramePr>
        <p:xfrm>
          <a:off x="359816" y="1673854"/>
          <a:ext cx="9473608" cy="3510292"/>
        </p:xfrm>
        <a:graphic>
          <a:graphicData uri="http://schemas.openxmlformats.org/drawingml/2006/table">
            <a:tbl>
              <a:tblPr firstRow="1" firstCol="1" bandRow="1">
                <a:tableStyleId>{7DF18680-E054-41AD-8BC1-D1AEF772440D}</a:tableStyleId>
              </a:tblPr>
              <a:tblGrid>
                <a:gridCol w="523370">
                  <a:extLst>
                    <a:ext uri="{9D8B030D-6E8A-4147-A177-3AD203B41FA5}">
                      <a16:colId xmlns:a16="http://schemas.microsoft.com/office/drawing/2014/main" val="532188840"/>
                    </a:ext>
                  </a:extLst>
                </a:gridCol>
                <a:gridCol w="4275492">
                  <a:extLst>
                    <a:ext uri="{9D8B030D-6E8A-4147-A177-3AD203B41FA5}">
                      <a16:colId xmlns:a16="http://schemas.microsoft.com/office/drawing/2014/main" val="1571807122"/>
                    </a:ext>
                  </a:extLst>
                </a:gridCol>
                <a:gridCol w="4674746">
                  <a:extLst>
                    <a:ext uri="{9D8B030D-6E8A-4147-A177-3AD203B41FA5}">
                      <a16:colId xmlns:a16="http://schemas.microsoft.com/office/drawing/2014/main" val="1191662405"/>
                    </a:ext>
                  </a:extLst>
                </a:gridCol>
              </a:tblGrid>
              <a:tr h="317440">
                <a:tc>
                  <a:txBody>
                    <a:bodyPr/>
                    <a:lstStyle/>
                    <a:p>
                      <a:pPr marL="0" marR="0" algn="ctr">
                        <a:lnSpc>
                          <a:spcPct val="115000"/>
                        </a:lnSpc>
                        <a:spcBef>
                          <a:spcPts val="0"/>
                        </a:spcBef>
                        <a:spcAft>
                          <a:spcPts val="1000"/>
                        </a:spcAft>
                      </a:pPr>
                      <a:r>
                        <a:rPr lang="es-ES" sz="1200" b="1">
                          <a:effectLst/>
                        </a:rPr>
                        <a:t>No.</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dirty="0">
                          <a:effectLst/>
                        </a:rPr>
                        <a:t>Actor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a:effectLst/>
                        </a:rPr>
                        <a:t>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477598"/>
                  </a:ext>
                </a:extLst>
              </a:tr>
              <a:tr h="657279">
                <a:tc>
                  <a:txBody>
                    <a:bodyPr/>
                    <a:lstStyle/>
                    <a:p>
                      <a:pPr marL="0" marR="0" algn="ctr">
                        <a:lnSpc>
                          <a:spcPct val="115000"/>
                        </a:lnSpc>
                        <a:spcBef>
                          <a:spcPts val="0"/>
                        </a:spcBef>
                        <a:spcAft>
                          <a:spcPts val="1000"/>
                        </a:spcAft>
                      </a:pPr>
                      <a:r>
                        <a:rPr lang="es-ES" sz="12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Marca la opción de eliminar, de la compra correspondiente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150288"/>
                  </a:ext>
                </a:extLst>
              </a:tr>
              <a:tr h="1243170">
                <a:tc>
                  <a:txBody>
                    <a:bodyPr/>
                    <a:lstStyle/>
                    <a:p>
                      <a:pPr marL="0" marR="0" algn="ctr">
                        <a:lnSpc>
                          <a:spcPct val="115000"/>
                        </a:lnSpc>
                        <a:spcBef>
                          <a:spcPts val="0"/>
                        </a:spcBef>
                        <a:spcAft>
                          <a:spcPts val="1000"/>
                        </a:spcAft>
                      </a:pPr>
                      <a:r>
                        <a:rPr lang="es-ES" sz="12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Muestra un mensaje de alerta “¿Está seguro de que desea eliminar esta compra?”</a:t>
                      </a:r>
                      <a:endParaRPr lang="en-US" sz="1600" b="1" dirty="0">
                        <a:effectLst/>
                      </a:endParaRPr>
                    </a:p>
                    <a:p>
                      <a:pPr marL="0" marR="0">
                        <a:lnSpc>
                          <a:spcPct val="115000"/>
                        </a:lnSpc>
                        <a:spcBef>
                          <a:spcPts val="0"/>
                        </a:spcBef>
                        <a:spcAft>
                          <a:spcPts val="1000"/>
                        </a:spcAft>
                      </a:pPr>
                      <a:r>
                        <a:rPr lang="es-ES" sz="1200" b="1" dirty="0">
                          <a:effectLst/>
                        </a:rPr>
                        <a:t>Y los botones “Aceptar”, “Cancelar”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589912"/>
                  </a:ext>
                </a:extLst>
              </a:tr>
              <a:tr h="317562">
                <a:tc>
                  <a:txBody>
                    <a:bodyPr/>
                    <a:lstStyle/>
                    <a:p>
                      <a:pPr marL="0" marR="0" algn="ctr">
                        <a:lnSpc>
                          <a:spcPct val="115000"/>
                        </a:lnSpc>
                        <a:spcBef>
                          <a:spcPts val="0"/>
                        </a:spcBef>
                        <a:spcAft>
                          <a:spcPts val="1000"/>
                        </a:spcAft>
                      </a:pPr>
                      <a:r>
                        <a:rPr lang="es-ES" sz="12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Presiona el botón “Aceptar”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607359"/>
                  </a:ext>
                </a:extLst>
              </a:tr>
              <a:tr h="657279">
                <a:tc>
                  <a:txBody>
                    <a:bodyPr/>
                    <a:lstStyle/>
                    <a:p>
                      <a:pPr marL="0" marR="0" algn="ctr">
                        <a:lnSpc>
                          <a:spcPct val="115000"/>
                        </a:lnSpc>
                        <a:spcBef>
                          <a:spcPts val="0"/>
                        </a:spcBef>
                        <a:spcAft>
                          <a:spcPts val="1000"/>
                        </a:spcAft>
                      </a:pPr>
                      <a:r>
                        <a:rPr lang="es-ES" sz="12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Elimina la compra del sistema y lanza un mensaje “Compra eliminado satisfactoriamente”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49299"/>
                  </a:ext>
                </a:extLst>
              </a:tr>
              <a:tr h="317562">
                <a:tc>
                  <a:txBody>
                    <a:bodyPr/>
                    <a:lstStyle/>
                    <a:p>
                      <a:pPr marL="0" marR="0" algn="ctr">
                        <a:lnSpc>
                          <a:spcPct val="115000"/>
                        </a:lnSpc>
                        <a:spcBef>
                          <a:spcPts val="0"/>
                        </a:spcBef>
                        <a:spcAft>
                          <a:spcPts val="1000"/>
                        </a:spcAft>
                      </a:pPr>
                      <a:r>
                        <a:rPr lang="es-ES" sz="12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Actualiza la lista de las compras existentes.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87029"/>
                  </a:ext>
                </a:extLst>
              </a:tr>
            </a:tbl>
          </a:graphicData>
        </a:graphic>
      </p:graphicFrame>
    </p:spTree>
    <p:extLst>
      <p:ext uri="{BB962C8B-B14F-4D97-AF65-F5344CB8AC3E}">
        <p14:creationId xmlns:p14="http://schemas.microsoft.com/office/powerpoint/2010/main" val="215231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D3FCF-21E2-4D06-85B7-99D67DCD1B3F}"/>
              </a:ext>
            </a:extLst>
          </p:cNvPr>
          <p:cNvSpPr>
            <a:spLocks noGrp="1"/>
          </p:cNvSpPr>
          <p:nvPr>
            <p:ph type="sldNum" sz="quarter" idx="12"/>
          </p:nvPr>
        </p:nvSpPr>
        <p:spPr/>
        <p:txBody>
          <a:bodyPr/>
          <a:lstStyle/>
          <a:p>
            <a:fld id="{790C1475-5A62-4E92-AAC4-C6EE4E38F473}" type="slidenum">
              <a:rPr lang="en-US" smtClean="0"/>
              <a:t>2</a:t>
            </a:fld>
            <a:endParaRPr lang="en-US"/>
          </a:p>
        </p:txBody>
      </p:sp>
      <p:sp>
        <p:nvSpPr>
          <p:cNvPr id="5" name="Rectangle 4">
            <a:extLst>
              <a:ext uri="{FF2B5EF4-FFF2-40B4-BE49-F238E27FC236}">
                <a16:creationId xmlns:a16="http://schemas.microsoft.com/office/drawing/2014/main" id="{C032752A-4940-4A49-960A-2471C1FF0A2E}"/>
              </a:ext>
            </a:extLst>
          </p:cNvPr>
          <p:cNvSpPr/>
          <p:nvPr/>
        </p:nvSpPr>
        <p:spPr>
          <a:xfrm>
            <a:off x="3869268" y="2967335"/>
            <a:ext cx="445346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Introducción</a:t>
            </a:r>
          </a:p>
        </p:txBody>
      </p:sp>
      <p:pic>
        <p:nvPicPr>
          <p:cNvPr id="6" name="Picture 5">
            <a:extLst>
              <a:ext uri="{FF2B5EF4-FFF2-40B4-BE49-F238E27FC236}">
                <a16:creationId xmlns:a16="http://schemas.microsoft.com/office/drawing/2014/main" id="{51FD0DAE-66DA-428B-A8A9-E2846AE1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228" y="3895271"/>
            <a:ext cx="2152650" cy="2124075"/>
          </a:xfrm>
          <a:prstGeom prst="rect">
            <a:avLst/>
          </a:prstGeom>
        </p:spPr>
      </p:pic>
    </p:spTree>
    <p:extLst>
      <p:ext uri="{BB962C8B-B14F-4D97-AF65-F5344CB8AC3E}">
        <p14:creationId xmlns:p14="http://schemas.microsoft.com/office/powerpoint/2010/main" val="4041707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A66C59-F90F-48F8-B586-4F33EA3AA5F6}"/>
              </a:ext>
            </a:extLst>
          </p:cNvPr>
          <p:cNvSpPr>
            <a:spLocks noGrp="1"/>
          </p:cNvSpPr>
          <p:nvPr>
            <p:ph type="sldNum" sz="quarter" idx="12"/>
          </p:nvPr>
        </p:nvSpPr>
        <p:spPr/>
        <p:txBody>
          <a:bodyPr/>
          <a:lstStyle/>
          <a:p>
            <a:fld id="{790C1475-5A62-4E92-AAC4-C6EE4E38F473}" type="slidenum">
              <a:rPr lang="en-US" smtClean="0"/>
              <a:t>20</a:t>
            </a:fld>
            <a:endParaRPr lang="en-US"/>
          </a:p>
        </p:txBody>
      </p:sp>
      <p:sp>
        <p:nvSpPr>
          <p:cNvPr id="5" name="Rectangle 1">
            <a:extLst>
              <a:ext uri="{FF2B5EF4-FFF2-40B4-BE49-F238E27FC236}">
                <a16:creationId xmlns:a16="http://schemas.microsoft.com/office/drawing/2014/main" id="{4E257525-9901-49FD-B755-32B2FFCF33A8}"/>
              </a:ext>
            </a:extLst>
          </p:cNvPr>
          <p:cNvSpPr>
            <a:spLocks noChangeArrowheads="1"/>
          </p:cNvSpPr>
          <p:nvPr/>
        </p:nvSpPr>
        <p:spPr bwMode="auto">
          <a:xfrm>
            <a:off x="359816" y="94797"/>
            <a:ext cx="86750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Administrar inventario. Registrar inventario</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86DC22B-2F61-4F74-9649-2B83AC839720}"/>
              </a:ext>
            </a:extLst>
          </p:cNvPr>
          <p:cNvGraphicFramePr>
            <a:graphicFrameLocks noGrp="1"/>
          </p:cNvGraphicFramePr>
          <p:nvPr>
            <p:extLst>
              <p:ext uri="{D42A27DB-BD31-4B8C-83A1-F6EECF244321}">
                <p14:modId xmlns:p14="http://schemas.microsoft.com/office/powerpoint/2010/main" val="2976676584"/>
              </p:ext>
            </p:extLst>
          </p:nvPr>
        </p:nvGraphicFramePr>
        <p:xfrm>
          <a:off x="489256" y="679570"/>
          <a:ext cx="9473608" cy="6083632"/>
        </p:xfrm>
        <a:graphic>
          <a:graphicData uri="http://schemas.openxmlformats.org/drawingml/2006/table">
            <a:tbl>
              <a:tblPr firstRow="1" firstCol="1" bandRow="1">
                <a:tableStyleId>{7DF18680-E054-41AD-8BC1-D1AEF772440D}</a:tableStyleId>
              </a:tblPr>
              <a:tblGrid>
                <a:gridCol w="523370">
                  <a:extLst>
                    <a:ext uri="{9D8B030D-6E8A-4147-A177-3AD203B41FA5}">
                      <a16:colId xmlns:a16="http://schemas.microsoft.com/office/drawing/2014/main" val="3608644465"/>
                    </a:ext>
                  </a:extLst>
                </a:gridCol>
                <a:gridCol w="4275492">
                  <a:extLst>
                    <a:ext uri="{9D8B030D-6E8A-4147-A177-3AD203B41FA5}">
                      <a16:colId xmlns:a16="http://schemas.microsoft.com/office/drawing/2014/main" val="3195913474"/>
                    </a:ext>
                  </a:extLst>
                </a:gridCol>
                <a:gridCol w="4674746">
                  <a:extLst>
                    <a:ext uri="{9D8B030D-6E8A-4147-A177-3AD203B41FA5}">
                      <a16:colId xmlns:a16="http://schemas.microsoft.com/office/drawing/2014/main" val="4278537193"/>
                    </a:ext>
                  </a:extLst>
                </a:gridCol>
              </a:tblGrid>
              <a:tr h="322708">
                <a:tc>
                  <a:txBody>
                    <a:bodyPr/>
                    <a:lstStyle/>
                    <a:p>
                      <a:pPr marL="0" marR="0" algn="ctr">
                        <a:lnSpc>
                          <a:spcPct val="115000"/>
                        </a:lnSpc>
                        <a:spcBef>
                          <a:spcPts val="0"/>
                        </a:spcBef>
                        <a:spcAft>
                          <a:spcPts val="1000"/>
                        </a:spcAft>
                      </a:pPr>
                      <a:r>
                        <a:rPr lang="es-ES" sz="1200" b="1">
                          <a:effectLst/>
                        </a:rPr>
                        <a:t>No.</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a:effectLst/>
                        </a:rPr>
                        <a:t>Actor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a:effectLst/>
                        </a:rPr>
                        <a:t>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406088"/>
                  </a:ext>
                </a:extLst>
              </a:tr>
              <a:tr h="668187">
                <a:tc>
                  <a:txBody>
                    <a:bodyPr/>
                    <a:lstStyle/>
                    <a:p>
                      <a:pPr marL="0" marR="0" algn="ctr">
                        <a:lnSpc>
                          <a:spcPct val="115000"/>
                        </a:lnSpc>
                        <a:spcBef>
                          <a:spcPts val="0"/>
                        </a:spcBef>
                        <a:spcAft>
                          <a:spcPts val="1000"/>
                        </a:spcAft>
                      </a:pPr>
                      <a:r>
                        <a:rPr lang="es-ES" sz="12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Selecciona de la interfaz principal la acción “Realizar inventario”.</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6045725"/>
                  </a:ext>
                </a:extLst>
              </a:tr>
              <a:tr h="668187">
                <a:tc>
                  <a:txBody>
                    <a:bodyPr/>
                    <a:lstStyle/>
                    <a:p>
                      <a:pPr marL="0" marR="0" algn="ctr">
                        <a:lnSpc>
                          <a:spcPct val="115000"/>
                        </a:lnSpc>
                        <a:spcBef>
                          <a:spcPts val="0"/>
                        </a:spcBef>
                        <a:spcAft>
                          <a:spcPts val="1000"/>
                        </a:spcAft>
                      </a:pPr>
                      <a:r>
                        <a:rPr lang="es-ES" sz="12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Muestra un listado del inventario que se han realizado mensualmente.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865342"/>
                  </a:ext>
                </a:extLst>
              </a:tr>
              <a:tr h="668187">
                <a:tc>
                  <a:txBody>
                    <a:bodyPr/>
                    <a:lstStyle/>
                    <a:p>
                      <a:pPr marL="0" marR="0" algn="ctr">
                        <a:lnSpc>
                          <a:spcPct val="115000"/>
                        </a:lnSpc>
                        <a:spcBef>
                          <a:spcPts val="0"/>
                        </a:spcBef>
                        <a:spcAft>
                          <a:spcPts val="1000"/>
                        </a:spcAft>
                      </a:pPr>
                      <a:r>
                        <a:rPr lang="es-ES" sz="12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Para registrar el inventario se muestra una lista de requerimientos a la derecha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543225"/>
                  </a:ext>
                </a:extLst>
              </a:tr>
              <a:tr h="2119680">
                <a:tc>
                  <a:txBody>
                    <a:bodyPr/>
                    <a:lstStyle/>
                    <a:p>
                      <a:pPr marL="0" marR="0" algn="ctr">
                        <a:lnSpc>
                          <a:spcPct val="115000"/>
                        </a:lnSpc>
                        <a:spcBef>
                          <a:spcPts val="0"/>
                        </a:spcBef>
                        <a:spcAft>
                          <a:spcPts val="1000"/>
                        </a:spcAft>
                      </a:pPr>
                      <a:r>
                        <a:rPr lang="es-ES" sz="12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Muestra los siguientes campos a introducir:</a:t>
                      </a:r>
                      <a:endParaRPr lang="en-US" sz="1600" b="1" dirty="0">
                        <a:effectLst/>
                      </a:endParaRPr>
                    </a:p>
                    <a:p>
                      <a:pPr marL="342900" lvl="0" indent="-342900">
                        <a:buFont typeface="Symbol" panose="05050102010706020507" pitchFamily="18" charset="2"/>
                        <a:buChar char=""/>
                      </a:pPr>
                      <a:r>
                        <a:rPr lang="es-ES" sz="1200" b="1" dirty="0">
                          <a:effectLst/>
                        </a:rPr>
                        <a:t>Nombre</a:t>
                      </a:r>
                      <a:endParaRPr lang="en-US" sz="1200" b="1" dirty="0">
                        <a:effectLst/>
                      </a:endParaRPr>
                    </a:p>
                    <a:p>
                      <a:pPr marL="342900" lvl="0" indent="-342900">
                        <a:buFont typeface="Symbol" panose="05050102010706020507" pitchFamily="18" charset="2"/>
                        <a:buChar char=""/>
                      </a:pPr>
                      <a:r>
                        <a:rPr lang="es-ES_tradnl" sz="1200" b="1" dirty="0">
                          <a:effectLst/>
                        </a:rPr>
                        <a:t>Tipo</a:t>
                      </a:r>
                      <a:endParaRPr lang="en-US" sz="1200" b="1" dirty="0">
                        <a:effectLst/>
                      </a:endParaRPr>
                    </a:p>
                    <a:p>
                      <a:pPr marL="342900" lvl="0" indent="-342900">
                        <a:buFont typeface="Symbol" panose="05050102010706020507" pitchFamily="18" charset="2"/>
                        <a:buChar char=""/>
                      </a:pPr>
                      <a:r>
                        <a:rPr lang="es-ES_tradnl" sz="1200" b="1" dirty="0">
                          <a:effectLst/>
                        </a:rPr>
                        <a:t>Cantidad</a:t>
                      </a:r>
                      <a:endParaRPr lang="en-US" sz="1200" b="1" dirty="0">
                        <a:effectLst/>
                      </a:endParaRPr>
                    </a:p>
                    <a:p>
                      <a:pPr marL="0" marR="0">
                        <a:lnSpc>
                          <a:spcPct val="115000"/>
                        </a:lnSpc>
                        <a:spcBef>
                          <a:spcPts val="0"/>
                        </a:spcBef>
                        <a:spcAft>
                          <a:spcPts val="1000"/>
                        </a:spcAft>
                      </a:pPr>
                      <a:r>
                        <a:rPr lang="es-ES" sz="1200" b="1" dirty="0">
                          <a:effectLst/>
                        </a:rPr>
                        <a:t>Y el botón “Añadir”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435081"/>
                  </a:ext>
                </a:extLst>
              </a:tr>
              <a:tr h="322832">
                <a:tc>
                  <a:txBody>
                    <a:bodyPr/>
                    <a:lstStyle/>
                    <a:p>
                      <a:pPr marL="0" marR="0" algn="ctr">
                        <a:lnSpc>
                          <a:spcPct val="115000"/>
                        </a:lnSpc>
                        <a:spcBef>
                          <a:spcPts val="0"/>
                        </a:spcBef>
                        <a:spcAft>
                          <a:spcPts val="1000"/>
                        </a:spcAft>
                      </a:pPr>
                      <a:r>
                        <a:rPr lang="es-ES" sz="12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Introduce los datos y presiona el botón “Añadir”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991597"/>
                  </a:ext>
                </a:extLst>
              </a:tr>
              <a:tr h="322832">
                <a:tc>
                  <a:txBody>
                    <a:bodyPr/>
                    <a:lstStyle/>
                    <a:p>
                      <a:pPr marL="0" marR="0" algn="ctr">
                        <a:lnSpc>
                          <a:spcPct val="115000"/>
                        </a:lnSpc>
                        <a:spcBef>
                          <a:spcPts val="0"/>
                        </a:spcBef>
                        <a:spcAft>
                          <a:spcPts val="1000"/>
                        </a:spcAft>
                      </a:pPr>
                      <a:r>
                        <a:rPr lang="es-ES" sz="1200" b="1">
                          <a:effectLst/>
                        </a:rPr>
                        <a:t>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Verificar que todos los campos estén llenos.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8565131"/>
                  </a:ext>
                </a:extLst>
              </a:tr>
              <a:tr h="322832">
                <a:tc>
                  <a:txBody>
                    <a:bodyPr/>
                    <a:lstStyle/>
                    <a:p>
                      <a:pPr marL="0" marR="0" algn="ctr">
                        <a:lnSpc>
                          <a:spcPct val="115000"/>
                        </a:lnSpc>
                        <a:spcBef>
                          <a:spcPts val="0"/>
                        </a:spcBef>
                        <a:spcAft>
                          <a:spcPts val="1000"/>
                        </a:spcAft>
                      </a:pPr>
                      <a:r>
                        <a:rPr lang="es-ES" sz="1200" b="1">
                          <a:effectLst/>
                        </a:rPr>
                        <a:t>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Verificar que los datos sean correctos.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244648"/>
                  </a:ext>
                </a:extLst>
              </a:tr>
              <a:tr h="668187">
                <a:tc>
                  <a:txBody>
                    <a:bodyPr/>
                    <a:lstStyle/>
                    <a:p>
                      <a:pPr marL="0" marR="0" algn="ctr">
                        <a:lnSpc>
                          <a:spcPct val="115000"/>
                        </a:lnSpc>
                        <a:spcBef>
                          <a:spcPts val="0"/>
                        </a:spcBef>
                        <a:spcAft>
                          <a:spcPts val="1000"/>
                        </a:spcAft>
                      </a:pPr>
                      <a:r>
                        <a:rPr lang="es-ES" sz="1200" b="1">
                          <a:effectLst/>
                        </a:rPr>
                        <a:t>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Almacena los datos del inventario y muestra un mensaje “Registro satisfactorio”</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72694"/>
                  </a:ext>
                </a:extLst>
              </a:tr>
            </a:tbl>
          </a:graphicData>
        </a:graphic>
      </p:graphicFrame>
    </p:spTree>
    <p:extLst>
      <p:ext uri="{BB962C8B-B14F-4D97-AF65-F5344CB8AC3E}">
        <p14:creationId xmlns:p14="http://schemas.microsoft.com/office/powerpoint/2010/main" val="368025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AD9A4A-9B99-4949-AC59-E8DD79F4E0D2}"/>
              </a:ext>
            </a:extLst>
          </p:cNvPr>
          <p:cNvSpPr>
            <a:spLocks noGrp="1"/>
          </p:cNvSpPr>
          <p:nvPr>
            <p:ph type="sldNum" sz="quarter" idx="12"/>
          </p:nvPr>
        </p:nvSpPr>
        <p:spPr/>
        <p:txBody>
          <a:bodyPr/>
          <a:lstStyle/>
          <a:p>
            <a:fld id="{790C1475-5A62-4E92-AAC4-C6EE4E38F473}" type="slidenum">
              <a:rPr lang="en-US" smtClean="0"/>
              <a:t>21</a:t>
            </a:fld>
            <a:endParaRPr lang="en-US"/>
          </a:p>
        </p:txBody>
      </p:sp>
      <p:sp>
        <p:nvSpPr>
          <p:cNvPr id="5" name="Rectangle 1">
            <a:extLst>
              <a:ext uri="{FF2B5EF4-FFF2-40B4-BE49-F238E27FC236}">
                <a16:creationId xmlns:a16="http://schemas.microsoft.com/office/drawing/2014/main" id="{9BA06FD1-7CA7-45C7-87E1-D57BA16FB520}"/>
              </a:ext>
            </a:extLst>
          </p:cNvPr>
          <p:cNvSpPr>
            <a:spLocks noChangeArrowheads="1"/>
          </p:cNvSpPr>
          <p:nvPr/>
        </p:nvSpPr>
        <p:spPr bwMode="auto">
          <a:xfrm>
            <a:off x="359816" y="94797"/>
            <a:ext cx="86750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zh-CN" sz="32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Arial" panose="020B0604020202020204" pitchFamily="34" charset="0"/>
              </a:rPr>
              <a:t>Administrar inventario. Eliminar inventario</a:t>
            </a:r>
            <a:endParaRPr kumimoji="0" lang="es-ES" altLang="zh-CN" sz="60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99480169-E7B0-4D12-970F-384455EDB642}"/>
              </a:ext>
            </a:extLst>
          </p:cNvPr>
          <p:cNvGraphicFramePr>
            <a:graphicFrameLocks noGrp="1"/>
          </p:cNvGraphicFramePr>
          <p:nvPr>
            <p:extLst>
              <p:ext uri="{D42A27DB-BD31-4B8C-83A1-F6EECF244321}">
                <p14:modId xmlns:p14="http://schemas.microsoft.com/office/powerpoint/2010/main" val="2102634205"/>
              </p:ext>
            </p:extLst>
          </p:nvPr>
        </p:nvGraphicFramePr>
        <p:xfrm>
          <a:off x="359816" y="1673854"/>
          <a:ext cx="9473608" cy="3510292"/>
        </p:xfrm>
        <a:graphic>
          <a:graphicData uri="http://schemas.openxmlformats.org/drawingml/2006/table">
            <a:tbl>
              <a:tblPr firstRow="1" firstCol="1" bandRow="1">
                <a:tableStyleId>{7DF18680-E054-41AD-8BC1-D1AEF772440D}</a:tableStyleId>
              </a:tblPr>
              <a:tblGrid>
                <a:gridCol w="523370">
                  <a:extLst>
                    <a:ext uri="{9D8B030D-6E8A-4147-A177-3AD203B41FA5}">
                      <a16:colId xmlns:a16="http://schemas.microsoft.com/office/drawing/2014/main" val="532188840"/>
                    </a:ext>
                  </a:extLst>
                </a:gridCol>
                <a:gridCol w="4275492">
                  <a:extLst>
                    <a:ext uri="{9D8B030D-6E8A-4147-A177-3AD203B41FA5}">
                      <a16:colId xmlns:a16="http://schemas.microsoft.com/office/drawing/2014/main" val="1571807122"/>
                    </a:ext>
                  </a:extLst>
                </a:gridCol>
                <a:gridCol w="4674746">
                  <a:extLst>
                    <a:ext uri="{9D8B030D-6E8A-4147-A177-3AD203B41FA5}">
                      <a16:colId xmlns:a16="http://schemas.microsoft.com/office/drawing/2014/main" val="1191662405"/>
                    </a:ext>
                  </a:extLst>
                </a:gridCol>
              </a:tblGrid>
              <a:tr h="317440">
                <a:tc>
                  <a:txBody>
                    <a:bodyPr/>
                    <a:lstStyle/>
                    <a:p>
                      <a:pPr marL="0" marR="0" algn="ctr">
                        <a:lnSpc>
                          <a:spcPct val="115000"/>
                        </a:lnSpc>
                        <a:spcBef>
                          <a:spcPts val="0"/>
                        </a:spcBef>
                        <a:spcAft>
                          <a:spcPts val="1000"/>
                        </a:spcAft>
                      </a:pPr>
                      <a:r>
                        <a:rPr lang="es-ES" sz="1200" b="1">
                          <a:effectLst/>
                        </a:rPr>
                        <a:t>No.</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dirty="0">
                          <a:effectLst/>
                        </a:rPr>
                        <a:t>Actor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s-ES" sz="1200" b="1">
                          <a:effectLst/>
                        </a:rPr>
                        <a:t>Sistema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477598"/>
                  </a:ext>
                </a:extLst>
              </a:tr>
              <a:tr h="657279">
                <a:tc>
                  <a:txBody>
                    <a:bodyPr/>
                    <a:lstStyle/>
                    <a:p>
                      <a:pPr marL="0" marR="0" algn="ctr">
                        <a:lnSpc>
                          <a:spcPct val="115000"/>
                        </a:lnSpc>
                        <a:spcBef>
                          <a:spcPts val="0"/>
                        </a:spcBef>
                        <a:spcAft>
                          <a:spcPts val="1000"/>
                        </a:spcAft>
                      </a:pPr>
                      <a:r>
                        <a:rPr lang="es-ES" sz="12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Marca la opción de eliminar, del inventario correspondiente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150288"/>
                  </a:ext>
                </a:extLst>
              </a:tr>
              <a:tr h="1243170">
                <a:tc>
                  <a:txBody>
                    <a:bodyPr/>
                    <a:lstStyle/>
                    <a:p>
                      <a:pPr marL="0" marR="0" algn="ctr">
                        <a:lnSpc>
                          <a:spcPct val="115000"/>
                        </a:lnSpc>
                        <a:spcBef>
                          <a:spcPts val="0"/>
                        </a:spcBef>
                        <a:spcAft>
                          <a:spcPts val="1000"/>
                        </a:spcAft>
                      </a:pPr>
                      <a:r>
                        <a:rPr lang="es-ES" sz="12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Muestra un mensaje de alerta “¿Está seguro de que desea eliminar este inventario de la base de datos?”</a:t>
                      </a:r>
                      <a:endParaRPr lang="en-US" sz="1600" b="1" dirty="0">
                        <a:effectLst/>
                      </a:endParaRPr>
                    </a:p>
                    <a:p>
                      <a:pPr marL="0" marR="0">
                        <a:lnSpc>
                          <a:spcPct val="115000"/>
                        </a:lnSpc>
                        <a:spcBef>
                          <a:spcPts val="0"/>
                        </a:spcBef>
                        <a:spcAft>
                          <a:spcPts val="1000"/>
                        </a:spcAft>
                      </a:pPr>
                      <a:r>
                        <a:rPr lang="es-ES" sz="1200" b="1" dirty="0">
                          <a:effectLst/>
                        </a:rPr>
                        <a:t>Y los botones “Aceptar”, “Cancelar”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589912"/>
                  </a:ext>
                </a:extLst>
              </a:tr>
              <a:tr h="317562">
                <a:tc>
                  <a:txBody>
                    <a:bodyPr/>
                    <a:lstStyle/>
                    <a:p>
                      <a:pPr marL="0" marR="0" algn="ctr">
                        <a:lnSpc>
                          <a:spcPct val="115000"/>
                        </a:lnSpc>
                        <a:spcBef>
                          <a:spcPts val="0"/>
                        </a:spcBef>
                        <a:spcAft>
                          <a:spcPts val="1000"/>
                        </a:spcAft>
                      </a:pPr>
                      <a:r>
                        <a:rPr lang="es-ES" sz="12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Presiona el botón “Aceptar”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607359"/>
                  </a:ext>
                </a:extLst>
              </a:tr>
              <a:tr h="657279">
                <a:tc>
                  <a:txBody>
                    <a:bodyPr/>
                    <a:lstStyle/>
                    <a:p>
                      <a:pPr marL="0" marR="0" algn="ctr">
                        <a:lnSpc>
                          <a:spcPct val="115000"/>
                        </a:lnSpc>
                        <a:spcBef>
                          <a:spcPts val="0"/>
                        </a:spcBef>
                        <a:spcAft>
                          <a:spcPts val="1000"/>
                        </a:spcAft>
                      </a:pPr>
                      <a:r>
                        <a:rPr lang="es-ES" sz="12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Elimina el inventario del sistema y lanza un mensaje “Inventario eliminado satisfactoriamente”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49299"/>
                  </a:ext>
                </a:extLst>
              </a:tr>
              <a:tr h="317562">
                <a:tc>
                  <a:txBody>
                    <a:bodyPr/>
                    <a:lstStyle/>
                    <a:p>
                      <a:pPr marL="0" marR="0" algn="ctr">
                        <a:lnSpc>
                          <a:spcPct val="115000"/>
                        </a:lnSpc>
                        <a:spcBef>
                          <a:spcPts val="0"/>
                        </a:spcBef>
                        <a:spcAft>
                          <a:spcPts val="1000"/>
                        </a:spcAft>
                      </a:pPr>
                      <a:r>
                        <a:rPr lang="es-ES" sz="12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s-ES" sz="1200" b="1" dirty="0">
                          <a:effectLst/>
                        </a:rPr>
                        <a:t>Actualiza la lista del inventario existente.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87029"/>
                  </a:ext>
                </a:extLst>
              </a:tr>
            </a:tbl>
          </a:graphicData>
        </a:graphic>
      </p:graphicFrame>
    </p:spTree>
    <p:extLst>
      <p:ext uri="{BB962C8B-B14F-4D97-AF65-F5344CB8AC3E}">
        <p14:creationId xmlns:p14="http://schemas.microsoft.com/office/powerpoint/2010/main" val="194256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ACA038-4D25-463F-B594-9C5714601A74}"/>
              </a:ext>
            </a:extLst>
          </p:cNvPr>
          <p:cNvSpPr>
            <a:spLocks noGrp="1"/>
          </p:cNvSpPr>
          <p:nvPr>
            <p:ph type="sldNum" sz="quarter" idx="12"/>
          </p:nvPr>
        </p:nvSpPr>
        <p:spPr/>
        <p:txBody>
          <a:bodyPr/>
          <a:lstStyle/>
          <a:p>
            <a:fld id="{790C1475-5A62-4E92-AAC4-C6EE4E38F473}" type="slidenum">
              <a:rPr lang="en-US" smtClean="0"/>
              <a:t>22</a:t>
            </a:fld>
            <a:endParaRPr lang="en-US"/>
          </a:p>
        </p:txBody>
      </p:sp>
      <p:sp>
        <p:nvSpPr>
          <p:cNvPr id="5" name="Rectangle 4">
            <a:extLst>
              <a:ext uri="{FF2B5EF4-FFF2-40B4-BE49-F238E27FC236}">
                <a16:creationId xmlns:a16="http://schemas.microsoft.com/office/drawing/2014/main" id="{3337AA2D-ADAF-4A90-A4CC-ED13DD018495}"/>
              </a:ext>
            </a:extLst>
          </p:cNvPr>
          <p:cNvSpPr/>
          <p:nvPr/>
        </p:nvSpPr>
        <p:spPr>
          <a:xfrm>
            <a:off x="3751470" y="2967335"/>
            <a:ext cx="46891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Conclusiones</a:t>
            </a:r>
          </a:p>
        </p:txBody>
      </p:sp>
      <p:pic>
        <p:nvPicPr>
          <p:cNvPr id="6" name="Picture 5">
            <a:extLst>
              <a:ext uri="{FF2B5EF4-FFF2-40B4-BE49-F238E27FC236}">
                <a16:creationId xmlns:a16="http://schemas.microsoft.com/office/drawing/2014/main" id="{494E92EB-91E3-46D3-A469-8CBE4608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228" y="3895271"/>
            <a:ext cx="2152650" cy="2124075"/>
          </a:xfrm>
          <a:prstGeom prst="rect">
            <a:avLst/>
          </a:prstGeom>
        </p:spPr>
      </p:pic>
    </p:spTree>
    <p:extLst>
      <p:ext uri="{BB962C8B-B14F-4D97-AF65-F5344CB8AC3E}">
        <p14:creationId xmlns:p14="http://schemas.microsoft.com/office/powerpoint/2010/main" val="2772467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8AA1FC-1D73-4DFC-B0F3-EF16DD3FA1B9}"/>
              </a:ext>
            </a:extLst>
          </p:cNvPr>
          <p:cNvSpPr>
            <a:spLocks noGrp="1"/>
          </p:cNvSpPr>
          <p:nvPr>
            <p:ph type="sldNum" sz="quarter" idx="12"/>
          </p:nvPr>
        </p:nvSpPr>
        <p:spPr/>
        <p:txBody>
          <a:bodyPr/>
          <a:lstStyle/>
          <a:p>
            <a:fld id="{790C1475-5A62-4E92-AAC4-C6EE4E38F473}" type="slidenum">
              <a:rPr lang="en-US" smtClean="0"/>
              <a:t>23</a:t>
            </a:fld>
            <a:endParaRPr lang="en-US"/>
          </a:p>
        </p:txBody>
      </p:sp>
      <p:sp>
        <p:nvSpPr>
          <p:cNvPr id="5" name="Rectangle 4">
            <a:extLst>
              <a:ext uri="{FF2B5EF4-FFF2-40B4-BE49-F238E27FC236}">
                <a16:creationId xmlns:a16="http://schemas.microsoft.com/office/drawing/2014/main" id="{63781F36-16C0-4E3F-8FCA-564A35A0322E}"/>
              </a:ext>
            </a:extLst>
          </p:cNvPr>
          <p:cNvSpPr/>
          <p:nvPr/>
        </p:nvSpPr>
        <p:spPr>
          <a:xfrm>
            <a:off x="616424" y="1659285"/>
            <a:ext cx="10959151" cy="4031873"/>
          </a:xfrm>
          <a:prstGeom prst="rect">
            <a:avLst/>
          </a:prstGeom>
          <a:noFill/>
        </p:spPr>
        <p:txBody>
          <a:bodyPr wrap="square" lIns="91440" tIns="45720" rIns="91440" bIns="45720">
            <a:spAutoFit/>
          </a:bodyPr>
          <a:lstStyle/>
          <a:p>
            <a:pPr algn="just"/>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 traves del desarrollo de la aplicación web para la gestion economica de la cadena de tiendas TRD CARIBE se solucionó la problemática planteada al inicio del Diseño del Proyecto. Cumple con los requerimientos</a:t>
            </a: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necesarios para establecer un comercio de los bienes disponibles de la tienda al igual que facilita la gestion y administración del personal y </a:t>
            </a:r>
            <a:r>
              <a:rPr lang="en-US" sz="3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el inventario.</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extLst>
              <a:ext uri="{FF2B5EF4-FFF2-40B4-BE49-F238E27FC236}">
                <a16:creationId xmlns:a16="http://schemas.microsoft.com/office/drawing/2014/main" id="{597917EC-07F1-48D0-A065-A827E54BB063}"/>
              </a:ext>
            </a:extLst>
          </p:cNvPr>
          <p:cNvSpPr/>
          <p:nvPr/>
        </p:nvSpPr>
        <p:spPr>
          <a:xfrm>
            <a:off x="1001261" y="709473"/>
            <a:ext cx="3522118" cy="707886"/>
          </a:xfrm>
          <a:prstGeom prst="rect">
            <a:avLst/>
          </a:prstGeom>
          <a:noFill/>
        </p:spPr>
        <p:txBody>
          <a:bodyPr wrap="none" lIns="91440" tIns="45720" rIns="91440" bIns="45720">
            <a:spAutoFit/>
          </a:bodyPr>
          <a:lstStyle/>
          <a:p>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Conclusiones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6858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3CD57E-D34C-4A57-92A7-AE1E7A809B18}"/>
              </a:ext>
            </a:extLst>
          </p:cNvPr>
          <p:cNvSpPr>
            <a:spLocks noGrp="1"/>
          </p:cNvSpPr>
          <p:nvPr>
            <p:ph type="sldNum" sz="quarter" idx="12"/>
          </p:nvPr>
        </p:nvSpPr>
        <p:spPr/>
        <p:txBody>
          <a:bodyPr/>
          <a:lstStyle/>
          <a:p>
            <a:fld id="{790C1475-5A62-4E92-AAC4-C6EE4E38F473}" type="slidenum">
              <a:rPr lang="en-US" smtClean="0"/>
              <a:t>3</a:t>
            </a:fld>
            <a:endParaRPr lang="en-US"/>
          </a:p>
        </p:txBody>
      </p:sp>
      <p:sp>
        <p:nvSpPr>
          <p:cNvPr id="5" name="Rectangle 4">
            <a:extLst>
              <a:ext uri="{FF2B5EF4-FFF2-40B4-BE49-F238E27FC236}">
                <a16:creationId xmlns:a16="http://schemas.microsoft.com/office/drawing/2014/main" id="{2B82A0C9-2CD5-440A-A9FD-61BFE331ACCF}"/>
              </a:ext>
            </a:extLst>
          </p:cNvPr>
          <p:cNvSpPr/>
          <p:nvPr/>
        </p:nvSpPr>
        <p:spPr>
          <a:xfrm>
            <a:off x="1001261" y="709473"/>
            <a:ext cx="3518912" cy="707886"/>
          </a:xfrm>
          <a:prstGeom prst="rect">
            <a:avLst/>
          </a:prstGeom>
          <a:noFill/>
        </p:spPr>
        <p:txBody>
          <a:bodyPr wrap="none" lIns="91440" tIns="45720" rIns="91440" bIns="45720">
            <a:spAutoFit/>
          </a:bodyPr>
          <a:lstStyle/>
          <a:p>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Problemática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extLst>
              <a:ext uri="{FF2B5EF4-FFF2-40B4-BE49-F238E27FC236}">
                <a16:creationId xmlns:a16="http://schemas.microsoft.com/office/drawing/2014/main" id="{9AA68DC9-3CD6-4F83-9F18-8164101A50CC}"/>
              </a:ext>
            </a:extLst>
          </p:cNvPr>
          <p:cNvSpPr/>
          <p:nvPr/>
        </p:nvSpPr>
        <p:spPr>
          <a:xfrm>
            <a:off x="965596" y="1985271"/>
            <a:ext cx="10260807" cy="2887457"/>
          </a:xfrm>
          <a:prstGeom prst="rect">
            <a:avLst/>
          </a:prstGeom>
        </p:spPr>
        <p:txBody>
          <a:bodyPr wrap="square">
            <a:spAutoFit/>
          </a:bodyPr>
          <a:lstStyle/>
          <a:p>
            <a:pPr indent="449580" algn="just">
              <a:lnSpc>
                <a:spcPct val="115000"/>
              </a:lnSpc>
              <a:spcAft>
                <a:spcPts val="1000"/>
              </a:spcAft>
            </a:pPr>
            <a:r>
              <a:rPr lang="es-E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Times New Roman" panose="02020603050405020304" pitchFamily="18" charset="0"/>
              </a:rPr>
              <a:t>La cadena TRD Caribe en MLC enfrenta desafíos en la gestión de sus operaciones debido a la falta de un sistema de gestión económica efectivo y automatizado que permita el control integral de los procesos.</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28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0FA92-734E-44B8-8B55-025DF3A36C9D}"/>
              </a:ext>
            </a:extLst>
          </p:cNvPr>
          <p:cNvSpPr>
            <a:spLocks noGrp="1"/>
          </p:cNvSpPr>
          <p:nvPr>
            <p:ph type="sldNum" sz="quarter" idx="12"/>
          </p:nvPr>
        </p:nvSpPr>
        <p:spPr/>
        <p:txBody>
          <a:bodyPr/>
          <a:lstStyle/>
          <a:p>
            <a:fld id="{790C1475-5A62-4E92-AAC4-C6EE4E38F473}" type="slidenum">
              <a:rPr lang="en-US" smtClean="0"/>
              <a:t>4</a:t>
            </a:fld>
            <a:endParaRPr lang="en-US"/>
          </a:p>
        </p:txBody>
      </p:sp>
      <p:sp>
        <p:nvSpPr>
          <p:cNvPr id="5" name="Rectangle 4">
            <a:extLst>
              <a:ext uri="{FF2B5EF4-FFF2-40B4-BE49-F238E27FC236}">
                <a16:creationId xmlns:a16="http://schemas.microsoft.com/office/drawing/2014/main" id="{7BB60F4A-A359-438B-A326-419B0EA02684}"/>
              </a:ext>
            </a:extLst>
          </p:cNvPr>
          <p:cNvSpPr/>
          <p:nvPr/>
        </p:nvSpPr>
        <p:spPr>
          <a:xfrm>
            <a:off x="1396621" y="2268426"/>
            <a:ext cx="9398758" cy="2321148"/>
          </a:xfrm>
          <a:prstGeom prst="rect">
            <a:avLst/>
          </a:prstGeom>
        </p:spPr>
        <p:txBody>
          <a:bodyPr wrap="square">
            <a:spAutoFit/>
          </a:bodyPr>
          <a:lstStyle/>
          <a:p>
            <a:pPr indent="449580" algn="just">
              <a:lnSpc>
                <a:spcPct val="115000"/>
              </a:lnSpc>
              <a:spcAft>
                <a:spcPts val="1000"/>
              </a:spcAft>
            </a:pPr>
            <a:r>
              <a:rPr lang="es-E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cs typeface="Times New Roman" panose="02020603050405020304" pitchFamily="18" charset="0"/>
              </a:rPr>
              <a:t>¿Como diseñar, desarrollar y probar un software de gestión económica para la cadena TRD Caribe en MLC que permita informatizar los procesos?</a:t>
            </a:r>
            <a:endPar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641EF70-2F72-41A3-85BE-395B5452E350}"/>
              </a:ext>
            </a:extLst>
          </p:cNvPr>
          <p:cNvSpPr/>
          <p:nvPr/>
        </p:nvSpPr>
        <p:spPr>
          <a:xfrm>
            <a:off x="1001261" y="706868"/>
            <a:ext cx="6818906" cy="707886"/>
          </a:xfrm>
          <a:prstGeom prst="rect">
            <a:avLst/>
          </a:prstGeom>
          <a:noFill/>
        </p:spPr>
        <p:txBody>
          <a:bodyPr wrap="square" lIns="91440" tIns="45720" rIns="91440" bIns="45720">
            <a:spAutoFit/>
          </a:bodyPr>
          <a:lstStyle/>
          <a:p>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Problema de investigación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80703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8EAE5-A1C6-4AA2-9834-4B957E708686}"/>
              </a:ext>
            </a:extLst>
          </p:cNvPr>
          <p:cNvSpPr>
            <a:spLocks noGrp="1"/>
          </p:cNvSpPr>
          <p:nvPr>
            <p:ph type="sldNum" sz="quarter" idx="12"/>
          </p:nvPr>
        </p:nvSpPr>
        <p:spPr/>
        <p:txBody>
          <a:bodyPr/>
          <a:lstStyle/>
          <a:p>
            <a:fld id="{790C1475-5A62-4E92-AAC4-C6EE4E38F473}" type="slidenum">
              <a:rPr lang="en-US" smtClean="0"/>
              <a:t>5</a:t>
            </a:fld>
            <a:endParaRPr lang="en-US"/>
          </a:p>
        </p:txBody>
      </p:sp>
      <p:sp>
        <p:nvSpPr>
          <p:cNvPr id="5" name="Rectangle 4">
            <a:extLst>
              <a:ext uri="{FF2B5EF4-FFF2-40B4-BE49-F238E27FC236}">
                <a16:creationId xmlns:a16="http://schemas.microsoft.com/office/drawing/2014/main" id="{BB251A90-EC47-442E-8DE8-CB52D45A5657}"/>
              </a:ext>
            </a:extLst>
          </p:cNvPr>
          <p:cNvSpPr/>
          <p:nvPr/>
        </p:nvSpPr>
        <p:spPr>
          <a:xfrm>
            <a:off x="1001261" y="706868"/>
            <a:ext cx="2342440" cy="707886"/>
          </a:xfrm>
          <a:prstGeom prst="rect">
            <a:avLst/>
          </a:prstGeom>
          <a:noFill/>
        </p:spPr>
        <p:txBody>
          <a:bodyPr wrap="square" lIns="91440" tIns="45720" rIns="91440" bIns="45720">
            <a:spAutoFit/>
          </a:bodyPr>
          <a:lstStyle/>
          <a:p>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Objetivo</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extLst>
              <a:ext uri="{FF2B5EF4-FFF2-40B4-BE49-F238E27FC236}">
                <a16:creationId xmlns:a16="http://schemas.microsoft.com/office/drawing/2014/main" id="{81DF500B-E251-4161-9EDF-9B6E3C7E5FDA}"/>
              </a:ext>
            </a:extLst>
          </p:cNvPr>
          <p:cNvSpPr/>
          <p:nvPr/>
        </p:nvSpPr>
        <p:spPr>
          <a:xfrm>
            <a:off x="1246070" y="2644170"/>
            <a:ext cx="9944669" cy="1569660"/>
          </a:xfrm>
          <a:prstGeom prst="rect">
            <a:avLst/>
          </a:prstGeom>
        </p:spPr>
        <p:txBody>
          <a:bodyPr wrap="square">
            <a:spAutoFit/>
          </a:bodyPr>
          <a:lstStyle/>
          <a:p>
            <a:pPr algn="just"/>
            <a:r>
              <a:rPr lang="es-E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Calibri" panose="020F0502020204030204" pitchFamily="34" charset="0"/>
              </a:rPr>
              <a:t>Desarrollar un software de gestión económica para la cadena TRD Caribe que permita la automatización de los procesos.</a:t>
            </a:r>
            <a:endPar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1874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EA563F-3E02-44CF-BA55-F7176B9012BB}"/>
              </a:ext>
            </a:extLst>
          </p:cNvPr>
          <p:cNvSpPr>
            <a:spLocks noGrp="1"/>
          </p:cNvSpPr>
          <p:nvPr>
            <p:ph type="sldNum" sz="quarter" idx="12"/>
          </p:nvPr>
        </p:nvSpPr>
        <p:spPr/>
        <p:txBody>
          <a:bodyPr/>
          <a:lstStyle/>
          <a:p>
            <a:fld id="{790C1475-5A62-4E92-AAC4-C6EE4E38F473}" type="slidenum">
              <a:rPr lang="en-US" smtClean="0"/>
              <a:t>6</a:t>
            </a:fld>
            <a:endParaRPr lang="en-US"/>
          </a:p>
        </p:txBody>
      </p:sp>
      <p:sp>
        <p:nvSpPr>
          <p:cNvPr id="5" name="Rectangle 4">
            <a:extLst>
              <a:ext uri="{FF2B5EF4-FFF2-40B4-BE49-F238E27FC236}">
                <a16:creationId xmlns:a16="http://schemas.microsoft.com/office/drawing/2014/main" id="{4C7E4C1B-6EE0-4086-A6E6-F7DEBCC3E687}"/>
              </a:ext>
            </a:extLst>
          </p:cNvPr>
          <p:cNvSpPr/>
          <p:nvPr/>
        </p:nvSpPr>
        <p:spPr>
          <a:xfrm>
            <a:off x="1001261" y="706868"/>
            <a:ext cx="3679921" cy="707886"/>
          </a:xfrm>
          <a:prstGeom prst="rect">
            <a:avLst/>
          </a:prstGeom>
          <a:noFill/>
        </p:spPr>
        <p:txBody>
          <a:bodyPr wrap="square" lIns="91440" tIns="45720" rIns="91440" bIns="45720">
            <a:spAutoFit/>
          </a:bodyPr>
          <a:lstStyle/>
          <a:p>
            <a:r>
              <a:rPr lang="es-E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Herramientas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7" name="Picture 6">
            <a:extLst>
              <a:ext uri="{FF2B5EF4-FFF2-40B4-BE49-F238E27FC236}">
                <a16:creationId xmlns:a16="http://schemas.microsoft.com/office/drawing/2014/main" id="{90C3945F-0199-4E95-9766-5AA62B280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61" y="1586922"/>
            <a:ext cx="3508612" cy="1596418"/>
          </a:xfrm>
          <a:prstGeom prst="rect">
            <a:avLst/>
          </a:prstGeom>
        </p:spPr>
      </p:pic>
      <p:pic>
        <p:nvPicPr>
          <p:cNvPr id="9" name="Picture 8">
            <a:extLst>
              <a:ext uri="{FF2B5EF4-FFF2-40B4-BE49-F238E27FC236}">
                <a16:creationId xmlns:a16="http://schemas.microsoft.com/office/drawing/2014/main" id="{A0867632-90DB-4A5C-A5DD-23F890C62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336" y="1624184"/>
            <a:ext cx="3508612" cy="1521893"/>
          </a:xfrm>
          <a:prstGeom prst="rect">
            <a:avLst/>
          </a:prstGeom>
        </p:spPr>
      </p:pic>
      <p:pic>
        <p:nvPicPr>
          <p:cNvPr id="11" name="Picture 10">
            <a:extLst>
              <a:ext uri="{FF2B5EF4-FFF2-40B4-BE49-F238E27FC236}">
                <a16:creationId xmlns:a16="http://schemas.microsoft.com/office/drawing/2014/main" id="{B40576B7-DFF5-4370-857D-ED12D4E6C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268" y="1584796"/>
            <a:ext cx="3275463" cy="1552006"/>
          </a:xfrm>
          <a:prstGeom prst="rect">
            <a:avLst/>
          </a:prstGeom>
        </p:spPr>
      </p:pic>
      <p:pic>
        <p:nvPicPr>
          <p:cNvPr id="13" name="Picture 12">
            <a:extLst>
              <a:ext uri="{FF2B5EF4-FFF2-40B4-BE49-F238E27FC236}">
                <a16:creationId xmlns:a16="http://schemas.microsoft.com/office/drawing/2014/main" id="{363A1E82-BA2C-44EF-B7A1-1631071CD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567" y="4005049"/>
            <a:ext cx="1905000" cy="1905000"/>
          </a:xfrm>
          <a:prstGeom prst="rect">
            <a:avLst/>
          </a:prstGeom>
        </p:spPr>
      </p:pic>
      <p:pic>
        <p:nvPicPr>
          <p:cNvPr id="15" name="Picture 14">
            <a:extLst>
              <a:ext uri="{FF2B5EF4-FFF2-40B4-BE49-F238E27FC236}">
                <a16:creationId xmlns:a16="http://schemas.microsoft.com/office/drawing/2014/main" id="{46B2EC47-BA47-4C2F-9233-EB61B041F9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9696" y="4005049"/>
            <a:ext cx="1350266" cy="1905000"/>
          </a:xfrm>
          <a:prstGeom prst="rect">
            <a:avLst/>
          </a:prstGeom>
        </p:spPr>
      </p:pic>
      <p:pic>
        <p:nvPicPr>
          <p:cNvPr id="17" name="Picture 16">
            <a:extLst>
              <a:ext uri="{FF2B5EF4-FFF2-40B4-BE49-F238E27FC236}">
                <a16:creationId xmlns:a16="http://schemas.microsoft.com/office/drawing/2014/main" id="{FEED7016-7BFE-44BF-824C-9FD54DF264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0653" y="4280700"/>
            <a:ext cx="1345533" cy="1345533"/>
          </a:xfrm>
          <a:prstGeom prst="rect">
            <a:avLst/>
          </a:prstGeom>
        </p:spPr>
      </p:pic>
      <p:pic>
        <p:nvPicPr>
          <p:cNvPr id="19" name="Picture 18">
            <a:extLst>
              <a:ext uri="{FF2B5EF4-FFF2-40B4-BE49-F238E27FC236}">
                <a16:creationId xmlns:a16="http://schemas.microsoft.com/office/drawing/2014/main" id="{FEEFB978-F525-43DD-AFE1-80B0D33761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3913" y="4185603"/>
            <a:ext cx="3071458" cy="1535729"/>
          </a:xfrm>
          <a:prstGeom prst="rect">
            <a:avLst/>
          </a:prstGeom>
        </p:spPr>
      </p:pic>
      <p:sp>
        <p:nvSpPr>
          <p:cNvPr id="20" name="Rectangle 19">
            <a:extLst>
              <a:ext uri="{FF2B5EF4-FFF2-40B4-BE49-F238E27FC236}">
                <a16:creationId xmlns:a16="http://schemas.microsoft.com/office/drawing/2014/main" id="{D705695E-B0DC-49CB-9C48-CF67C1A3AEC9}"/>
              </a:ext>
            </a:extLst>
          </p:cNvPr>
          <p:cNvSpPr/>
          <p:nvPr/>
        </p:nvSpPr>
        <p:spPr>
          <a:xfrm>
            <a:off x="1933969" y="3183340"/>
            <a:ext cx="1447832"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v.4.2.1</a:t>
            </a:r>
          </a:p>
        </p:txBody>
      </p:sp>
      <p:sp>
        <p:nvSpPr>
          <p:cNvPr id="21" name="Rectangle 20">
            <a:extLst>
              <a:ext uri="{FF2B5EF4-FFF2-40B4-BE49-F238E27FC236}">
                <a16:creationId xmlns:a16="http://schemas.microsoft.com/office/drawing/2014/main" id="{69C6EFA7-C021-42CE-97EC-8C07ED7E467F}"/>
              </a:ext>
            </a:extLst>
          </p:cNvPr>
          <p:cNvSpPr/>
          <p:nvPr/>
        </p:nvSpPr>
        <p:spPr>
          <a:xfrm>
            <a:off x="5894150" y="3183340"/>
            <a:ext cx="758541"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v.3</a:t>
            </a:r>
          </a:p>
        </p:txBody>
      </p:sp>
      <p:sp>
        <p:nvSpPr>
          <p:cNvPr id="22" name="Rectangle 21">
            <a:extLst>
              <a:ext uri="{FF2B5EF4-FFF2-40B4-BE49-F238E27FC236}">
                <a16:creationId xmlns:a16="http://schemas.microsoft.com/office/drawing/2014/main" id="{3C275FBE-DD6F-46CA-A240-4EDDE5C776E5}"/>
              </a:ext>
            </a:extLst>
          </p:cNvPr>
          <p:cNvSpPr/>
          <p:nvPr/>
        </p:nvSpPr>
        <p:spPr>
          <a:xfrm>
            <a:off x="8873434" y="3183340"/>
            <a:ext cx="1332416"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v.3.11</a:t>
            </a:r>
          </a:p>
        </p:txBody>
      </p:sp>
      <p:sp>
        <p:nvSpPr>
          <p:cNvPr id="23" name="Rectangle 22">
            <a:extLst>
              <a:ext uri="{FF2B5EF4-FFF2-40B4-BE49-F238E27FC236}">
                <a16:creationId xmlns:a16="http://schemas.microsoft.com/office/drawing/2014/main" id="{0FA847E7-ED94-4335-9736-AC96244AD5CA}"/>
              </a:ext>
            </a:extLst>
          </p:cNvPr>
          <p:cNvSpPr/>
          <p:nvPr/>
        </p:nvSpPr>
        <p:spPr>
          <a:xfrm>
            <a:off x="1423796" y="5910047"/>
            <a:ext cx="758541"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v.5</a:t>
            </a:r>
          </a:p>
        </p:txBody>
      </p:sp>
      <p:sp>
        <p:nvSpPr>
          <p:cNvPr id="24" name="Rectangle 23">
            <a:extLst>
              <a:ext uri="{FF2B5EF4-FFF2-40B4-BE49-F238E27FC236}">
                <a16:creationId xmlns:a16="http://schemas.microsoft.com/office/drawing/2014/main" id="{699E31EC-7597-4286-B298-D6DF2FD3028C}"/>
              </a:ext>
            </a:extLst>
          </p:cNvPr>
          <p:cNvSpPr/>
          <p:nvPr/>
        </p:nvSpPr>
        <p:spPr>
          <a:xfrm>
            <a:off x="3185558" y="5910047"/>
            <a:ext cx="758541"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v.3</a:t>
            </a:r>
          </a:p>
        </p:txBody>
      </p:sp>
      <p:sp>
        <p:nvSpPr>
          <p:cNvPr id="25" name="Rectangle 24">
            <a:extLst>
              <a:ext uri="{FF2B5EF4-FFF2-40B4-BE49-F238E27FC236}">
                <a16:creationId xmlns:a16="http://schemas.microsoft.com/office/drawing/2014/main" id="{6F6E856F-C9AD-4C3A-8425-412292C31206}"/>
              </a:ext>
            </a:extLst>
          </p:cNvPr>
          <p:cNvSpPr/>
          <p:nvPr/>
        </p:nvSpPr>
        <p:spPr>
          <a:xfrm>
            <a:off x="4334940" y="5910048"/>
            <a:ext cx="3522118" cy="584775"/>
          </a:xfrm>
          <a:prstGeom prst="rect">
            <a:avLst/>
          </a:prstGeom>
          <a:noFill/>
        </p:spPr>
        <p:txBody>
          <a:bodyPr wrap="none" lIns="91440" tIns="45720" rIns="91440" bIns="45720">
            <a:spAutoFit/>
          </a:bodyP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ECMAScript 2021</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6" name="Rectangle 25">
            <a:extLst>
              <a:ext uri="{FF2B5EF4-FFF2-40B4-BE49-F238E27FC236}">
                <a16:creationId xmlns:a16="http://schemas.microsoft.com/office/drawing/2014/main" id="{4626BFC3-BD90-4F3B-8D09-FCE327315890}"/>
              </a:ext>
            </a:extLst>
          </p:cNvPr>
          <p:cNvSpPr/>
          <p:nvPr/>
        </p:nvSpPr>
        <p:spPr>
          <a:xfrm>
            <a:off x="8815726" y="5910049"/>
            <a:ext cx="1447832" cy="584775"/>
          </a:xfrm>
          <a:prstGeom prst="rect">
            <a:avLst/>
          </a:prstGeom>
          <a:noFill/>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v.5.1.3</a:t>
            </a:r>
          </a:p>
        </p:txBody>
      </p:sp>
    </p:spTree>
    <p:extLst>
      <p:ext uri="{BB962C8B-B14F-4D97-AF65-F5344CB8AC3E}">
        <p14:creationId xmlns:p14="http://schemas.microsoft.com/office/powerpoint/2010/main" val="25189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6DB024-8324-47A3-AB6F-52B6D3C2A156}"/>
              </a:ext>
            </a:extLst>
          </p:cNvPr>
          <p:cNvSpPr>
            <a:spLocks noGrp="1"/>
          </p:cNvSpPr>
          <p:nvPr>
            <p:ph type="sldNum" sz="quarter" idx="12"/>
          </p:nvPr>
        </p:nvSpPr>
        <p:spPr/>
        <p:txBody>
          <a:bodyPr/>
          <a:lstStyle/>
          <a:p>
            <a:fld id="{790C1475-5A62-4E92-AAC4-C6EE4E38F473}" type="slidenum">
              <a:rPr lang="en-US" smtClean="0"/>
              <a:t>7</a:t>
            </a:fld>
            <a:endParaRPr lang="en-US"/>
          </a:p>
        </p:txBody>
      </p:sp>
      <p:sp>
        <p:nvSpPr>
          <p:cNvPr id="5" name="Rectangle 4">
            <a:extLst>
              <a:ext uri="{FF2B5EF4-FFF2-40B4-BE49-F238E27FC236}">
                <a16:creationId xmlns:a16="http://schemas.microsoft.com/office/drawing/2014/main" id="{C5B40BA3-4123-4D18-A62E-2C9697B8A613}"/>
              </a:ext>
            </a:extLst>
          </p:cNvPr>
          <p:cNvSpPr/>
          <p:nvPr/>
        </p:nvSpPr>
        <p:spPr>
          <a:xfrm>
            <a:off x="2309550" y="2967335"/>
            <a:ext cx="757290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Diseño arquitectónico</a:t>
            </a:r>
          </a:p>
        </p:txBody>
      </p:sp>
      <p:pic>
        <p:nvPicPr>
          <p:cNvPr id="6" name="Picture 5">
            <a:extLst>
              <a:ext uri="{FF2B5EF4-FFF2-40B4-BE49-F238E27FC236}">
                <a16:creationId xmlns:a16="http://schemas.microsoft.com/office/drawing/2014/main" id="{842A3EE2-CEB8-4646-866E-EF062E198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228" y="3895271"/>
            <a:ext cx="2152650" cy="2124075"/>
          </a:xfrm>
          <a:prstGeom prst="rect">
            <a:avLst/>
          </a:prstGeom>
        </p:spPr>
      </p:pic>
    </p:spTree>
    <p:extLst>
      <p:ext uri="{BB962C8B-B14F-4D97-AF65-F5344CB8AC3E}">
        <p14:creationId xmlns:p14="http://schemas.microsoft.com/office/powerpoint/2010/main" val="150703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D08E86-E7A8-4A98-BA77-60668DFAA560}"/>
              </a:ext>
            </a:extLst>
          </p:cNvPr>
          <p:cNvSpPr>
            <a:spLocks noGrp="1"/>
          </p:cNvSpPr>
          <p:nvPr>
            <p:ph type="sldNum" sz="quarter" idx="12"/>
          </p:nvPr>
        </p:nvSpPr>
        <p:spPr/>
        <p:txBody>
          <a:bodyPr/>
          <a:lstStyle/>
          <a:p>
            <a:fld id="{790C1475-5A62-4E92-AAC4-C6EE4E38F473}" type="slidenum">
              <a:rPr lang="en-US" smtClean="0"/>
              <a:t>8</a:t>
            </a:fld>
            <a:endParaRPr lang="en-US"/>
          </a:p>
        </p:txBody>
      </p:sp>
      <p:sp>
        <p:nvSpPr>
          <p:cNvPr id="5" name="Rectangle 4">
            <a:extLst>
              <a:ext uri="{FF2B5EF4-FFF2-40B4-BE49-F238E27FC236}">
                <a16:creationId xmlns:a16="http://schemas.microsoft.com/office/drawing/2014/main" id="{E9B870F1-C031-4BC2-9721-B14DCD76CAB9}"/>
              </a:ext>
            </a:extLst>
          </p:cNvPr>
          <p:cNvSpPr/>
          <p:nvPr/>
        </p:nvSpPr>
        <p:spPr>
          <a:xfrm>
            <a:off x="1001261" y="706868"/>
            <a:ext cx="5645199" cy="707886"/>
          </a:xfrm>
          <a:prstGeom prst="rect">
            <a:avLst/>
          </a:prstGeom>
          <a:noFill/>
        </p:spPr>
        <p:txBody>
          <a:bodyPr wrap="square" lIns="91440" tIns="45720" rIns="91440" bIns="45720">
            <a:spAutoFit/>
          </a:bodyPr>
          <a:lstStyle/>
          <a:p>
            <a:r>
              <a:rPr lang="es-E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Vista implementación</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051" name="Picture 3" descr="Diagrama de despliegue">
            <a:extLst>
              <a:ext uri="{FF2B5EF4-FFF2-40B4-BE49-F238E27FC236}">
                <a16:creationId xmlns:a16="http://schemas.microsoft.com/office/drawing/2014/main" id="{15221247-F32E-4631-A3E9-0A018D15D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05" y="1747904"/>
            <a:ext cx="11482989" cy="4403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977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969E5E-91C3-48D2-B67A-50E61CAFFA44}"/>
              </a:ext>
            </a:extLst>
          </p:cNvPr>
          <p:cNvSpPr>
            <a:spLocks noGrp="1"/>
          </p:cNvSpPr>
          <p:nvPr>
            <p:ph type="sldNum" sz="quarter" idx="12"/>
          </p:nvPr>
        </p:nvSpPr>
        <p:spPr/>
        <p:txBody>
          <a:bodyPr/>
          <a:lstStyle/>
          <a:p>
            <a:fld id="{790C1475-5A62-4E92-AAC4-C6EE4E38F473}" type="slidenum">
              <a:rPr lang="en-US" smtClean="0"/>
              <a:t>9</a:t>
            </a:fld>
            <a:endParaRPr lang="en-US"/>
          </a:p>
        </p:txBody>
      </p:sp>
      <p:sp>
        <p:nvSpPr>
          <p:cNvPr id="6" name="Rectangle 5">
            <a:extLst>
              <a:ext uri="{FF2B5EF4-FFF2-40B4-BE49-F238E27FC236}">
                <a16:creationId xmlns:a16="http://schemas.microsoft.com/office/drawing/2014/main" id="{4D0C08F6-F99E-4769-9D37-404D55A9036B}"/>
              </a:ext>
            </a:extLst>
          </p:cNvPr>
          <p:cNvSpPr/>
          <p:nvPr/>
        </p:nvSpPr>
        <p:spPr>
          <a:xfrm>
            <a:off x="1001261" y="706868"/>
            <a:ext cx="5645199" cy="707886"/>
          </a:xfrm>
          <a:prstGeom prst="rect">
            <a:avLst/>
          </a:prstGeom>
          <a:noFill/>
        </p:spPr>
        <p:txBody>
          <a:bodyPr wrap="square" lIns="91440" tIns="45720" rIns="91440" bIns="45720">
            <a:spAutoFit/>
          </a:bodyPr>
          <a:lstStyle/>
          <a:p>
            <a:r>
              <a:rPr lang="es-E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Vista lógica</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a:extLst>
              <a:ext uri="{FF2B5EF4-FFF2-40B4-BE49-F238E27FC236}">
                <a16:creationId xmlns:a16="http://schemas.microsoft.com/office/drawing/2014/main" id="{CA25D641-C04B-4820-9435-254F18FCA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61" y="1633166"/>
            <a:ext cx="10394620" cy="4628854"/>
          </a:xfrm>
          <a:prstGeom prst="rect">
            <a:avLst/>
          </a:prstGeom>
        </p:spPr>
      </p:pic>
    </p:spTree>
    <p:extLst>
      <p:ext uri="{BB962C8B-B14F-4D97-AF65-F5344CB8AC3E}">
        <p14:creationId xmlns:p14="http://schemas.microsoft.com/office/powerpoint/2010/main" val="3230135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340</TotalTime>
  <Words>1027</Words>
  <Application>Microsoft Office PowerPoint</Application>
  <PresentationFormat>Panorámica</PresentationFormat>
  <Paragraphs>264</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Century Gothic</vt:lpstr>
      <vt:lpstr>Symbol</vt:lpstr>
      <vt:lpstr>Times New Roman</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Evelio Antonio Pierda Cueria</cp:lastModifiedBy>
  <cp:revision>17</cp:revision>
  <dcterms:created xsi:type="dcterms:W3CDTF">2023-06-09T03:40:01Z</dcterms:created>
  <dcterms:modified xsi:type="dcterms:W3CDTF">2023-11-27T13:55:44Z</dcterms:modified>
</cp:coreProperties>
</file>