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59" r:id="rId5"/>
    <p:sldId id="260" r:id="rId6"/>
    <p:sldId id="268" r:id="rId7"/>
    <p:sldId id="265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 err="1"/>
              <a:t>Model</a:t>
            </a:r>
            <a:r>
              <a:rPr lang="hu-HU" baseline="0" dirty="0"/>
              <a:t> performance </a:t>
            </a:r>
            <a:r>
              <a:rPr lang="hu-HU" baseline="0" dirty="0" err="1"/>
              <a:t>on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same</a:t>
            </a:r>
            <a:r>
              <a:rPr lang="hu-HU" baseline="0" dirty="0"/>
              <a:t> </a:t>
            </a:r>
            <a:r>
              <a:rPr lang="hu-HU" baseline="0" dirty="0" err="1"/>
              <a:t>dataset</a:t>
            </a:r>
            <a:endParaRPr lang="hu-H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Character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Munka1!$A$2:$A$4</c:f>
              <c:strCache>
                <c:ptCount val="3"/>
                <c:pt idx="0">
                  <c:v>Baseline model*</c:v>
                </c:pt>
                <c:pt idx="1">
                  <c:v>Word model</c:v>
                </c:pt>
                <c:pt idx="2">
                  <c:v>Sentence model</c:v>
                </c:pt>
              </c:strCache>
            </c:strRef>
          </c:cat>
          <c:val>
            <c:numRef>
              <c:f>Munka1!$B$2:$B$4</c:f>
              <c:numCache>
                <c:formatCode>0.00%</c:formatCode>
                <c:ptCount val="3"/>
                <c:pt idx="0">
                  <c:v>0</c:v>
                </c:pt>
                <c:pt idx="1">
                  <c:v>0.98629999999999995</c:v>
                </c:pt>
                <c:pt idx="2">
                  <c:v>0.99639999999999995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0-49A2-A7B6-08E5F25BBBDC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Word accuracy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Munka1!$A$2:$A$4</c:f>
              <c:strCache>
                <c:ptCount val="3"/>
                <c:pt idx="0">
                  <c:v>Baseline model*</c:v>
                </c:pt>
                <c:pt idx="1">
                  <c:v>Word model</c:v>
                </c:pt>
                <c:pt idx="2">
                  <c:v>Sentence model</c:v>
                </c:pt>
              </c:strCache>
            </c:strRef>
          </c:cat>
          <c:val>
            <c:numRef>
              <c:f>Munka1!$C$2:$C$4</c:f>
              <c:numCache>
                <c:formatCode>0.00%</c:formatCode>
                <c:ptCount val="3"/>
                <c:pt idx="0">
                  <c:v>0.82730000000000004</c:v>
                </c:pt>
                <c:pt idx="1">
                  <c:v>0.87480000000000002</c:v>
                </c:pt>
                <c:pt idx="2">
                  <c:v>0.97919999999999996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90-49A2-A7B6-08E5F25BBBDC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Character F1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Munka1!$A$2:$A$4</c:f>
              <c:strCache>
                <c:ptCount val="3"/>
                <c:pt idx="0">
                  <c:v>Baseline model*</c:v>
                </c:pt>
                <c:pt idx="1">
                  <c:v>Word model</c:v>
                </c:pt>
                <c:pt idx="2">
                  <c:v>Sentence model</c:v>
                </c:pt>
              </c:strCache>
            </c:strRef>
          </c:cat>
          <c:val>
            <c:numRef>
              <c:f>Munka1!$D$2:$D$4</c:f>
              <c:numCache>
                <c:formatCode>General</c:formatCode>
                <c:ptCount val="3"/>
                <c:pt idx="0">
                  <c:v>0.92700000000000005</c:v>
                </c:pt>
                <c:pt idx="1">
                  <c:v>0.95399999999999996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90-49A2-A7B6-08E5F25BB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536152"/>
        <c:axId val="507537464"/>
      </c:barChart>
      <c:catAx>
        <c:axId val="50753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37464"/>
        <c:crosses val="autoZero"/>
        <c:auto val="1"/>
        <c:lblAlgn val="ctr"/>
        <c:lblOffset val="100"/>
        <c:noMultiLvlLbl val="0"/>
      </c:catAx>
      <c:valAx>
        <c:axId val="5075374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361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39991-9EEC-4CB4-A802-EE2779990240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5A3C-AD78-4E05-8B56-A2B62D074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24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Multi nyelv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C5A3C-AD78-4E05-8B56-A2B62D0741D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24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4C2165-0614-4493-BF7C-8E11010F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58F7E8-0EB3-4896-A3FB-C6908F173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60AF06-22FA-4C3E-915D-ECC8A8F5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31C95F-9421-4ED6-9076-2C376D7E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AA0B21-E2F6-4504-8FE6-93F23B3E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4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79450-6D15-49F5-B43D-3BF86D7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736F0AE-5A69-432E-8AE3-E37307E46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325B31-67DA-4BFC-99CE-EE1916C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F745E3-8E72-4EC0-ADC4-5B76FB4B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FCB4CF-AECC-4B4B-9FAC-45A71A3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99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FF42B19-4DB1-4F03-96F4-2231D7643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53EB77C-C9DF-435D-B210-57A12CDB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83368F-8B54-4B4B-B364-68E89A72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46C3BB-FD87-46CD-9B3B-7F0D4402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AEA120-AA1B-43A9-BB7E-5800FA0A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92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A34C6-C2D9-41E0-A4F8-4587D8D6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08958C-DCE0-4D09-B026-EC504444C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84941B-9BA3-47F3-8E9D-77404C0C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B06B7C-8575-4F61-A60A-398BE18F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A5C28C-5DA7-46F9-98E0-F96A9FA4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9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746A13-3F6B-42B2-AD34-9BD27FC5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E20E3A3-9620-435E-A295-A90DE666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1D201B-9225-4165-BD8F-DE1B71E0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A9EFF8-F8BF-4039-91C7-8F94A53A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B1E3EC-FDEC-4D02-9417-45306E47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56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7B7FFC-256F-4EAA-AAC7-1CDB170F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47730D-99EA-42BE-9CA9-C0696FA3B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D1223D0-1FBA-4426-A3F2-87572F734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9B3FBB-D01C-40E4-AF0E-B04FB916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F36234-8E0B-48D9-A6F0-BDE48101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BEBC56-337C-4F78-8C81-C488BF3D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34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2A603-5EC4-4FFF-9C4A-5B8300F4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FF0835-9BE8-467F-911D-B95D596FC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F72889-DF6B-4EC2-B4FC-54F8413CC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EBE65B2-E59F-4064-9CEB-CF707F067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D44395-0E16-4891-AAA3-AA620707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C81C68B-3BB1-4CB2-920A-59D84698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249043B-452F-4B24-896F-94FC4907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525FCB-B8ED-4CE1-AC87-03B3AE4B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3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E50EC9-DB88-47DD-B626-2C1350A0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AB9B73C-8538-41B3-BCC2-CD027F85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095FBA-0B58-471B-AD90-133DA1CA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E024856-7D3A-4265-B45C-CC6FF736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83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5219526-0A57-4933-A5D6-D34E5D59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0766BD5-139D-4F6B-9021-9940053C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78B56DB-0DCC-4396-8C00-750A5A63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16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E233A9-0525-48AC-B7AB-89E0BE94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B1C733-3FC7-44A7-A02D-FB8EEA2B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1BB462-EF7E-4F09-A47B-80056BAB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A0DFCB-95A5-4AFA-9122-71DCF1B5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18A055-9960-4D12-B012-65EC4045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FA6A74B-2B95-448C-9E31-1BB5142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60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71715-EDAC-445C-B870-145F6BE7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2582953-5EA4-4D84-8C4B-E7D09066C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A4A219-69E1-4A29-9BE2-18F8C4DB9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87979B-17AA-4A83-AD4E-25B1A50F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CF9D0E-A051-4D04-A216-CF5F4833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7FC0F8-B2F6-45FA-8DE1-88034B84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95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B614708-A827-473C-AEA3-7EFEECC4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0CBE14-94EE-43AA-ADEE-E4146F67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018DC8-0BE6-4A23-A0F4-90F575E1D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C133-884E-4356-8129-50C32447CF85}" type="datetimeFigureOut">
              <a:rPr lang="hu-HU" smtClean="0"/>
              <a:t>2018. 01. 04.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B476EF-CFB1-4665-A6B0-A3A3B911B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945D09-F10C-4F6F-A8B5-D89527E07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FBC2-0825-412E-A8F2-4BE24DA57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497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659A65-5DB3-4E83-BEEA-288F13D3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9980"/>
            <a:ext cx="9144000" cy="2719991"/>
          </a:xfrm>
        </p:spPr>
        <p:txBody>
          <a:bodyPr>
            <a:normAutofit/>
          </a:bodyPr>
          <a:lstStyle/>
          <a:p>
            <a:r>
              <a:rPr lang="en-US" sz="4000" b="1" dirty="0"/>
              <a:t>Morphological segmentation using </a:t>
            </a:r>
            <a:r>
              <a:rPr lang="en-US" sz="4000" b="1" dirty="0" err="1"/>
              <a:t>ConvLSTM</a:t>
            </a:r>
            <a:r>
              <a:rPr lang="en-US" sz="4000" b="1" dirty="0"/>
              <a:t> networks</a:t>
            </a:r>
            <a:r>
              <a:rPr lang="hu-HU" sz="4000" dirty="0"/>
              <a:t/>
            </a:r>
            <a:br>
              <a:rPr lang="hu-HU" sz="4000" dirty="0"/>
            </a:br>
            <a:r>
              <a:rPr lang="hu-HU" sz="4000" dirty="0"/>
              <a:t/>
            </a:r>
            <a:br>
              <a:rPr lang="hu-HU" sz="4000" dirty="0"/>
            </a:br>
            <a:r>
              <a:rPr lang="hu-HU" sz="4000" dirty="0" err="1"/>
              <a:t>Thesis</a:t>
            </a:r>
            <a:r>
              <a:rPr lang="hu-HU" sz="4000" dirty="0"/>
              <a:t> </a:t>
            </a:r>
            <a:r>
              <a:rPr lang="hu-HU" sz="4000" dirty="0" err="1"/>
              <a:t>Defense</a:t>
            </a:r>
            <a:r>
              <a:rPr lang="hu-HU" sz="4000" dirty="0"/>
              <a:t> </a:t>
            </a:r>
            <a:r>
              <a:rPr lang="hu-HU" sz="4000" dirty="0" err="1"/>
              <a:t>Presentation</a:t>
            </a:r>
            <a:endParaRPr lang="hu-HU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7C7BE9-B4BA-4181-BE79-FCDE82DBC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593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/>
            </a:r>
            <a:br>
              <a:rPr lang="hu-HU" dirty="0"/>
            </a:br>
            <a:r>
              <a:rPr lang="en-US" dirty="0"/>
              <a:t> Faculty of Electrical Engineering and Informatics </a:t>
            </a:r>
            <a:r>
              <a:rPr lang="hu-HU" dirty="0"/>
              <a:t/>
            </a:r>
            <a:br>
              <a:rPr lang="hu-HU" dirty="0"/>
            </a:br>
            <a:r>
              <a:rPr lang="en-US" dirty="0"/>
              <a:t>Department of Automation and Applied Informatics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  <a:p>
            <a:r>
              <a:rPr lang="hu-HU" dirty="0"/>
              <a:t>Géza Velkey</a:t>
            </a:r>
          </a:p>
        </p:txBody>
      </p:sp>
      <p:pic>
        <p:nvPicPr>
          <p:cNvPr id="6" name="Kép 5" descr="A képen épület látható&#10;&#10;A leírás nagyon megbízható">
            <a:extLst>
              <a:ext uri="{FF2B5EF4-FFF2-40B4-BE49-F238E27FC236}">
                <a16:creationId xmlns:a16="http://schemas.microsoft.com/office/drawing/2014/main" id="{C27AB01F-4D9E-4BC3-A242-6B0FD9D637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93" y="73241"/>
            <a:ext cx="4348213" cy="116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3A09D-2E1A-4108-972F-729B4626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Questions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15DE55-7468-437E-BD22-E4CA9797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Volt-e olyan kísérlet, ahol a tanuló adatban nem szereplő szavakból képzett szavak is szerepelnek a validációs halmazban ?</a:t>
            </a:r>
          </a:p>
          <a:p>
            <a:r>
              <a:rPr lang="hu-HU" dirty="0"/>
              <a:t>Mi okozza, hogy a mondat szintű modell ennyivel jobban teljesített? Hogyan segít egy szó kontextusa az adott szó szegmentálásában ?</a:t>
            </a:r>
          </a:p>
          <a:p>
            <a:r>
              <a:rPr lang="hu-HU" dirty="0"/>
              <a:t>A szó szintű modell kapcsán azt az állítás teszi, hogy az eredmények arra utalnak, hogy egy nagyobb adat halmazon jobb eredmény is elérhető volna. Mi utal erre ? Lehet-e becslést adni arra, hogy az adat mennyiség függvényében mennyit lehetne javítani a modellen ?</a:t>
            </a:r>
          </a:p>
          <a:p>
            <a:r>
              <a:rPr lang="hu-HU" dirty="0"/>
              <a:t>Mivel elméletileg más nyelvekre is betanítható a modell, érdekes lehet, hogy hogyan hat az adat halmaz mérete a modell minőségére. Történt-e ez irányú kísérlet ?</a:t>
            </a:r>
          </a:p>
          <a:p>
            <a:pPr marL="0" indent="0">
              <a:buNone/>
            </a:pP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74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05A645-BF48-494E-9D73-C1BABC8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Comparision</a:t>
            </a:r>
            <a:r>
              <a:rPr lang="hu-HU" dirty="0"/>
              <a:t> of </a:t>
            </a:r>
            <a:r>
              <a:rPr lang="hu-HU" dirty="0" err="1"/>
              <a:t>Dynamic</a:t>
            </a:r>
            <a:r>
              <a:rPr lang="hu-HU" dirty="0"/>
              <a:t> and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</p:txBody>
      </p:sp>
      <p:pic>
        <p:nvPicPr>
          <p:cNvPr id="5" name="Tartalom helye 4" descr="A képen térkép, égbolt, képernyőkép látható&#10;&#10;A leírás nagyon megbízható">
            <a:extLst>
              <a:ext uri="{FF2B5EF4-FFF2-40B4-BE49-F238E27FC236}">
                <a16:creationId xmlns:a16="http://schemas.microsoft.com/office/drawing/2014/main" id="{99C2530F-73DF-4BC2-87EF-5B3A2F8C0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" t="2049" r="2253" b="2780"/>
          <a:stretch/>
        </p:blipFill>
        <p:spPr>
          <a:xfrm>
            <a:off x="1128943" y="1361553"/>
            <a:ext cx="9934114" cy="5496447"/>
          </a:xfrm>
        </p:spPr>
      </p:pic>
    </p:spTree>
    <p:extLst>
      <p:ext uri="{BB962C8B-B14F-4D97-AF65-F5344CB8AC3E}">
        <p14:creationId xmlns:p14="http://schemas.microsoft.com/office/powerpoint/2010/main" val="46574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87AC54-37EB-4318-BB77-024526EA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DAB8F4-3C41-4396-9DC8-6F25399A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u-HU" dirty="0" err="1"/>
              <a:t>Morphemes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en-US" dirty="0"/>
              <a:t>the smallest meaning bearing elements</a:t>
            </a:r>
            <a:r>
              <a:rPr lang="hu-HU" dirty="0"/>
              <a:t> in a </a:t>
            </a:r>
            <a:r>
              <a:rPr lang="hu-HU" dirty="0" err="1"/>
              <a:t>language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err="1"/>
              <a:t>Morphological</a:t>
            </a:r>
            <a:r>
              <a:rPr lang="hu-HU" dirty="0"/>
              <a:t> </a:t>
            </a:r>
            <a:r>
              <a:rPr lang="hu-HU" dirty="0" err="1"/>
              <a:t>segmentation</a:t>
            </a:r>
            <a:r>
              <a:rPr lang="hu-HU" dirty="0"/>
              <a:t> is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translation</a:t>
            </a:r>
            <a:r>
              <a:rPr lang="hu-HU" dirty="0"/>
              <a:t> and </a:t>
            </a:r>
            <a:r>
              <a:rPr lang="hu-HU" dirty="0" err="1"/>
              <a:t>interpretation</a:t>
            </a:r>
            <a:r>
              <a:rPr lang="hu-HU" dirty="0"/>
              <a:t> in </a:t>
            </a:r>
            <a:r>
              <a:rPr lang="hu-HU" dirty="0" err="1"/>
              <a:t>natural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processing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 smtClean="0"/>
              <a:t>rule-based</a:t>
            </a:r>
            <a:r>
              <a:rPr lang="hu-HU" dirty="0" smtClean="0"/>
              <a:t> </a:t>
            </a:r>
            <a:r>
              <a:rPr lang="hu-HU" dirty="0" err="1"/>
              <a:t>solutions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specialist</a:t>
            </a:r>
            <a:r>
              <a:rPr lang="hu-HU" dirty="0"/>
              <a:t> </a:t>
            </a:r>
            <a:r>
              <a:rPr lang="hu-HU" dirty="0" err="1"/>
              <a:t>knowledge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algorithms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,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environment</a:t>
            </a:r>
            <a:r>
              <a:rPr lang="hu-HU" dirty="0"/>
              <a:t>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8EB60B-6BBF-4398-93DC-00C4FF4DCAA5}"/>
              </a:ext>
            </a:extLst>
          </p:cNvPr>
          <p:cNvSpPr txBox="1"/>
          <p:nvPr/>
        </p:nvSpPr>
        <p:spPr>
          <a:xfrm>
            <a:off x="1273206" y="5459764"/>
            <a:ext cx="2872666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Szakdolgozatokkal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E9748DC-F90D-4BAD-B442-CEFC8C427712}"/>
              </a:ext>
            </a:extLst>
          </p:cNvPr>
          <p:cNvSpPr txBox="1"/>
          <p:nvPr/>
        </p:nvSpPr>
        <p:spPr>
          <a:xfrm>
            <a:off x="7416184" y="5459099"/>
            <a:ext cx="350261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</a:rPr>
              <a:t>Szak+dolgozat+ok+kal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53635D5A-2854-44F9-8E27-332DB59F2DF1}"/>
              </a:ext>
            </a:extLst>
          </p:cNvPr>
          <p:cNvSpPr/>
          <p:nvPr/>
        </p:nvSpPr>
        <p:spPr>
          <a:xfrm>
            <a:off x="4580878" y="5121528"/>
            <a:ext cx="2423603" cy="11983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i="1" dirty="0" err="1">
                <a:solidFill>
                  <a:schemeClr val="tx1"/>
                </a:solidFill>
              </a:rPr>
              <a:t>Segmentation</a:t>
            </a:r>
            <a:endParaRPr lang="hu-HU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5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C6BF4A-18FB-49B9-AE79-4469BEF3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Motivation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Deep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BEBB92-6D21-4F82-A6D5-353477A2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amount</a:t>
            </a:r>
            <a:r>
              <a:rPr lang="hu-HU" dirty="0"/>
              <a:t> of </a:t>
            </a:r>
            <a:r>
              <a:rPr lang="hu-HU" dirty="0" err="1"/>
              <a:t>labeled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learn</a:t>
            </a:r>
            <a:r>
              <a:rPr lang="hu-HU" dirty="0"/>
              <a:t>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like </a:t>
            </a:r>
            <a:r>
              <a:rPr lang="hu-HU" dirty="0" err="1"/>
              <a:t>morphemes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/>
              <a:t>Deep </a:t>
            </a:r>
            <a:r>
              <a:rPr lang="hu-HU" dirty="0" err="1"/>
              <a:t>learning</a:t>
            </a:r>
            <a:r>
              <a:rPr lang="hu-HU" dirty="0"/>
              <a:t> is </a:t>
            </a:r>
            <a:r>
              <a:rPr lang="hu-HU" dirty="0" err="1"/>
              <a:t>purely</a:t>
            </a:r>
            <a:r>
              <a:rPr lang="hu-HU" dirty="0"/>
              <a:t> </a:t>
            </a:r>
            <a:r>
              <a:rPr lang="hu-HU" dirty="0" err="1"/>
              <a:t>data-driven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/>
              <a:t>The </a:t>
            </a:r>
            <a:r>
              <a:rPr lang="hu-HU" dirty="0" err="1"/>
              <a:t>usage</a:t>
            </a:r>
            <a:r>
              <a:rPr lang="hu-HU" dirty="0"/>
              <a:t> of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algorithms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lead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understanding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natural</a:t>
            </a:r>
            <a:r>
              <a:rPr lang="hu-HU" dirty="0"/>
              <a:t> </a:t>
            </a:r>
            <a:r>
              <a:rPr lang="hu-HU" dirty="0" err="1"/>
              <a:t>languages</a:t>
            </a:r>
            <a:endParaRPr lang="hu-HU" dirty="0"/>
          </a:p>
        </p:txBody>
      </p:sp>
      <p:pic>
        <p:nvPicPr>
          <p:cNvPr id="1026" name="Picture 2" descr="Képtalálat a következőre: „neural network”">
            <a:extLst>
              <a:ext uri="{FF2B5EF4-FFF2-40B4-BE49-F238E27FC236}">
                <a16:creationId xmlns:a16="http://schemas.microsoft.com/office/drawing/2014/main" id="{3982925C-9840-4ECE-BCD2-834699A1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096" y="4221208"/>
            <a:ext cx="45624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9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25B46D-761B-4BD0-81C9-AED04C3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Scope</a:t>
            </a:r>
            <a:r>
              <a:rPr lang="hu-HU" dirty="0"/>
              <a:t> of </a:t>
            </a:r>
            <a:r>
              <a:rPr lang="hu-HU" dirty="0" err="1"/>
              <a:t>Thesis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0DBB3F-9BC0-4F5C-9FAB-E1A1B52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hu-HU" dirty="0" err="1"/>
              <a:t>Implement</a:t>
            </a:r>
            <a:r>
              <a:rPr lang="hu-HU" dirty="0"/>
              <a:t> and </a:t>
            </a:r>
            <a:r>
              <a:rPr lang="hu-HU" dirty="0" err="1"/>
              <a:t>experiment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models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err="1"/>
              <a:t>Train</a:t>
            </a:r>
            <a:r>
              <a:rPr lang="hu-HU" dirty="0"/>
              <a:t> and test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morphologically</a:t>
            </a:r>
            <a:r>
              <a:rPr lang="hu-HU" dirty="0"/>
              <a:t> </a:t>
            </a:r>
            <a:r>
              <a:rPr lang="hu-HU" dirty="0" err="1"/>
              <a:t>rich</a:t>
            </a:r>
            <a:r>
              <a:rPr lang="hu-HU" dirty="0"/>
              <a:t> </a:t>
            </a:r>
            <a:r>
              <a:rPr lang="hu-HU" dirty="0" err="1"/>
              <a:t>Hungarian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dynamic</a:t>
            </a:r>
            <a:r>
              <a:rPr lang="hu-HU" dirty="0"/>
              <a:t> and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err="1"/>
              <a:t>Compare</a:t>
            </a:r>
            <a:r>
              <a:rPr lang="hu-HU" dirty="0"/>
              <a:t> </a:t>
            </a:r>
            <a:r>
              <a:rPr lang="hu-HU" dirty="0" err="1"/>
              <a:t>word</a:t>
            </a:r>
            <a:r>
              <a:rPr lang="hu-HU" dirty="0"/>
              <a:t> and </a:t>
            </a:r>
            <a:r>
              <a:rPr lang="hu-HU" dirty="0" err="1"/>
              <a:t>sentence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approaches</a:t>
            </a:r>
            <a:endParaRPr lang="hu-HU" dirty="0"/>
          </a:p>
        </p:txBody>
      </p:sp>
      <p:pic>
        <p:nvPicPr>
          <p:cNvPr id="7" name="Kép 6" descr="A képen szöveg, térkép látható&#10;&#10;A leírás teljesen megbízható">
            <a:extLst>
              <a:ext uri="{FF2B5EF4-FFF2-40B4-BE49-F238E27FC236}">
                <a16:creationId xmlns:a16="http://schemas.microsoft.com/office/drawing/2014/main" id="{A17E7C38-F02C-43D5-A7B0-17D8AA25A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5975"/>
            <a:ext cx="9982200" cy="1990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5548" y="6616700"/>
            <a:ext cx="566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/>
              <a:t>Different</a:t>
            </a:r>
            <a:r>
              <a:rPr lang="hu-HU" sz="1400" dirty="0" smtClean="0"/>
              <a:t> </a:t>
            </a:r>
            <a:r>
              <a:rPr lang="hu-HU" sz="1400" dirty="0" err="1" smtClean="0"/>
              <a:t>models</a:t>
            </a:r>
            <a:r>
              <a:rPr lang="hu-HU" sz="1400" dirty="0" smtClean="0"/>
              <a:t> </a:t>
            </a:r>
            <a:r>
              <a:rPr lang="hu-HU" sz="1400" dirty="0" err="1" smtClean="0"/>
              <a:t>evaluated</a:t>
            </a:r>
            <a:r>
              <a:rPr lang="hu-HU" sz="1400" dirty="0" smtClean="0"/>
              <a:t> </a:t>
            </a:r>
            <a:r>
              <a:rPr lang="hu-HU" sz="1400" dirty="0" err="1" smtClean="0"/>
              <a:t>automatically</a:t>
            </a:r>
            <a:r>
              <a:rPr lang="hu-HU" sz="1400" dirty="0" smtClean="0"/>
              <a:t> during </a:t>
            </a:r>
            <a:r>
              <a:rPr lang="hu-HU" sz="1400" dirty="0" err="1" smtClean="0"/>
              <a:t>training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072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DB43EA-5DF2-4024-A01D-CA05A015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95800" cy="2159000"/>
          </a:xfrm>
        </p:spPr>
        <p:txBody>
          <a:bodyPr/>
          <a:lstStyle/>
          <a:p>
            <a:r>
              <a:rPr lang="hu-HU" dirty="0"/>
              <a:t>Deep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Architecture</a:t>
            </a:r>
            <a:endParaRPr lang="hu-HU" dirty="0"/>
          </a:p>
        </p:txBody>
      </p:sp>
      <p:pic>
        <p:nvPicPr>
          <p:cNvPr id="5" name="Tartalom helye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8576B48D-37D8-4A7E-B6C9-8CC3EAC8B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8" y="12846"/>
            <a:ext cx="7143742" cy="6845154"/>
          </a:xfrm>
        </p:spPr>
      </p:pic>
      <p:pic>
        <p:nvPicPr>
          <p:cNvPr id="8" name="Kép 7" descr="A képen objektum, égbolt, óra látható&#10;&#10;A leírás nagyon megbízható">
            <a:extLst>
              <a:ext uri="{FF2B5EF4-FFF2-40B4-BE49-F238E27FC236}">
                <a16:creationId xmlns:a16="http://schemas.microsoft.com/office/drawing/2014/main" id="{5E0A56C7-D4CA-4313-A738-20FD48A97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0" r="33678"/>
          <a:stretch/>
        </p:blipFill>
        <p:spPr>
          <a:xfrm>
            <a:off x="928688" y="3114116"/>
            <a:ext cx="3019424" cy="3167089"/>
          </a:xfrm>
          <a:prstGeom prst="rect">
            <a:avLst/>
          </a:prstGeom>
        </p:spPr>
      </p:pic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80FFBB61-FDA4-404C-9014-686E7E4CA07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48112" y="3406732"/>
            <a:ext cx="1810514" cy="1290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 9">
            <a:extLst>
              <a:ext uri="{FF2B5EF4-FFF2-40B4-BE49-F238E27FC236}">
                <a16:creationId xmlns:a16="http://schemas.microsoft.com/office/drawing/2014/main" id="{88126960-AC06-4AA0-8C04-7D01587FC6B5}"/>
              </a:ext>
            </a:extLst>
          </p:cNvPr>
          <p:cNvSpPr/>
          <p:nvPr/>
        </p:nvSpPr>
        <p:spPr>
          <a:xfrm>
            <a:off x="838200" y="3036487"/>
            <a:ext cx="3109912" cy="33091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873169" y="5944090"/>
            <a:ext cx="107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LSTM </a:t>
            </a:r>
            <a:r>
              <a:rPr lang="hu-HU" dirty="0" err="1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FB4DB7-5A2A-45E3-A5E0-89E43BE2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Comparision</a:t>
            </a:r>
            <a:r>
              <a:rPr lang="hu-HU" dirty="0"/>
              <a:t> of </a:t>
            </a:r>
            <a:r>
              <a:rPr lang="hu-HU" dirty="0" err="1"/>
              <a:t>Sentence</a:t>
            </a:r>
            <a:r>
              <a:rPr lang="hu-HU" dirty="0"/>
              <a:t> and Word </a:t>
            </a:r>
            <a:r>
              <a:rPr lang="hu-HU" dirty="0" err="1"/>
              <a:t>Models</a:t>
            </a:r>
            <a:endParaRPr lang="hu-HU" dirty="0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CF4D1B3A-E4D4-4222-9D0E-41D006380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04197"/>
              </p:ext>
            </p:extLst>
          </p:nvPr>
        </p:nvGraphicFramePr>
        <p:xfrm>
          <a:off x="637487" y="1690688"/>
          <a:ext cx="10917025" cy="4773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19736" y="6550223"/>
            <a:ext cx="755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/>
              <a:t>*The </a:t>
            </a:r>
            <a:r>
              <a:rPr lang="hu-HU" sz="1400" dirty="0" err="1" smtClean="0"/>
              <a:t>baseline</a:t>
            </a:r>
            <a:r>
              <a:rPr lang="hu-HU" sz="1400" dirty="0" smtClean="0"/>
              <a:t> </a:t>
            </a:r>
            <a:r>
              <a:rPr lang="hu-HU" sz="1400" dirty="0" err="1" smtClean="0"/>
              <a:t>model</a:t>
            </a:r>
            <a:r>
              <a:rPr lang="hu-HU" sz="1400" dirty="0" smtClean="0"/>
              <a:t> </a:t>
            </a:r>
            <a:r>
              <a:rPr lang="hu-HU" sz="1400" dirty="0" err="1" smtClean="0"/>
              <a:t>was</a:t>
            </a:r>
            <a:r>
              <a:rPr lang="hu-HU" sz="1400" dirty="0" smtClean="0"/>
              <a:t> </a:t>
            </a:r>
            <a:r>
              <a:rPr lang="hu-HU" sz="1400" dirty="0" err="1" smtClean="0"/>
              <a:t>introduced</a:t>
            </a:r>
            <a:r>
              <a:rPr lang="hu-HU" sz="1400" dirty="0" smtClean="0"/>
              <a:t> </a:t>
            </a:r>
            <a:r>
              <a:rPr lang="hu-HU" sz="1400" dirty="0" err="1" smtClean="0"/>
              <a:t>by</a:t>
            </a:r>
            <a:r>
              <a:rPr lang="hu-HU" sz="1400" dirty="0" smtClean="0"/>
              <a:t> Judit Ács and it </a:t>
            </a:r>
            <a:r>
              <a:rPr lang="hu-HU" sz="1400" dirty="0" err="1" smtClean="0"/>
              <a:t>was</a:t>
            </a:r>
            <a:r>
              <a:rPr lang="hu-HU" sz="1400" dirty="0" smtClean="0"/>
              <a:t> </a:t>
            </a:r>
            <a:r>
              <a:rPr lang="hu-HU" sz="1400" dirty="0" err="1" smtClean="0"/>
              <a:t>trained</a:t>
            </a:r>
            <a:r>
              <a:rPr lang="hu-HU" sz="1400" dirty="0" smtClean="0"/>
              <a:t> </a:t>
            </a:r>
            <a:r>
              <a:rPr lang="hu-HU" sz="1400" dirty="0" err="1" smtClean="0"/>
              <a:t>on</a:t>
            </a:r>
            <a:r>
              <a:rPr lang="hu-HU" sz="1400" dirty="0" smtClean="0"/>
              <a:t> </a:t>
            </a:r>
            <a:r>
              <a:rPr lang="hu-HU" sz="1400" dirty="0" err="1" smtClean="0"/>
              <a:t>the</a:t>
            </a:r>
            <a:r>
              <a:rPr lang="hu-HU" sz="1400" dirty="0" smtClean="0"/>
              <a:t> </a:t>
            </a:r>
            <a:r>
              <a:rPr lang="hu-HU" sz="1400" dirty="0" err="1" smtClean="0"/>
              <a:t>same</a:t>
            </a:r>
            <a:r>
              <a:rPr lang="hu-HU" sz="1400" dirty="0" smtClean="0"/>
              <a:t> </a:t>
            </a:r>
            <a:r>
              <a:rPr lang="hu-HU" sz="1400" dirty="0" err="1" smtClean="0"/>
              <a:t>dataset</a:t>
            </a:r>
            <a:r>
              <a:rPr lang="hu-HU" sz="1400" dirty="0" smtClean="0"/>
              <a:t>.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524978" y="5402639"/>
            <a:ext cx="558412" cy="167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997AB6-95EE-4EC0-8132-0085813B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4D4FD6-93F9-46DE-B398-54EBFDED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5298"/>
            <a:ext cx="10515600" cy="244821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architectures</a:t>
            </a:r>
            <a:r>
              <a:rPr lang="hu-HU" dirty="0"/>
              <a:t> in Python</a:t>
            </a:r>
          </a:p>
          <a:p>
            <a:pPr>
              <a:spcBef>
                <a:spcPts val="1800"/>
              </a:spcBef>
            </a:pP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interactive</a:t>
            </a:r>
            <a:r>
              <a:rPr lang="hu-HU" dirty="0"/>
              <a:t> web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inferencing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trained</a:t>
            </a:r>
            <a:r>
              <a:rPr lang="hu-HU" dirty="0"/>
              <a:t> AI </a:t>
            </a:r>
            <a:r>
              <a:rPr lang="hu-HU" dirty="0" err="1"/>
              <a:t>models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err="1"/>
              <a:t>Trained</a:t>
            </a:r>
            <a:r>
              <a:rPr lang="hu-HU" dirty="0"/>
              <a:t> and </a:t>
            </a:r>
            <a:r>
              <a:rPr lang="hu-HU" dirty="0" err="1"/>
              <a:t>optimized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GPU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A929BD-2F78-4A8F-800F-9D97959C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16" y="214312"/>
            <a:ext cx="5372281" cy="2009774"/>
          </a:xfrm>
          <a:prstGeom prst="rect">
            <a:avLst/>
          </a:prstGeom>
        </p:spPr>
      </p:pic>
      <p:pic>
        <p:nvPicPr>
          <p:cNvPr id="7" name="Kép 6" descr="A képen képernyőkép látható&#10;&#10;A leírás nagyon megbízható">
            <a:extLst>
              <a:ext uri="{FF2B5EF4-FFF2-40B4-BE49-F238E27FC236}">
                <a16:creationId xmlns:a16="http://schemas.microsoft.com/office/drawing/2014/main" id="{224D8544-60D4-411F-8720-F287AA663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4614864"/>
            <a:ext cx="11896022" cy="19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1EAAD4-7FAB-49C5-A6A9-6FD52A8B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5897E2-1BFC-4C8B-8FA3-0EFF3B90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bigger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</a:t>
            </a:r>
            <a:r>
              <a:rPr lang="hu-HU" dirty="0" err="1"/>
              <a:t>boost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model’s</a:t>
            </a:r>
            <a:r>
              <a:rPr lang="hu-HU" dirty="0"/>
              <a:t> performance</a:t>
            </a:r>
          </a:p>
          <a:p>
            <a:r>
              <a:rPr lang="hu-HU" dirty="0" err="1"/>
              <a:t>Use</a:t>
            </a:r>
            <a:r>
              <a:rPr lang="hu-HU" dirty="0"/>
              <a:t> a </a:t>
            </a:r>
            <a:r>
              <a:rPr lang="hu-HU" dirty="0" err="1"/>
              <a:t>semi-supervised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eliminates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labeling</a:t>
            </a:r>
            <a:r>
              <a:rPr lang="hu-HU" dirty="0"/>
              <a:t>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amounts</a:t>
            </a:r>
            <a:r>
              <a:rPr lang="hu-HU" dirty="0"/>
              <a:t> of </a:t>
            </a:r>
            <a:r>
              <a:rPr lang="hu-HU" dirty="0" err="1"/>
              <a:t>data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7" name="Kép 6" descr="A képen térkép, szöveg látható&#10;&#10;A leírás teljesen megbízható">
            <a:extLst>
              <a:ext uri="{FF2B5EF4-FFF2-40B4-BE49-F238E27FC236}">
                <a16:creationId xmlns:a16="http://schemas.microsoft.com/office/drawing/2014/main" id="{EF31EF8F-689E-414C-9D77-F037DEE4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294887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6E31D15-A747-47BD-8A97-AE7C3CAB399F}"/>
              </a:ext>
            </a:extLst>
          </p:cNvPr>
          <p:cNvSpPr txBox="1"/>
          <p:nvPr/>
        </p:nvSpPr>
        <p:spPr>
          <a:xfrm>
            <a:off x="4257675" y="631190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accuracy</a:t>
            </a:r>
            <a:r>
              <a:rPr lang="hu-HU" dirty="0"/>
              <a:t> during </a:t>
            </a:r>
            <a:r>
              <a:rPr lang="hu-HU" dirty="0" err="1" smtClean="0"/>
              <a:t>training</a:t>
            </a:r>
            <a:endParaRPr lang="hu-HU" dirty="0" smtClean="0"/>
          </a:p>
          <a:p>
            <a:pPr algn="ctr"/>
            <a:r>
              <a:rPr lang="hu-HU" sz="1200" dirty="0" smtClean="0"/>
              <a:t>The </a:t>
            </a:r>
            <a:r>
              <a:rPr lang="hu-HU" sz="1200" dirty="0" err="1" smtClean="0"/>
              <a:t>colours</a:t>
            </a:r>
            <a:r>
              <a:rPr lang="hu-HU" sz="1200" dirty="0" smtClean="0"/>
              <a:t> </a:t>
            </a:r>
            <a:r>
              <a:rPr lang="hu-HU" sz="1200" dirty="0" err="1" smtClean="0"/>
              <a:t>refer</a:t>
            </a:r>
            <a:r>
              <a:rPr lang="hu-HU" sz="1200" dirty="0" smtClean="0"/>
              <a:t> </a:t>
            </a:r>
            <a:r>
              <a:rPr lang="hu-HU" sz="1200" dirty="0" err="1" smtClean="0"/>
              <a:t>to</a:t>
            </a:r>
            <a:r>
              <a:rPr lang="hu-HU" sz="1200" dirty="0" smtClean="0"/>
              <a:t> </a:t>
            </a:r>
            <a:r>
              <a:rPr lang="hu-HU" sz="1200" dirty="0" err="1" smtClean="0"/>
              <a:t>different</a:t>
            </a:r>
            <a:r>
              <a:rPr lang="hu-HU" sz="1200" dirty="0" smtClean="0"/>
              <a:t> </a:t>
            </a:r>
            <a:r>
              <a:rPr lang="hu-HU" sz="1200" dirty="0" err="1" smtClean="0"/>
              <a:t>models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8109785-837F-40FE-85AA-9C96710CA6BD}"/>
              </a:ext>
            </a:extLst>
          </p:cNvPr>
          <p:cNvSpPr txBox="1"/>
          <p:nvPr/>
        </p:nvSpPr>
        <p:spPr>
          <a:xfrm>
            <a:off x="10772775" y="6377878"/>
            <a:ext cx="159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Training</a:t>
            </a:r>
            <a:r>
              <a:rPr lang="hu-HU" sz="1400" dirty="0"/>
              <a:t> </a:t>
            </a:r>
            <a:r>
              <a:rPr lang="hu-HU" sz="1400" dirty="0" err="1"/>
              <a:t>steps</a:t>
            </a:r>
            <a:endParaRPr lang="hu-HU" sz="14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DFAB85A-99AC-4DBB-989E-8197CFA876D9}"/>
              </a:ext>
            </a:extLst>
          </p:cNvPr>
          <p:cNvSpPr txBox="1"/>
          <p:nvPr/>
        </p:nvSpPr>
        <p:spPr>
          <a:xfrm>
            <a:off x="47625" y="3294063"/>
            <a:ext cx="159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Accuracy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2542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A222A8-F094-4784-9CD2-A0284079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011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Morphological segmentation using ConvLSTM networks  Thesis Defense Presentation</vt:lpstr>
      <vt:lpstr>Introduction</vt:lpstr>
      <vt:lpstr>Motivation to Deep Learning</vt:lpstr>
      <vt:lpstr>Scope of Thesis</vt:lpstr>
      <vt:lpstr>Deep Learning Architecture</vt:lpstr>
      <vt:lpstr>Comparision of Sentence and Word Models</vt:lpstr>
      <vt:lpstr>Results</vt:lpstr>
      <vt:lpstr>Future Work</vt:lpstr>
      <vt:lpstr>Thank You!</vt:lpstr>
      <vt:lpstr>Questions</vt:lpstr>
      <vt:lpstr>Comparision of Dynamic and Static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segmentation using ConvLSTM networks  Thesis Defense</dc:title>
  <dc:creator>Jason Hudson</dc:creator>
  <cp:lastModifiedBy>Velkey Geza (CC-AD/ENG1-Bp)</cp:lastModifiedBy>
  <cp:revision>41</cp:revision>
  <dcterms:created xsi:type="dcterms:W3CDTF">2018-01-03T13:12:29Z</dcterms:created>
  <dcterms:modified xsi:type="dcterms:W3CDTF">2018-01-04T12:39:11Z</dcterms:modified>
</cp:coreProperties>
</file>