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7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0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59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5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6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0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2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8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2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5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Autoencoder-based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Hungarian</a:t>
            </a:r>
            <a:r>
              <a:rPr lang="hu-HU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words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Géza Velkey</a:t>
            </a:r>
          </a:p>
          <a:p>
            <a:pPr algn="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Judit Ács</a:t>
            </a:r>
          </a:p>
        </p:txBody>
      </p:sp>
    </p:spTree>
    <p:extLst>
      <p:ext uri="{BB962C8B-B14F-4D97-AF65-F5344CB8AC3E}">
        <p14:creationId xmlns:p14="http://schemas.microsoft.com/office/powerpoint/2010/main" val="261952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Neural </a:t>
            </a:r>
            <a:r>
              <a:rPr lang="hu-HU" sz="3200" dirty="0" err="1">
                <a:solidFill>
                  <a:schemeClr val="bg1"/>
                </a:solidFill>
              </a:rPr>
              <a:t>segmentation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841879" y="3603633"/>
            <a:ext cx="279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segmentations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:</a:t>
            </a:r>
          </a:p>
          <a:p>
            <a:r>
              <a:rPr lang="hu-HU" dirty="0" err="1"/>
              <a:t>a+lmáról</a:t>
            </a:r>
            <a:r>
              <a:rPr lang="hu-HU" dirty="0"/>
              <a:t> </a:t>
            </a:r>
          </a:p>
          <a:p>
            <a:r>
              <a:rPr lang="hu-HU" dirty="0" err="1"/>
              <a:t>al+máról</a:t>
            </a:r>
            <a:r>
              <a:rPr lang="hu-HU" dirty="0"/>
              <a:t> </a:t>
            </a:r>
          </a:p>
          <a:p>
            <a:r>
              <a:rPr lang="hu-HU" dirty="0" err="1"/>
              <a:t>alm+áról</a:t>
            </a:r>
            <a:r>
              <a:rPr lang="hu-HU" dirty="0"/>
              <a:t> </a:t>
            </a:r>
          </a:p>
          <a:p>
            <a:r>
              <a:rPr lang="hu-HU" dirty="0" err="1"/>
              <a:t>almá+ról</a:t>
            </a:r>
            <a:r>
              <a:rPr lang="hu-HU" dirty="0"/>
              <a:t> </a:t>
            </a:r>
          </a:p>
          <a:p>
            <a:r>
              <a:rPr lang="hu-HU" dirty="0" err="1"/>
              <a:t>almár+ól</a:t>
            </a:r>
            <a:r>
              <a:rPr lang="hu-HU" dirty="0"/>
              <a:t> </a:t>
            </a:r>
          </a:p>
          <a:p>
            <a:r>
              <a:rPr lang="hu-HU" dirty="0" err="1"/>
              <a:t>almáró+l</a:t>
            </a:r>
            <a:r>
              <a:rPr lang="hu-HU" dirty="0"/>
              <a:t> </a:t>
            </a:r>
          </a:p>
          <a:p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898531" y="2370272"/>
            <a:ext cx="12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In: almáról</a:t>
            </a:r>
          </a:p>
        </p:txBody>
      </p:sp>
      <p:cxnSp>
        <p:nvCxnSpPr>
          <p:cNvPr id="13" name="Egyenes összekötő nyíllal 12"/>
          <p:cNvCxnSpPr>
            <a:cxnSpLocks/>
            <a:stCxn id="12" idx="3"/>
            <a:endCxn id="14" idx="1"/>
          </p:cNvCxnSpPr>
          <p:nvPr/>
        </p:nvCxnSpPr>
        <p:spPr>
          <a:xfrm flipV="1">
            <a:off x="4103078" y="2519011"/>
            <a:ext cx="3006968" cy="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110046" y="2334345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Out: </a:t>
            </a:r>
            <a:r>
              <a:rPr lang="hu-HU" dirty="0" err="1"/>
              <a:t>almá+ról</a:t>
            </a:r>
            <a:endParaRPr lang="hu-HU" dirty="0"/>
          </a:p>
        </p:txBody>
      </p:sp>
      <p:cxnSp>
        <p:nvCxnSpPr>
          <p:cNvPr id="15" name="Egyenes összekötő nyíllal 14"/>
          <p:cNvCxnSpPr>
            <a:cxnSpLocks/>
            <a:stCxn id="14" idx="2"/>
            <a:endCxn id="10" idx="0"/>
          </p:cNvCxnSpPr>
          <p:nvPr/>
        </p:nvCxnSpPr>
        <p:spPr>
          <a:xfrm flipH="1">
            <a:off x="8239857" y="2703677"/>
            <a:ext cx="1" cy="899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Conclusion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Good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 err="1"/>
              <a:t>Seemingly</a:t>
            </a:r>
            <a:r>
              <a:rPr lang="hu-HU" dirty="0"/>
              <a:t> </a:t>
            </a:r>
            <a:r>
              <a:rPr lang="hu-HU" dirty="0" err="1"/>
              <a:t>useless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word</a:t>
            </a:r>
            <a:r>
              <a:rPr lang="hu-HU" dirty="0"/>
              <a:t> </a:t>
            </a:r>
            <a:r>
              <a:rPr lang="hu-HU" dirty="0" err="1"/>
              <a:t>compression</a:t>
            </a:r>
            <a:endParaRPr lang="hu-HU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Split-</a:t>
            </a:r>
            <a:r>
              <a:rPr lang="hu-HU" dirty="0" err="1"/>
              <a:t>Brain</a:t>
            </a:r>
            <a:r>
              <a:rPr lang="hu-HU" dirty="0"/>
              <a:t> </a:t>
            </a:r>
            <a:r>
              <a:rPr lang="hu-HU" dirty="0" err="1"/>
              <a:t>autoencoders</a:t>
            </a:r>
            <a:r>
              <a:rPr lang="hu-HU" dirty="0"/>
              <a:t> </a:t>
            </a:r>
            <a:r>
              <a:rPr lang="hu-HU" dirty="0" err="1"/>
              <a:t>perform</a:t>
            </a:r>
            <a:r>
              <a:rPr lang="hu-HU" dirty="0"/>
              <a:t> </a:t>
            </a:r>
            <a:r>
              <a:rPr lang="hu-HU" dirty="0" err="1"/>
              <a:t>weakly</a:t>
            </a:r>
            <a:r>
              <a:rPr lang="hu-HU" dirty="0"/>
              <a:t> in NLP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Neural Network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50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térkép, szöveg látható&#10;&#10;A leírás teljesen megbízható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72" y="1675227"/>
            <a:ext cx="6462056" cy="43941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Basic </a:t>
            </a:r>
            <a:r>
              <a:rPr lang="hu-HU" sz="3200" dirty="0" err="1">
                <a:solidFill>
                  <a:schemeClr val="bg1"/>
                </a:solidFill>
              </a:rPr>
              <a:t>Autoencoder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37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fastforwardlabs.com/blog-images/miriam/imgs_code/vae.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1859" y="1675227"/>
            <a:ext cx="568828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Variational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utoencoder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9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644445"/>
            <a:ext cx="5788581" cy="264713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and Preprocessing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4221239"/>
            <a:ext cx="6242956" cy="267641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74784" y="4765431"/>
            <a:ext cx="51171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Maximum </a:t>
            </a:r>
            <a:r>
              <a:rPr lang="hu-HU" dirty="0" err="1"/>
              <a:t>length</a:t>
            </a:r>
            <a:r>
              <a:rPr lang="hu-HU" dirty="0"/>
              <a:t>: 20 (</a:t>
            </a:r>
            <a:r>
              <a:rPr lang="hu-HU" dirty="0" err="1"/>
              <a:t>covers</a:t>
            </a:r>
            <a:r>
              <a:rPr lang="hu-HU" dirty="0"/>
              <a:t> 96% of </a:t>
            </a:r>
            <a:r>
              <a:rPr lang="hu-HU" dirty="0" err="1"/>
              <a:t>the</a:t>
            </a:r>
            <a:r>
              <a:rPr lang="hu-HU" dirty="0"/>
              <a:t> corpus)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Digraph-based</a:t>
            </a:r>
            <a:r>
              <a:rPr lang="hu-HU" dirty="0"/>
              <a:t> </a:t>
            </a:r>
            <a:r>
              <a:rPr lang="hu-HU" dirty="0" err="1"/>
              <a:t>experiments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Input/Output </a:t>
            </a:r>
            <a:r>
              <a:rPr lang="hu-HU" dirty="0" err="1"/>
              <a:t>size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alphabet</a:t>
            </a:r>
            <a:r>
              <a:rPr lang="hu-HU" dirty="0"/>
              <a:t> </a:t>
            </a:r>
            <a:r>
              <a:rPr lang="hu-HU" dirty="0" err="1"/>
              <a:t>length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444760" y="2778369"/>
            <a:ext cx="54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Input words: </a:t>
            </a:r>
            <a:r>
              <a:rPr lang="hu-HU" b="1" dirty="0"/>
              <a:t>MNSZ2</a:t>
            </a:r>
            <a:r>
              <a:rPr lang="hu-HU" dirty="0"/>
              <a:t> </a:t>
            </a:r>
            <a:r>
              <a:rPr lang="hu-HU" i="1" dirty="0"/>
              <a:t>(The </a:t>
            </a:r>
            <a:r>
              <a:rPr lang="hu-HU" i="1" dirty="0" err="1"/>
              <a:t>Hungarian</a:t>
            </a:r>
            <a:r>
              <a:rPr lang="hu-HU" i="1" dirty="0"/>
              <a:t> </a:t>
            </a:r>
            <a:r>
              <a:rPr lang="hu-HU" i="1" dirty="0" err="1"/>
              <a:t>Gigaword</a:t>
            </a:r>
            <a:r>
              <a:rPr lang="hu-HU" i="1" dirty="0"/>
              <a:t> Corpus)</a:t>
            </a:r>
          </a:p>
        </p:txBody>
      </p:sp>
    </p:spTree>
    <p:extLst>
      <p:ext uri="{BB962C8B-B14F-4D97-AF65-F5344CB8AC3E}">
        <p14:creationId xmlns:p14="http://schemas.microsoft.com/office/powerpoint/2010/main" val="35386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az616578.vo.msecnd.net/files/2016/09/26/636104905812273029522410039_evolution-00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244" y="2266950"/>
            <a:ext cx="6639777" cy="245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Evolution algorithm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710121" y="2031770"/>
            <a:ext cx="38605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 </a:t>
            </a:r>
            <a:r>
              <a:rPr lang="hu-HU" dirty="0" err="1"/>
              <a:t>generation</a:t>
            </a:r>
            <a:r>
              <a:rPr lang="hu-HU" dirty="0"/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individuals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Mutate</a:t>
            </a:r>
            <a:r>
              <a:rPr lang="hu-HU" dirty="0"/>
              <a:t> a </a:t>
            </a:r>
            <a:r>
              <a:rPr lang="hu-HU" dirty="0" err="1"/>
              <a:t>fraction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Marry</a:t>
            </a:r>
            <a:r>
              <a:rPr lang="hu-HU" dirty="0"/>
              <a:t> random </a:t>
            </a:r>
            <a:r>
              <a:rPr lang="hu-HU" dirty="0" err="1"/>
              <a:t>pairs</a:t>
            </a:r>
            <a:r>
              <a:rPr lang="hu-HU" dirty="0"/>
              <a:t>, and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child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Randomly</a:t>
            </a:r>
            <a:r>
              <a:rPr lang="hu-HU" dirty="0"/>
              <a:t>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endParaRPr lang="hu-HU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Kill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rest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r>
              <a:rPr lang="hu-HU" dirty="0"/>
              <a:t>,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individuals</a:t>
            </a:r>
            <a:r>
              <a:rPr lang="hu-HU" dirty="0"/>
              <a:t>, and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children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65031" y="5662246"/>
            <a:ext cx="426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Much</a:t>
            </a:r>
            <a:r>
              <a:rPr lang="hu-HU" b="1" dirty="0"/>
              <a:t> </a:t>
            </a:r>
            <a:r>
              <a:rPr lang="hu-HU" b="1" dirty="0" err="1"/>
              <a:t>faster</a:t>
            </a:r>
            <a:r>
              <a:rPr lang="hu-HU" b="1" dirty="0"/>
              <a:t> </a:t>
            </a:r>
            <a:r>
              <a:rPr lang="hu-HU" b="1" dirty="0" err="1"/>
              <a:t>than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exhaustive</a:t>
            </a:r>
            <a:r>
              <a:rPr lang="hu-HU" b="1" dirty="0"/>
              <a:t> </a:t>
            </a:r>
            <a:r>
              <a:rPr lang="hu-HU" b="1" dirty="0" err="1"/>
              <a:t>search</a:t>
            </a:r>
            <a:r>
              <a:rPr lang="hu-HU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839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33525" y="717550"/>
            <a:ext cx="1971675" cy="1325563"/>
          </a:xfrm>
        </p:spPr>
        <p:txBody>
          <a:bodyPr/>
          <a:lstStyle/>
          <a:p>
            <a:r>
              <a:rPr lang="hu-HU" b="1" dirty="0" err="1"/>
              <a:t>Results</a:t>
            </a:r>
            <a:endParaRPr lang="hu-HU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400" y="0"/>
            <a:ext cx="7623600" cy="315785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8688"/>
            <a:ext cx="7972425" cy="39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pbs.twimg.com/media/CygcM8tXgAEERt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5518" y="1675227"/>
            <a:ext cx="60609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Split-Brain Autoencoder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098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Even-odd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position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segmented words</a:t>
            </a:r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016217"/>
              </p:ext>
            </p:extLst>
          </p:nvPr>
        </p:nvGraphicFramePr>
        <p:xfrm>
          <a:off x="6096000" y="1855166"/>
          <a:ext cx="4889096" cy="4535970"/>
        </p:xfrm>
        <a:graphic>
          <a:graphicData uri="http://schemas.openxmlformats.org/drawingml/2006/table">
            <a:tbl>
              <a:tblPr/>
              <a:tblGrid>
                <a:gridCol w="2444548">
                  <a:extLst>
                    <a:ext uri="{9D8B030D-6E8A-4147-A177-3AD203B41FA5}">
                      <a16:colId xmlns:a16="http://schemas.microsoft.com/office/drawing/2014/main" val="758851394"/>
                    </a:ext>
                  </a:extLst>
                </a:gridCol>
                <a:gridCol w="2444548">
                  <a:extLst>
                    <a:ext uri="{9D8B030D-6E8A-4147-A177-3AD203B41FA5}">
                      <a16:colId xmlns:a16="http://schemas.microsoft.com/office/drawing/2014/main" val="1284069316"/>
                    </a:ext>
                  </a:extLst>
                </a:gridCol>
              </a:tblGrid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</a:rPr>
                        <a:t>original (merged)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>
                          <a:effectLst/>
                        </a:rPr>
                        <a:t>reconstructed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55587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túlhaladt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talhatatt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2876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túlhaladt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súlhaladó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20760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újdonságának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úldontásában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2869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újdonságának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ajkosságának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3654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akkus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aikos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9066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akkus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okjuk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3531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tokozásban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takozással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99406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tokozásban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korolásban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38329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kezdhettem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kszehettek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54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kezdhettem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mendtettem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87847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vásárnak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vasárbak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33648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vásárnak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tárásnak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16123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járnak-kelnek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jereat-meknek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82095"/>
                  </a:ext>
                </a:extLst>
              </a:tr>
              <a:tr h="3023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járnak-kelnek</a:t>
                      </a: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válnakekeltek</a:t>
                      </a:r>
                      <a:endParaRPr lang="hu-HU" sz="1600" dirty="0">
                        <a:effectLst/>
                      </a:endParaRPr>
                    </a:p>
                  </a:txBody>
                  <a:tcPr marL="26372" marR="26372" marT="26372" marB="2637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6939"/>
                  </a:ext>
                </a:extLst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13691"/>
              </p:ext>
            </p:extLst>
          </p:nvPr>
        </p:nvGraphicFramePr>
        <p:xfrm>
          <a:off x="1603131" y="2751551"/>
          <a:ext cx="2828192" cy="2743200"/>
        </p:xfrm>
        <a:graphic>
          <a:graphicData uri="http://schemas.openxmlformats.org/drawingml/2006/table">
            <a:tbl>
              <a:tblPr/>
              <a:tblGrid>
                <a:gridCol w="1414096">
                  <a:extLst>
                    <a:ext uri="{9D8B030D-6E8A-4147-A177-3AD203B41FA5}">
                      <a16:colId xmlns:a16="http://schemas.microsoft.com/office/drawing/2014/main" val="1919970201"/>
                    </a:ext>
                  </a:extLst>
                </a:gridCol>
                <a:gridCol w="1414096">
                  <a:extLst>
                    <a:ext uri="{9D8B030D-6E8A-4147-A177-3AD203B41FA5}">
                      <a16:colId xmlns:a16="http://schemas.microsoft.com/office/drawing/2014/main" val="94575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>
                          <a:effectLst/>
                        </a:rPr>
                        <a:t>source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</a:rPr>
                        <a:t>target</a:t>
                      </a:r>
                      <a:endParaRPr lang="hu-HU" sz="16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7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f_r_i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_</a:t>
                      </a:r>
                      <a:r>
                        <a:rPr lang="hu-HU" sz="1600" dirty="0" err="1">
                          <a:effectLst/>
                        </a:rPr>
                        <a:t>é_f</a:t>
                      </a:r>
                      <a:r>
                        <a:rPr lang="hu-HU" sz="1600" dirty="0">
                          <a:effectLst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63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_é_f_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f_r_i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8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m_n_e_k_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</a:rPr>
                        <a:t>_</a:t>
                      </a:r>
                      <a:r>
                        <a:rPr lang="hu-HU" sz="1600" dirty="0" err="1">
                          <a:effectLst/>
                        </a:rPr>
                        <a:t>i_d_n_i</a:t>
                      </a:r>
                      <a:endParaRPr lang="hu-HU" sz="1600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1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_i_d_n_i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m_n_e_k_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e_s_s_r_a_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_l_ő_o_b_n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5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_l_ő_o_b_n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</a:rPr>
                        <a:t>e_s_s_r_a_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4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e_e_é_e_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_s_t_b_n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11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</a:rPr>
                        <a:t>_s_t_b_n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</a:rPr>
                        <a:t>e_e_é_e</a:t>
                      </a:r>
                      <a:r>
                        <a:rPr lang="hu-HU" sz="1600" dirty="0">
                          <a:effectLst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1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17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</a:rPr>
              <a:t>Consonant-vowel segmented words</a:t>
            </a:r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382177"/>
              </p:ext>
            </p:extLst>
          </p:nvPr>
        </p:nvGraphicFramePr>
        <p:xfrm>
          <a:off x="6095999" y="1944493"/>
          <a:ext cx="4973516" cy="4720079"/>
        </p:xfrm>
        <a:graphic>
          <a:graphicData uri="http://schemas.openxmlformats.org/drawingml/2006/table">
            <a:tbl>
              <a:tblPr/>
              <a:tblGrid>
                <a:gridCol w="2486758">
                  <a:extLst>
                    <a:ext uri="{9D8B030D-6E8A-4147-A177-3AD203B41FA5}">
                      <a16:colId xmlns:a16="http://schemas.microsoft.com/office/drawing/2014/main" val="2981977788"/>
                    </a:ext>
                  </a:extLst>
                </a:gridCol>
                <a:gridCol w="2486758">
                  <a:extLst>
                    <a:ext uri="{9D8B030D-6E8A-4147-A177-3AD203B41FA5}">
                      <a16:colId xmlns:a16="http://schemas.microsoft.com/office/drawing/2014/main" val="1149755329"/>
                    </a:ext>
                  </a:extLst>
                </a:gridCol>
              </a:tblGrid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  <a:latin typeface="+mn-lt"/>
                        </a:rPr>
                        <a:t>original (merged)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>
                          <a:effectLst/>
                          <a:latin typeface="+mn-lt"/>
                        </a:rPr>
                        <a:t>reconstructed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0845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3728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tórjáról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85651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meskelcnek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55887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kintontnak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73439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menisegjeveti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47186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kilőtéltasító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3831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meniSterelnikai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20865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kikinterettölei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415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mekraekenemiii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7024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kintoözolódiai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65520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mekrabéSt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91273"/>
                  </a:ext>
                </a:extLst>
              </a:tr>
              <a:tr h="363083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kintonunk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36338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3075"/>
              </p:ext>
            </p:extLst>
          </p:nvPr>
        </p:nvGraphicFramePr>
        <p:xfrm>
          <a:off x="1574557" y="3208750"/>
          <a:ext cx="3138120" cy="2172144"/>
        </p:xfrm>
        <a:graphic>
          <a:graphicData uri="http://schemas.openxmlformats.org/drawingml/2006/table">
            <a:tbl>
              <a:tblPr/>
              <a:tblGrid>
                <a:gridCol w="1569060">
                  <a:extLst>
                    <a:ext uri="{9D8B030D-6E8A-4147-A177-3AD203B41FA5}">
                      <a16:colId xmlns:a16="http://schemas.microsoft.com/office/drawing/2014/main" val="2444224423"/>
                    </a:ext>
                  </a:extLst>
                </a:gridCol>
                <a:gridCol w="1569060">
                  <a:extLst>
                    <a:ext uri="{9D8B030D-6E8A-4147-A177-3AD203B41FA5}">
                      <a16:colId xmlns:a16="http://schemas.microsoft.com/office/drawing/2014/main" val="3568900191"/>
                    </a:ext>
                  </a:extLst>
                </a:gridCol>
              </a:tblGrid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  <a:latin typeface="+mn-lt"/>
                        </a:rPr>
                        <a:t>source</a:t>
                      </a:r>
                      <a:endParaRPr lang="hu-HU" sz="1600" b="1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1" dirty="0" err="1">
                          <a:effectLst/>
                          <a:latin typeface="+mn-lt"/>
                        </a:rPr>
                        <a:t>target</a:t>
                      </a:r>
                      <a:endParaRPr lang="hu-HU" sz="1600" b="1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20140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b_v_l_s_b_n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_ő_ü_é_é_e_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2413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>
                          <a:effectLst/>
                          <a:latin typeface="+mn-lt"/>
                        </a:rPr>
                        <a:t>_ő_ü_é_é_e_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dirty="0">
                          <a:effectLst/>
                          <a:latin typeface="+mn-lt"/>
                        </a:rPr>
                        <a:t>b_v_l_s_b_n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64554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b_rz_ng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  <a:r>
                        <a:rPr lang="hu-HU" sz="1600" dirty="0" err="1">
                          <a:effectLst/>
                          <a:latin typeface="+mn-lt"/>
                        </a:rPr>
                        <a:t>o__o</a:t>
                      </a:r>
                      <a:r>
                        <a:rPr lang="hu-HU" sz="1600" dirty="0">
                          <a:effectLst/>
                          <a:latin typeface="+mn-lt"/>
                        </a:rPr>
                        <a:t>__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74785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>
                          <a:effectLst/>
                          <a:latin typeface="+mn-lt"/>
                        </a:rPr>
                        <a:t>_o__o__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 err="1">
                          <a:effectLst/>
                          <a:latin typeface="+mn-lt"/>
                        </a:rPr>
                        <a:t>b_rz_ng</a:t>
                      </a:r>
                      <a:endParaRPr lang="hu-HU" sz="1600" dirty="0">
                        <a:effectLst/>
                        <a:latin typeface="+mn-lt"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50227"/>
                  </a:ext>
                </a:extLst>
              </a:tr>
              <a:tr h="362024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>
                          <a:effectLst/>
                          <a:latin typeface="+mn-lt"/>
                        </a:rPr>
                        <a:t>b_rv_d_kr_l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  <a:r>
                        <a:rPr lang="hu-HU" sz="1600" dirty="0" err="1">
                          <a:effectLst/>
                          <a:latin typeface="+mn-lt"/>
                        </a:rPr>
                        <a:t>o__i_é__ő</a:t>
                      </a:r>
                      <a:r>
                        <a:rPr lang="hu-HU" sz="1600" dirty="0">
                          <a:effectLst/>
                          <a:latin typeface="+mn-lt"/>
                        </a:rPr>
                        <a:t>_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1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451</Words>
  <Application>Microsoft Office PowerPoint</Application>
  <PresentationFormat>Szélesvásznú</PresentationFormat>
  <Paragraphs>123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Office-téma</vt:lpstr>
      <vt:lpstr>Autoencoder-based experiments on Hungarian words</vt:lpstr>
      <vt:lpstr>Basic Autoencoder Architecture</vt:lpstr>
      <vt:lpstr>Variational Autoencoder Architecture</vt:lpstr>
      <vt:lpstr>Data and Preprocessing</vt:lpstr>
      <vt:lpstr>Evolution algorithm</vt:lpstr>
      <vt:lpstr>Results</vt:lpstr>
      <vt:lpstr>Split-Brain Autoencoder Architecture</vt:lpstr>
      <vt:lpstr>Even-odd position-segmented words</vt:lpstr>
      <vt:lpstr>Consonant-vowel segmented words</vt:lpstr>
      <vt:lpstr>Neural segmentation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Autoencoderes kísérletek magyar nyelven</dc:title>
  <dc:creator>Jason Hudson</dc:creator>
  <cp:lastModifiedBy>Jason Hudson</cp:lastModifiedBy>
  <cp:revision>75</cp:revision>
  <dcterms:created xsi:type="dcterms:W3CDTF">2017-05-16T16:12:41Z</dcterms:created>
  <dcterms:modified xsi:type="dcterms:W3CDTF">2017-05-16T20:12:45Z</dcterms:modified>
</cp:coreProperties>
</file>