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8" r:id="rId2"/>
    <p:sldId id="312" r:id="rId3"/>
    <p:sldId id="313" r:id="rId4"/>
    <p:sldId id="257" r:id="rId5"/>
    <p:sldId id="314" r:id="rId6"/>
    <p:sldId id="315" r:id="rId7"/>
    <p:sldId id="316" r:id="rId8"/>
    <p:sldId id="31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A3FF"/>
    <a:srgbClr val="7043A2"/>
    <a:srgbClr val="8250B4"/>
    <a:srgbClr val="B66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7"/>
    <p:restoredTop sz="84682" autoAdjust="0"/>
  </p:normalViewPr>
  <p:slideViewPr>
    <p:cSldViewPr snapToGrid="0" snapToObjects="1">
      <p:cViewPr varScale="1">
        <p:scale>
          <a:sx n="73" d="100"/>
          <a:sy n="73" d="100"/>
        </p:scale>
        <p:origin x="85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94AA50-9046-43A7-886B-83C92940474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108FA02-47F2-44D1-82FA-30B5AC62907F}">
      <dgm:prSet phldrT="[Text]"/>
      <dgm:spPr>
        <a:solidFill>
          <a:srgbClr val="8250B4"/>
        </a:solidFill>
      </dgm:spPr>
      <dgm:t>
        <a:bodyPr/>
        <a:lstStyle/>
        <a:p>
          <a:r>
            <a:rPr lang="en-US" dirty="0"/>
            <a:t>Entity Sets</a:t>
          </a:r>
        </a:p>
      </dgm:t>
    </dgm:pt>
    <dgm:pt modelId="{952A59C4-8471-4FCF-A83F-FCF1DDA10155}" type="parTrans" cxnId="{F1524C9E-DA80-44A4-9A4C-E1160956C90D}">
      <dgm:prSet/>
      <dgm:spPr/>
      <dgm:t>
        <a:bodyPr/>
        <a:lstStyle/>
        <a:p>
          <a:endParaRPr lang="en-US"/>
        </a:p>
      </dgm:t>
    </dgm:pt>
    <dgm:pt modelId="{1C403654-BD81-41C9-8115-F7EEA0C5F978}" type="sibTrans" cxnId="{F1524C9E-DA80-44A4-9A4C-E1160956C90D}">
      <dgm:prSet/>
      <dgm:spPr/>
      <dgm:t>
        <a:bodyPr/>
        <a:lstStyle/>
        <a:p>
          <a:endParaRPr lang="en-US"/>
        </a:p>
      </dgm:t>
    </dgm:pt>
    <dgm:pt modelId="{8AAB07E1-E987-4171-9B99-AF2A469C33FE}">
      <dgm:prSet phldrT="[Text]"/>
      <dgm:spPr>
        <a:solidFill>
          <a:srgbClr val="7043A2"/>
        </a:solidFill>
      </dgm:spPr>
      <dgm:t>
        <a:bodyPr/>
        <a:lstStyle/>
        <a:p>
          <a:r>
            <a:rPr lang="en-US" dirty="0"/>
            <a:t>Attributes</a:t>
          </a:r>
        </a:p>
      </dgm:t>
    </dgm:pt>
    <dgm:pt modelId="{E83C2635-183D-4587-84B5-9F0DD452917D}" type="parTrans" cxnId="{A006D7BE-B3DE-4AFC-8511-8E7B14235CAB}">
      <dgm:prSet/>
      <dgm:spPr/>
      <dgm:t>
        <a:bodyPr/>
        <a:lstStyle/>
        <a:p>
          <a:endParaRPr lang="en-US"/>
        </a:p>
      </dgm:t>
    </dgm:pt>
    <dgm:pt modelId="{0FC8603C-69F6-41B5-91A4-E399D6109C20}" type="sibTrans" cxnId="{A006D7BE-B3DE-4AFC-8511-8E7B14235CAB}">
      <dgm:prSet/>
      <dgm:spPr/>
      <dgm:t>
        <a:bodyPr/>
        <a:lstStyle/>
        <a:p>
          <a:endParaRPr lang="en-US"/>
        </a:p>
      </dgm:t>
    </dgm:pt>
    <dgm:pt modelId="{034BFBE2-8B6F-43D7-AD82-27C1A441EA47}">
      <dgm:prSet phldrT="[Text]"/>
      <dgm:spPr>
        <a:solidFill>
          <a:srgbClr val="7043A2"/>
        </a:solidFill>
      </dgm:spPr>
      <dgm:t>
        <a:bodyPr/>
        <a:lstStyle/>
        <a:p>
          <a:r>
            <a:rPr lang="en-US" dirty="0"/>
            <a:t>Relationships</a:t>
          </a:r>
        </a:p>
      </dgm:t>
    </dgm:pt>
    <dgm:pt modelId="{0C6E6A79-A239-48F3-BF1A-35E0443FBCDF}" type="parTrans" cxnId="{988393C1-C622-4F72-87A4-01CEB90FF372}">
      <dgm:prSet/>
      <dgm:spPr/>
      <dgm:t>
        <a:bodyPr/>
        <a:lstStyle/>
        <a:p>
          <a:endParaRPr lang="en-US"/>
        </a:p>
      </dgm:t>
    </dgm:pt>
    <dgm:pt modelId="{6F36E0F1-CF7B-4D53-BB67-2C44EBDD615A}" type="sibTrans" cxnId="{988393C1-C622-4F72-87A4-01CEB90FF372}">
      <dgm:prSet/>
      <dgm:spPr/>
      <dgm:t>
        <a:bodyPr/>
        <a:lstStyle/>
        <a:p>
          <a:endParaRPr lang="en-US"/>
        </a:p>
      </dgm:t>
    </dgm:pt>
    <dgm:pt modelId="{80488E4C-4F61-496C-AE5F-8C47964529D9}">
      <dgm:prSet phldrT="[Text]"/>
      <dgm:spPr>
        <a:solidFill>
          <a:srgbClr val="D1A3FF">
            <a:alpha val="90000"/>
          </a:srgbClr>
        </a:solidFill>
      </dgm:spPr>
      <dgm:t>
        <a:bodyPr/>
        <a:lstStyle/>
        <a:p>
          <a:r>
            <a:rPr lang="en-US" dirty="0"/>
            <a:t>The tables in your database</a:t>
          </a:r>
        </a:p>
      </dgm:t>
    </dgm:pt>
    <dgm:pt modelId="{538FDBE7-620F-4FE7-9399-2A65C64AF4C4}" type="parTrans" cxnId="{CE2DC19C-9DCA-45F6-ACD2-A074188C2404}">
      <dgm:prSet/>
      <dgm:spPr/>
      <dgm:t>
        <a:bodyPr/>
        <a:lstStyle/>
        <a:p>
          <a:endParaRPr lang="en-US"/>
        </a:p>
      </dgm:t>
    </dgm:pt>
    <dgm:pt modelId="{E7D94FBC-375D-4943-B8AE-F6CF9C00E147}" type="sibTrans" cxnId="{CE2DC19C-9DCA-45F6-ACD2-A074188C2404}">
      <dgm:prSet/>
      <dgm:spPr/>
      <dgm:t>
        <a:bodyPr/>
        <a:lstStyle/>
        <a:p>
          <a:endParaRPr lang="en-US"/>
        </a:p>
      </dgm:t>
    </dgm:pt>
    <dgm:pt modelId="{BCBCCB18-BA41-4A3C-B854-A0EC20A574BA}">
      <dgm:prSet phldrT="[Text]"/>
      <dgm:spPr>
        <a:solidFill>
          <a:srgbClr val="D1A3FF">
            <a:alpha val="90000"/>
          </a:srgbClr>
        </a:solidFill>
      </dgm:spPr>
      <dgm:t>
        <a:bodyPr/>
        <a:lstStyle/>
        <a:p>
          <a:r>
            <a:rPr lang="en-US" dirty="0"/>
            <a:t>Information such as property, facts you need to describe </a:t>
          </a:r>
          <a:r>
            <a:rPr lang="en-US"/>
            <a:t>each table</a:t>
          </a:r>
          <a:endParaRPr lang="en-US" dirty="0"/>
        </a:p>
      </dgm:t>
    </dgm:pt>
    <dgm:pt modelId="{0BAB2FED-38D7-4E79-BB57-C9FAC7D8D131}" type="parTrans" cxnId="{C4D63B14-CF20-4812-971D-1A72F1C4DE6D}">
      <dgm:prSet/>
      <dgm:spPr/>
      <dgm:t>
        <a:bodyPr/>
        <a:lstStyle/>
        <a:p>
          <a:endParaRPr lang="en-US"/>
        </a:p>
      </dgm:t>
    </dgm:pt>
    <dgm:pt modelId="{73E164FE-3CA9-465E-8F7A-8914914FE751}" type="sibTrans" cxnId="{C4D63B14-CF20-4812-971D-1A72F1C4DE6D}">
      <dgm:prSet/>
      <dgm:spPr/>
      <dgm:t>
        <a:bodyPr/>
        <a:lstStyle/>
        <a:p>
          <a:endParaRPr lang="en-US"/>
        </a:p>
      </dgm:t>
    </dgm:pt>
    <dgm:pt modelId="{E925BE7A-A609-4DF0-9FA5-F6115729EF47}">
      <dgm:prSet phldrT="[Text]"/>
      <dgm:spPr>
        <a:solidFill>
          <a:srgbClr val="D1A3FF">
            <a:alpha val="90000"/>
          </a:srgbClr>
        </a:solidFill>
      </dgm:spPr>
      <dgm:t>
        <a:bodyPr/>
        <a:lstStyle/>
        <a:p>
          <a:r>
            <a:rPr lang="en-US" dirty="0"/>
            <a:t>How tables are linked together: one-to-one, one-to-many, many-to-many</a:t>
          </a:r>
        </a:p>
      </dgm:t>
    </dgm:pt>
    <dgm:pt modelId="{FE33F549-0BC4-4CAD-B57B-C96ECEAE5DB3}" type="parTrans" cxnId="{9D16708E-A1AA-41C6-A749-DDF44C3F0B92}">
      <dgm:prSet/>
      <dgm:spPr/>
      <dgm:t>
        <a:bodyPr/>
        <a:lstStyle/>
        <a:p>
          <a:endParaRPr lang="en-US"/>
        </a:p>
      </dgm:t>
    </dgm:pt>
    <dgm:pt modelId="{1F049CCA-9740-4A5C-9F0D-694E3B4BC0CC}" type="sibTrans" cxnId="{9D16708E-A1AA-41C6-A749-DDF44C3F0B92}">
      <dgm:prSet/>
      <dgm:spPr/>
      <dgm:t>
        <a:bodyPr/>
        <a:lstStyle/>
        <a:p>
          <a:endParaRPr lang="en-US"/>
        </a:p>
      </dgm:t>
    </dgm:pt>
    <dgm:pt modelId="{674F9A28-BAE7-40E2-8C59-BD6F959B9D9F}" type="pres">
      <dgm:prSet presAssocID="{0F94AA50-9046-43A7-886B-83C929404742}" presName="linear" presStyleCnt="0">
        <dgm:presLayoutVars>
          <dgm:dir/>
          <dgm:animLvl val="lvl"/>
          <dgm:resizeHandles val="exact"/>
        </dgm:presLayoutVars>
      </dgm:prSet>
      <dgm:spPr/>
    </dgm:pt>
    <dgm:pt modelId="{F311221D-25F6-4CDA-9717-89470327E8F9}" type="pres">
      <dgm:prSet presAssocID="{C108FA02-47F2-44D1-82FA-30B5AC62907F}" presName="parentLin" presStyleCnt="0"/>
      <dgm:spPr/>
    </dgm:pt>
    <dgm:pt modelId="{41470006-6681-4E9B-9151-44AFC65E7E59}" type="pres">
      <dgm:prSet presAssocID="{C108FA02-47F2-44D1-82FA-30B5AC62907F}" presName="parentLeftMargin" presStyleLbl="node1" presStyleIdx="0" presStyleCnt="3"/>
      <dgm:spPr/>
    </dgm:pt>
    <dgm:pt modelId="{21F57EE4-2468-4DD0-8275-1DECBED1BE8D}" type="pres">
      <dgm:prSet presAssocID="{C108FA02-47F2-44D1-82FA-30B5AC62907F}" presName="parentText" presStyleLbl="node1" presStyleIdx="0" presStyleCnt="3">
        <dgm:presLayoutVars>
          <dgm:chMax val="0"/>
          <dgm:bulletEnabled val="1"/>
        </dgm:presLayoutVars>
      </dgm:prSet>
      <dgm:spPr/>
    </dgm:pt>
    <dgm:pt modelId="{AF5AAD22-5766-41BA-B307-E14F24B303F1}" type="pres">
      <dgm:prSet presAssocID="{C108FA02-47F2-44D1-82FA-30B5AC62907F}" presName="negativeSpace" presStyleCnt="0"/>
      <dgm:spPr/>
    </dgm:pt>
    <dgm:pt modelId="{2C2E95E7-6FE8-4BBC-B727-F24B9E5D3F75}" type="pres">
      <dgm:prSet presAssocID="{C108FA02-47F2-44D1-82FA-30B5AC62907F}" presName="childText" presStyleLbl="conFgAcc1" presStyleIdx="0" presStyleCnt="3">
        <dgm:presLayoutVars>
          <dgm:bulletEnabled val="1"/>
        </dgm:presLayoutVars>
      </dgm:prSet>
      <dgm:spPr/>
    </dgm:pt>
    <dgm:pt modelId="{34B388B6-DFC3-4236-A68D-CA495E2177DC}" type="pres">
      <dgm:prSet presAssocID="{1C403654-BD81-41C9-8115-F7EEA0C5F978}" presName="spaceBetweenRectangles" presStyleCnt="0"/>
      <dgm:spPr/>
    </dgm:pt>
    <dgm:pt modelId="{C547B7CC-A99F-4309-B2A0-062D9F30AE83}" type="pres">
      <dgm:prSet presAssocID="{8AAB07E1-E987-4171-9B99-AF2A469C33FE}" presName="parentLin" presStyleCnt="0"/>
      <dgm:spPr/>
    </dgm:pt>
    <dgm:pt modelId="{10AAA1FC-F98E-45F6-AD1E-7F35232A96BA}" type="pres">
      <dgm:prSet presAssocID="{8AAB07E1-E987-4171-9B99-AF2A469C33FE}" presName="parentLeftMargin" presStyleLbl="node1" presStyleIdx="0" presStyleCnt="3"/>
      <dgm:spPr/>
    </dgm:pt>
    <dgm:pt modelId="{7FCC37B0-344D-41A3-A6BB-2E7CA38581C1}" type="pres">
      <dgm:prSet presAssocID="{8AAB07E1-E987-4171-9B99-AF2A469C33FE}" presName="parentText" presStyleLbl="node1" presStyleIdx="1" presStyleCnt="3">
        <dgm:presLayoutVars>
          <dgm:chMax val="0"/>
          <dgm:bulletEnabled val="1"/>
        </dgm:presLayoutVars>
      </dgm:prSet>
      <dgm:spPr/>
    </dgm:pt>
    <dgm:pt modelId="{C31ED96B-5E75-40DE-ADCF-302EB51B917A}" type="pres">
      <dgm:prSet presAssocID="{8AAB07E1-E987-4171-9B99-AF2A469C33FE}" presName="negativeSpace" presStyleCnt="0"/>
      <dgm:spPr/>
    </dgm:pt>
    <dgm:pt modelId="{61640AC8-ECB8-49F6-A33E-0C4C808F267D}" type="pres">
      <dgm:prSet presAssocID="{8AAB07E1-E987-4171-9B99-AF2A469C33FE}" presName="childText" presStyleLbl="conFgAcc1" presStyleIdx="1" presStyleCnt="3">
        <dgm:presLayoutVars>
          <dgm:bulletEnabled val="1"/>
        </dgm:presLayoutVars>
      </dgm:prSet>
      <dgm:spPr/>
    </dgm:pt>
    <dgm:pt modelId="{36F7CC03-6E22-4C4A-8712-5E9A3C29BA81}" type="pres">
      <dgm:prSet presAssocID="{0FC8603C-69F6-41B5-91A4-E399D6109C20}" presName="spaceBetweenRectangles" presStyleCnt="0"/>
      <dgm:spPr/>
    </dgm:pt>
    <dgm:pt modelId="{B10B6664-50B6-4F90-8BF2-406881132ADD}" type="pres">
      <dgm:prSet presAssocID="{034BFBE2-8B6F-43D7-AD82-27C1A441EA47}" presName="parentLin" presStyleCnt="0"/>
      <dgm:spPr/>
    </dgm:pt>
    <dgm:pt modelId="{22BF598D-44DB-4EDD-BF7C-FA0C3530F499}" type="pres">
      <dgm:prSet presAssocID="{034BFBE2-8B6F-43D7-AD82-27C1A441EA47}" presName="parentLeftMargin" presStyleLbl="node1" presStyleIdx="1" presStyleCnt="3"/>
      <dgm:spPr/>
    </dgm:pt>
    <dgm:pt modelId="{668370EA-FB77-42C4-92A5-59BF814D9014}" type="pres">
      <dgm:prSet presAssocID="{034BFBE2-8B6F-43D7-AD82-27C1A441EA47}" presName="parentText" presStyleLbl="node1" presStyleIdx="2" presStyleCnt="3">
        <dgm:presLayoutVars>
          <dgm:chMax val="0"/>
          <dgm:bulletEnabled val="1"/>
        </dgm:presLayoutVars>
      </dgm:prSet>
      <dgm:spPr/>
    </dgm:pt>
    <dgm:pt modelId="{3AB105B1-4700-40BF-814D-11D06D593CDD}" type="pres">
      <dgm:prSet presAssocID="{034BFBE2-8B6F-43D7-AD82-27C1A441EA47}" presName="negativeSpace" presStyleCnt="0"/>
      <dgm:spPr/>
    </dgm:pt>
    <dgm:pt modelId="{ED90D40A-9CF3-4F67-A32C-08DC20B88905}" type="pres">
      <dgm:prSet presAssocID="{034BFBE2-8B6F-43D7-AD82-27C1A441EA47}" presName="childText" presStyleLbl="conFgAcc1" presStyleIdx="2" presStyleCnt="3">
        <dgm:presLayoutVars>
          <dgm:bulletEnabled val="1"/>
        </dgm:presLayoutVars>
      </dgm:prSet>
      <dgm:spPr/>
    </dgm:pt>
  </dgm:ptLst>
  <dgm:cxnLst>
    <dgm:cxn modelId="{C4D63B14-CF20-4812-971D-1A72F1C4DE6D}" srcId="{8AAB07E1-E987-4171-9B99-AF2A469C33FE}" destId="{BCBCCB18-BA41-4A3C-B854-A0EC20A574BA}" srcOrd="0" destOrd="0" parTransId="{0BAB2FED-38D7-4E79-BB57-C9FAC7D8D131}" sibTransId="{73E164FE-3CA9-465E-8F7A-8914914FE751}"/>
    <dgm:cxn modelId="{2CB61143-1A3F-40B2-864D-912DCDE904D0}" type="presOf" srcId="{E925BE7A-A609-4DF0-9FA5-F6115729EF47}" destId="{ED90D40A-9CF3-4F67-A32C-08DC20B88905}" srcOrd="0" destOrd="0" presId="urn:microsoft.com/office/officeart/2005/8/layout/list1"/>
    <dgm:cxn modelId="{9EC47F54-284F-47DE-8922-73C8BF8AE1A1}" type="presOf" srcId="{8AAB07E1-E987-4171-9B99-AF2A469C33FE}" destId="{7FCC37B0-344D-41A3-A6BB-2E7CA38581C1}" srcOrd="1" destOrd="0" presId="urn:microsoft.com/office/officeart/2005/8/layout/list1"/>
    <dgm:cxn modelId="{547C4478-7211-4FAE-AB0E-47AB92C8051B}" type="presOf" srcId="{034BFBE2-8B6F-43D7-AD82-27C1A441EA47}" destId="{668370EA-FB77-42C4-92A5-59BF814D9014}" srcOrd="1" destOrd="0" presId="urn:microsoft.com/office/officeart/2005/8/layout/list1"/>
    <dgm:cxn modelId="{9D16708E-A1AA-41C6-A749-DDF44C3F0B92}" srcId="{034BFBE2-8B6F-43D7-AD82-27C1A441EA47}" destId="{E925BE7A-A609-4DF0-9FA5-F6115729EF47}" srcOrd="0" destOrd="0" parTransId="{FE33F549-0BC4-4CAD-B57B-C96ECEAE5DB3}" sibTransId="{1F049CCA-9740-4A5C-9F0D-694E3B4BC0CC}"/>
    <dgm:cxn modelId="{CE2DC19C-9DCA-45F6-ACD2-A074188C2404}" srcId="{C108FA02-47F2-44D1-82FA-30B5AC62907F}" destId="{80488E4C-4F61-496C-AE5F-8C47964529D9}" srcOrd="0" destOrd="0" parTransId="{538FDBE7-620F-4FE7-9399-2A65C64AF4C4}" sibTransId="{E7D94FBC-375D-4943-B8AE-F6CF9C00E147}"/>
    <dgm:cxn modelId="{F1524C9E-DA80-44A4-9A4C-E1160956C90D}" srcId="{0F94AA50-9046-43A7-886B-83C929404742}" destId="{C108FA02-47F2-44D1-82FA-30B5AC62907F}" srcOrd="0" destOrd="0" parTransId="{952A59C4-8471-4FCF-A83F-FCF1DDA10155}" sibTransId="{1C403654-BD81-41C9-8115-F7EEA0C5F978}"/>
    <dgm:cxn modelId="{DB13C19F-4234-445D-877A-F4C59607C0F9}" type="presOf" srcId="{80488E4C-4F61-496C-AE5F-8C47964529D9}" destId="{2C2E95E7-6FE8-4BBC-B727-F24B9E5D3F75}" srcOrd="0" destOrd="0" presId="urn:microsoft.com/office/officeart/2005/8/layout/list1"/>
    <dgm:cxn modelId="{99CD0DAB-9118-4096-81C6-87CE30287639}" type="presOf" srcId="{0F94AA50-9046-43A7-886B-83C929404742}" destId="{674F9A28-BAE7-40E2-8C59-BD6F959B9D9F}" srcOrd="0" destOrd="0" presId="urn:microsoft.com/office/officeart/2005/8/layout/list1"/>
    <dgm:cxn modelId="{CF7390AD-B10B-4D58-8D82-4267C844EB93}" type="presOf" srcId="{C108FA02-47F2-44D1-82FA-30B5AC62907F}" destId="{41470006-6681-4E9B-9151-44AFC65E7E59}" srcOrd="0" destOrd="0" presId="urn:microsoft.com/office/officeart/2005/8/layout/list1"/>
    <dgm:cxn modelId="{79C219B0-A688-4AA0-A81D-5C1249E8E0B1}" type="presOf" srcId="{C108FA02-47F2-44D1-82FA-30B5AC62907F}" destId="{21F57EE4-2468-4DD0-8275-1DECBED1BE8D}" srcOrd="1" destOrd="0" presId="urn:microsoft.com/office/officeart/2005/8/layout/list1"/>
    <dgm:cxn modelId="{A006D7BE-B3DE-4AFC-8511-8E7B14235CAB}" srcId="{0F94AA50-9046-43A7-886B-83C929404742}" destId="{8AAB07E1-E987-4171-9B99-AF2A469C33FE}" srcOrd="1" destOrd="0" parTransId="{E83C2635-183D-4587-84B5-9F0DD452917D}" sibTransId="{0FC8603C-69F6-41B5-91A4-E399D6109C20}"/>
    <dgm:cxn modelId="{988393C1-C622-4F72-87A4-01CEB90FF372}" srcId="{0F94AA50-9046-43A7-886B-83C929404742}" destId="{034BFBE2-8B6F-43D7-AD82-27C1A441EA47}" srcOrd="2" destOrd="0" parTransId="{0C6E6A79-A239-48F3-BF1A-35E0443FBCDF}" sibTransId="{6F36E0F1-CF7B-4D53-BB67-2C44EBDD615A}"/>
    <dgm:cxn modelId="{5A9F3FCC-FD44-4AAA-BC37-7F47316D7FD1}" type="presOf" srcId="{BCBCCB18-BA41-4A3C-B854-A0EC20A574BA}" destId="{61640AC8-ECB8-49F6-A33E-0C4C808F267D}" srcOrd="0" destOrd="0" presId="urn:microsoft.com/office/officeart/2005/8/layout/list1"/>
    <dgm:cxn modelId="{92A9FDCC-300D-4A47-81A7-A6636C8882D8}" type="presOf" srcId="{034BFBE2-8B6F-43D7-AD82-27C1A441EA47}" destId="{22BF598D-44DB-4EDD-BF7C-FA0C3530F499}" srcOrd="0" destOrd="0" presId="urn:microsoft.com/office/officeart/2005/8/layout/list1"/>
    <dgm:cxn modelId="{73E2C7E2-C76B-4552-85FA-5A4964336ACD}" type="presOf" srcId="{8AAB07E1-E987-4171-9B99-AF2A469C33FE}" destId="{10AAA1FC-F98E-45F6-AD1E-7F35232A96BA}" srcOrd="0" destOrd="0" presId="urn:microsoft.com/office/officeart/2005/8/layout/list1"/>
    <dgm:cxn modelId="{8528FCBE-1756-4E90-BE48-9D473AD3FA71}" type="presParOf" srcId="{674F9A28-BAE7-40E2-8C59-BD6F959B9D9F}" destId="{F311221D-25F6-4CDA-9717-89470327E8F9}" srcOrd="0" destOrd="0" presId="urn:microsoft.com/office/officeart/2005/8/layout/list1"/>
    <dgm:cxn modelId="{90A7271F-E52C-4DBC-A030-A461C8BE323C}" type="presParOf" srcId="{F311221D-25F6-4CDA-9717-89470327E8F9}" destId="{41470006-6681-4E9B-9151-44AFC65E7E59}" srcOrd="0" destOrd="0" presId="urn:microsoft.com/office/officeart/2005/8/layout/list1"/>
    <dgm:cxn modelId="{2A5D38E2-2463-4302-8B74-2F22F5143412}" type="presParOf" srcId="{F311221D-25F6-4CDA-9717-89470327E8F9}" destId="{21F57EE4-2468-4DD0-8275-1DECBED1BE8D}" srcOrd="1" destOrd="0" presId="urn:microsoft.com/office/officeart/2005/8/layout/list1"/>
    <dgm:cxn modelId="{2E08FC2D-60EC-4D18-94C5-4368EA3E23FF}" type="presParOf" srcId="{674F9A28-BAE7-40E2-8C59-BD6F959B9D9F}" destId="{AF5AAD22-5766-41BA-B307-E14F24B303F1}" srcOrd="1" destOrd="0" presId="urn:microsoft.com/office/officeart/2005/8/layout/list1"/>
    <dgm:cxn modelId="{468F6EB8-6541-4F66-8CB5-9F7238AB5CD4}" type="presParOf" srcId="{674F9A28-BAE7-40E2-8C59-BD6F959B9D9F}" destId="{2C2E95E7-6FE8-4BBC-B727-F24B9E5D3F75}" srcOrd="2" destOrd="0" presId="urn:microsoft.com/office/officeart/2005/8/layout/list1"/>
    <dgm:cxn modelId="{6227EA97-C490-4A60-BF89-63AA55EEA38B}" type="presParOf" srcId="{674F9A28-BAE7-40E2-8C59-BD6F959B9D9F}" destId="{34B388B6-DFC3-4236-A68D-CA495E2177DC}" srcOrd="3" destOrd="0" presId="urn:microsoft.com/office/officeart/2005/8/layout/list1"/>
    <dgm:cxn modelId="{23283905-B48A-4EC8-9A9B-C47B1464F008}" type="presParOf" srcId="{674F9A28-BAE7-40E2-8C59-BD6F959B9D9F}" destId="{C547B7CC-A99F-4309-B2A0-062D9F30AE83}" srcOrd="4" destOrd="0" presId="urn:microsoft.com/office/officeart/2005/8/layout/list1"/>
    <dgm:cxn modelId="{83997086-BD2E-4D4A-8755-068A0E203878}" type="presParOf" srcId="{C547B7CC-A99F-4309-B2A0-062D9F30AE83}" destId="{10AAA1FC-F98E-45F6-AD1E-7F35232A96BA}" srcOrd="0" destOrd="0" presId="urn:microsoft.com/office/officeart/2005/8/layout/list1"/>
    <dgm:cxn modelId="{F1C3B39D-E234-4857-A32C-0CFB938C293D}" type="presParOf" srcId="{C547B7CC-A99F-4309-B2A0-062D9F30AE83}" destId="{7FCC37B0-344D-41A3-A6BB-2E7CA38581C1}" srcOrd="1" destOrd="0" presId="urn:microsoft.com/office/officeart/2005/8/layout/list1"/>
    <dgm:cxn modelId="{67597A25-08C7-470A-B8B4-767031502EC6}" type="presParOf" srcId="{674F9A28-BAE7-40E2-8C59-BD6F959B9D9F}" destId="{C31ED96B-5E75-40DE-ADCF-302EB51B917A}" srcOrd="5" destOrd="0" presId="urn:microsoft.com/office/officeart/2005/8/layout/list1"/>
    <dgm:cxn modelId="{D2886162-9B59-4B97-864E-E60712BDFE5B}" type="presParOf" srcId="{674F9A28-BAE7-40E2-8C59-BD6F959B9D9F}" destId="{61640AC8-ECB8-49F6-A33E-0C4C808F267D}" srcOrd="6" destOrd="0" presId="urn:microsoft.com/office/officeart/2005/8/layout/list1"/>
    <dgm:cxn modelId="{759EE82C-8270-4C22-BAF3-8DF59009879C}" type="presParOf" srcId="{674F9A28-BAE7-40E2-8C59-BD6F959B9D9F}" destId="{36F7CC03-6E22-4C4A-8712-5E9A3C29BA81}" srcOrd="7" destOrd="0" presId="urn:microsoft.com/office/officeart/2005/8/layout/list1"/>
    <dgm:cxn modelId="{42DD4ED3-8704-4096-A7E8-191AD90138C4}" type="presParOf" srcId="{674F9A28-BAE7-40E2-8C59-BD6F959B9D9F}" destId="{B10B6664-50B6-4F90-8BF2-406881132ADD}" srcOrd="8" destOrd="0" presId="urn:microsoft.com/office/officeart/2005/8/layout/list1"/>
    <dgm:cxn modelId="{0F16B11A-3D3C-4C5C-B0EE-A4FD72D451E6}" type="presParOf" srcId="{B10B6664-50B6-4F90-8BF2-406881132ADD}" destId="{22BF598D-44DB-4EDD-BF7C-FA0C3530F499}" srcOrd="0" destOrd="0" presId="urn:microsoft.com/office/officeart/2005/8/layout/list1"/>
    <dgm:cxn modelId="{357C8EB5-7C90-49D7-A743-94BBDB124757}" type="presParOf" srcId="{B10B6664-50B6-4F90-8BF2-406881132ADD}" destId="{668370EA-FB77-42C4-92A5-59BF814D9014}" srcOrd="1" destOrd="0" presId="urn:microsoft.com/office/officeart/2005/8/layout/list1"/>
    <dgm:cxn modelId="{4F5F8461-6933-4869-8893-CAD8BA9037FC}" type="presParOf" srcId="{674F9A28-BAE7-40E2-8C59-BD6F959B9D9F}" destId="{3AB105B1-4700-40BF-814D-11D06D593CDD}" srcOrd="9" destOrd="0" presId="urn:microsoft.com/office/officeart/2005/8/layout/list1"/>
    <dgm:cxn modelId="{95DC5C9B-BC41-4C37-A912-E123E3DB1552}" type="presParOf" srcId="{674F9A28-BAE7-40E2-8C59-BD6F959B9D9F}" destId="{ED90D40A-9CF3-4F67-A32C-08DC20B8890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E95E7-6FE8-4BBC-B727-F24B9E5D3F75}">
      <dsp:nvSpPr>
        <dsp:cNvPr id="0" name=""/>
        <dsp:cNvSpPr/>
      </dsp:nvSpPr>
      <dsp:spPr>
        <a:xfrm>
          <a:off x="0" y="446176"/>
          <a:ext cx="9023659" cy="807975"/>
        </a:xfrm>
        <a:prstGeom prst="rect">
          <a:avLst/>
        </a:prstGeom>
        <a:solidFill>
          <a:srgbClr val="D1A3FF">
            <a:alpha val="90000"/>
          </a:srgb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0336" tIns="395732" rIns="70033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tables in your database</a:t>
          </a:r>
        </a:p>
      </dsp:txBody>
      <dsp:txXfrm>
        <a:off x="0" y="446176"/>
        <a:ext cx="9023659" cy="807975"/>
      </dsp:txXfrm>
    </dsp:sp>
    <dsp:sp modelId="{21F57EE4-2468-4DD0-8275-1DECBED1BE8D}">
      <dsp:nvSpPr>
        <dsp:cNvPr id="0" name=""/>
        <dsp:cNvSpPr/>
      </dsp:nvSpPr>
      <dsp:spPr>
        <a:xfrm>
          <a:off x="451182" y="165736"/>
          <a:ext cx="6316561" cy="560880"/>
        </a:xfrm>
        <a:prstGeom prst="roundRect">
          <a:avLst/>
        </a:prstGeom>
        <a:solidFill>
          <a:srgbClr val="8250B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751" tIns="0" rIns="238751" bIns="0" numCol="1" spcCol="1270" anchor="ctr" anchorCtr="0">
          <a:noAutofit/>
        </a:bodyPr>
        <a:lstStyle/>
        <a:p>
          <a:pPr marL="0" lvl="0" indent="0" algn="l" defTabSz="844550">
            <a:lnSpc>
              <a:spcPct val="90000"/>
            </a:lnSpc>
            <a:spcBef>
              <a:spcPct val="0"/>
            </a:spcBef>
            <a:spcAft>
              <a:spcPct val="35000"/>
            </a:spcAft>
            <a:buNone/>
          </a:pPr>
          <a:r>
            <a:rPr lang="en-US" sz="1900" kern="1200" dirty="0"/>
            <a:t>Entity Sets</a:t>
          </a:r>
        </a:p>
      </dsp:txBody>
      <dsp:txXfrm>
        <a:off x="478562" y="193116"/>
        <a:ext cx="6261801" cy="506120"/>
      </dsp:txXfrm>
    </dsp:sp>
    <dsp:sp modelId="{61640AC8-ECB8-49F6-A33E-0C4C808F267D}">
      <dsp:nvSpPr>
        <dsp:cNvPr id="0" name=""/>
        <dsp:cNvSpPr/>
      </dsp:nvSpPr>
      <dsp:spPr>
        <a:xfrm>
          <a:off x="0" y="1637191"/>
          <a:ext cx="9023659" cy="807975"/>
        </a:xfrm>
        <a:prstGeom prst="rect">
          <a:avLst/>
        </a:prstGeom>
        <a:solidFill>
          <a:srgbClr val="D1A3FF">
            <a:alpha val="90000"/>
          </a:srgb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0336" tIns="395732" rIns="70033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Information such as property, facts you need to describe </a:t>
          </a:r>
          <a:r>
            <a:rPr lang="en-US" sz="1900" kern="1200"/>
            <a:t>each table</a:t>
          </a:r>
          <a:endParaRPr lang="en-US" sz="1900" kern="1200" dirty="0"/>
        </a:p>
      </dsp:txBody>
      <dsp:txXfrm>
        <a:off x="0" y="1637191"/>
        <a:ext cx="9023659" cy="807975"/>
      </dsp:txXfrm>
    </dsp:sp>
    <dsp:sp modelId="{7FCC37B0-344D-41A3-A6BB-2E7CA38581C1}">
      <dsp:nvSpPr>
        <dsp:cNvPr id="0" name=""/>
        <dsp:cNvSpPr/>
      </dsp:nvSpPr>
      <dsp:spPr>
        <a:xfrm>
          <a:off x="451182" y="1356751"/>
          <a:ext cx="6316561" cy="560880"/>
        </a:xfrm>
        <a:prstGeom prst="roundRect">
          <a:avLst/>
        </a:prstGeom>
        <a:solidFill>
          <a:srgbClr val="7043A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751" tIns="0" rIns="238751" bIns="0" numCol="1" spcCol="1270" anchor="ctr" anchorCtr="0">
          <a:noAutofit/>
        </a:bodyPr>
        <a:lstStyle/>
        <a:p>
          <a:pPr marL="0" lvl="0" indent="0" algn="l" defTabSz="844550">
            <a:lnSpc>
              <a:spcPct val="90000"/>
            </a:lnSpc>
            <a:spcBef>
              <a:spcPct val="0"/>
            </a:spcBef>
            <a:spcAft>
              <a:spcPct val="35000"/>
            </a:spcAft>
            <a:buNone/>
          </a:pPr>
          <a:r>
            <a:rPr lang="en-US" sz="1900" kern="1200" dirty="0"/>
            <a:t>Attributes</a:t>
          </a:r>
        </a:p>
      </dsp:txBody>
      <dsp:txXfrm>
        <a:off x="478562" y="1384131"/>
        <a:ext cx="6261801" cy="506120"/>
      </dsp:txXfrm>
    </dsp:sp>
    <dsp:sp modelId="{ED90D40A-9CF3-4F67-A32C-08DC20B88905}">
      <dsp:nvSpPr>
        <dsp:cNvPr id="0" name=""/>
        <dsp:cNvSpPr/>
      </dsp:nvSpPr>
      <dsp:spPr>
        <a:xfrm>
          <a:off x="0" y="2828206"/>
          <a:ext cx="9023659" cy="807975"/>
        </a:xfrm>
        <a:prstGeom prst="rect">
          <a:avLst/>
        </a:prstGeom>
        <a:solidFill>
          <a:srgbClr val="D1A3FF">
            <a:alpha val="90000"/>
          </a:srgb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0336" tIns="395732" rIns="70033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How tables are linked together: one-to-one, one-to-many, many-to-many</a:t>
          </a:r>
        </a:p>
      </dsp:txBody>
      <dsp:txXfrm>
        <a:off x="0" y="2828206"/>
        <a:ext cx="9023659" cy="807975"/>
      </dsp:txXfrm>
    </dsp:sp>
    <dsp:sp modelId="{668370EA-FB77-42C4-92A5-59BF814D9014}">
      <dsp:nvSpPr>
        <dsp:cNvPr id="0" name=""/>
        <dsp:cNvSpPr/>
      </dsp:nvSpPr>
      <dsp:spPr>
        <a:xfrm>
          <a:off x="451182" y="2547766"/>
          <a:ext cx="6316561" cy="560880"/>
        </a:xfrm>
        <a:prstGeom prst="roundRect">
          <a:avLst/>
        </a:prstGeom>
        <a:solidFill>
          <a:srgbClr val="7043A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751" tIns="0" rIns="238751" bIns="0" numCol="1" spcCol="1270" anchor="ctr" anchorCtr="0">
          <a:noAutofit/>
        </a:bodyPr>
        <a:lstStyle/>
        <a:p>
          <a:pPr marL="0" lvl="0" indent="0" algn="l" defTabSz="844550">
            <a:lnSpc>
              <a:spcPct val="90000"/>
            </a:lnSpc>
            <a:spcBef>
              <a:spcPct val="0"/>
            </a:spcBef>
            <a:spcAft>
              <a:spcPct val="35000"/>
            </a:spcAft>
            <a:buNone/>
          </a:pPr>
          <a:r>
            <a:rPr lang="en-US" sz="1900" kern="1200" dirty="0"/>
            <a:t>Relationships</a:t>
          </a:r>
        </a:p>
      </dsp:txBody>
      <dsp:txXfrm>
        <a:off x="478562" y="2575146"/>
        <a:ext cx="626180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551F1-3E25-2744-9BE7-0A04F579F8FB}" type="datetimeFigureOut">
              <a:rPr lang="en-US" smtClean="0"/>
              <a:t>7/20/2019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FCC0C-D0C0-7443-B7C0-AFE35D3A82E0}" type="slidenum">
              <a:rPr lang="en-US" smtClean="0"/>
              <a:t>‹#›</a:t>
            </a:fld>
            <a:endParaRPr lang="en-US"/>
          </a:p>
        </p:txBody>
      </p:sp>
    </p:spTree>
    <p:extLst>
      <p:ext uri="{BB962C8B-B14F-4D97-AF65-F5344CB8AC3E}">
        <p14:creationId xmlns:p14="http://schemas.microsoft.com/office/powerpoint/2010/main" val="210889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demand for database would only go up as complexity of information increases.</a:t>
            </a:r>
            <a:endParaRPr lang="en-US" dirty="0"/>
          </a:p>
        </p:txBody>
      </p:sp>
      <p:sp>
        <p:nvSpPr>
          <p:cNvPr id="4" name="Slide Number Placeholder 3"/>
          <p:cNvSpPr>
            <a:spLocks noGrp="1"/>
          </p:cNvSpPr>
          <p:nvPr>
            <p:ph type="sldNum" sz="quarter" idx="5"/>
          </p:nvPr>
        </p:nvSpPr>
        <p:spPr/>
        <p:txBody>
          <a:bodyPr/>
          <a:lstStyle/>
          <a:p>
            <a:fld id="{CDDFCC0C-D0C0-7443-B7C0-AFE35D3A82E0}" type="slidenum">
              <a:rPr lang="en-US" smtClean="0"/>
              <a:t>3</a:t>
            </a:fld>
            <a:endParaRPr lang="en-US"/>
          </a:p>
        </p:txBody>
      </p:sp>
    </p:spTree>
    <p:extLst>
      <p:ext uri="{BB962C8B-B14F-4D97-AF65-F5344CB8AC3E}">
        <p14:creationId xmlns:p14="http://schemas.microsoft.com/office/powerpoint/2010/main" val="218160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4</a:t>
            </a:fld>
            <a:endParaRPr lang="en-US"/>
          </a:p>
        </p:txBody>
      </p:sp>
    </p:spTree>
    <p:extLst>
      <p:ext uri="{BB962C8B-B14F-4D97-AF65-F5344CB8AC3E}">
        <p14:creationId xmlns:p14="http://schemas.microsoft.com/office/powerpoint/2010/main" val="140129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Each entity has a unique ID/primary key and followed by attributes.</a:t>
            </a:r>
          </a:p>
          <a:p>
            <a:pPr marL="171450" indent="-171450">
              <a:buFontTx/>
              <a:buChar char="-"/>
            </a:pPr>
            <a:r>
              <a:rPr lang="en-US" dirty="0"/>
              <a:t>Explain </a:t>
            </a:r>
            <a:r>
              <a:rPr lang="en-US" b="1" dirty="0"/>
              <a:t>one mandatory to optional many relationship: </a:t>
            </a:r>
            <a:r>
              <a:rPr lang="en-US" b="0" dirty="0"/>
              <a:t>one video can have none to many transcriptions and 1 transcription must belong to one and only one video</a:t>
            </a:r>
            <a:endParaRPr lang="en-US" b="1" dirty="0"/>
          </a:p>
          <a:p>
            <a:pPr marL="171450" indent="-171450">
              <a:buFontTx/>
              <a:buChar char="-"/>
            </a:pPr>
            <a:r>
              <a:rPr lang="en-US" sz="1200" b="1" i="0" kern="1200" dirty="0">
                <a:solidFill>
                  <a:schemeClr val="tx1"/>
                </a:solidFill>
                <a:effectLst/>
                <a:latin typeface="+mn-lt"/>
                <a:ea typeface="+mn-ea"/>
                <a:cs typeface="+mn-cs"/>
              </a:rPr>
              <a:t>Foreign key</a:t>
            </a:r>
            <a:r>
              <a:rPr lang="en-US" sz="1200" b="0" i="0" kern="1200" dirty="0">
                <a:solidFill>
                  <a:schemeClr val="tx1"/>
                </a:solidFill>
                <a:effectLst/>
                <a:latin typeface="+mn-lt"/>
                <a:ea typeface="+mn-ea"/>
                <a:cs typeface="+mn-cs"/>
              </a:rPr>
              <a:t>: For a typical one-to many, the foreign key stays with the child entity set on the many side, where it references the primary key of the parent entity set on the one side</a:t>
            </a:r>
          </a:p>
          <a:p>
            <a:pPr marL="171450" indent="-171450" fontAlgn="base">
              <a:buFontTx/>
              <a:buChar char="-"/>
            </a:pPr>
            <a:r>
              <a:rPr lang="en-US" sz="1200" b="0" i="0" kern="1200" dirty="0">
                <a:solidFill>
                  <a:schemeClr val="tx1"/>
                </a:solidFill>
                <a:effectLst/>
                <a:latin typeface="+mn-lt"/>
                <a:ea typeface="+mn-ea"/>
                <a:cs typeface="+mn-cs"/>
              </a:rPr>
              <a:t>If the foreign key becomes part of the primary key in the child entity set, that makes the entity set weak. Which means, you can also create the Transcription table with the FK </a:t>
            </a:r>
            <a:r>
              <a:rPr lang="en-US" sz="1200" b="0" i="0" kern="1200" dirty="0" err="1">
                <a:solidFill>
                  <a:schemeClr val="tx1"/>
                </a:solidFill>
                <a:effectLst/>
                <a:latin typeface="+mn-lt"/>
                <a:ea typeface="+mn-ea"/>
                <a:cs typeface="+mn-cs"/>
              </a:rPr>
              <a:t>VideoID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StartTime</a:t>
            </a:r>
            <a:r>
              <a:rPr lang="en-US" sz="1200" b="0" i="0" kern="1200" dirty="0">
                <a:solidFill>
                  <a:schemeClr val="tx1"/>
                </a:solidFill>
                <a:effectLst/>
                <a:latin typeface="+mn-lt"/>
                <a:ea typeface="+mn-ea"/>
                <a:cs typeface="+mn-cs"/>
              </a:rPr>
              <a:t> both being the Primary Key, but it will make your Transcription entity set </a:t>
            </a:r>
            <a:r>
              <a:rPr lang="en-US" sz="1200" b="1" i="0" kern="1200" dirty="0">
                <a:solidFill>
                  <a:schemeClr val="tx1"/>
                </a:solidFill>
                <a:effectLst/>
                <a:latin typeface="+mn-lt"/>
                <a:ea typeface="+mn-ea"/>
                <a:cs typeface="+mn-cs"/>
              </a:rPr>
              <a:t>weak</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CDDFCC0C-D0C0-7443-B7C0-AFE35D3A82E0}" type="slidenum">
              <a:rPr lang="en-US" smtClean="0"/>
              <a:t>5</a:t>
            </a:fld>
            <a:endParaRPr lang="en-US"/>
          </a:p>
        </p:txBody>
      </p:sp>
    </p:spTree>
    <p:extLst>
      <p:ext uri="{BB962C8B-B14F-4D97-AF65-F5344CB8AC3E}">
        <p14:creationId xmlns:p14="http://schemas.microsoft.com/office/powerpoint/2010/main" val="253515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AU"/>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31989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82675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079316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695" y="2557902"/>
            <a:ext cx="3423519" cy="1184085"/>
          </a:xfrm>
          <a:prstGeom prst="rect">
            <a:avLst/>
          </a:prstGeom>
        </p:spPr>
      </p:pic>
      <p:cxnSp>
        <p:nvCxnSpPr>
          <p:cNvPr id="9" name="Straight Connector 8"/>
          <p:cNvCxnSpPr>
            <a:cxnSpLocks/>
          </p:cNvCxnSpPr>
          <p:nvPr userDrawn="1"/>
        </p:nvCxnSpPr>
        <p:spPr>
          <a:xfrm>
            <a:off x="5877645" y="1219200"/>
            <a:ext cx="0" cy="454342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6265869" y="2483910"/>
            <a:ext cx="5926137" cy="1410758"/>
          </a:xfrm>
          <a:ln>
            <a:noFill/>
          </a:ln>
        </p:spPr>
        <p:txBody>
          <a:bodyPr>
            <a:normAutofit/>
          </a:bodyPr>
          <a:lstStyle>
            <a:lvl1pPr marL="0" indent="0">
              <a:buNone/>
              <a:defRPr sz="9600">
                <a:latin typeface="Segoe UI Light" panose="020B0502040204020203" pitchFamily="34" charset="0"/>
                <a:cs typeface="Segoe UI Light" panose="020B0502040204020203" pitchFamily="34" charset="0"/>
              </a:defRPr>
            </a:lvl1pPr>
          </a:lstStyle>
          <a:p>
            <a:pPr lvl="0"/>
            <a:r>
              <a:rPr lang="en-US" dirty="0"/>
              <a:t>Title</a:t>
            </a:r>
            <a:endParaRPr lang="en-NZ" dirty="0"/>
          </a:p>
        </p:txBody>
      </p:sp>
      <p:sp>
        <p:nvSpPr>
          <p:cNvPr id="14" name="Text Placeholder 13"/>
          <p:cNvSpPr>
            <a:spLocks noGrp="1"/>
          </p:cNvSpPr>
          <p:nvPr>
            <p:ph type="body" sz="quarter" idx="11" hasCustomPrompt="1"/>
          </p:nvPr>
        </p:nvSpPr>
        <p:spPr>
          <a:xfrm>
            <a:off x="6265863" y="4071946"/>
            <a:ext cx="5715000" cy="1482725"/>
          </a:xfrm>
        </p:spPr>
        <p:txBody>
          <a:bodyPr/>
          <a:lstStyle>
            <a:lvl1pPr marL="0" indent="0">
              <a:buNone/>
              <a:defRPr baseline="0"/>
            </a:lvl1pPr>
          </a:lstStyle>
          <a:p>
            <a:pPr lvl="0"/>
            <a:r>
              <a:rPr lang="en-NZ" dirty="0"/>
              <a:t>Subtitle</a:t>
            </a:r>
          </a:p>
        </p:txBody>
      </p:sp>
    </p:spTree>
    <p:extLst>
      <p:ext uri="{BB962C8B-B14F-4D97-AF65-F5344CB8AC3E}">
        <p14:creationId xmlns:p14="http://schemas.microsoft.com/office/powerpoint/2010/main" val="334325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006475"/>
          </a:xfrm>
        </p:spPr>
        <p:txBody>
          <a:bodyPr/>
          <a:lstStyle/>
          <a:p>
            <a:r>
              <a:rPr lang="en-AU"/>
              <a:t>Click to edit Master title style</a:t>
            </a:r>
            <a:endParaRPr lang="en-US" dirty="0"/>
          </a:p>
        </p:txBody>
      </p:sp>
      <p:sp>
        <p:nvSpPr>
          <p:cNvPr id="3" name="Content Placeholder 2"/>
          <p:cNvSpPr>
            <a:spLocks noGrp="1"/>
          </p:cNvSpPr>
          <p:nvPr>
            <p:ph idx="1"/>
          </p:nvPr>
        </p:nvSpPr>
        <p:spPr>
          <a:xfrm>
            <a:off x="838200" y="1558637"/>
            <a:ext cx="10515600" cy="426027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28016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6"/>
            <a:ext cx="10515600" cy="2852737"/>
          </a:xfrm>
        </p:spPr>
        <p:txBody>
          <a:bodyPr anchor="b"/>
          <a:lstStyle>
            <a:lvl1pPr>
              <a:defRPr sz="6000"/>
            </a:lvl1pPr>
          </a:lstStyle>
          <a:p>
            <a:r>
              <a:rPr lang="en-AU"/>
              <a:t>Click to edit Master title style</a:t>
            </a:r>
            <a:endParaRPr lang="en-US"/>
          </a:p>
        </p:txBody>
      </p:sp>
      <p:sp>
        <p:nvSpPr>
          <p:cNvPr id="3" name="Text Placeholder 2"/>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F4356D17-FE2B-4A42-AE6B-E0B8894B79EA}"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727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F4356D17-FE2B-4A42-AE6B-E0B8894B79EA}"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86122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AU"/>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F4356D17-FE2B-4A42-AE6B-E0B8894B79EA}" type="datetimeFigureOut">
              <a:rPr lang="en-US" smtClean="0"/>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35415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F4356D17-FE2B-4A42-AE6B-E0B8894B79EA}" type="datetimeFigureOut">
              <a:rPr lang="en-US" smtClean="0"/>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3224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56D17-FE2B-4A42-AE6B-E0B8894B79EA}" type="datetimeFigureOut">
              <a:rPr lang="en-US" smtClean="0"/>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10217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F4356D17-FE2B-4A42-AE6B-E0B8894B79EA}"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4447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Picture Placeholder 2"/>
          <p:cNvSpPr>
            <a:spLocks noGrp="1"/>
          </p:cNvSpPr>
          <p:nvPr>
            <p:ph type="pic" idx="1"/>
          </p:nvPr>
        </p:nvSpPr>
        <p:spPr>
          <a:xfrm>
            <a:off x="5183188" y="98743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F4356D17-FE2B-4A42-AE6B-E0B8894B79EA}"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23387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56D17-FE2B-4A42-AE6B-E0B8894B79EA}" type="datetimeFigureOut">
              <a:rPr lang="en-US" smtClean="0"/>
              <a:t>7/20/2019</a:t>
            </a:fld>
            <a:endParaRPr lang="en-US"/>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0EFF4-F54B-2545-810D-BBBBC8A7D728}" type="slidenum">
              <a:rPr lang="en-US" smtClean="0"/>
              <a:t>‹#›</a:t>
            </a:fld>
            <a:endParaRPr lang="en-US"/>
          </a:p>
        </p:txBody>
      </p:sp>
      <p:sp>
        <p:nvSpPr>
          <p:cNvPr id="7" name="Rectangle 6"/>
          <p:cNvSpPr/>
          <p:nvPr userDrawn="1"/>
        </p:nvSpPr>
        <p:spPr>
          <a:xfrm>
            <a:off x="1" y="6061588"/>
            <a:ext cx="12192000" cy="796412"/>
          </a:xfrm>
          <a:prstGeom prst="rect">
            <a:avLst/>
          </a:prstGeom>
          <a:solidFill>
            <a:srgbClr val="7043A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1788" y="6169862"/>
            <a:ext cx="1649515" cy="606763"/>
          </a:xfrm>
          <a:prstGeom prst="rect">
            <a:avLst/>
          </a:prstGeom>
        </p:spPr>
      </p:pic>
      <p:pic>
        <p:nvPicPr>
          <p:cNvPr id="9" name="Pictur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698579" y="6147475"/>
            <a:ext cx="401820" cy="599731"/>
          </a:xfrm>
          <a:prstGeom prst="rect">
            <a:avLst/>
          </a:prstGeom>
        </p:spPr>
      </p:pic>
    </p:spTree>
    <p:extLst>
      <p:ext uri="{BB962C8B-B14F-4D97-AF65-F5344CB8AC3E}">
        <p14:creationId xmlns:p14="http://schemas.microsoft.com/office/powerpoint/2010/main" val="128158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C71BF7-DE40-47A5-9CFC-4BB0EF6BC82F}"/>
              </a:ext>
            </a:extLst>
          </p:cNvPr>
          <p:cNvSpPr>
            <a:spLocks noGrp="1"/>
          </p:cNvSpPr>
          <p:nvPr>
            <p:ph type="body" sz="quarter" idx="10"/>
          </p:nvPr>
        </p:nvSpPr>
        <p:spPr>
          <a:xfrm>
            <a:off x="7234866" y="2867320"/>
            <a:ext cx="4654209" cy="591683"/>
          </a:xfrm>
        </p:spPr>
        <p:txBody>
          <a:bodyPr>
            <a:noAutofit/>
          </a:bodyPr>
          <a:lstStyle/>
          <a:p>
            <a:r>
              <a:rPr lang="en-NZ" sz="3600" dirty="0">
                <a:solidFill>
                  <a:srgbClr val="7043A2"/>
                </a:solidFill>
              </a:rPr>
              <a:t>Relational Database</a:t>
            </a:r>
          </a:p>
        </p:txBody>
      </p:sp>
    </p:spTree>
    <p:extLst>
      <p:ext uri="{BB962C8B-B14F-4D97-AF65-F5344CB8AC3E}">
        <p14:creationId xmlns:p14="http://schemas.microsoft.com/office/powerpoint/2010/main" val="90381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4F6F-D847-4F48-A68B-DBCF69D730AB}"/>
              </a:ext>
            </a:extLst>
          </p:cNvPr>
          <p:cNvSpPr>
            <a:spLocks noGrp="1"/>
          </p:cNvSpPr>
          <p:nvPr>
            <p:ph type="title"/>
          </p:nvPr>
        </p:nvSpPr>
        <p:spPr/>
        <p:txBody>
          <a:bodyPr>
            <a:noAutofit/>
          </a:bodyPr>
          <a:lstStyle/>
          <a:p>
            <a:r>
              <a:rPr lang="en-US" sz="3600" dirty="0"/>
              <a:t>Content</a:t>
            </a:r>
          </a:p>
        </p:txBody>
      </p:sp>
      <p:sp>
        <p:nvSpPr>
          <p:cNvPr id="3" name="Content Placeholder 2">
            <a:extLst>
              <a:ext uri="{FF2B5EF4-FFF2-40B4-BE49-F238E27FC236}">
                <a16:creationId xmlns:a16="http://schemas.microsoft.com/office/drawing/2014/main" id="{41F59AA9-2AAB-43AB-9B91-2DB12F921C1B}"/>
              </a:ext>
            </a:extLst>
          </p:cNvPr>
          <p:cNvSpPr>
            <a:spLocks noGrp="1"/>
          </p:cNvSpPr>
          <p:nvPr>
            <p:ph idx="1"/>
          </p:nvPr>
        </p:nvSpPr>
        <p:spPr/>
        <p:txBody>
          <a:bodyPr/>
          <a:lstStyle/>
          <a:p>
            <a:r>
              <a:rPr lang="en-US" dirty="0"/>
              <a:t>Overview</a:t>
            </a:r>
          </a:p>
          <a:p>
            <a:r>
              <a:rPr lang="en-US" dirty="0"/>
              <a:t>Data Model</a:t>
            </a:r>
          </a:p>
          <a:p>
            <a:r>
              <a:rPr lang="en-US" dirty="0"/>
              <a:t>Entity Relationship Diagram (ERD)</a:t>
            </a:r>
          </a:p>
          <a:p>
            <a:r>
              <a:rPr lang="en-US" dirty="0"/>
              <a:t>Associative entity set</a:t>
            </a:r>
          </a:p>
          <a:p>
            <a:r>
              <a:rPr lang="en-US" dirty="0"/>
              <a:t>Further learning topic</a:t>
            </a:r>
          </a:p>
          <a:p>
            <a:r>
              <a:rPr lang="en-US" dirty="0"/>
              <a:t>Summary</a:t>
            </a:r>
          </a:p>
        </p:txBody>
      </p:sp>
    </p:spTree>
    <p:extLst>
      <p:ext uri="{BB962C8B-B14F-4D97-AF65-F5344CB8AC3E}">
        <p14:creationId xmlns:p14="http://schemas.microsoft.com/office/powerpoint/2010/main" val="260744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0B40-6035-42C3-8EF0-F0BC4371477F}"/>
              </a:ext>
            </a:extLst>
          </p:cNvPr>
          <p:cNvSpPr>
            <a:spLocks noGrp="1"/>
          </p:cNvSpPr>
          <p:nvPr>
            <p:ph type="title"/>
          </p:nvPr>
        </p:nvSpPr>
        <p:spPr>
          <a:xfrm>
            <a:off x="838200" y="365129"/>
            <a:ext cx="10515600" cy="691611"/>
          </a:xfrm>
        </p:spPr>
        <p:txBody>
          <a:bodyPr>
            <a:normAutofit fontScale="90000"/>
          </a:bodyPr>
          <a:lstStyle/>
          <a:p>
            <a:r>
              <a:rPr lang="en-US" dirty="0"/>
              <a:t>Relational Database Overview</a:t>
            </a:r>
          </a:p>
        </p:txBody>
      </p:sp>
      <p:sp>
        <p:nvSpPr>
          <p:cNvPr id="3" name="Content Placeholder 2">
            <a:extLst>
              <a:ext uri="{FF2B5EF4-FFF2-40B4-BE49-F238E27FC236}">
                <a16:creationId xmlns:a16="http://schemas.microsoft.com/office/drawing/2014/main" id="{E0374235-EA78-4BAE-B63D-AD4321FD3B12}"/>
              </a:ext>
            </a:extLst>
          </p:cNvPr>
          <p:cNvSpPr>
            <a:spLocks noGrp="1"/>
          </p:cNvSpPr>
          <p:nvPr>
            <p:ph idx="1"/>
          </p:nvPr>
        </p:nvSpPr>
        <p:spPr>
          <a:xfrm>
            <a:off x="838200" y="1128410"/>
            <a:ext cx="10515600" cy="1371600"/>
          </a:xfrm>
        </p:spPr>
        <p:txBody>
          <a:bodyPr>
            <a:normAutofit fontScale="85000" lnSpcReduction="10000"/>
          </a:bodyPr>
          <a:lstStyle/>
          <a:p>
            <a:r>
              <a:rPr lang="en-US" sz="2000" dirty="0"/>
              <a:t>Database is a structured collection of information that recognizes relations between stored items of information.</a:t>
            </a:r>
          </a:p>
          <a:p>
            <a:r>
              <a:rPr lang="en-US" sz="2000" dirty="0"/>
              <a:t>Data are stored in tables (entities) with columns (attributes).</a:t>
            </a:r>
          </a:p>
          <a:p>
            <a:r>
              <a:rPr lang="en-US" sz="2000" dirty="0"/>
              <a:t>Most software applications require a database.</a:t>
            </a:r>
          </a:p>
          <a:p>
            <a:r>
              <a:rPr lang="en-US" sz="2000" dirty="0"/>
              <a:t>Example: Video table that we are using for phase 2</a:t>
            </a:r>
          </a:p>
        </p:txBody>
      </p:sp>
      <p:graphicFrame>
        <p:nvGraphicFramePr>
          <p:cNvPr id="5" name="Table 4">
            <a:extLst>
              <a:ext uri="{FF2B5EF4-FFF2-40B4-BE49-F238E27FC236}">
                <a16:creationId xmlns:a16="http://schemas.microsoft.com/office/drawing/2014/main" id="{19578384-0498-4098-8EE2-741B3EDA5BA4}"/>
              </a:ext>
            </a:extLst>
          </p:cNvPr>
          <p:cNvGraphicFramePr>
            <a:graphicFrameLocks noGrp="1"/>
          </p:cNvGraphicFramePr>
          <p:nvPr>
            <p:extLst>
              <p:ext uri="{D42A27DB-BD31-4B8C-83A1-F6EECF244321}">
                <p14:modId xmlns:p14="http://schemas.microsoft.com/office/powerpoint/2010/main" val="3700593929"/>
              </p:ext>
            </p:extLst>
          </p:nvPr>
        </p:nvGraphicFramePr>
        <p:xfrm>
          <a:off x="1" y="2687220"/>
          <a:ext cx="12192001" cy="3114040"/>
        </p:xfrm>
        <a:graphic>
          <a:graphicData uri="http://schemas.openxmlformats.org/drawingml/2006/table">
            <a:tbl>
              <a:tblPr firstRow="1" bandRow="1">
                <a:tableStyleId>{5C22544A-7EE6-4342-B048-85BDC9FD1C3A}</a:tableStyleId>
              </a:tblPr>
              <a:tblGrid>
                <a:gridCol w="960551">
                  <a:extLst>
                    <a:ext uri="{9D8B030D-6E8A-4147-A177-3AD203B41FA5}">
                      <a16:colId xmlns:a16="http://schemas.microsoft.com/office/drawing/2014/main" val="2858333645"/>
                    </a:ext>
                  </a:extLst>
                </a:gridCol>
                <a:gridCol w="2001849">
                  <a:extLst>
                    <a:ext uri="{9D8B030D-6E8A-4147-A177-3AD203B41FA5}">
                      <a16:colId xmlns:a16="http://schemas.microsoft.com/office/drawing/2014/main" val="1344806829"/>
                    </a:ext>
                  </a:extLst>
                </a:gridCol>
                <a:gridCol w="1384352">
                  <a:extLst>
                    <a:ext uri="{9D8B030D-6E8A-4147-A177-3AD203B41FA5}">
                      <a16:colId xmlns:a16="http://schemas.microsoft.com/office/drawing/2014/main" val="2395490369"/>
                    </a:ext>
                  </a:extLst>
                </a:gridCol>
                <a:gridCol w="3425647">
                  <a:extLst>
                    <a:ext uri="{9D8B030D-6E8A-4147-A177-3AD203B41FA5}">
                      <a16:colId xmlns:a16="http://schemas.microsoft.com/office/drawing/2014/main" val="797863438"/>
                    </a:ext>
                  </a:extLst>
                </a:gridCol>
                <a:gridCol w="3112851">
                  <a:extLst>
                    <a:ext uri="{9D8B030D-6E8A-4147-A177-3AD203B41FA5}">
                      <a16:colId xmlns:a16="http://schemas.microsoft.com/office/drawing/2014/main" val="1098143576"/>
                    </a:ext>
                  </a:extLst>
                </a:gridCol>
                <a:gridCol w="1306751">
                  <a:extLst>
                    <a:ext uri="{9D8B030D-6E8A-4147-A177-3AD203B41FA5}">
                      <a16:colId xmlns:a16="http://schemas.microsoft.com/office/drawing/2014/main" val="2682756932"/>
                    </a:ext>
                  </a:extLst>
                </a:gridCol>
              </a:tblGrid>
              <a:tr h="370840">
                <a:tc>
                  <a:txBody>
                    <a:bodyPr/>
                    <a:lstStyle/>
                    <a:p>
                      <a:r>
                        <a:rPr lang="en-US" dirty="0" err="1"/>
                        <a:t>VideoID</a:t>
                      </a:r>
                      <a:endParaRPr lang="en-US" dirty="0"/>
                    </a:p>
                  </a:txBody>
                  <a:tcPr>
                    <a:solidFill>
                      <a:srgbClr val="8250B4"/>
                    </a:solidFill>
                  </a:tcPr>
                </a:tc>
                <a:tc>
                  <a:txBody>
                    <a:bodyPr/>
                    <a:lstStyle/>
                    <a:p>
                      <a:r>
                        <a:rPr lang="en-US" dirty="0" err="1"/>
                        <a:t>VideoTitle</a:t>
                      </a:r>
                      <a:endParaRPr lang="en-US" dirty="0"/>
                    </a:p>
                  </a:txBody>
                  <a:tcPr>
                    <a:solidFill>
                      <a:srgbClr val="8250B4"/>
                    </a:solidFill>
                  </a:tcPr>
                </a:tc>
                <a:tc>
                  <a:txBody>
                    <a:bodyPr/>
                    <a:lstStyle/>
                    <a:p>
                      <a:r>
                        <a:rPr lang="en-US" dirty="0" err="1"/>
                        <a:t>VideoLength</a:t>
                      </a:r>
                      <a:endParaRPr lang="en-US" dirty="0"/>
                    </a:p>
                  </a:txBody>
                  <a:tcPr>
                    <a:solidFill>
                      <a:srgbClr val="8250B4"/>
                    </a:solidFill>
                  </a:tcPr>
                </a:tc>
                <a:tc>
                  <a:txBody>
                    <a:bodyPr/>
                    <a:lstStyle/>
                    <a:p>
                      <a:r>
                        <a:rPr lang="en-US" dirty="0" err="1"/>
                        <a:t>WebURL</a:t>
                      </a:r>
                      <a:endParaRPr lang="en-US" dirty="0"/>
                    </a:p>
                  </a:txBody>
                  <a:tcPr>
                    <a:solidFill>
                      <a:srgbClr val="8250B4"/>
                    </a:solidFill>
                  </a:tcPr>
                </a:tc>
                <a:tc>
                  <a:txBody>
                    <a:bodyPr/>
                    <a:lstStyle/>
                    <a:p>
                      <a:r>
                        <a:rPr lang="en-US" dirty="0" err="1"/>
                        <a:t>ThumbnailURL</a:t>
                      </a:r>
                      <a:endParaRPr lang="en-US" dirty="0"/>
                    </a:p>
                  </a:txBody>
                  <a:tcPr>
                    <a:solidFill>
                      <a:srgbClr val="8250B4"/>
                    </a:solidFill>
                  </a:tcPr>
                </a:tc>
                <a:tc>
                  <a:txBody>
                    <a:bodyPr/>
                    <a:lstStyle/>
                    <a:p>
                      <a:r>
                        <a:rPr lang="en-US" dirty="0" err="1"/>
                        <a:t>isFavourite</a:t>
                      </a:r>
                      <a:endParaRPr lang="en-US" dirty="0"/>
                    </a:p>
                  </a:txBody>
                  <a:tcPr>
                    <a:solidFill>
                      <a:srgbClr val="8250B4"/>
                    </a:solidFill>
                  </a:tcPr>
                </a:tc>
                <a:extLst>
                  <a:ext uri="{0D108BD9-81ED-4DB2-BD59-A6C34878D82A}">
                    <a16:rowId xmlns:a16="http://schemas.microsoft.com/office/drawing/2014/main" val="2713613186"/>
                  </a:ext>
                </a:extLst>
              </a:tr>
              <a:tr h="370840">
                <a:tc>
                  <a:txBody>
                    <a:bodyPr/>
                    <a:lstStyle/>
                    <a:p>
                      <a:r>
                        <a:rPr lang="en-US" dirty="0"/>
                        <a:t>1</a:t>
                      </a:r>
                    </a:p>
                  </a:txBody>
                  <a:tcPr>
                    <a:solidFill>
                      <a:srgbClr val="D1A3FF"/>
                    </a:solidFill>
                  </a:tcPr>
                </a:tc>
                <a:tc>
                  <a:txBody>
                    <a:bodyPr/>
                    <a:lstStyle/>
                    <a:p>
                      <a:r>
                        <a:rPr lang="en-US" dirty="0"/>
                        <a:t>CS50 2018 - Lecture 0 - Computational Thinking, Scratch</a:t>
                      </a:r>
                    </a:p>
                  </a:txBody>
                  <a:tcPr>
                    <a:solidFill>
                      <a:srgbClr val="D1A3FF"/>
                    </a:solidFill>
                  </a:tcPr>
                </a:tc>
                <a:tc>
                  <a:txBody>
                    <a:bodyPr/>
                    <a:lstStyle/>
                    <a:p>
                      <a:r>
                        <a:rPr lang="en-US" dirty="0"/>
                        <a:t>4235</a:t>
                      </a:r>
                    </a:p>
                  </a:txBody>
                  <a:tcPr>
                    <a:solidFill>
                      <a:srgbClr val="D1A3FF"/>
                    </a:solidFill>
                  </a:tcPr>
                </a:tc>
                <a:tc>
                  <a:txBody>
                    <a:bodyPr/>
                    <a:lstStyle/>
                    <a:p>
                      <a:r>
                        <a:rPr lang="en-US" dirty="0"/>
                        <a:t>https://www.youtube.com/watch?v=5azaK2cBKGw</a:t>
                      </a:r>
                    </a:p>
                  </a:txBody>
                  <a:tcPr>
                    <a:solidFill>
                      <a:srgbClr val="D1A3FF"/>
                    </a:solidFill>
                  </a:tcPr>
                </a:tc>
                <a:tc>
                  <a:txBody>
                    <a:bodyPr/>
                    <a:lstStyle/>
                    <a:p>
                      <a:r>
                        <a:rPr lang="en-US" dirty="0"/>
                        <a:t>https://i.ytimg.com/vi/5azaK2cBKGw/mqdefault.jpg</a:t>
                      </a:r>
                    </a:p>
                  </a:txBody>
                  <a:tcPr>
                    <a:solidFill>
                      <a:srgbClr val="D1A3FF"/>
                    </a:solidFill>
                  </a:tcPr>
                </a:tc>
                <a:tc>
                  <a:txBody>
                    <a:bodyPr/>
                    <a:lstStyle/>
                    <a:p>
                      <a:r>
                        <a:rPr lang="en-US" dirty="0"/>
                        <a:t>false</a:t>
                      </a:r>
                    </a:p>
                  </a:txBody>
                  <a:tcPr>
                    <a:solidFill>
                      <a:srgbClr val="D1A3FF"/>
                    </a:solidFill>
                  </a:tcPr>
                </a:tc>
                <a:extLst>
                  <a:ext uri="{0D108BD9-81ED-4DB2-BD59-A6C34878D82A}">
                    <a16:rowId xmlns:a16="http://schemas.microsoft.com/office/drawing/2014/main" val="728105340"/>
                  </a:ext>
                </a:extLst>
              </a:tr>
              <a:tr h="370840">
                <a:tc>
                  <a:txBody>
                    <a:bodyPr/>
                    <a:lstStyle/>
                    <a:p>
                      <a:r>
                        <a:rPr lang="en-US" dirty="0"/>
                        <a:t>10</a:t>
                      </a:r>
                    </a:p>
                  </a:txBody>
                  <a:tcPr>
                    <a:solidFill>
                      <a:srgbClr val="D1A3FF"/>
                    </a:solidFill>
                  </a:tcPr>
                </a:tc>
                <a:tc>
                  <a:txBody>
                    <a:bodyPr/>
                    <a:lstStyle/>
                    <a:p>
                      <a:r>
                        <a:rPr lang="en-US" dirty="0"/>
                        <a:t>On board Virgin Orbit’s flying launchpad</a:t>
                      </a:r>
                    </a:p>
                  </a:txBody>
                  <a:tcPr>
                    <a:solidFill>
                      <a:srgbClr val="D1A3FF"/>
                    </a:solidFill>
                  </a:tcPr>
                </a:tc>
                <a:tc>
                  <a:txBody>
                    <a:bodyPr/>
                    <a:lstStyle/>
                    <a:p>
                      <a:r>
                        <a:rPr lang="en-US" dirty="0"/>
                        <a:t>479</a:t>
                      </a:r>
                    </a:p>
                  </a:txBody>
                  <a:tcPr>
                    <a:solidFill>
                      <a:srgbClr val="D1A3FF"/>
                    </a:solidFill>
                  </a:tcPr>
                </a:tc>
                <a:tc>
                  <a:txBody>
                    <a:bodyPr/>
                    <a:lstStyle/>
                    <a:p>
                      <a:r>
                        <a:rPr lang="en-US" dirty="0"/>
                        <a:t>https://www.youtube.com/watch?v=cBP4sXT-TO0</a:t>
                      </a:r>
                    </a:p>
                  </a:txBody>
                  <a:tcPr>
                    <a:solidFill>
                      <a:srgbClr val="D1A3FF"/>
                    </a:solidFill>
                  </a:tcPr>
                </a:tc>
                <a:tc>
                  <a:txBody>
                    <a:bodyPr/>
                    <a:lstStyle/>
                    <a:p>
                      <a:r>
                        <a:rPr lang="en-US" dirty="0"/>
                        <a:t>https://i.ytimg.com/vi/cBP4sXT-TO0/mqdefault.jpg</a:t>
                      </a:r>
                    </a:p>
                  </a:txBody>
                  <a:tcPr>
                    <a:solidFill>
                      <a:srgbClr val="D1A3FF"/>
                    </a:solidFill>
                  </a:tcPr>
                </a:tc>
                <a:tc>
                  <a:txBody>
                    <a:bodyPr/>
                    <a:lstStyle/>
                    <a:p>
                      <a:r>
                        <a:rPr lang="en-US" dirty="0"/>
                        <a:t>false</a:t>
                      </a:r>
                    </a:p>
                  </a:txBody>
                  <a:tcPr>
                    <a:solidFill>
                      <a:srgbClr val="D1A3FF"/>
                    </a:solidFill>
                  </a:tcPr>
                </a:tc>
                <a:extLst>
                  <a:ext uri="{0D108BD9-81ED-4DB2-BD59-A6C34878D82A}">
                    <a16:rowId xmlns:a16="http://schemas.microsoft.com/office/drawing/2014/main" val="3584756118"/>
                  </a:ext>
                </a:extLst>
              </a:tr>
              <a:tr h="370840">
                <a:tc>
                  <a:txBody>
                    <a:bodyPr/>
                    <a:lstStyle/>
                    <a:p>
                      <a:r>
                        <a:rPr lang="en-US" dirty="0"/>
                        <a:t>12</a:t>
                      </a:r>
                    </a:p>
                  </a:txBody>
                  <a:tcPr>
                    <a:solidFill>
                      <a:srgbClr val="D1A3FF"/>
                    </a:solidFill>
                  </a:tcPr>
                </a:tc>
                <a:tc>
                  <a:txBody>
                    <a:bodyPr/>
                    <a:lstStyle/>
                    <a:p>
                      <a:r>
                        <a:rPr lang="en-US" dirty="0"/>
                        <a:t>Winter of Xamarin</a:t>
                      </a:r>
                    </a:p>
                  </a:txBody>
                  <a:tcPr>
                    <a:solidFill>
                      <a:srgbClr val="D1A3FF"/>
                    </a:solidFill>
                  </a:tcPr>
                </a:tc>
                <a:tc>
                  <a:txBody>
                    <a:bodyPr/>
                    <a:lstStyle/>
                    <a:p>
                      <a:r>
                        <a:rPr lang="en-US" dirty="0"/>
                        <a:t>101</a:t>
                      </a:r>
                    </a:p>
                  </a:txBody>
                  <a:tcPr>
                    <a:solidFill>
                      <a:srgbClr val="D1A3FF"/>
                    </a:solidFill>
                  </a:tcPr>
                </a:tc>
                <a:tc>
                  <a:txBody>
                    <a:bodyPr/>
                    <a:lstStyle/>
                    <a:p>
                      <a:r>
                        <a:rPr lang="en-US" dirty="0"/>
                        <a:t>https://www.youtube.com/watch?v=jZ3JJ0hIJTE</a:t>
                      </a:r>
                    </a:p>
                  </a:txBody>
                  <a:tcPr>
                    <a:solidFill>
                      <a:srgbClr val="D1A3FF"/>
                    </a:solidFill>
                  </a:tcPr>
                </a:tc>
                <a:tc>
                  <a:txBody>
                    <a:bodyPr/>
                    <a:lstStyle/>
                    <a:p>
                      <a:r>
                        <a:rPr lang="en-US" dirty="0"/>
                        <a:t>https://i.ytimg.com/vi/jZ3JJ0hIJTE/mqdefault.jpg</a:t>
                      </a:r>
                    </a:p>
                  </a:txBody>
                  <a:tcPr>
                    <a:solidFill>
                      <a:srgbClr val="D1A3FF"/>
                    </a:solidFill>
                  </a:tcPr>
                </a:tc>
                <a:tc>
                  <a:txBody>
                    <a:bodyPr/>
                    <a:lstStyle/>
                    <a:p>
                      <a:r>
                        <a:rPr lang="en-US" dirty="0"/>
                        <a:t>true</a:t>
                      </a:r>
                    </a:p>
                  </a:txBody>
                  <a:tcPr>
                    <a:solidFill>
                      <a:srgbClr val="D1A3FF"/>
                    </a:solidFill>
                  </a:tcPr>
                </a:tc>
                <a:extLst>
                  <a:ext uri="{0D108BD9-81ED-4DB2-BD59-A6C34878D82A}">
                    <a16:rowId xmlns:a16="http://schemas.microsoft.com/office/drawing/2014/main" val="2994810923"/>
                  </a:ext>
                </a:extLst>
              </a:tr>
            </a:tbl>
          </a:graphicData>
        </a:graphic>
      </p:graphicFrame>
    </p:spTree>
    <p:extLst>
      <p:ext uri="{BB962C8B-B14F-4D97-AF65-F5344CB8AC3E}">
        <p14:creationId xmlns:p14="http://schemas.microsoft.com/office/powerpoint/2010/main" val="273395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30"/>
            <a:ext cx="10515600" cy="528005"/>
          </a:xfrm>
        </p:spPr>
        <p:txBody>
          <a:bodyPr>
            <a:normAutofit fontScale="90000"/>
          </a:bodyPr>
          <a:lstStyle/>
          <a:p>
            <a:r>
              <a:rPr lang="en-US" dirty="0"/>
              <a:t>Entity Relationship Diagram (ERD)</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a:xfrm>
            <a:off x="838200" y="1112071"/>
            <a:ext cx="10515600" cy="1264462"/>
          </a:xfrm>
        </p:spPr>
        <p:txBody>
          <a:bodyPr>
            <a:normAutofit/>
          </a:bodyPr>
          <a:lstStyle/>
          <a:p>
            <a:r>
              <a:rPr lang="en-US" sz="1800" dirty="0"/>
              <a:t>The Entity Relationship Diagram (</a:t>
            </a:r>
            <a:r>
              <a:rPr lang="en-US" sz="1800" b="1" dirty="0"/>
              <a:t>ERD</a:t>
            </a:r>
            <a:r>
              <a:rPr lang="en-US" sz="1800" dirty="0"/>
              <a:t>) is an abstraction for the data model.</a:t>
            </a:r>
          </a:p>
          <a:p>
            <a:r>
              <a:rPr lang="en-US" sz="1800" dirty="0"/>
              <a:t>An ERD is crucial to creating a good database design. Once an ERD is carefully constructed, it can readily be converted into a database structure.</a:t>
            </a:r>
          </a:p>
        </p:txBody>
      </p:sp>
      <p:graphicFrame>
        <p:nvGraphicFramePr>
          <p:cNvPr id="5" name="Diagram 4">
            <a:extLst>
              <a:ext uri="{FF2B5EF4-FFF2-40B4-BE49-F238E27FC236}">
                <a16:creationId xmlns:a16="http://schemas.microsoft.com/office/drawing/2014/main" id="{6950328A-6B8C-407F-AF62-EB8C14EB414C}"/>
              </a:ext>
            </a:extLst>
          </p:cNvPr>
          <p:cNvGraphicFramePr/>
          <p:nvPr>
            <p:extLst>
              <p:ext uri="{D42A27DB-BD31-4B8C-83A1-F6EECF244321}">
                <p14:modId xmlns:p14="http://schemas.microsoft.com/office/powerpoint/2010/main" val="2948016064"/>
              </p:ext>
            </p:extLst>
          </p:nvPr>
        </p:nvGraphicFramePr>
        <p:xfrm>
          <a:off x="1584170" y="2174513"/>
          <a:ext cx="9023659" cy="3801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640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BEE0-CA3C-4D0B-BCEF-42B6F15A6349}"/>
              </a:ext>
            </a:extLst>
          </p:cNvPr>
          <p:cNvSpPr>
            <a:spLocks noGrp="1"/>
          </p:cNvSpPr>
          <p:nvPr>
            <p:ph type="title"/>
          </p:nvPr>
        </p:nvSpPr>
        <p:spPr>
          <a:xfrm>
            <a:off x="838200" y="365129"/>
            <a:ext cx="10515600" cy="1006475"/>
          </a:xfrm>
        </p:spPr>
        <p:txBody>
          <a:bodyPr/>
          <a:lstStyle/>
          <a:p>
            <a:r>
              <a:rPr lang="en-US" dirty="0"/>
              <a:t>Database Schema for phase 2</a:t>
            </a:r>
          </a:p>
        </p:txBody>
      </p:sp>
      <p:pic>
        <p:nvPicPr>
          <p:cNvPr id="5" name="Content Placeholder 4">
            <a:extLst>
              <a:ext uri="{FF2B5EF4-FFF2-40B4-BE49-F238E27FC236}">
                <a16:creationId xmlns:a16="http://schemas.microsoft.com/office/drawing/2014/main" id="{09848021-6535-4AFF-A7A9-5267AD7758FD}"/>
              </a:ext>
            </a:extLst>
          </p:cNvPr>
          <p:cNvPicPr>
            <a:picLocks noGrp="1" noChangeAspect="1"/>
          </p:cNvPicPr>
          <p:nvPr>
            <p:ph idx="1"/>
          </p:nvPr>
        </p:nvPicPr>
        <p:blipFill>
          <a:blip r:embed="rId3"/>
          <a:stretch>
            <a:fillRect/>
          </a:stretch>
        </p:blipFill>
        <p:spPr>
          <a:xfrm>
            <a:off x="2005056" y="1650749"/>
            <a:ext cx="8181888" cy="3422150"/>
          </a:xfrm>
        </p:spPr>
      </p:pic>
    </p:spTree>
    <p:extLst>
      <p:ext uri="{BB962C8B-B14F-4D97-AF65-F5344CB8AC3E}">
        <p14:creationId xmlns:p14="http://schemas.microsoft.com/office/powerpoint/2010/main" val="73911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825D-D2BE-4186-9CAE-7D37B63C26FF}"/>
              </a:ext>
            </a:extLst>
          </p:cNvPr>
          <p:cNvSpPr>
            <a:spLocks noGrp="1"/>
          </p:cNvSpPr>
          <p:nvPr>
            <p:ph type="title"/>
          </p:nvPr>
        </p:nvSpPr>
        <p:spPr/>
        <p:txBody>
          <a:bodyPr>
            <a:normAutofit/>
          </a:bodyPr>
          <a:lstStyle/>
          <a:p>
            <a:r>
              <a:rPr lang="en-US" dirty="0"/>
              <a:t>Associative entity set</a:t>
            </a:r>
          </a:p>
        </p:txBody>
      </p:sp>
      <p:sp>
        <p:nvSpPr>
          <p:cNvPr id="3" name="Content Placeholder 2">
            <a:extLst>
              <a:ext uri="{FF2B5EF4-FFF2-40B4-BE49-F238E27FC236}">
                <a16:creationId xmlns:a16="http://schemas.microsoft.com/office/drawing/2014/main" id="{2920C2EB-C33D-46D6-91EA-CC2F6EA2BBC7}"/>
              </a:ext>
            </a:extLst>
          </p:cNvPr>
          <p:cNvSpPr>
            <a:spLocks noGrp="1"/>
          </p:cNvSpPr>
          <p:nvPr>
            <p:ph idx="1"/>
          </p:nvPr>
        </p:nvSpPr>
        <p:spPr>
          <a:xfrm>
            <a:off x="838200" y="1558637"/>
            <a:ext cx="10515600" cy="1198851"/>
          </a:xfrm>
        </p:spPr>
        <p:txBody>
          <a:bodyPr>
            <a:normAutofit/>
          </a:bodyPr>
          <a:lstStyle/>
          <a:p>
            <a:r>
              <a:rPr lang="en-US" sz="2000" dirty="0"/>
              <a:t>Associative entity set is to resolve many-to-many relationship in the conceptual data model</a:t>
            </a:r>
          </a:p>
          <a:p>
            <a:r>
              <a:rPr lang="en-US" sz="2000" dirty="0"/>
              <a:t>Each many-to-many relationship would be resolved into two one-to-many relationships with an associative entity set</a:t>
            </a:r>
          </a:p>
        </p:txBody>
      </p:sp>
      <p:pic>
        <p:nvPicPr>
          <p:cNvPr id="5" name="Picture 4">
            <a:extLst>
              <a:ext uri="{FF2B5EF4-FFF2-40B4-BE49-F238E27FC236}">
                <a16:creationId xmlns:a16="http://schemas.microsoft.com/office/drawing/2014/main" id="{61EA9283-24FB-4B49-A940-E7D728289AC2}"/>
              </a:ext>
            </a:extLst>
          </p:cNvPr>
          <p:cNvPicPr>
            <a:picLocks noChangeAspect="1"/>
          </p:cNvPicPr>
          <p:nvPr/>
        </p:nvPicPr>
        <p:blipFill>
          <a:blip r:embed="rId2"/>
          <a:stretch>
            <a:fillRect/>
          </a:stretch>
        </p:blipFill>
        <p:spPr>
          <a:xfrm>
            <a:off x="1139558" y="3144482"/>
            <a:ext cx="9912884" cy="1912061"/>
          </a:xfrm>
          <a:prstGeom prst="rect">
            <a:avLst/>
          </a:prstGeom>
        </p:spPr>
      </p:pic>
    </p:spTree>
    <p:extLst>
      <p:ext uri="{BB962C8B-B14F-4D97-AF65-F5344CB8AC3E}">
        <p14:creationId xmlns:p14="http://schemas.microsoft.com/office/powerpoint/2010/main" val="50783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2E29-D237-479D-91EC-F4C080AFE1F1}"/>
              </a:ext>
            </a:extLst>
          </p:cNvPr>
          <p:cNvSpPr>
            <a:spLocks noGrp="1"/>
          </p:cNvSpPr>
          <p:nvPr>
            <p:ph type="title"/>
          </p:nvPr>
        </p:nvSpPr>
        <p:spPr/>
        <p:txBody>
          <a:bodyPr/>
          <a:lstStyle/>
          <a:p>
            <a:r>
              <a:rPr lang="en-US" dirty="0"/>
              <a:t>You’re encouraged to learn more about:</a:t>
            </a:r>
          </a:p>
        </p:txBody>
      </p:sp>
      <p:sp>
        <p:nvSpPr>
          <p:cNvPr id="3" name="Content Placeholder 2">
            <a:extLst>
              <a:ext uri="{FF2B5EF4-FFF2-40B4-BE49-F238E27FC236}">
                <a16:creationId xmlns:a16="http://schemas.microsoft.com/office/drawing/2014/main" id="{8D184126-F57A-4F6F-9761-57480F191EA8}"/>
              </a:ext>
            </a:extLst>
          </p:cNvPr>
          <p:cNvSpPr>
            <a:spLocks noGrp="1"/>
          </p:cNvSpPr>
          <p:nvPr>
            <p:ph idx="1"/>
          </p:nvPr>
        </p:nvSpPr>
        <p:spPr/>
        <p:txBody>
          <a:bodyPr/>
          <a:lstStyle/>
          <a:p>
            <a:r>
              <a:rPr lang="en-US" dirty="0"/>
              <a:t>Crow's foot notation</a:t>
            </a:r>
          </a:p>
          <a:p>
            <a:r>
              <a:rPr lang="en-US" dirty="0"/>
              <a:t>Strong and Weak Entity Set</a:t>
            </a:r>
          </a:p>
          <a:p>
            <a:r>
              <a:rPr lang="en-US" dirty="0"/>
              <a:t>Superset and subset in ER model</a:t>
            </a:r>
          </a:p>
          <a:p>
            <a:r>
              <a:rPr lang="en-US" dirty="0"/>
              <a:t>Specialisation and generalisation</a:t>
            </a:r>
          </a:p>
          <a:p>
            <a:r>
              <a:rPr lang="en-US" dirty="0"/>
              <a:t>Completeness and disjointness</a:t>
            </a:r>
          </a:p>
        </p:txBody>
      </p:sp>
    </p:spTree>
    <p:extLst>
      <p:ext uri="{BB962C8B-B14F-4D97-AF65-F5344CB8AC3E}">
        <p14:creationId xmlns:p14="http://schemas.microsoft.com/office/powerpoint/2010/main" val="392655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5313-E967-45F5-92BE-63F59951213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785718A-2A78-4527-AD44-6A14AAFA6FF8}"/>
              </a:ext>
            </a:extLst>
          </p:cNvPr>
          <p:cNvSpPr>
            <a:spLocks noGrp="1"/>
          </p:cNvSpPr>
          <p:nvPr>
            <p:ph idx="1"/>
          </p:nvPr>
        </p:nvSpPr>
        <p:spPr/>
        <p:txBody>
          <a:bodyPr/>
          <a:lstStyle/>
          <a:p>
            <a:pPr fontAlgn="base"/>
            <a:r>
              <a:rPr lang="en-US" dirty="0"/>
              <a:t>Have an overview about relational database.</a:t>
            </a:r>
          </a:p>
          <a:p>
            <a:pPr fontAlgn="base"/>
            <a:r>
              <a:rPr lang="en-US" dirty="0"/>
              <a:t>Know the vocabulary of the ER model: entity, entity set, attribute, relationship, foreign key, etc.</a:t>
            </a:r>
          </a:p>
          <a:p>
            <a:pPr fontAlgn="base"/>
            <a:r>
              <a:rPr lang="en-US" dirty="0"/>
              <a:t>Design ERD to be ready to convert into building a database</a:t>
            </a:r>
          </a:p>
          <a:p>
            <a:pPr fontAlgn="base"/>
            <a:r>
              <a:rPr lang="en-US" dirty="0"/>
              <a:t>How to resolve many-to-many relationship with an associative entity set</a:t>
            </a:r>
          </a:p>
        </p:txBody>
      </p:sp>
    </p:spTree>
    <p:extLst>
      <p:ext uri="{BB962C8B-B14F-4D97-AF65-F5344CB8AC3E}">
        <p14:creationId xmlns:p14="http://schemas.microsoft.com/office/powerpoint/2010/main" val="144062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TotalTime>
  <Words>533</Words>
  <Application>Microsoft Office PowerPoint</Application>
  <PresentationFormat>Widescreen</PresentationFormat>
  <Paragraphs>69</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 Light</vt:lpstr>
      <vt:lpstr>Office Theme</vt:lpstr>
      <vt:lpstr>PowerPoint Presentation</vt:lpstr>
      <vt:lpstr>Content</vt:lpstr>
      <vt:lpstr>Relational Database Overview</vt:lpstr>
      <vt:lpstr>Entity Relationship Diagram (ERD)</vt:lpstr>
      <vt:lpstr>Database Schema for phase 2</vt:lpstr>
      <vt:lpstr>Associative entity set</vt:lpstr>
      <vt:lpstr>You’re encouraged to learn more about: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Janarthana</dc:creator>
  <cp:lastModifiedBy>Nguyen Nguyen</cp:lastModifiedBy>
  <cp:revision>162</cp:revision>
  <dcterms:created xsi:type="dcterms:W3CDTF">2015-11-28T01:04:47Z</dcterms:created>
  <dcterms:modified xsi:type="dcterms:W3CDTF">2019-07-19T21:50:59Z</dcterms:modified>
</cp:coreProperties>
</file>