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9" r:id="rId1"/>
  </p:sldMasterIdLst>
  <p:sldIdLst>
    <p:sldId id="291" r:id="rId2"/>
    <p:sldId id="264" r:id="rId3"/>
    <p:sldId id="305" r:id="rId4"/>
    <p:sldId id="293" r:id="rId5"/>
    <p:sldId id="295" r:id="rId6"/>
    <p:sldId id="307" r:id="rId7"/>
    <p:sldId id="297" r:id="rId8"/>
    <p:sldId id="296" r:id="rId9"/>
    <p:sldId id="298" r:id="rId10"/>
    <p:sldId id="299" r:id="rId11"/>
    <p:sldId id="300" r:id="rId12"/>
    <p:sldId id="302" r:id="rId13"/>
    <p:sldId id="301" r:id="rId14"/>
    <p:sldId id="286" r:id="rId15"/>
    <p:sldId id="303" r:id="rId16"/>
    <p:sldId id="284" r:id="rId17"/>
    <p:sldId id="308" r:id="rId18"/>
    <p:sldId id="285" r:id="rId19"/>
    <p:sldId id="304" r:id="rId20"/>
    <p:sldId id="287" r:id="rId21"/>
    <p:sldId id="288" r:id="rId22"/>
    <p:sldId id="306" r:id="rId23"/>
    <p:sldId id="28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A7F5"/>
    <a:srgbClr val="43B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9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E877A03-A605-455E-9A09-26F19A36B512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02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7A03-A605-455E-9A09-26F19A36B512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29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877A03-A605-455E-9A09-26F19A36B512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007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877A03-A605-455E-9A09-26F19A36B512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9106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877A03-A605-455E-9A09-26F19A36B512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21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7A03-A605-455E-9A09-26F19A36B512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309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7A03-A605-455E-9A09-26F19A36B512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684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7A03-A605-455E-9A09-26F19A36B512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439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877A03-A605-455E-9A09-26F19A36B512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3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7A03-A605-455E-9A09-26F19A36B512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90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877A03-A605-455E-9A09-26F19A36B512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0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7A03-A605-455E-9A09-26F19A36B512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14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7A03-A605-455E-9A09-26F19A36B512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83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7A03-A605-455E-9A09-26F19A36B512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3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7A03-A605-455E-9A09-26F19A36B512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40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7A03-A605-455E-9A09-26F19A36B512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51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7A03-A605-455E-9A09-26F19A36B512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97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77A03-A605-455E-9A09-26F19A36B512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99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  <p:sldLayoutId id="2147484071" r:id="rId12"/>
    <p:sldLayoutId id="2147484072" r:id="rId13"/>
    <p:sldLayoutId id="2147484073" r:id="rId14"/>
    <p:sldLayoutId id="2147484074" r:id="rId15"/>
    <p:sldLayoutId id="2147484075" r:id="rId16"/>
    <p:sldLayoutId id="214748407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4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104EF36D-E1C1-4DB7-8F39-4FB914822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300" y="1763332"/>
            <a:ext cx="5634503" cy="2023057"/>
          </a:xfrm>
        </p:spPr>
        <p:txBody>
          <a:bodyPr anchor="t">
            <a:normAutofit/>
          </a:bodyPr>
          <a:lstStyle/>
          <a:p>
            <a:r>
              <a:rPr lang="pt-BR" b="1" dirty="0" smtClean="0">
                <a:solidFill>
                  <a:srgbClr val="0BA7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</a:t>
            </a:r>
            <a:r>
              <a:rPr lang="pt-BR" b="1" dirty="0" smtClean="0">
                <a:solidFill>
                  <a:srgbClr val="0BA7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itchFamily="34" charset="0"/>
              </a:rPr>
              <a:t> </a:t>
            </a:r>
            <a:r>
              <a:rPr lang="pt-BR" b="1" dirty="0" err="1" smtClean="0">
                <a:solidFill>
                  <a:srgbClr val="0BA7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itchFamily="34" charset="0"/>
              </a:rPr>
              <a:t>iot</a:t>
            </a:r>
            <a:r>
              <a:rPr lang="pt-BR" b="1" dirty="0" smtClean="0">
                <a:solidFill>
                  <a:srgbClr val="0BA7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itchFamily="34" charset="0"/>
              </a:rPr>
              <a:t> - temperatura</a:t>
            </a:r>
            <a:endParaRPr lang="pt-BR" b="1" dirty="0">
              <a:solidFill>
                <a:srgbClr val="0BA7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itchFamily="34" charset="0"/>
            </a:endParaRPr>
          </a:p>
        </p:txBody>
      </p:sp>
      <p:pic>
        <p:nvPicPr>
          <p:cNvPr id="1034" name="Picture 10" descr="Resultado de imagem para i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530" y="1079679"/>
            <a:ext cx="38100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87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C1F5A52-05AE-430A-81E4-E6122A79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Backlog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96" y="1865312"/>
            <a:ext cx="9645248" cy="3827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 descr="https://trello-attachments.s3.amazonaws.com/5d8943bb60b9fa20fe08b67f/5d9e81f01b87ed3b6d12fa26/e75fa034f672f5740ffd40f593aff67c/123c78ed-3c0b-4863-a759-daf26a91be02_200x20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68" b="29476"/>
          <a:stretch/>
        </p:blipFill>
        <p:spPr bwMode="auto">
          <a:xfrm>
            <a:off x="9990741" y="5853448"/>
            <a:ext cx="2201259" cy="90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32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C1F5A52-05AE-430A-81E4-E6122A79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Metodologia e ferramenta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799" y="2194560"/>
            <a:ext cx="5508939" cy="4024125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 smtClean="0"/>
              <a:t>Gestão do projeto</a:t>
            </a:r>
          </a:p>
          <a:p>
            <a:r>
              <a:rPr lang="pt-BR" b="1" dirty="0" smtClean="0"/>
              <a:t>Experiências positivas.</a:t>
            </a:r>
          </a:p>
          <a:p>
            <a:r>
              <a:rPr lang="pt-BR" b="1" dirty="0" smtClean="0"/>
              <a:t>Experiências negativas.</a:t>
            </a:r>
          </a:p>
          <a:p>
            <a:r>
              <a:rPr lang="pt-BR" b="1" dirty="0" smtClean="0"/>
              <a:t>Como administram os problemas.</a:t>
            </a:r>
          </a:p>
          <a:p>
            <a:pPr marL="0" indent="0">
              <a:buNone/>
            </a:pPr>
            <a:endParaRPr lang="pt-BR" b="1" dirty="0"/>
          </a:p>
        </p:txBody>
      </p:sp>
      <p:pic>
        <p:nvPicPr>
          <p:cNvPr id="7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302" y="1732032"/>
            <a:ext cx="2192490" cy="69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684" y="2443767"/>
            <a:ext cx="5863726" cy="2900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 descr="https://trello-attachments.s3.amazonaws.com/5d8943bb60b9fa20fe08b67f/5d9e81f01b87ed3b6d12fa26/e75fa034f672f5740ffd40f593aff67c/123c78ed-3c0b-4863-a759-daf26a91be02_200x200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68" b="29476"/>
          <a:stretch/>
        </p:blipFill>
        <p:spPr bwMode="auto">
          <a:xfrm>
            <a:off x="9990741" y="5853448"/>
            <a:ext cx="2201259" cy="90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90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CEA4BD7-0C31-4577-8B66-4975EE99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Aquisição de dados -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2" name="Picture 4" descr="Image result for arduino uno">
            <a:extLst>
              <a:ext uri="{FF2B5EF4-FFF2-40B4-BE49-F238E27FC236}">
                <a16:creationId xmlns="" xmlns:a16="http://schemas.microsoft.com/office/drawing/2014/main" id="{B307920C-18CB-4276-B6ED-1F25FEBBC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4243" y="2175055"/>
            <a:ext cx="3460050" cy="288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m para sensor lm35d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005" y="4423234"/>
            <a:ext cx="1836672" cy="184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Resultado de imagem para arduino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531" y="1910483"/>
            <a:ext cx="1460292" cy="86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Resultado de imagem para azure d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673" y="1706689"/>
            <a:ext cx="1466068" cy="14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trello-attachments.s3.amazonaws.com/5d8943bb60b9fa20fe08b67f/5d9e81f01b87ed3b6d12fa26/e75fa034f672f5740ffd40f593aff67c/123c78ed-3c0b-4863-a759-daf26a91be02_200x200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68" b="29476"/>
          <a:stretch/>
        </p:blipFill>
        <p:spPr bwMode="auto">
          <a:xfrm>
            <a:off x="9990741" y="5853448"/>
            <a:ext cx="2201259" cy="90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81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CEA4BD7-0C31-4577-8B66-4975EE99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Aquisição de dados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2" name="Picture 4" descr="Image result for arduino uno">
            <a:extLst>
              <a:ext uri="{FF2B5EF4-FFF2-40B4-BE49-F238E27FC236}">
                <a16:creationId xmlns="" xmlns:a16="http://schemas.microsoft.com/office/drawing/2014/main" id="{B307920C-18CB-4276-B6ED-1F25FEBBC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69944" y="2368995"/>
            <a:ext cx="1928258" cy="160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Resultado de imagem para azure d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915" y="4159885"/>
            <a:ext cx="1466068" cy="14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trello-attachments.s3.amazonaws.com/5d8943bb60b9fa20fe08b67f/5d9e81f01b87ed3b6d12fa26/e75fa034f672f5740ffd40f593aff67c/123c78ed-3c0b-4863-a759-daf26a91be02_200x200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68" b="29476"/>
          <a:stretch/>
        </p:blipFill>
        <p:spPr bwMode="auto">
          <a:xfrm>
            <a:off x="9990741" y="5853448"/>
            <a:ext cx="2201259" cy="90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5" name="Picture 11" descr="Resultado de imagem para notebook 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0" b="10337"/>
          <a:stretch/>
        </p:blipFill>
        <p:spPr bwMode="auto">
          <a:xfrm>
            <a:off x="3436973" y="4507606"/>
            <a:ext cx="2058111" cy="161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71943" y="1338789"/>
            <a:ext cx="2524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Conectar o </a:t>
            </a:r>
            <a:r>
              <a:rPr lang="pt-BR" b="1" dirty="0" err="1" smtClean="0"/>
              <a:t>arduino</a:t>
            </a:r>
            <a:r>
              <a:rPr lang="pt-BR" b="1" dirty="0" smtClean="0"/>
              <a:t> a uma porta USB do seu computador</a:t>
            </a:r>
            <a:endParaRPr lang="pt-BR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9494856" y="4159885"/>
            <a:ext cx="2524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O banco de dados armazena os registros de temperatura.</a:t>
            </a:r>
            <a:endParaRPr lang="pt-BR" b="1" dirty="0"/>
          </a:p>
        </p:txBody>
      </p:sp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946" y="1710302"/>
            <a:ext cx="2860489" cy="218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ector angulado 5"/>
          <p:cNvCxnSpPr>
            <a:stCxn id="7172" idx="3"/>
            <a:endCxn id="11275" idx="1"/>
          </p:cNvCxnSpPr>
          <p:nvPr/>
        </p:nvCxnSpPr>
        <p:spPr>
          <a:xfrm rot="16200000" flipH="1">
            <a:off x="2046090" y="3924871"/>
            <a:ext cx="1178867" cy="1602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do 9"/>
          <p:cNvCxnSpPr>
            <a:stCxn id="11275" idx="0"/>
            <a:endCxn id="11276" idx="1"/>
          </p:cNvCxnSpPr>
          <p:nvPr/>
        </p:nvCxnSpPr>
        <p:spPr>
          <a:xfrm rot="5400000" flipH="1" flipV="1">
            <a:off x="4202137" y="3068798"/>
            <a:ext cx="1702700" cy="117491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do 13"/>
          <p:cNvCxnSpPr>
            <a:stCxn id="11276" idx="3"/>
            <a:endCxn id="11269" idx="0"/>
          </p:cNvCxnSpPr>
          <p:nvPr/>
        </p:nvCxnSpPr>
        <p:spPr>
          <a:xfrm>
            <a:off x="8501435" y="2804906"/>
            <a:ext cx="525514" cy="13549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8667482" y="2262119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Um programa(Node </a:t>
            </a:r>
            <a:r>
              <a:rPr lang="pt-BR" dirty="0" err="1" smtClean="0"/>
              <a:t>Js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047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C1F5A52-05AE-430A-81E4-E6122A79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de dados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18" y="1722836"/>
            <a:ext cx="9612112" cy="472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 descr="https://trello-attachments.s3.amazonaws.com/5d8943bb60b9fa20fe08b67f/5d9e81f01b87ed3b6d12fa26/e75fa034f672f5740ffd40f593aff67c/123c78ed-3c0b-4863-a759-daf26a91be02_200x20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68" b="29476"/>
          <a:stretch/>
        </p:blipFill>
        <p:spPr bwMode="auto">
          <a:xfrm>
            <a:off x="9990741" y="5853448"/>
            <a:ext cx="2201259" cy="90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41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C1F5A52-05AE-430A-81E4-E6122A79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375" y="764373"/>
            <a:ext cx="9844825" cy="1293028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desenho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solução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técnico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https://trello-attachments.s3.amazonaws.com/5d8943bb60b9fa20fe08b67f/5d9e81f01b87ed3b6d12fa26/e75fa034f672f5740ffd40f593aff67c/123c78ed-3c0b-4863-a759-daf26a91be02_200x2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68" b="29476"/>
          <a:stretch/>
        </p:blipFill>
        <p:spPr bwMode="auto">
          <a:xfrm>
            <a:off x="9990741" y="5853448"/>
            <a:ext cx="2201259" cy="90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11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C1F5A52-05AE-430A-81E4-E6122A79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375" y="764373"/>
            <a:ext cx="9844825" cy="1293028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Ferramentas de desenvolvimento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https://trello-attachments.s3.amazonaws.com/5d8943bb60b9fa20fe08b67f/5d9e81f01b87ed3b6d12fa26/e75fa034f672f5740ffd40f593aff67c/123c78ed-3c0b-4863-a759-daf26a91be02_200x2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68" b="29476"/>
          <a:stretch/>
        </p:blipFill>
        <p:spPr bwMode="auto">
          <a:xfrm>
            <a:off x="9990741" y="5853448"/>
            <a:ext cx="2201259" cy="90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52" b="23328"/>
          <a:stretch/>
        </p:blipFill>
        <p:spPr bwMode="auto">
          <a:xfrm>
            <a:off x="3730408" y="1841678"/>
            <a:ext cx="5447763" cy="1944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 descr="Resultado de imagem para az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201" y="4307662"/>
            <a:ext cx="2848233" cy="148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arduino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3" y="2175705"/>
            <a:ext cx="2158621" cy="127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9" name="Picture 9" descr="Resultado de imagem para sql server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04" r="22798"/>
          <a:stretch/>
        </p:blipFill>
        <p:spPr bwMode="auto">
          <a:xfrm>
            <a:off x="7139358" y="4053936"/>
            <a:ext cx="2038813" cy="199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m para node j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3" y="4307662"/>
            <a:ext cx="2282167" cy="136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esultado de imagem para visual studio code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514" y="2175705"/>
            <a:ext cx="1515856" cy="151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79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104EF36D-E1C1-4DB7-8F39-4FB914822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515" y="2561822"/>
            <a:ext cx="6697015" cy="2023057"/>
          </a:xfrm>
        </p:spPr>
        <p:txBody>
          <a:bodyPr anchor="t">
            <a:normAutofit/>
          </a:bodyPr>
          <a:lstStyle/>
          <a:p>
            <a:pPr algn="ctr"/>
            <a:r>
              <a:rPr lang="pt-BR" b="1" dirty="0" smtClean="0">
                <a:solidFill>
                  <a:srgbClr val="0BA7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Demonstração</a:t>
            </a:r>
            <a:endParaRPr lang="pt-BR" b="1" dirty="0">
              <a:solidFill>
                <a:srgbClr val="0BA7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itchFamily="34" charset="0"/>
            </a:endParaRPr>
          </a:p>
        </p:txBody>
      </p:sp>
      <p:pic>
        <p:nvPicPr>
          <p:cNvPr id="1034" name="Picture 10" descr="Resultado de imagem para i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530" y="1079679"/>
            <a:ext cx="38100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47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C1F5A52-05AE-430A-81E4-E6122A79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735" y="751494"/>
            <a:ext cx="10578921" cy="1293028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 de atendimento (incidentes)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410" name="Picture 2" descr="C:\Users\usuario\Downloads\Technodev-6-master\documentacao\DESENHO DE ARQUITETURA\Fluxogramas - TI\fluxogramaIncident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7" b="36331"/>
          <a:stretch/>
        </p:blipFill>
        <p:spPr bwMode="auto">
          <a:xfrm>
            <a:off x="833919" y="1815921"/>
            <a:ext cx="9713877" cy="473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trello-attachments.s3.amazonaws.com/5d8943bb60b9fa20fe08b67f/5d9e81f01b87ed3b6d12fa26/e75fa034f672f5740ffd40f593aff67c/123c78ed-3c0b-4863-a759-daf26a91be02_200x20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68" b="29476"/>
          <a:stretch/>
        </p:blipFill>
        <p:spPr bwMode="auto">
          <a:xfrm>
            <a:off x="9990741" y="5853448"/>
            <a:ext cx="2201259" cy="90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60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C1F5A52-05AE-430A-81E4-E6122A79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945" y="751494"/>
            <a:ext cx="11338774" cy="1293028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 de atendimento (requisições)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434" name="Picture 2" descr="C:\Users\usuario\Downloads\Technodev-6-master\documentacao\DESENHO DE ARQUITETURA\Fluxogramas - TI\fluxogramaRequisiçõ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3"/>
          <a:stretch/>
        </p:blipFill>
        <p:spPr bwMode="auto">
          <a:xfrm>
            <a:off x="759854" y="1751526"/>
            <a:ext cx="9813701" cy="477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trello-attachments.s3.amazonaws.com/5d8943bb60b9fa20fe08b67f/5d9e81f01b87ed3b6d12fa26/e75fa034f672f5740ffd40f593aff67c/123c78ed-3c0b-4863-a759-daf26a91be02_200x20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68" b="29476"/>
          <a:stretch/>
        </p:blipFill>
        <p:spPr bwMode="auto">
          <a:xfrm>
            <a:off x="9990741" y="5853448"/>
            <a:ext cx="2201259" cy="90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44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104EF36D-E1C1-4DB7-8F39-4FB914822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086" y="2524259"/>
            <a:ext cx="6948153" cy="1352281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pt-BR" sz="2800" b="1" dirty="0" smtClean="0">
                <a:solidFill>
                  <a:srgbClr val="0BA7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curso de tecnologia em análise e desenvolvimento de sistemas</a:t>
            </a:r>
            <a:endParaRPr lang="pt-BR" sz="2800" b="1" dirty="0">
              <a:solidFill>
                <a:srgbClr val="0BA7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="" xmlns:a16="http://schemas.microsoft.com/office/drawing/2014/main" id="{AB5EB3C8-740F-45DF-B3D5-902DE59DE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7036" y="2323135"/>
            <a:ext cx="9448800" cy="2964676"/>
          </a:xfrm>
        </p:spPr>
        <p:txBody>
          <a:bodyPr>
            <a:normAutofit lnSpcReduction="10000"/>
          </a:bodyPr>
          <a:lstStyle/>
          <a:p>
            <a:pPr algn="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 DOS AUTORES:</a:t>
            </a:r>
          </a:p>
          <a:p>
            <a:pPr algn="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BRAIAN BRAGA - 01192006 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DANIEL JUNCKS - 01192076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EVELYN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SANTOS - 01192028 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FABIO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PIRES – 01192074 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JOÃO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PEDRO - 01192035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MATHEUS COSTA – 01192038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6" name="Picture 4" descr="https://trello-attachments.s3.amazonaws.com/5d8943bb60b9fa20fe08b67f/5d9e81f01b87ed3b6d12fa26/e75fa034f672f5740ffd40f593aff67c/123c78ed-3c0b-4863-a759-daf26a91be02_200x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577" y="-463640"/>
            <a:ext cx="2201259" cy="220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592428" y="1620145"/>
            <a:ext cx="90162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BA7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BANDTEC – DIGITAL SCHOOL – GERAÇÃO FUTURA</a:t>
            </a:r>
            <a:endParaRPr lang="pt-BR" sz="2800" dirty="0"/>
          </a:p>
        </p:txBody>
      </p:sp>
      <p:sp>
        <p:nvSpPr>
          <p:cNvPr id="8" name="Subtítulo 4">
            <a:extLst>
              <a:ext uri="{FF2B5EF4-FFF2-40B4-BE49-F238E27FC236}">
                <a16:creationId xmlns="" xmlns:a16="http://schemas.microsoft.com/office/drawing/2014/main" id="{AB5EB3C8-740F-45DF-B3D5-902DE59DE021}"/>
              </a:ext>
            </a:extLst>
          </p:cNvPr>
          <p:cNvSpPr txBox="1">
            <a:spLocks/>
          </p:cNvSpPr>
          <p:nvPr/>
        </p:nvSpPr>
        <p:spPr>
          <a:xfrm>
            <a:off x="1275008" y="3805473"/>
            <a:ext cx="7031865" cy="777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 PROTMED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787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C1F5A52-05AE-430A-81E4-E6122A79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Manual de instalação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https://trello-attachments.s3.amazonaws.com/5d8943bb60b9fa20fe08b67f/5d9e81f01b87ed3b6d12fa26/e75fa034f672f5740ffd40f593aff67c/123c78ed-3c0b-4863-a759-daf26a91be02_200x2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68" b="29476"/>
          <a:stretch/>
        </p:blipFill>
        <p:spPr bwMode="auto">
          <a:xfrm>
            <a:off x="9990741" y="5853448"/>
            <a:ext cx="2201259" cy="90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8" y="2187999"/>
            <a:ext cx="870585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218" y="2368973"/>
            <a:ext cx="260032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43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C1F5A52-05AE-430A-81E4-E6122A79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929" y="780469"/>
            <a:ext cx="8610600" cy="1293028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ferramenta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5" t="20738" r="9775" b="24029"/>
          <a:stretch/>
        </p:blipFill>
        <p:spPr bwMode="auto">
          <a:xfrm>
            <a:off x="3799269" y="1112599"/>
            <a:ext cx="3250383" cy="1725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05" y="2124024"/>
            <a:ext cx="2950726" cy="2070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310" y="4121910"/>
            <a:ext cx="2906299" cy="232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 descr="https://trello-attachments.s3.amazonaws.com/5d8943bb60b9fa20fe08b67f/5d9e81f01b87ed3b6d12fa26/e75fa034f672f5740ffd40f593aff67c/123c78ed-3c0b-4863-a759-daf26a91be02_200x200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68" b="29476"/>
          <a:stretch/>
        </p:blipFill>
        <p:spPr bwMode="auto">
          <a:xfrm>
            <a:off x="9990741" y="5853448"/>
            <a:ext cx="2201259" cy="90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4" name="Picture 8" descr="Resultado de imagem para notebook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64" y="2026362"/>
            <a:ext cx="2273244" cy="227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419554" y="1754692"/>
            <a:ext cx="262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Usuário acessa o site</a:t>
            </a:r>
            <a:endParaRPr lang="pt-BR" b="1" dirty="0"/>
          </a:p>
        </p:txBody>
      </p:sp>
      <p:cxnSp>
        <p:nvCxnSpPr>
          <p:cNvPr id="9" name="Conector angulado 8"/>
          <p:cNvCxnSpPr>
            <a:stCxn id="19464" idx="2"/>
          </p:cNvCxnSpPr>
          <p:nvPr/>
        </p:nvCxnSpPr>
        <p:spPr>
          <a:xfrm rot="16200000" flipH="1">
            <a:off x="2045327" y="3483354"/>
            <a:ext cx="1440000" cy="20678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09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C1F5A52-05AE-430A-81E4-E6122A79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e aprendizagem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194560"/>
            <a:ext cx="5586211" cy="4024125"/>
          </a:xfrm>
        </p:spPr>
        <p:txBody>
          <a:bodyPr/>
          <a:lstStyle/>
          <a:p>
            <a:r>
              <a:rPr lang="pt-BR" b="1" dirty="0" smtClean="0"/>
              <a:t>As metas do nosso projeto foram alcançadas.</a:t>
            </a:r>
          </a:p>
          <a:p>
            <a:r>
              <a:rPr lang="pt-BR" b="1" dirty="0" smtClean="0"/>
              <a:t>O projeto ajudou no desenvolvimento técnico e pessoal de cada membro.</a:t>
            </a:r>
          </a:p>
          <a:p>
            <a:endParaRPr lang="pt-BR" b="1" dirty="0" smtClean="0"/>
          </a:p>
          <a:p>
            <a:endParaRPr lang="pt-BR" b="1" dirty="0" smtClean="0"/>
          </a:p>
          <a:p>
            <a:endParaRPr lang="pt-BR" b="1" dirty="0" smtClean="0"/>
          </a:p>
          <a:p>
            <a:endParaRPr lang="pt-BR" b="1" dirty="0" smtClean="0"/>
          </a:p>
          <a:p>
            <a:endParaRPr lang="pt-BR" b="1" dirty="0" smtClean="0"/>
          </a:p>
          <a:p>
            <a:endParaRPr lang="pt-BR" b="1" dirty="0" smtClean="0"/>
          </a:p>
          <a:p>
            <a:pPr marL="0" indent="0">
              <a:buNone/>
            </a:pPr>
            <a:endParaRPr lang="pt-BR" b="1" dirty="0"/>
          </a:p>
        </p:txBody>
      </p:sp>
      <p:pic>
        <p:nvPicPr>
          <p:cNvPr id="5" name="Picture 4" descr="https://trello-attachments.s3.amazonaws.com/5d8943bb60b9fa20fe08b67f/5d9e81f01b87ed3b6d12fa26/e75fa034f672f5740ffd40f593aff67c/123c78ed-3c0b-4863-a759-daf26a91be02_200x2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68" b="29476"/>
          <a:stretch/>
        </p:blipFill>
        <p:spPr bwMode="auto">
          <a:xfrm>
            <a:off x="9990741" y="5853448"/>
            <a:ext cx="2201259" cy="90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 descr="Resultado de imagem para resultad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257" y="1778782"/>
            <a:ext cx="466725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17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C1F5A52-05AE-430A-81E4-E6122A79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6822" y="1839471"/>
            <a:ext cx="11412828" cy="3019279"/>
          </a:xfrm>
        </p:spPr>
        <p:txBody>
          <a:bodyPr>
            <a:normAutofit/>
          </a:bodyPr>
          <a:lstStyle/>
          <a:p>
            <a:r>
              <a:rPr lang="pt-B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Obrigado!</a:t>
            </a:r>
            <a:endParaRPr lang="pt-B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https://trello-attachments.s3.amazonaws.com/5d8943bb60b9fa20fe08b67f/5d9e81f01b87ed3b6d12fa26/e75fa034f672f5740ffd40f593aff67c/123c78ed-3c0b-4863-a759-daf26a91be02_200x2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68" b="29476"/>
          <a:stretch/>
        </p:blipFill>
        <p:spPr bwMode="auto">
          <a:xfrm>
            <a:off x="9990741" y="5853448"/>
            <a:ext cx="2201259" cy="90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rotmed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7" b="10743"/>
          <a:stretch/>
        </p:blipFill>
        <p:spPr bwMode="auto">
          <a:xfrm>
            <a:off x="257577" y="1703064"/>
            <a:ext cx="4124626" cy="460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11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C1F5A52-05AE-430A-81E4-E6122A79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479" y="764373"/>
            <a:ext cx="8610600" cy="1293028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Contexto de mercado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iot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194560"/>
            <a:ext cx="7066800" cy="4024125"/>
          </a:xfrm>
        </p:spPr>
        <p:txBody>
          <a:bodyPr>
            <a:normAutofit/>
          </a:bodyPr>
          <a:lstStyle/>
          <a:p>
            <a:r>
              <a:rPr lang="pt-BR" b="1" dirty="0"/>
              <a:t>O mercado global de </a:t>
            </a:r>
            <a:r>
              <a:rPr lang="pt-BR" b="1" dirty="0" err="1" smtClean="0"/>
              <a:t>IoT</a:t>
            </a:r>
            <a:r>
              <a:rPr lang="pt-BR" b="1" dirty="0"/>
              <a:t> </a:t>
            </a:r>
            <a:r>
              <a:rPr lang="pt-BR" b="1" dirty="0" smtClean="0"/>
              <a:t>alcançou </a:t>
            </a:r>
            <a:r>
              <a:rPr lang="pt-BR" b="1" dirty="0"/>
              <a:t>US$ 130 bilhões em 2018 e deverá somar receitas de US$ 318 bilhões até 2023, crescendo a uma taxa </a:t>
            </a:r>
            <a:r>
              <a:rPr lang="pt-BR" b="1" dirty="0" smtClean="0"/>
              <a:t>de </a:t>
            </a:r>
            <a:r>
              <a:rPr lang="pt-BR" b="1" dirty="0"/>
              <a:t>20</a:t>
            </a:r>
            <a:r>
              <a:rPr lang="pt-BR" b="1" dirty="0" smtClean="0"/>
              <a:t>% ao ano, </a:t>
            </a:r>
            <a:r>
              <a:rPr lang="pt-BR" b="1" dirty="0"/>
              <a:t>segundo dados da ABINC - Associação Brasileira de Internet das Coisas</a:t>
            </a:r>
            <a:r>
              <a:rPr lang="pt-BR" b="1" dirty="0" smtClean="0"/>
              <a:t>.</a:t>
            </a:r>
          </a:p>
          <a:p>
            <a:r>
              <a:rPr lang="pt-BR" b="1" dirty="0"/>
              <a:t>De acordo com projeções do Plano Nacional de </a:t>
            </a:r>
            <a:r>
              <a:rPr lang="pt-BR" b="1" dirty="0" err="1"/>
              <a:t>IoT</a:t>
            </a:r>
            <a:r>
              <a:rPr lang="pt-BR" b="1" dirty="0"/>
              <a:t>, uma iniciativa do BNDES, estima-se que até 2025 </a:t>
            </a:r>
            <a:r>
              <a:rPr lang="pt-BR" b="1" dirty="0" smtClean="0"/>
              <a:t>o mercado brasileiro de saúde tenha um ganho potencial de até US</a:t>
            </a:r>
            <a:r>
              <a:rPr lang="pt-BR" b="1" dirty="0"/>
              <a:t>$ 39 bilhões.</a:t>
            </a:r>
          </a:p>
          <a:p>
            <a:endParaRPr lang="pt-BR" b="1" dirty="0" smtClean="0"/>
          </a:p>
          <a:p>
            <a:endParaRPr lang="pt-BR" b="1" dirty="0" smtClean="0"/>
          </a:p>
          <a:p>
            <a:endParaRPr lang="pt-BR" b="1" dirty="0" smtClean="0"/>
          </a:p>
          <a:p>
            <a:endParaRPr lang="pt-BR" b="1" dirty="0" smtClean="0"/>
          </a:p>
          <a:p>
            <a:pPr marL="0" indent="0">
              <a:buNone/>
            </a:pPr>
            <a:endParaRPr lang="pt-BR" b="1" dirty="0"/>
          </a:p>
        </p:txBody>
      </p:sp>
      <p:pic>
        <p:nvPicPr>
          <p:cNvPr id="5" name="Picture 4" descr="https://trello-attachments.s3.amazonaws.com/5d8943bb60b9fa20fe08b67f/5d9e81f01b87ed3b6d12fa26/e75fa034f672f5740ffd40f593aff67c/123c78ed-3c0b-4863-a759-daf26a91be02_200x2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68" b="29476"/>
          <a:stretch/>
        </p:blipFill>
        <p:spPr bwMode="auto">
          <a:xfrm>
            <a:off x="9990741" y="5853448"/>
            <a:ext cx="2201259" cy="90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0" name="Picture 2" descr="Resultado de imagem para mercado io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2" r="20384"/>
          <a:stretch/>
        </p:blipFill>
        <p:spPr bwMode="auto">
          <a:xfrm>
            <a:off x="7900991" y="2137892"/>
            <a:ext cx="3316507" cy="297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66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C1F5A52-05AE-430A-81E4-E6122A79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e justificativa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2" descr="http://www.sbac.org.br/wp-content/uploads/2018/11/SBAC-site-Qual-a-situa%C3%A7%C3%A3o-da-diabetes-no-Brasil-E-o-custo-da-insuli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730" y="2163650"/>
            <a:ext cx="4421758" cy="215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799" y="2194560"/>
            <a:ext cx="7067283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Relatório da CGU (Controladoria Geral da União):</a:t>
            </a:r>
          </a:p>
          <a:p>
            <a:r>
              <a:rPr lang="pt-BR" b="1" dirty="0" smtClean="0"/>
              <a:t>R$ 16 milhões desperdiçados em medicamentos entre 2014 e 2015. Principais </a:t>
            </a:r>
            <a:r>
              <a:rPr lang="pt-BR" b="1" dirty="0"/>
              <a:t>causas foram à validade vencida e armazenagem incorreta</a:t>
            </a:r>
            <a:r>
              <a:rPr lang="pt-BR" b="1" dirty="0" smtClean="0"/>
              <a:t>.</a:t>
            </a:r>
          </a:p>
          <a:p>
            <a:r>
              <a:rPr lang="pt-BR" b="1" dirty="0"/>
              <a:t>Medicamentos termo lábeis.</a:t>
            </a:r>
          </a:p>
          <a:p>
            <a:r>
              <a:rPr lang="pt-BR" b="1" dirty="0"/>
              <a:t>A Insulina.</a:t>
            </a:r>
          </a:p>
          <a:p>
            <a:r>
              <a:rPr lang="pt-BR" b="1" dirty="0" smtClean="0"/>
              <a:t>8,9</a:t>
            </a:r>
            <a:r>
              <a:rPr lang="pt-BR" b="1" dirty="0"/>
              <a:t>% dos brasileiros possui diabetes e o governo tem um custo próximo de R$ 100 bilhões por ano.</a:t>
            </a:r>
          </a:p>
          <a:p>
            <a:endParaRPr lang="pt-BR" b="1" dirty="0" smtClean="0"/>
          </a:p>
          <a:p>
            <a:pPr marL="0" indent="0">
              <a:buNone/>
            </a:pPr>
            <a:endParaRPr lang="pt-BR" b="1" dirty="0"/>
          </a:p>
        </p:txBody>
      </p:sp>
      <p:pic>
        <p:nvPicPr>
          <p:cNvPr id="5" name="Picture 4" descr="https://trello-attachments.s3.amazonaws.com/5d8943bb60b9fa20fe08b67f/5d9e81f01b87ed3b6d12fa26/e75fa034f672f5740ffd40f593aff67c/123c78ed-3c0b-4863-a759-daf26a91be02_200x20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68" b="29476"/>
          <a:stretch/>
        </p:blipFill>
        <p:spPr bwMode="auto">
          <a:xfrm>
            <a:off x="9990741" y="5853448"/>
            <a:ext cx="2201259" cy="90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35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C1F5A52-05AE-430A-81E4-E6122A79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Solução proposta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799" y="2194560"/>
            <a:ext cx="7067283" cy="4024125"/>
          </a:xfrm>
        </p:spPr>
        <p:txBody>
          <a:bodyPr/>
          <a:lstStyle/>
          <a:p>
            <a:r>
              <a:rPr lang="pt-BR" b="1" dirty="0"/>
              <a:t>Sensor de </a:t>
            </a:r>
            <a:r>
              <a:rPr lang="pt-BR" b="1" dirty="0" smtClean="0"/>
              <a:t>temperatura nas geladeiras dos hospitais.</a:t>
            </a:r>
            <a:endParaRPr lang="pt-BR" b="1" dirty="0"/>
          </a:p>
          <a:p>
            <a:r>
              <a:rPr lang="pt-BR" b="1" dirty="0"/>
              <a:t>Alertas sonoros e </a:t>
            </a:r>
            <a:r>
              <a:rPr lang="pt-BR" b="1" dirty="0" smtClean="0"/>
              <a:t>visuais para possíveis situações de riscos.</a:t>
            </a:r>
            <a:endParaRPr lang="pt-BR" b="1" dirty="0"/>
          </a:p>
          <a:p>
            <a:r>
              <a:rPr lang="pt-BR" b="1" dirty="0"/>
              <a:t>Ajudar os profissionais no monitoramento</a:t>
            </a:r>
            <a:r>
              <a:rPr lang="pt-BR" b="1" dirty="0" smtClean="0"/>
              <a:t>.</a:t>
            </a:r>
          </a:p>
          <a:p>
            <a:pPr marL="0" indent="0">
              <a:buNone/>
            </a:pPr>
            <a:endParaRPr lang="pt-BR" b="1" dirty="0"/>
          </a:p>
        </p:txBody>
      </p:sp>
      <p:pic>
        <p:nvPicPr>
          <p:cNvPr id="6" name="Picture 2" descr="Protmed-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9" t="7995" b="18370"/>
          <a:stretch/>
        </p:blipFill>
        <p:spPr bwMode="auto">
          <a:xfrm>
            <a:off x="8397026" y="2065881"/>
            <a:ext cx="3258355" cy="292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trello-attachments.s3.amazonaws.com/5d8943bb60b9fa20fe08b67f/5d9e81f01b87ed3b6d12fa26/e75fa034f672f5740ffd40f593aff67c/123c78ed-3c0b-4863-a759-daf26a91be02_200x20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68" b="29476"/>
          <a:stretch/>
        </p:blipFill>
        <p:spPr bwMode="auto">
          <a:xfrm>
            <a:off x="9990741" y="5853448"/>
            <a:ext cx="2201259" cy="90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Resultado de imagem para insulina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101" y="4216319"/>
            <a:ext cx="1822853" cy="188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Resultado de imagem para termometr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653" y="4319350"/>
            <a:ext cx="1871175" cy="187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70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C1F5A52-05AE-430A-81E4-E6122A79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375" y="764373"/>
            <a:ext cx="9844825" cy="1293028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Aplicação – desenho de solução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https://trello-attachments.s3.amazonaws.com/5d8943bb60b9fa20fe08b67f/5d9e81f01b87ed3b6d12fa26/e75fa034f672f5740ffd40f593aff67c/123c78ed-3c0b-4863-a759-daf26a91be02_200x2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68" b="29476"/>
          <a:stretch/>
        </p:blipFill>
        <p:spPr bwMode="auto">
          <a:xfrm>
            <a:off x="9990741" y="5853448"/>
            <a:ext cx="2201259" cy="90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60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43260" y="1648495"/>
            <a:ext cx="3599964" cy="18159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 err="1" smtClean="0"/>
              <a:t>Product</a:t>
            </a:r>
            <a:r>
              <a:rPr lang="pt-BR" b="1" dirty="0" smtClean="0"/>
              <a:t> </a:t>
            </a:r>
            <a:r>
              <a:rPr lang="pt-BR" b="1" dirty="0" err="1" smtClean="0"/>
              <a:t>Owner</a:t>
            </a:r>
            <a:r>
              <a:rPr lang="pt-BR" b="1" dirty="0" smtClean="0"/>
              <a:t> – João Pedro</a:t>
            </a:r>
            <a:endParaRPr lang="pt-BR" b="1" dirty="0"/>
          </a:p>
          <a:p>
            <a:r>
              <a:rPr lang="pt-BR" sz="1800" b="1" dirty="0" smtClean="0"/>
              <a:t>Responsável pelo </a:t>
            </a:r>
            <a:r>
              <a:rPr lang="pt-BR" sz="1800" b="1" dirty="0" err="1"/>
              <a:t>b</a:t>
            </a:r>
            <a:r>
              <a:rPr lang="pt-BR" sz="1800" b="1" dirty="0" err="1" smtClean="0"/>
              <a:t>acklog</a:t>
            </a:r>
            <a:r>
              <a:rPr lang="pt-BR" sz="1800" b="1" dirty="0" smtClean="0"/>
              <a:t> e líder técnico do projeto. Desenvolveu fluxograma, homologação e </a:t>
            </a:r>
            <a:r>
              <a:rPr lang="pt-BR" sz="1800" b="1" dirty="0" err="1" smtClean="0"/>
              <a:t>back-end</a:t>
            </a:r>
            <a:r>
              <a:rPr lang="pt-BR" sz="1800" b="1" dirty="0" smtClean="0"/>
              <a:t> do site.</a:t>
            </a:r>
            <a:endParaRPr lang="pt-BR" b="1" dirty="0" smtClean="0"/>
          </a:p>
          <a:p>
            <a:endParaRPr lang="pt-BR" b="1" dirty="0" smtClean="0"/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C1F5A52-05AE-430A-81E4-E6122A79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358" y="764373"/>
            <a:ext cx="8610600" cy="1064427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Equipe do projeto – techdev6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4" r="36645"/>
          <a:stretch/>
        </p:blipFill>
        <p:spPr bwMode="auto">
          <a:xfrm>
            <a:off x="631066" y="1648495"/>
            <a:ext cx="1912194" cy="1815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4" r="36645"/>
          <a:stretch/>
        </p:blipFill>
        <p:spPr bwMode="auto">
          <a:xfrm>
            <a:off x="6460170" y="1648495"/>
            <a:ext cx="1912194" cy="1815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372364" y="1648493"/>
            <a:ext cx="3386048" cy="1815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 err="1" smtClean="0"/>
              <a:t>Scrum</a:t>
            </a:r>
            <a:r>
              <a:rPr lang="pt-BR" b="1" dirty="0" smtClean="0"/>
              <a:t> Master – </a:t>
            </a:r>
            <a:r>
              <a:rPr lang="pt-BR" b="1" dirty="0" err="1" smtClean="0"/>
              <a:t>Braian</a:t>
            </a:r>
            <a:r>
              <a:rPr lang="pt-BR" b="1" dirty="0"/>
              <a:t> </a:t>
            </a:r>
            <a:r>
              <a:rPr lang="pt-BR" b="1" dirty="0" smtClean="0"/>
              <a:t>Hudson</a:t>
            </a:r>
          </a:p>
          <a:p>
            <a:r>
              <a:rPr lang="pt-BR" sz="1600" b="1" dirty="0" smtClean="0"/>
              <a:t>Responsável pela rotina das tarefas. Apoio no desenvolvimento do site e documentação final.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1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4" r="36645"/>
          <a:stretch/>
        </p:blipFill>
        <p:spPr bwMode="auto">
          <a:xfrm>
            <a:off x="631066" y="3913030"/>
            <a:ext cx="1912194" cy="1815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2543259" y="3913030"/>
            <a:ext cx="3599963" cy="18159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 smtClean="0"/>
              <a:t>Desenvolvedor – Matheus Costa</a:t>
            </a:r>
          </a:p>
          <a:p>
            <a:r>
              <a:rPr lang="pt-BR" sz="1700" b="1" dirty="0" smtClean="0"/>
              <a:t>Responsável pelo banco de dados e apoio aos membros. Desenvolveu o desenho de solução e apoio ao desenvolvimento do site.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4" r="36645"/>
          <a:stretch/>
        </p:blipFill>
        <p:spPr bwMode="auto">
          <a:xfrm>
            <a:off x="6460170" y="3913030"/>
            <a:ext cx="1912194" cy="1815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8372364" y="3908733"/>
            <a:ext cx="3386048" cy="18159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 smtClean="0"/>
              <a:t>Desenvolvedor – Daniel </a:t>
            </a:r>
            <a:r>
              <a:rPr lang="pt-BR" b="1" dirty="0" err="1" smtClean="0"/>
              <a:t>Juncks</a:t>
            </a:r>
            <a:endParaRPr lang="pt-BR" b="1" dirty="0" smtClean="0"/>
          </a:p>
          <a:p>
            <a:r>
              <a:rPr lang="pt-BR" sz="1700" b="1" dirty="0" smtClean="0"/>
              <a:t>Responsável pelo desenvolvimento do site e apresentação.  Apoio na formação da contextualização e </a:t>
            </a:r>
            <a:r>
              <a:rPr lang="pt-BR" sz="1700" b="1" dirty="0" err="1" smtClean="0"/>
              <a:t>backlog</a:t>
            </a:r>
            <a:r>
              <a:rPr lang="pt-BR" sz="1700" b="1" dirty="0" smtClean="0"/>
              <a:t> semanais.</a:t>
            </a:r>
          </a:p>
        </p:txBody>
      </p:sp>
      <p:pic>
        <p:nvPicPr>
          <p:cNvPr id="13" name="Picture 4" descr="https://trello-attachments.s3.amazonaws.com/5d8943bb60b9fa20fe08b67f/5d9e81f01b87ed3b6d12fa26/e75fa034f672f5740ffd40f593aff67c/123c78ed-3c0b-4863-a759-daf26a91be02_200x200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68" b="29476"/>
          <a:stretch/>
        </p:blipFill>
        <p:spPr bwMode="auto">
          <a:xfrm>
            <a:off x="9990741" y="5853448"/>
            <a:ext cx="2201259" cy="90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98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43260" y="1648494"/>
            <a:ext cx="3599964" cy="18159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 smtClean="0"/>
              <a:t>Desenvolvedor – Fábio Pires</a:t>
            </a:r>
            <a:endParaRPr lang="pt-BR" b="1" dirty="0"/>
          </a:p>
          <a:p>
            <a:r>
              <a:rPr lang="pt-BR" sz="1800" b="1" dirty="0" smtClean="0"/>
              <a:t>Responsável pelo desenvolvimento do site e documentação final. Apoio em todas documentações  do projeto.</a:t>
            </a:r>
            <a:endParaRPr lang="pt-BR" b="1" dirty="0" smtClean="0"/>
          </a:p>
          <a:p>
            <a:endParaRPr lang="pt-BR" b="1" dirty="0" smtClean="0"/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C1F5A52-05AE-430A-81E4-E6122A79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358" y="764373"/>
            <a:ext cx="8610600" cy="1064427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Equipe do projeto – techdev6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4" r="36645"/>
          <a:stretch/>
        </p:blipFill>
        <p:spPr bwMode="auto">
          <a:xfrm>
            <a:off x="631066" y="1648495"/>
            <a:ext cx="1912194" cy="1815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4" r="36645"/>
          <a:stretch/>
        </p:blipFill>
        <p:spPr bwMode="auto">
          <a:xfrm>
            <a:off x="6460170" y="1648494"/>
            <a:ext cx="1912194" cy="1815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372364" y="1648493"/>
            <a:ext cx="3386048" cy="18159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 smtClean="0"/>
              <a:t>Desenvolvedor- Evelyn Santos </a:t>
            </a:r>
          </a:p>
          <a:p>
            <a:r>
              <a:rPr lang="pt-BR" sz="1800" b="1" dirty="0" smtClean="0"/>
              <a:t>Responsável pelo desenvolvimento do site e contextualização.  Apoio em pesquisas para o projeto.</a:t>
            </a:r>
            <a:endParaRPr lang="pt-BR" b="1" dirty="0"/>
          </a:p>
        </p:txBody>
      </p:sp>
      <p:pic>
        <p:nvPicPr>
          <p:cNvPr id="13" name="Picture 4" descr="https://trello-attachments.s3.amazonaws.com/5d8943bb60b9fa20fe08b67f/5d9e81f01b87ed3b6d12fa26/e75fa034f672f5740ffd40f593aff67c/123c78ed-3c0b-4863-a759-daf26a91be02_200x20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68" b="29476"/>
          <a:stretch/>
        </p:blipFill>
        <p:spPr bwMode="auto">
          <a:xfrm>
            <a:off x="9990741" y="5853448"/>
            <a:ext cx="2201259" cy="90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5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C1F5A52-05AE-430A-81E4-E6122A79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Mapeamentos dos riscos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680" y="1903413"/>
            <a:ext cx="5805924" cy="422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 descr="https://trello-attachments.s3.amazonaws.com/5d8943bb60b9fa20fe08b67f/5d9e81f01b87ed3b6d12fa26/e75fa034f672f5740ffd40f593aff67c/123c78ed-3c0b-4863-a759-daf26a91be02_200x20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68" b="29476"/>
          <a:stretch/>
        </p:blipFill>
        <p:spPr bwMode="auto">
          <a:xfrm>
            <a:off x="9990741" y="5853448"/>
            <a:ext cx="2201259" cy="90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42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Trilha de Vapor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1496</TotalTime>
  <Words>477</Words>
  <Application>Microsoft Office PowerPoint</Application>
  <PresentationFormat>Personalizar</PresentationFormat>
  <Paragraphs>73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Trilha de Vapor</vt:lpstr>
      <vt:lpstr>Projeto iot - temperatura</vt:lpstr>
      <vt:lpstr>curso de tecnologia em análise e desenvolvimento de sistemas</vt:lpstr>
      <vt:lpstr>Contexto de mercado iot</vt:lpstr>
      <vt:lpstr>problema e justificativa</vt:lpstr>
      <vt:lpstr>Solução proposta</vt:lpstr>
      <vt:lpstr>Aplicação – desenho de solução</vt:lpstr>
      <vt:lpstr>Equipe do projeto – techdev6</vt:lpstr>
      <vt:lpstr>Equipe do projeto – techdev6</vt:lpstr>
      <vt:lpstr>Mapeamentos dos riscos</vt:lpstr>
      <vt:lpstr>Backlog e sprints</vt:lpstr>
      <vt:lpstr>Metodologia e ferramenta</vt:lpstr>
      <vt:lpstr>Aquisição de dados - arduino</vt:lpstr>
      <vt:lpstr>Aquisição de dados</vt:lpstr>
      <vt:lpstr>Modelo de dados</vt:lpstr>
      <vt:lpstr>desenho de solução técnico</vt:lpstr>
      <vt:lpstr>Ferramentas de desenvolvimento</vt:lpstr>
      <vt:lpstr>Demonstração</vt:lpstr>
      <vt:lpstr>Processo de atendimento (incidentes)</vt:lpstr>
      <vt:lpstr>Processo de atendimento (requisições)</vt:lpstr>
      <vt:lpstr>Manual de instalação</vt:lpstr>
      <vt:lpstr>ferramenta</vt:lpstr>
      <vt:lpstr>Resultados e aprendizagem</vt:lpstr>
      <vt:lpstr>Obrigado!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usuario</cp:lastModifiedBy>
  <cp:revision>100</cp:revision>
  <dcterms:created xsi:type="dcterms:W3CDTF">2019-08-28T22:57:01Z</dcterms:created>
  <dcterms:modified xsi:type="dcterms:W3CDTF">2019-11-21T22:34:45Z</dcterms:modified>
</cp:coreProperties>
</file>