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3" r:id="rId4"/>
    <p:sldId id="284" r:id="rId5"/>
    <p:sldId id="285" r:id="rId6"/>
    <p:sldId id="286" r:id="rId7"/>
    <p:sldId id="287" r:id="rId8"/>
    <p:sldId id="288" r:id="rId9"/>
    <p:sldId id="289" r:id="rId10"/>
    <p:sldId id="291" r:id="rId11"/>
    <p:sldId id="293" r:id="rId12"/>
    <p:sldId id="292" r:id="rId13"/>
    <p:sldId id="294" r:id="rId14"/>
    <p:sldId id="309" r:id="rId15"/>
    <p:sldId id="295" r:id="rId16"/>
    <p:sldId id="311" r:id="rId17"/>
    <p:sldId id="312" r:id="rId18"/>
    <p:sldId id="297" r:id="rId19"/>
    <p:sldId id="298" r:id="rId20"/>
    <p:sldId id="313" r:id="rId21"/>
    <p:sldId id="299" r:id="rId22"/>
    <p:sldId id="314" r:id="rId23"/>
    <p:sldId id="300" r:id="rId24"/>
    <p:sldId id="302" r:id="rId25"/>
    <p:sldId id="303" r:id="rId26"/>
    <p:sldId id="305" r:id="rId27"/>
    <p:sldId id="317" r:id="rId28"/>
    <p:sldId id="306" r:id="rId29"/>
    <p:sldId id="316" r:id="rId30"/>
    <p:sldId id="319" r:id="rId31"/>
    <p:sldId id="307" r:id="rId32"/>
    <p:sldId id="308"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0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0809" autoAdjust="0"/>
  </p:normalViewPr>
  <p:slideViewPr>
    <p:cSldViewPr snapToGrid="0">
      <p:cViewPr>
        <p:scale>
          <a:sx n="50" d="100"/>
          <a:sy n="50" d="100"/>
        </p:scale>
        <p:origin x="1862" y="-29"/>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608CC-A401-41C1-AA59-2FA8AEC4388B}" type="datetimeFigureOut">
              <a:rPr lang="en-ID" smtClean="0"/>
              <a:t>22/04/2025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FE453-3DFD-42DD-8753-17031822D027}" type="slidenum">
              <a:rPr lang="en-ID" smtClean="0"/>
              <a:t>‹#›</a:t>
            </a:fld>
            <a:endParaRPr lang="en-ID"/>
          </a:p>
        </p:txBody>
      </p:sp>
    </p:spTree>
    <p:extLst>
      <p:ext uri="{BB962C8B-B14F-4D97-AF65-F5344CB8AC3E}">
        <p14:creationId xmlns:p14="http://schemas.microsoft.com/office/powerpoint/2010/main" val="144796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2EFE453-3DFD-42DD-8753-17031822D027}" type="slidenum">
              <a:rPr lang="en-ID" smtClean="0"/>
              <a:t>1</a:t>
            </a:fld>
            <a:endParaRPr lang="en-ID"/>
          </a:p>
        </p:txBody>
      </p:sp>
    </p:spTree>
    <p:extLst>
      <p:ext uri="{BB962C8B-B14F-4D97-AF65-F5344CB8AC3E}">
        <p14:creationId xmlns:p14="http://schemas.microsoft.com/office/powerpoint/2010/main" val="283590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8220E-FA81-F3D7-89D6-E6E5B9B86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E27E8-EE9D-E813-73CA-6C30A5FAB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9CDC66-B957-16D4-C44C-94357D7FB120}"/>
              </a:ext>
            </a:extLst>
          </p:cNvPr>
          <p:cNvSpPr>
            <a:spLocks noGrp="1"/>
          </p:cNvSpPr>
          <p:nvPr>
            <p:ph type="body" idx="1"/>
          </p:nvPr>
        </p:nvSpPr>
        <p:spPr/>
        <p:txBody>
          <a:bodyPr/>
          <a:lstStyle/>
          <a:p>
            <a:r>
              <a:rPr lang="en-US" dirty="0"/>
              <a:t>2DGS</a:t>
            </a:r>
          </a:p>
          <a:p>
            <a:r>
              <a:rPr lang="en-US" dirty="0"/>
              <a:t>Main goal: provide accurate multi-view surface representation</a:t>
            </a:r>
          </a:p>
          <a:p>
            <a:r>
              <a:rPr lang="en-US" dirty="0"/>
              <a:t>- Addresses 3DGS problem: lack of explicit surface representation. Gaussians are also optimized independently without looking at overall flow of the scene -&gt; “fuzzy”</a:t>
            </a:r>
          </a:p>
          <a:p>
            <a:endParaRPr lang="en-US" dirty="0"/>
          </a:p>
          <a:p>
            <a:r>
              <a:rPr lang="en-US" dirty="0"/>
              <a:t>Main idea: use 2D Gaussians instead of 3D Gaussians. 3D Gaussians are “collapsed” into a set of 2D Gaussian disks. </a:t>
            </a:r>
          </a:p>
          <a:p>
            <a:r>
              <a:rPr lang="en-US" dirty="0"/>
              <a:t>-&gt; more accurate geometrical representation, especially for thin surfaces</a:t>
            </a:r>
          </a:p>
          <a:p>
            <a:endParaRPr lang="en-US" dirty="0"/>
          </a:p>
          <a:p>
            <a:r>
              <a:rPr lang="en-US" dirty="0"/>
              <a:t>Prevent from degenerating into a line: use low-pass filter (set minimum value so shape is not too thin and smaller Gaussians are not missed during rendering)- </a:t>
            </a:r>
          </a:p>
          <a:p>
            <a:endParaRPr lang="en-US" dirty="0"/>
          </a:p>
        </p:txBody>
      </p:sp>
      <p:sp>
        <p:nvSpPr>
          <p:cNvPr id="4" name="Slide Number Placeholder 3">
            <a:extLst>
              <a:ext uri="{FF2B5EF4-FFF2-40B4-BE49-F238E27FC236}">
                <a16:creationId xmlns:a16="http://schemas.microsoft.com/office/drawing/2014/main" id="{144A6038-FAC8-15F4-C66C-97617EFA5A29}"/>
              </a:ext>
            </a:extLst>
          </p:cNvPr>
          <p:cNvSpPr>
            <a:spLocks noGrp="1"/>
          </p:cNvSpPr>
          <p:nvPr>
            <p:ph type="sldNum" sz="quarter" idx="5"/>
          </p:nvPr>
        </p:nvSpPr>
        <p:spPr/>
        <p:txBody>
          <a:bodyPr/>
          <a:lstStyle/>
          <a:p>
            <a:fld id="{42EFE453-3DFD-42DD-8753-17031822D027}" type="slidenum">
              <a:rPr lang="en-ID" smtClean="0"/>
              <a:t>10</a:t>
            </a:fld>
            <a:endParaRPr lang="en-ID"/>
          </a:p>
        </p:txBody>
      </p:sp>
    </p:spTree>
    <p:extLst>
      <p:ext uri="{BB962C8B-B14F-4D97-AF65-F5344CB8AC3E}">
        <p14:creationId xmlns:p14="http://schemas.microsoft.com/office/powerpoint/2010/main" val="3002365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55719-8389-C5E3-6B71-805C6E82FE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F525B-5438-1B9E-1EFC-89200C43E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A009E2-6C7F-E412-7DDD-E0F3EFB035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66CE52-C5B7-BEA0-334C-1EC48E9FF36E}"/>
              </a:ext>
            </a:extLst>
          </p:cNvPr>
          <p:cNvSpPr>
            <a:spLocks noGrp="1"/>
          </p:cNvSpPr>
          <p:nvPr>
            <p:ph type="sldNum" sz="quarter" idx="5"/>
          </p:nvPr>
        </p:nvSpPr>
        <p:spPr/>
        <p:txBody>
          <a:bodyPr/>
          <a:lstStyle/>
          <a:p>
            <a:fld id="{42EFE453-3DFD-42DD-8753-17031822D027}" type="slidenum">
              <a:rPr lang="en-ID" smtClean="0"/>
              <a:t>11</a:t>
            </a:fld>
            <a:endParaRPr lang="en-ID"/>
          </a:p>
        </p:txBody>
      </p:sp>
    </p:spTree>
    <p:extLst>
      <p:ext uri="{BB962C8B-B14F-4D97-AF65-F5344CB8AC3E}">
        <p14:creationId xmlns:p14="http://schemas.microsoft.com/office/powerpoint/2010/main" val="1372369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943D9-405B-FE97-C8D5-4D271CFEDD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769B54-B5ED-1A9A-0A63-8393F9A45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4BCE5-24FD-C72D-012C-8450562FD3F7}"/>
              </a:ext>
            </a:extLst>
          </p:cNvPr>
          <p:cNvSpPr>
            <a:spLocks noGrp="1"/>
          </p:cNvSpPr>
          <p:nvPr>
            <p:ph type="body" idx="1"/>
          </p:nvPr>
        </p:nvSpPr>
        <p:spPr/>
        <p:txBody>
          <a:bodyPr/>
          <a:lstStyle/>
          <a:p>
            <a:r>
              <a:rPr lang="en-US" dirty="0" err="1"/>
              <a:t>RaDe</a:t>
            </a:r>
            <a:r>
              <a:rPr lang="en-US" dirty="0"/>
              <a:t>-GS</a:t>
            </a:r>
          </a:p>
          <a:p>
            <a:r>
              <a:rPr lang="en-US" dirty="0"/>
              <a:t>Main goal of </a:t>
            </a:r>
            <a:r>
              <a:rPr lang="en-US" dirty="0" err="1"/>
              <a:t>RaDe</a:t>
            </a:r>
            <a:r>
              <a:rPr lang="en-US" dirty="0"/>
              <a:t>-GS is to improve geometric reconstruction details.</a:t>
            </a:r>
          </a:p>
          <a:p>
            <a:r>
              <a:rPr lang="en-US" dirty="0"/>
              <a:t>Main idea – instead of creating meshes from the point cloud or using volumetric representations, directly rasterize the 3D Gaussians to accurately capture details.</a:t>
            </a:r>
          </a:p>
          <a:p>
            <a:endParaRPr lang="en-US" dirty="0"/>
          </a:p>
          <a:p>
            <a:r>
              <a:rPr lang="en-US" dirty="0"/>
              <a:t>How depth is calculated: use ray-splat intersection and calculate until the point the ray is supposed to terminate per pixel.</a:t>
            </a:r>
          </a:p>
          <a:p>
            <a:r>
              <a:rPr lang="en-US" dirty="0"/>
              <a:t>- To calculate the depth in a pixel, for example, we take a look at the multiple splats that “occupy” the pixel and average it out </a:t>
            </a:r>
          </a:p>
          <a:p>
            <a:r>
              <a:rPr lang="en-US" dirty="0"/>
              <a:t>- weights are based on the visibility of the gaussian itself and location of the </a:t>
            </a:r>
            <a:r>
              <a:rPr lang="en-US" dirty="0" err="1"/>
              <a:t>centerpoints</a:t>
            </a:r>
            <a:r>
              <a:rPr lang="en-US" dirty="0"/>
              <a:t> of the Gaussians</a:t>
            </a:r>
          </a:p>
          <a:p>
            <a:endParaRPr lang="en-US" dirty="0"/>
          </a:p>
          <a:p>
            <a:r>
              <a:rPr lang="en-US" dirty="0"/>
              <a:t>Limitations: may not perform well in noisy situations since there is no noise filtering strategies, struggle with transparency</a:t>
            </a:r>
          </a:p>
          <a:p>
            <a:endParaRPr lang="en-US" dirty="0"/>
          </a:p>
        </p:txBody>
      </p:sp>
      <p:sp>
        <p:nvSpPr>
          <p:cNvPr id="4" name="Slide Number Placeholder 3">
            <a:extLst>
              <a:ext uri="{FF2B5EF4-FFF2-40B4-BE49-F238E27FC236}">
                <a16:creationId xmlns:a16="http://schemas.microsoft.com/office/drawing/2014/main" id="{14C90F3C-169D-BC97-E14D-AFF672F944C6}"/>
              </a:ext>
            </a:extLst>
          </p:cNvPr>
          <p:cNvSpPr>
            <a:spLocks noGrp="1"/>
          </p:cNvSpPr>
          <p:nvPr>
            <p:ph type="sldNum" sz="quarter" idx="5"/>
          </p:nvPr>
        </p:nvSpPr>
        <p:spPr/>
        <p:txBody>
          <a:bodyPr/>
          <a:lstStyle/>
          <a:p>
            <a:fld id="{42EFE453-3DFD-42DD-8753-17031822D027}" type="slidenum">
              <a:rPr lang="en-ID" smtClean="0"/>
              <a:t>12</a:t>
            </a:fld>
            <a:endParaRPr lang="en-ID"/>
          </a:p>
        </p:txBody>
      </p:sp>
    </p:spTree>
    <p:extLst>
      <p:ext uri="{BB962C8B-B14F-4D97-AF65-F5344CB8AC3E}">
        <p14:creationId xmlns:p14="http://schemas.microsoft.com/office/powerpoint/2010/main" val="3333570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5720-8A93-1AEA-D175-430CAD830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7CFBCD-FBE6-D08B-9C69-F8EA29E4F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4C5FB2-D66C-3907-E178-B914F96737A3}"/>
              </a:ext>
            </a:extLst>
          </p:cNvPr>
          <p:cNvSpPr>
            <a:spLocks noGrp="1"/>
          </p:cNvSpPr>
          <p:nvPr>
            <p:ph type="body" idx="1"/>
          </p:nvPr>
        </p:nvSpPr>
        <p:spPr/>
        <p:txBody>
          <a:bodyPr/>
          <a:lstStyle/>
          <a:p>
            <a:r>
              <a:rPr lang="en-US" dirty="0"/>
              <a:t>GS2Mesh</a:t>
            </a:r>
          </a:p>
          <a:p>
            <a:r>
              <a:rPr lang="en-US" dirty="0"/>
              <a:t>General pipeline: </a:t>
            </a:r>
          </a:p>
          <a:p>
            <a:r>
              <a:rPr lang="en-US" dirty="0"/>
              <a:t>- set of input images, </a:t>
            </a:r>
          </a:p>
          <a:p>
            <a:r>
              <a:rPr lang="en-US" dirty="0"/>
              <a:t>- inputted to COLMAP, </a:t>
            </a:r>
          </a:p>
          <a:p>
            <a:r>
              <a:rPr lang="en-US" dirty="0"/>
              <a:t>- then to 3DGS,</a:t>
            </a:r>
          </a:p>
          <a:p>
            <a:r>
              <a:rPr lang="en-US" dirty="0"/>
              <a:t>- then stereo depth estimation: GS2Mesh generates novel stereo views of the poses according to training images:</a:t>
            </a:r>
          </a:p>
          <a:p>
            <a:r>
              <a:rPr lang="en-US" dirty="0"/>
              <a:t>----left image taken directly from training images</a:t>
            </a:r>
          </a:p>
          <a:p>
            <a:r>
              <a:rPr lang="en-US" dirty="0"/>
              <a:t>----right image generated by shifting the left image with a horizontal baseline such that the pair is stereo calibrated (calibrated as if we’re seeing it from two eyes)</a:t>
            </a:r>
          </a:p>
          <a:p>
            <a:r>
              <a:rPr lang="en-US" dirty="0"/>
              <a:t>----next, the calibrated images are inputted to stereo matching algorithm to determine depth</a:t>
            </a:r>
          </a:p>
          <a:p>
            <a:endParaRPr lang="en-US" dirty="0"/>
          </a:p>
          <a:p>
            <a:r>
              <a:rPr lang="en-US" dirty="0"/>
              <a:t>Mesh extraction with TSDF (Truncated Signed Distance Function) and marching cubes algorithm</a:t>
            </a:r>
          </a:p>
          <a:p>
            <a:r>
              <a:rPr lang="en-US" dirty="0"/>
              <a:t>TSDF: </a:t>
            </a:r>
          </a:p>
          <a:p>
            <a:r>
              <a:rPr lang="en-US" dirty="0"/>
              <a:t>- SDF function tells you how far any point in space is from surface of an object</a:t>
            </a:r>
          </a:p>
          <a:p>
            <a:r>
              <a:rPr lang="en-US" dirty="0"/>
              <a:t>- point outside object is positive, point inside object negative</a:t>
            </a:r>
          </a:p>
          <a:p>
            <a:r>
              <a:rPr lang="en-US" dirty="0"/>
              <a:t>TSDF: limit ranges that we care about (objects that are too close or only visible from one of the cameras are masked out)</a:t>
            </a:r>
          </a:p>
          <a:p>
            <a:endParaRPr lang="en-US" dirty="0"/>
          </a:p>
          <a:p>
            <a:r>
              <a:rPr lang="en-US" dirty="0"/>
              <a:t>Marching cubes algorithm:</a:t>
            </a:r>
          </a:p>
          <a:p>
            <a:r>
              <a:rPr lang="en-US" dirty="0"/>
              <a:t>- basically: map out boundaries in the data, how a surface crosses a cube</a:t>
            </a:r>
          </a:p>
          <a:p>
            <a:r>
              <a:rPr lang="en-US" dirty="0"/>
              <a:t>- process each cube in the data and check it against a threshold value, draw mesh based on the value</a:t>
            </a:r>
          </a:p>
          <a:p>
            <a:r>
              <a:rPr lang="en-US" dirty="0"/>
              <a:t>- simplified: imagine a cheese, map out squares in the cheese. To determine where the holes are in the cheese, take small square chunks of the cheese and check for the hole</a:t>
            </a:r>
          </a:p>
        </p:txBody>
      </p:sp>
      <p:sp>
        <p:nvSpPr>
          <p:cNvPr id="4" name="Slide Number Placeholder 3">
            <a:extLst>
              <a:ext uri="{FF2B5EF4-FFF2-40B4-BE49-F238E27FC236}">
                <a16:creationId xmlns:a16="http://schemas.microsoft.com/office/drawing/2014/main" id="{967EAE7F-240C-A8D1-5AB5-490EC19FEF1A}"/>
              </a:ext>
            </a:extLst>
          </p:cNvPr>
          <p:cNvSpPr>
            <a:spLocks noGrp="1"/>
          </p:cNvSpPr>
          <p:nvPr>
            <p:ph type="sldNum" sz="quarter" idx="5"/>
          </p:nvPr>
        </p:nvSpPr>
        <p:spPr/>
        <p:txBody>
          <a:bodyPr/>
          <a:lstStyle/>
          <a:p>
            <a:fld id="{42EFE453-3DFD-42DD-8753-17031822D027}" type="slidenum">
              <a:rPr lang="en-ID" smtClean="0"/>
              <a:t>13</a:t>
            </a:fld>
            <a:endParaRPr lang="en-ID"/>
          </a:p>
        </p:txBody>
      </p:sp>
    </p:spTree>
    <p:extLst>
      <p:ext uri="{BB962C8B-B14F-4D97-AF65-F5344CB8AC3E}">
        <p14:creationId xmlns:p14="http://schemas.microsoft.com/office/powerpoint/2010/main" val="1025811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42EFE453-3DFD-42DD-8753-17031822D027}" type="slidenum">
              <a:rPr lang="en-ID" smtClean="0"/>
              <a:t>14</a:t>
            </a:fld>
            <a:endParaRPr lang="en-ID"/>
          </a:p>
        </p:txBody>
      </p:sp>
    </p:spTree>
    <p:extLst>
      <p:ext uri="{BB962C8B-B14F-4D97-AF65-F5344CB8AC3E}">
        <p14:creationId xmlns:p14="http://schemas.microsoft.com/office/powerpoint/2010/main" val="277031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D3C89-C4DE-7963-67FF-A715156CC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B78DD-B5E7-E6AE-E258-AAF0501142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12EB9-DDD9-3767-74EA-9EE263DF5225}"/>
              </a:ext>
            </a:extLst>
          </p:cNvPr>
          <p:cNvSpPr>
            <a:spLocks noGrp="1"/>
          </p:cNvSpPr>
          <p:nvPr>
            <p:ph type="body" idx="1"/>
          </p:nvPr>
        </p:nvSpPr>
        <p:spPr/>
        <p:txBody>
          <a:bodyPr/>
          <a:lstStyle/>
          <a:p>
            <a:r>
              <a:rPr lang="en-US" dirty="0"/>
              <a:t>Need to choose a model in order to test the chosen GS and MDE models</a:t>
            </a:r>
          </a:p>
          <a:p>
            <a:r>
              <a:rPr lang="en-US" dirty="0"/>
              <a:t>Reason of choice: model is simple, does not have a lot of features or colors</a:t>
            </a:r>
          </a:p>
          <a:p>
            <a:r>
              <a:rPr lang="en-US" dirty="0"/>
              <a:t>Reason of using synthetic data: same with </a:t>
            </a:r>
            <a:r>
              <a:rPr lang="en-US" dirty="0" err="1"/>
              <a:t>DepthAnything</a:t>
            </a:r>
            <a:r>
              <a:rPr lang="en-US" dirty="0"/>
              <a:t> v2: can be fully controlled, GT values are easy to extract</a:t>
            </a:r>
          </a:p>
          <a:p>
            <a:r>
              <a:rPr lang="en-US" dirty="0"/>
              <a:t>-drawbacks from this: model is weirdly shaped not like a normal bunny, so it may present some challenge, environment not realistic, not ideal for some models since they are trained on real-life data</a:t>
            </a:r>
          </a:p>
          <a:p>
            <a:endParaRPr lang="en-US" dirty="0"/>
          </a:p>
        </p:txBody>
      </p:sp>
      <p:sp>
        <p:nvSpPr>
          <p:cNvPr id="4" name="Slide Number Placeholder 3">
            <a:extLst>
              <a:ext uri="{FF2B5EF4-FFF2-40B4-BE49-F238E27FC236}">
                <a16:creationId xmlns:a16="http://schemas.microsoft.com/office/drawing/2014/main" id="{E429FC85-B645-D968-0BD2-53FBA70F4264}"/>
              </a:ext>
            </a:extLst>
          </p:cNvPr>
          <p:cNvSpPr>
            <a:spLocks noGrp="1"/>
          </p:cNvSpPr>
          <p:nvPr>
            <p:ph type="sldNum" sz="quarter" idx="5"/>
          </p:nvPr>
        </p:nvSpPr>
        <p:spPr/>
        <p:txBody>
          <a:bodyPr/>
          <a:lstStyle/>
          <a:p>
            <a:fld id="{42EFE453-3DFD-42DD-8753-17031822D027}" type="slidenum">
              <a:rPr lang="en-ID" smtClean="0"/>
              <a:t>15</a:t>
            </a:fld>
            <a:endParaRPr lang="en-ID"/>
          </a:p>
        </p:txBody>
      </p:sp>
    </p:spTree>
    <p:extLst>
      <p:ext uri="{BB962C8B-B14F-4D97-AF65-F5344CB8AC3E}">
        <p14:creationId xmlns:p14="http://schemas.microsoft.com/office/powerpoint/2010/main" val="373290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DCBE6-36F6-78E1-6679-83069AD34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642EA9-CA59-043A-B9FB-D39C9D79C8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788B17-D98D-BE9B-7B5F-91F1332C9BED}"/>
              </a:ext>
            </a:extLst>
          </p:cNvPr>
          <p:cNvSpPr>
            <a:spLocks noGrp="1"/>
          </p:cNvSpPr>
          <p:nvPr>
            <p:ph type="body" idx="1"/>
          </p:nvPr>
        </p:nvSpPr>
        <p:spPr/>
        <p:txBody>
          <a:bodyPr/>
          <a:lstStyle/>
          <a:p>
            <a:r>
              <a:rPr lang="en-US" dirty="0"/>
              <a:t>GS needs input of images, camera poses, direction (which is what we generate with this script)</a:t>
            </a:r>
          </a:p>
          <a:p>
            <a:r>
              <a:rPr lang="en-US" dirty="0"/>
              <a:t>Also save depth data as GT data for evaluation</a:t>
            </a:r>
          </a:p>
          <a:p>
            <a:endParaRPr lang="en-US" dirty="0"/>
          </a:p>
          <a:p>
            <a:r>
              <a:rPr lang="en-US" dirty="0"/>
              <a:t>Model Capture steps:</a:t>
            </a:r>
          </a:p>
          <a:p>
            <a:r>
              <a:rPr lang="en-US" dirty="0"/>
              <a:t>1. define two points, bottom left and top right as if the object is a cube</a:t>
            </a:r>
          </a:p>
          <a:p>
            <a:r>
              <a:rPr lang="en-US" dirty="0"/>
              <a:t>2. calculate minimum distance such that the longest “side” of the object is captured, define “edges” of the object</a:t>
            </a:r>
          </a:p>
          <a:p>
            <a:r>
              <a:rPr lang="en-US" dirty="0"/>
              <a:t>- alpha = </a:t>
            </a:r>
            <a:r>
              <a:rPr lang="en-US" dirty="0" err="1"/>
              <a:t>math.sin</a:t>
            </a:r>
            <a:r>
              <a:rPr lang="en-US" dirty="0"/>
              <a:t>(</a:t>
            </a:r>
            <a:r>
              <a:rPr lang="en-US" dirty="0" err="1"/>
              <a:t>FoV</a:t>
            </a:r>
            <a:r>
              <a:rPr lang="en-US" dirty="0"/>
              <a:t>)</a:t>
            </a:r>
          </a:p>
          <a:p>
            <a:r>
              <a:rPr lang="en-US" dirty="0"/>
              <a:t>- </a:t>
            </a:r>
            <a:r>
              <a:rPr lang="en-US" dirty="0" err="1"/>
              <a:t>maxDist</a:t>
            </a:r>
            <a:r>
              <a:rPr lang="en-US" dirty="0"/>
              <a:t> = Multiplier * (</a:t>
            </a:r>
            <a:r>
              <a:rPr lang="en-US" dirty="0" err="1"/>
              <a:t>maxRad</a:t>
            </a:r>
            <a:r>
              <a:rPr lang="en-US" dirty="0"/>
              <a:t> / alpha) * </a:t>
            </a:r>
            <a:r>
              <a:rPr lang="en-US" dirty="0" err="1"/>
              <a:t>math.sqrt</a:t>
            </a:r>
            <a:r>
              <a:rPr lang="en-US" dirty="0"/>
              <a:t>(1 - \(alpha * alpha))</a:t>
            </a:r>
          </a:p>
          <a:p>
            <a:r>
              <a:rPr lang="en-US" dirty="0"/>
              <a:t>- </a:t>
            </a:r>
            <a:r>
              <a:rPr lang="en-US" dirty="0" err="1"/>
              <a:t>FoV</a:t>
            </a:r>
            <a:r>
              <a:rPr lang="en-US" dirty="0"/>
              <a:t> = 50.0</a:t>
            </a:r>
          </a:p>
          <a:p>
            <a:r>
              <a:rPr lang="en-US" dirty="0"/>
              <a:t>3. simulate an orbit with transformations to the camera (rotate around y and z axis) by amount specified by the step, save data at every step	</a:t>
            </a:r>
          </a:p>
        </p:txBody>
      </p:sp>
      <p:sp>
        <p:nvSpPr>
          <p:cNvPr id="4" name="Slide Number Placeholder 3">
            <a:extLst>
              <a:ext uri="{FF2B5EF4-FFF2-40B4-BE49-F238E27FC236}">
                <a16:creationId xmlns:a16="http://schemas.microsoft.com/office/drawing/2014/main" id="{AD8051BE-81A0-7298-A985-39AB3FF38018}"/>
              </a:ext>
            </a:extLst>
          </p:cNvPr>
          <p:cNvSpPr>
            <a:spLocks noGrp="1"/>
          </p:cNvSpPr>
          <p:nvPr>
            <p:ph type="sldNum" sz="quarter" idx="5"/>
          </p:nvPr>
        </p:nvSpPr>
        <p:spPr/>
        <p:txBody>
          <a:bodyPr/>
          <a:lstStyle/>
          <a:p>
            <a:fld id="{42EFE453-3DFD-42DD-8753-17031822D027}" type="slidenum">
              <a:rPr lang="en-ID" smtClean="0"/>
              <a:t>16</a:t>
            </a:fld>
            <a:endParaRPr lang="en-ID"/>
          </a:p>
        </p:txBody>
      </p:sp>
    </p:spTree>
    <p:extLst>
      <p:ext uri="{BB962C8B-B14F-4D97-AF65-F5344CB8AC3E}">
        <p14:creationId xmlns:p14="http://schemas.microsoft.com/office/powerpoint/2010/main" val="2835494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63340-ED8C-D008-0156-104DB975F1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ADDDCB-3940-64B6-46A2-41FD2737DE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9D44DC-F26D-F4A9-0743-F16A34601180}"/>
              </a:ext>
            </a:extLst>
          </p:cNvPr>
          <p:cNvSpPr>
            <a:spLocks noGrp="1"/>
          </p:cNvSpPr>
          <p:nvPr>
            <p:ph type="body" idx="1"/>
          </p:nvPr>
        </p:nvSpPr>
        <p:spPr/>
        <p:txBody>
          <a:bodyPr/>
          <a:lstStyle/>
          <a:p>
            <a:r>
              <a:rPr lang="en-US" dirty="0"/>
              <a:t>Code adaption: </a:t>
            </a:r>
          </a:p>
          <a:p>
            <a:r>
              <a:rPr lang="en-US" dirty="0"/>
              <a:t>- most of the pipelines only accept </a:t>
            </a:r>
            <a:r>
              <a:rPr lang="en-US" dirty="0" err="1"/>
              <a:t>SfM</a:t>
            </a:r>
            <a:r>
              <a:rPr lang="en-US" dirty="0"/>
              <a:t> inputs from COLMAP, adjust code to accept synthetic data instead since we already have all the required inputs</a:t>
            </a:r>
          </a:p>
          <a:p>
            <a:r>
              <a:rPr lang="en-US" dirty="0"/>
              <a:t>- most changes to dataset_reader.py files</a:t>
            </a:r>
          </a:p>
          <a:p>
            <a:r>
              <a:rPr lang="en-US" dirty="0"/>
              <a:t>Training: 10k iterations for each models, depth extracted with the help of the 2DGS rendering script since it conveniently outputs the rendered data’s depth map from the original training camera poses as byproduct</a:t>
            </a:r>
          </a:p>
          <a:p>
            <a:endParaRPr lang="en-US" dirty="0"/>
          </a:p>
          <a:p>
            <a:r>
              <a:rPr lang="en-US" dirty="0"/>
              <a:t>	</a:t>
            </a:r>
          </a:p>
        </p:txBody>
      </p:sp>
      <p:sp>
        <p:nvSpPr>
          <p:cNvPr id="4" name="Slide Number Placeholder 3">
            <a:extLst>
              <a:ext uri="{FF2B5EF4-FFF2-40B4-BE49-F238E27FC236}">
                <a16:creationId xmlns:a16="http://schemas.microsoft.com/office/drawing/2014/main" id="{4F7D643D-AFA8-6900-FE7A-270014B76810}"/>
              </a:ext>
            </a:extLst>
          </p:cNvPr>
          <p:cNvSpPr>
            <a:spLocks noGrp="1"/>
          </p:cNvSpPr>
          <p:nvPr>
            <p:ph type="sldNum" sz="quarter" idx="5"/>
          </p:nvPr>
        </p:nvSpPr>
        <p:spPr/>
        <p:txBody>
          <a:bodyPr/>
          <a:lstStyle/>
          <a:p>
            <a:fld id="{42EFE453-3DFD-42DD-8753-17031822D027}" type="slidenum">
              <a:rPr lang="en-ID" smtClean="0"/>
              <a:t>17</a:t>
            </a:fld>
            <a:endParaRPr lang="en-ID"/>
          </a:p>
        </p:txBody>
      </p:sp>
    </p:spTree>
    <p:extLst>
      <p:ext uri="{BB962C8B-B14F-4D97-AF65-F5344CB8AC3E}">
        <p14:creationId xmlns:p14="http://schemas.microsoft.com/office/powerpoint/2010/main" val="3566402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A76C2-4A69-7E04-AAC3-2724F4F1D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BC1BC8-BA2D-1C74-6544-8C10230526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60D83-F898-3C30-BD70-AC68FA642AA5}"/>
              </a:ext>
            </a:extLst>
          </p:cNvPr>
          <p:cNvSpPr>
            <a:spLocks noGrp="1"/>
          </p:cNvSpPr>
          <p:nvPr>
            <p:ph type="body" idx="1"/>
          </p:nvPr>
        </p:nvSpPr>
        <p:spPr/>
        <p:txBody>
          <a:bodyPr/>
          <a:lstStyle/>
          <a:p>
            <a:r>
              <a:rPr lang="en-US" dirty="0"/>
              <a:t>Postprocessing is done to “correct” some values of the outputs of each model pipeline</a:t>
            </a:r>
          </a:p>
          <a:p>
            <a:r>
              <a:rPr lang="en-US" dirty="0"/>
              <a:t>Also: Chocolate bunny has no background -&gt; infinite length induce instability during evaluation if not corrected</a:t>
            </a:r>
          </a:p>
          <a:p>
            <a:r>
              <a:rPr lang="en-US" dirty="0"/>
              <a:t>Mostly: conversion into inverted depth maps: infinite length have value 0 and nearer objects have higher values</a:t>
            </a:r>
          </a:p>
          <a:p>
            <a:r>
              <a:rPr lang="en-US" dirty="0"/>
              <a:t>- x’ = x / (1+error)</a:t>
            </a:r>
          </a:p>
          <a:p>
            <a:r>
              <a:rPr lang="en-US" dirty="0"/>
              <a:t>Min-max normalization: x’ = (x – </a:t>
            </a:r>
            <a:r>
              <a:rPr lang="en-US" dirty="0" err="1"/>
              <a:t>xmin</a:t>
            </a:r>
            <a:r>
              <a:rPr lang="en-US" dirty="0"/>
              <a:t>) / (</a:t>
            </a:r>
            <a:r>
              <a:rPr lang="en-US" dirty="0" err="1"/>
              <a:t>xmax</a:t>
            </a:r>
            <a:r>
              <a:rPr lang="en-US" dirty="0"/>
              <a:t> – </a:t>
            </a:r>
            <a:r>
              <a:rPr lang="en-US" dirty="0" err="1"/>
              <a:t>xmin</a:t>
            </a:r>
            <a:r>
              <a:rPr lang="en-US" dirty="0"/>
              <a:t>)</a:t>
            </a:r>
          </a:p>
          <a:p>
            <a:endParaRPr lang="en-US" dirty="0"/>
          </a:p>
        </p:txBody>
      </p:sp>
      <p:sp>
        <p:nvSpPr>
          <p:cNvPr id="4" name="Slide Number Placeholder 3">
            <a:extLst>
              <a:ext uri="{FF2B5EF4-FFF2-40B4-BE49-F238E27FC236}">
                <a16:creationId xmlns:a16="http://schemas.microsoft.com/office/drawing/2014/main" id="{A1F9820F-57BD-0D41-47EE-71174511B992}"/>
              </a:ext>
            </a:extLst>
          </p:cNvPr>
          <p:cNvSpPr>
            <a:spLocks noGrp="1"/>
          </p:cNvSpPr>
          <p:nvPr>
            <p:ph type="sldNum" sz="quarter" idx="5"/>
          </p:nvPr>
        </p:nvSpPr>
        <p:spPr/>
        <p:txBody>
          <a:bodyPr/>
          <a:lstStyle/>
          <a:p>
            <a:fld id="{42EFE453-3DFD-42DD-8753-17031822D027}" type="slidenum">
              <a:rPr lang="en-ID" smtClean="0"/>
              <a:t>18</a:t>
            </a:fld>
            <a:endParaRPr lang="en-ID"/>
          </a:p>
        </p:txBody>
      </p:sp>
    </p:spTree>
    <p:extLst>
      <p:ext uri="{BB962C8B-B14F-4D97-AF65-F5344CB8AC3E}">
        <p14:creationId xmlns:p14="http://schemas.microsoft.com/office/powerpoint/2010/main" val="881553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7330A-0423-DE55-6CF4-1592B116AF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95D0F-E82B-B036-1DA9-617415DE13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A2B46D-7FF6-1FF7-CB38-4D3FDAEA597D}"/>
              </a:ext>
            </a:extLst>
          </p:cNvPr>
          <p:cNvSpPr>
            <a:spLocks noGrp="1"/>
          </p:cNvSpPr>
          <p:nvPr>
            <p:ph type="body" idx="1"/>
          </p:nvPr>
        </p:nvSpPr>
        <p:spPr/>
        <p:txBody>
          <a:bodyPr/>
          <a:lstStyle/>
          <a:p>
            <a:pPr marL="0" indent="0">
              <a:buNone/>
            </a:pPr>
            <a:r>
              <a:rPr lang="en-US" dirty="0"/>
              <a:t>1. Absolute Relative Error simply measures the absolute difference between the model output and the GT value when compared to the GT value (so, magnitude of error), lower is better</a:t>
            </a:r>
          </a:p>
          <a:p>
            <a:pPr marL="0" indent="0">
              <a:buNone/>
            </a:pPr>
            <a:r>
              <a:rPr lang="en-US" dirty="0"/>
              <a:t>2. Scale Invariant Logarithmic Loss error minimizes the impact of scaling, considers relative error in logarithmic space</a:t>
            </a:r>
          </a:p>
          <a:p>
            <a:pPr marL="0" indent="0">
              <a:buNone/>
            </a:pPr>
            <a:r>
              <a:rPr lang="en-US" dirty="0"/>
              <a:t>- Done because depth estimation is an ill-posed task, meaning there is an infinite number of possible scaling in a problem and they all represent a “correct” solution (which is why measuring absolute distance is very hard to do)</a:t>
            </a:r>
          </a:p>
          <a:p>
            <a:pPr marL="0" indent="0">
              <a:buNone/>
            </a:pPr>
            <a:r>
              <a:rPr lang="en-US" dirty="0"/>
              <a:t>- Lower is better</a:t>
            </a:r>
          </a:p>
          <a:p>
            <a:pPr marL="0" indent="0">
              <a:buNone/>
            </a:pPr>
            <a:r>
              <a:rPr lang="en-US" dirty="0"/>
              <a:t>3. Threshold accuracy: % of pixels which has a value that lie within a certain range when compared to the GT</a:t>
            </a:r>
          </a:p>
          <a:p>
            <a:pPr marL="0" indent="0">
              <a:buNone/>
            </a:pPr>
            <a:r>
              <a:rPr lang="en-US" dirty="0"/>
              <a:t>- e.g. \delta_1 measures the % number of pixels whose value lie within 25% of the GT value</a:t>
            </a:r>
          </a:p>
          <a:p>
            <a:pPr marL="0" indent="0">
              <a:buNone/>
            </a:pPr>
            <a:r>
              <a:rPr lang="en-US" dirty="0"/>
              <a:t> </a:t>
            </a:r>
          </a:p>
          <a:p>
            <a:pPr marL="228600" indent="-228600">
              <a:buAutoNum type="arabicPeriod"/>
            </a:pPr>
            <a:endParaRPr lang="en-US" dirty="0"/>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1C7762C0-15C2-BE4C-83B2-2BA0B696C3A5}"/>
              </a:ext>
            </a:extLst>
          </p:cNvPr>
          <p:cNvSpPr>
            <a:spLocks noGrp="1"/>
          </p:cNvSpPr>
          <p:nvPr>
            <p:ph type="sldNum" sz="quarter" idx="5"/>
          </p:nvPr>
        </p:nvSpPr>
        <p:spPr/>
        <p:txBody>
          <a:bodyPr/>
          <a:lstStyle/>
          <a:p>
            <a:fld id="{42EFE453-3DFD-42DD-8753-17031822D027}" type="slidenum">
              <a:rPr lang="en-ID" smtClean="0"/>
              <a:t>19</a:t>
            </a:fld>
            <a:endParaRPr lang="en-ID"/>
          </a:p>
        </p:txBody>
      </p:sp>
    </p:spTree>
    <p:extLst>
      <p:ext uri="{BB962C8B-B14F-4D97-AF65-F5344CB8AC3E}">
        <p14:creationId xmlns:p14="http://schemas.microsoft.com/office/powerpoint/2010/main" val="130614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Neural Radiance Field Methods, suggested in 2020: </a:t>
            </a:r>
          </a:p>
          <a:p>
            <a:r>
              <a:rPr lang="en-US" sz="1200" dirty="0"/>
              <a:t>- able to reconstruct accurate 3D representation of a scene from a collection of 2D images.</a:t>
            </a:r>
          </a:p>
          <a:p>
            <a:r>
              <a:rPr lang="en-US" sz="1200" dirty="0"/>
              <a:t>- done by employing neural networks and deep learning methods</a:t>
            </a:r>
          </a:p>
          <a:p>
            <a:r>
              <a:rPr lang="en-US" sz="1200" dirty="0"/>
              <a:t>- main idea: scene is represented using a radiance field.</a:t>
            </a:r>
          </a:p>
          <a:p>
            <a:endParaRPr lang="en-US" sz="1200" dirty="0"/>
          </a:p>
          <a:p>
            <a:r>
              <a:rPr lang="en-US" sz="1200" dirty="0"/>
              <a:t>Method description:</a:t>
            </a:r>
          </a:p>
          <a:p>
            <a:r>
              <a:rPr lang="en-ID" sz="1200" dirty="0"/>
              <a:t>- as input: collection of 2D images as mentioned before. Input contains information on camera’s viewing direction d = (\theta, \phi) and position of point in space (x, y, z)</a:t>
            </a:r>
          </a:p>
          <a:p>
            <a:r>
              <a:rPr lang="en-ID" sz="1200" dirty="0"/>
              <a:t>- input transformed into continuous 5D function, fed into a MLP network. Input goes through several layers in the network to “train” the weights to calculate output</a:t>
            </a:r>
          </a:p>
          <a:p>
            <a:r>
              <a:rPr lang="en-ID" sz="1200" dirty="0"/>
              <a:t>- output: </a:t>
            </a:r>
            <a:r>
              <a:rPr lang="en-ID" sz="1200" dirty="0" err="1"/>
              <a:t>color</a:t>
            </a:r>
            <a:r>
              <a:rPr lang="en-ID" sz="1200" dirty="0"/>
              <a:t> (based on the 3D location and viewing direction) and density (based on the 3D location of points in the image)</a:t>
            </a:r>
          </a:p>
          <a:p>
            <a:endParaRPr lang="en-ID" sz="1200" dirty="0"/>
          </a:p>
          <a:p>
            <a:r>
              <a:rPr lang="en-ID" sz="1200" dirty="0"/>
              <a:t>Previous methods vs. </a:t>
            </a:r>
            <a:r>
              <a:rPr lang="en-ID" sz="1200" dirty="0" err="1"/>
              <a:t>NeRF</a:t>
            </a:r>
            <a:r>
              <a:rPr lang="en-ID" sz="1200" dirty="0"/>
              <a:t>:</a:t>
            </a:r>
          </a:p>
          <a:p>
            <a:r>
              <a:rPr lang="en-ID" sz="1200" dirty="0"/>
              <a:t>- Previous methods mostly output discretized voxel representations -&gt; </a:t>
            </a:r>
            <a:r>
              <a:rPr lang="en-ID" sz="1200" dirty="0" err="1"/>
              <a:t>NeRF</a:t>
            </a:r>
            <a:r>
              <a:rPr lang="en-ID" sz="1200" dirty="0"/>
              <a:t> is more time-efficient since these voxels can be summarized with the continuous function</a:t>
            </a:r>
          </a:p>
          <a:p>
            <a:endParaRPr lang="en-ID" sz="1200" dirty="0"/>
          </a:p>
          <a:p>
            <a:r>
              <a:rPr lang="en-ID" sz="1200" dirty="0"/>
              <a:t>Limitations:</a:t>
            </a:r>
          </a:p>
          <a:p>
            <a:r>
              <a:rPr lang="en-ID" sz="1200" dirty="0"/>
              <a:t>- intensive resource consumption due to usage of neural networks</a:t>
            </a:r>
          </a:p>
          <a:p>
            <a:r>
              <a:rPr lang="en-ID" sz="1200" dirty="0"/>
              <a:t>- real-time rendering impossible since rendering pipeline is not yet optimized – need to recalculate the radiance field each time we change viewpoints</a:t>
            </a:r>
          </a:p>
          <a:p>
            <a:endParaRPr lang="en-ID" sz="2000" dirty="0"/>
          </a:p>
          <a:p>
            <a:endParaRPr lang="en-ID" sz="2000" dirty="0"/>
          </a:p>
        </p:txBody>
      </p:sp>
      <p:sp>
        <p:nvSpPr>
          <p:cNvPr id="4" name="Slide Number Placeholder 3"/>
          <p:cNvSpPr>
            <a:spLocks noGrp="1"/>
          </p:cNvSpPr>
          <p:nvPr>
            <p:ph type="sldNum" sz="quarter" idx="5"/>
          </p:nvPr>
        </p:nvSpPr>
        <p:spPr/>
        <p:txBody>
          <a:bodyPr/>
          <a:lstStyle/>
          <a:p>
            <a:fld id="{42EFE453-3DFD-42DD-8753-17031822D027}" type="slidenum">
              <a:rPr lang="en-ID" smtClean="0"/>
              <a:t>2</a:t>
            </a:fld>
            <a:endParaRPr lang="en-ID"/>
          </a:p>
        </p:txBody>
      </p:sp>
    </p:spTree>
    <p:extLst>
      <p:ext uri="{BB962C8B-B14F-4D97-AF65-F5344CB8AC3E}">
        <p14:creationId xmlns:p14="http://schemas.microsoft.com/office/powerpoint/2010/main" val="1112662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867AF-7D48-F158-84BA-95526FCE9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A9A04A-B80A-4DA1-760A-421A9BB395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E893CD-FA92-424D-1ACB-8DC68AD8F0FA}"/>
              </a:ext>
            </a:extLst>
          </p:cNvPr>
          <p:cNvSpPr>
            <a:spLocks noGrp="1"/>
          </p:cNvSpPr>
          <p:nvPr>
            <p:ph type="body" idx="1"/>
          </p:nvPr>
        </p:nvSpPr>
        <p:spPr/>
        <p:txBody>
          <a:bodyPr/>
          <a:lstStyle/>
          <a:p>
            <a:pPr marL="0" indent="0">
              <a:buNone/>
            </a:pPr>
            <a:r>
              <a:rPr lang="en-US" dirty="0"/>
              <a:t>4. RMSE: describes absolute difference between GT values compared to the predicted outcome. Here, discrepancies are highlighted due to squaring operation</a:t>
            </a:r>
          </a:p>
          <a:p>
            <a:pPr marL="0" indent="0">
              <a:buNone/>
            </a:pPr>
            <a:r>
              <a:rPr lang="en-US" dirty="0"/>
              <a:t>5. RMSLE: logarithmic difference instead of absolute difference, higher discrepancies are more proportionately scaled due to the logarithmic scale</a:t>
            </a:r>
          </a:p>
          <a:p>
            <a:pPr marL="0" indent="0">
              <a:buNone/>
            </a:pPr>
            <a:r>
              <a:rPr lang="en-US" dirty="0"/>
              <a:t>6. Log error: logarithmic difference between values, does not highlight discrepancies</a:t>
            </a:r>
          </a:p>
          <a:p>
            <a:pPr marL="0" indent="0">
              <a:buNone/>
            </a:pPr>
            <a:r>
              <a:rPr lang="en-US" dirty="0"/>
              <a:t>7. Relative square error: works similarly to REL, but error values are magnified more due to the squaring operation</a:t>
            </a:r>
          </a:p>
          <a:p>
            <a:pPr marL="0" indent="0">
              <a:buNone/>
            </a:pPr>
            <a:endParaRPr lang="en-US" dirty="0"/>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B7EB0FF0-C432-463B-0856-EB733E1BE439}"/>
              </a:ext>
            </a:extLst>
          </p:cNvPr>
          <p:cNvSpPr>
            <a:spLocks noGrp="1"/>
          </p:cNvSpPr>
          <p:nvPr>
            <p:ph type="sldNum" sz="quarter" idx="5"/>
          </p:nvPr>
        </p:nvSpPr>
        <p:spPr/>
        <p:txBody>
          <a:bodyPr/>
          <a:lstStyle/>
          <a:p>
            <a:fld id="{42EFE453-3DFD-42DD-8753-17031822D027}" type="slidenum">
              <a:rPr lang="en-ID" smtClean="0"/>
              <a:t>20</a:t>
            </a:fld>
            <a:endParaRPr lang="en-ID"/>
          </a:p>
        </p:txBody>
      </p:sp>
    </p:spTree>
    <p:extLst>
      <p:ext uri="{BB962C8B-B14F-4D97-AF65-F5344CB8AC3E}">
        <p14:creationId xmlns:p14="http://schemas.microsoft.com/office/powerpoint/2010/main" val="2838569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8298B-E58F-CFDC-3A75-4A9513A87A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905215-5435-FD77-ABD8-3AE5172E3A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3716A5-959F-D868-14FD-A4B07A9762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A26C09-6143-10C9-AF89-A3693467E30C}"/>
              </a:ext>
            </a:extLst>
          </p:cNvPr>
          <p:cNvSpPr>
            <a:spLocks noGrp="1"/>
          </p:cNvSpPr>
          <p:nvPr>
            <p:ph type="sldNum" sz="quarter" idx="5"/>
          </p:nvPr>
        </p:nvSpPr>
        <p:spPr/>
        <p:txBody>
          <a:bodyPr/>
          <a:lstStyle/>
          <a:p>
            <a:fld id="{42EFE453-3DFD-42DD-8753-17031822D027}" type="slidenum">
              <a:rPr lang="en-ID" smtClean="0"/>
              <a:t>21</a:t>
            </a:fld>
            <a:endParaRPr lang="en-ID"/>
          </a:p>
        </p:txBody>
      </p:sp>
    </p:spTree>
    <p:extLst>
      <p:ext uri="{BB962C8B-B14F-4D97-AF65-F5344CB8AC3E}">
        <p14:creationId xmlns:p14="http://schemas.microsoft.com/office/powerpoint/2010/main" val="541852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60785-68B2-57FA-8B94-E9A68ADF26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AFAB4C-C9B7-DB0F-5293-BC5A48DF1B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C859A-BCB8-FF29-4E63-6BD0DFCD07F7}"/>
              </a:ext>
            </a:extLst>
          </p:cNvPr>
          <p:cNvSpPr>
            <a:spLocks noGrp="1"/>
          </p:cNvSpPr>
          <p:nvPr>
            <p:ph type="body" idx="1"/>
          </p:nvPr>
        </p:nvSpPr>
        <p:spPr/>
        <p:txBody>
          <a:bodyPr/>
          <a:lstStyle/>
          <a:p>
            <a:r>
              <a:rPr lang="en-US" dirty="0"/>
              <a:t>- MDE models seem to perform better than GS models overall: lower delta 1, 2, 3 values but if we ignore scaling (as we can see with </a:t>
            </a:r>
            <a:r>
              <a:rPr lang="en-US" dirty="0" err="1"/>
              <a:t>SiLog</a:t>
            </a:r>
            <a:r>
              <a:rPr lang="en-US" dirty="0"/>
              <a:t>) values, MDE models are more accurate</a:t>
            </a:r>
          </a:p>
          <a:p>
            <a:pPr marL="171450" indent="-171450">
              <a:buFontTx/>
              <a:buChar char="-"/>
            </a:pPr>
            <a:r>
              <a:rPr lang="en-US" dirty="0"/>
              <a:t>Surprising: </a:t>
            </a:r>
            <a:r>
              <a:rPr lang="en-US" dirty="0" err="1"/>
              <a:t>DepthAnything</a:t>
            </a:r>
            <a:r>
              <a:rPr lang="en-US" dirty="0"/>
              <a:t> v1 &gt; v2 (explained later in visual analysis): may be due to v2 trying to produce sharper and more realistic details, while v1 models are overall “flatter” with less details</a:t>
            </a:r>
          </a:p>
          <a:p>
            <a:pPr marL="0" indent="0">
              <a:buFontTx/>
              <a:buNone/>
            </a:pPr>
            <a:r>
              <a:rPr lang="en-US" dirty="0"/>
              <a:t>----Perform well with this data simply because the chocolate bunny in our GT have very flat values (not a realistic bunny) while </a:t>
            </a:r>
            <a:r>
              <a:rPr lang="en-US" dirty="0" err="1"/>
              <a:t>DepthAnything</a:t>
            </a:r>
            <a:r>
              <a:rPr lang="en-US" dirty="0"/>
              <a:t> v2 try to give more curves</a:t>
            </a:r>
          </a:p>
          <a:p>
            <a:pPr marL="171450" indent="-171450">
              <a:buFontTx/>
              <a:buChar char="-"/>
            </a:pPr>
            <a:r>
              <a:rPr lang="en-US" dirty="0"/>
              <a:t>GS models have high delta 1, 2, 3 scores: estimation lie very close to actual values</a:t>
            </a:r>
          </a:p>
          <a:p>
            <a:pPr marL="171450" indent="-171450">
              <a:buFontTx/>
              <a:buChar char="-"/>
            </a:pPr>
            <a:r>
              <a:rPr lang="en-US" dirty="0" err="1"/>
              <a:t>RaDe</a:t>
            </a:r>
            <a:r>
              <a:rPr lang="en-US" dirty="0"/>
              <a:t>-GS seem to have overall best performance between all the GS models – consistent with </a:t>
            </a:r>
            <a:r>
              <a:rPr lang="en-US" dirty="0" err="1"/>
              <a:t>RaDe</a:t>
            </a:r>
            <a:r>
              <a:rPr lang="en-US" dirty="0"/>
              <a:t>-GS paper</a:t>
            </a:r>
          </a:p>
          <a:p>
            <a:pPr marL="171450" indent="-171450">
              <a:buFontTx/>
              <a:buChar char="-"/>
            </a:pPr>
            <a:r>
              <a:rPr lang="en-US" dirty="0"/>
              <a:t>However (will see later) this is probably most likely due to no background bleeding happening in GS models</a:t>
            </a:r>
          </a:p>
          <a:p>
            <a:pPr marL="171450" indent="-171450">
              <a:buFontTx/>
              <a:buChar char="-"/>
            </a:pPr>
            <a:r>
              <a:rPr lang="en-US" dirty="0"/>
              <a:t>Overall performance between models very close to each other</a:t>
            </a:r>
          </a:p>
          <a:p>
            <a:pPr marL="628650" lvl="1" indent="-171450">
              <a:buFontTx/>
              <a:buChar char="-"/>
            </a:pPr>
            <a:endParaRPr lang="en-US" dirty="0"/>
          </a:p>
        </p:txBody>
      </p:sp>
      <p:sp>
        <p:nvSpPr>
          <p:cNvPr id="4" name="Slide Number Placeholder 3">
            <a:extLst>
              <a:ext uri="{FF2B5EF4-FFF2-40B4-BE49-F238E27FC236}">
                <a16:creationId xmlns:a16="http://schemas.microsoft.com/office/drawing/2014/main" id="{76A610C2-E2A4-803E-1589-05A5F3332FE0}"/>
              </a:ext>
            </a:extLst>
          </p:cNvPr>
          <p:cNvSpPr>
            <a:spLocks noGrp="1"/>
          </p:cNvSpPr>
          <p:nvPr>
            <p:ph type="sldNum" sz="quarter" idx="5"/>
          </p:nvPr>
        </p:nvSpPr>
        <p:spPr/>
        <p:txBody>
          <a:bodyPr/>
          <a:lstStyle/>
          <a:p>
            <a:fld id="{42EFE453-3DFD-42DD-8753-17031822D027}" type="slidenum">
              <a:rPr lang="en-ID" smtClean="0"/>
              <a:t>22</a:t>
            </a:fld>
            <a:endParaRPr lang="en-ID"/>
          </a:p>
        </p:txBody>
      </p:sp>
    </p:spTree>
    <p:extLst>
      <p:ext uri="{BB962C8B-B14F-4D97-AF65-F5344CB8AC3E}">
        <p14:creationId xmlns:p14="http://schemas.microsoft.com/office/powerpoint/2010/main" val="172949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9A249-D780-87DE-664B-6C63841D11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D05AF4-5705-32A5-1FF3-7CD9B9F0B2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1531BD-5307-65D3-A139-CC7933464F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4E8F67-AD3D-40B9-040F-CC82B2ADFAB3}"/>
              </a:ext>
            </a:extLst>
          </p:cNvPr>
          <p:cNvSpPr>
            <a:spLocks noGrp="1"/>
          </p:cNvSpPr>
          <p:nvPr>
            <p:ph type="sldNum" sz="quarter" idx="5"/>
          </p:nvPr>
        </p:nvSpPr>
        <p:spPr/>
        <p:txBody>
          <a:bodyPr/>
          <a:lstStyle/>
          <a:p>
            <a:fld id="{42EFE453-3DFD-42DD-8753-17031822D027}" type="slidenum">
              <a:rPr lang="en-ID" smtClean="0"/>
              <a:t>23</a:t>
            </a:fld>
            <a:endParaRPr lang="en-ID"/>
          </a:p>
        </p:txBody>
      </p:sp>
    </p:spTree>
    <p:extLst>
      <p:ext uri="{BB962C8B-B14F-4D97-AF65-F5344CB8AC3E}">
        <p14:creationId xmlns:p14="http://schemas.microsoft.com/office/powerpoint/2010/main" val="96490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7566F-324A-7537-DEC1-7C21E73FE6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166DB-2C7E-092E-AD9D-6E5AAF972D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FC300A-305A-DED7-0C5F-BA18B075D4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24B31-8B14-8CC9-A2A0-B12E748F76F8}"/>
              </a:ext>
            </a:extLst>
          </p:cNvPr>
          <p:cNvSpPr>
            <a:spLocks noGrp="1"/>
          </p:cNvSpPr>
          <p:nvPr>
            <p:ph type="sldNum" sz="quarter" idx="5"/>
          </p:nvPr>
        </p:nvSpPr>
        <p:spPr/>
        <p:txBody>
          <a:bodyPr/>
          <a:lstStyle/>
          <a:p>
            <a:fld id="{42EFE453-3DFD-42DD-8753-17031822D027}" type="slidenum">
              <a:rPr lang="en-ID" smtClean="0"/>
              <a:t>24</a:t>
            </a:fld>
            <a:endParaRPr lang="en-ID"/>
          </a:p>
        </p:txBody>
      </p:sp>
    </p:spTree>
    <p:extLst>
      <p:ext uri="{BB962C8B-B14F-4D97-AF65-F5344CB8AC3E}">
        <p14:creationId xmlns:p14="http://schemas.microsoft.com/office/powerpoint/2010/main" val="1714265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E99A2-16EF-81A2-E70E-E4F04F991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5F841-E1D4-7968-1C18-A9E205D33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2DE25-1513-6D9D-A0CA-B4926510A5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285C3B-68BC-BC63-3F97-60DA4F1984CF}"/>
              </a:ext>
            </a:extLst>
          </p:cNvPr>
          <p:cNvSpPr>
            <a:spLocks noGrp="1"/>
          </p:cNvSpPr>
          <p:nvPr>
            <p:ph type="sldNum" sz="quarter" idx="5"/>
          </p:nvPr>
        </p:nvSpPr>
        <p:spPr/>
        <p:txBody>
          <a:bodyPr/>
          <a:lstStyle/>
          <a:p>
            <a:fld id="{42EFE453-3DFD-42DD-8753-17031822D027}" type="slidenum">
              <a:rPr lang="en-ID" smtClean="0"/>
              <a:t>25</a:t>
            </a:fld>
            <a:endParaRPr lang="en-ID"/>
          </a:p>
        </p:txBody>
      </p:sp>
    </p:spTree>
    <p:extLst>
      <p:ext uri="{BB962C8B-B14F-4D97-AF65-F5344CB8AC3E}">
        <p14:creationId xmlns:p14="http://schemas.microsoft.com/office/powerpoint/2010/main" val="3438976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7EB7-A737-177B-50DD-BB0A605886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EFEAA9-E72F-4AAA-C88D-89249E4FFB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BF577-B8D5-7CB3-51CB-FFFDF5CD0C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BC7C6F-DA74-BA47-38EE-BD5D80EAE611}"/>
              </a:ext>
            </a:extLst>
          </p:cNvPr>
          <p:cNvSpPr>
            <a:spLocks noGrp="1"/>
          </p:cNvSpPr>
          <p:nvPr>
            <p:ph type="sldNum" sz="quarter" idx="5"/>
          </p:nvPr>
        </p:nvSpPr>
        <p:spPr/>
        <p:txBody>
          <a:bodyPr/>
          <a:lstStyle/>
          <a:p>
            <a:fld id="{42EFE453-3DFD-42DD-8753-17031822D027}" type="slidenum">
              <a:rPr lang="en-ID" smtClean="0"/>
              <a:t>26</a:t>
            </a:fld>
            <a:endParaRPr lang="en-ID"/>
          </a:p>
        </p:txBody>
      </p:sp>
    </p:spTree>
    <p:extLst>
      <p:ext uri="{BB962C8B-B14F-4D97-AF65-F5344CB8AC3E}">
        <p14:creationId xmlns:p14="http://schemas.microsoft.com/office/powerpoint/2010/main" val="2845175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DD128-D22B-41CE-E035-DB83F523FA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70F87B-8C6C-4A4D-15CC-4AE04512B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84625-A24B-5972-ADD6-45046D35B6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59647D-D21B-0019-4487-737F32B9C47E}"/>
              </a:ext>
            </a:extLst>
          </p:cNvPr>
          <p:cNvSpPr>
            <a:spLocks noGrp="1"/>
          </p:cNvSpPr>
          <p:nvPr>
            <p:ph type="sldNum" sz="quarter" idx="5"/>
          </p:nvPr>
        </p:nvSpPr>
        <p:spPr/>
        <p:txBody>
          <a:bodyPr/>
          <a:lstStyle/>
          <a:p>
            <a:fld id="{42EFE453-3DFD-42DD-8753-17031822D027}" type="slidenum">
              <a:rPr lang="en-ID" smtClean="0"/>
              <a:t>27</a:t>
            </a:fld>
            <a:endParaRPr lang="en-ID"/>
          </a:p>
        </p:txBody>
      </p:sp>
    </p:spTree>
    <p:extLst>
      <p:ext uri="{BB962C8B-B14F-4D97-AF65-F5344CB8AC3E}">
        <p14:creationId xmlns:p14="http://schemas.microsoft.com/office/powerpoint/2010/main" val="2824446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34BB6-3923-C0B6-224F-A2C197B3D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5449F-BBF7-50C5-329B-B27D67925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11943-2FAC-FF47-9793-D7CCF74EA0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F4AC0F-2BEA-8AD3-856D-328CB4BD8DF3}"/>
              </a:ext>
            </a:extLst>
          </p:cNvPr>
          <p:cNvSpPr>
            <a:spLocks noGrp="1"/>
          </p:cNvSpPr>
          <p:nvPr>
            <p:ph type="sldNum" sz="quarter" idx="5"/>
          </p:nvPr>
        </p:nvSpPr>
        <p:spPr/>
        <p:txBody>
          <a:bodyPr/>
          <a:lstStyle/>
          <a:p>
            <a:fld id="{42EFE453-3DFD-42DD-8753-17031822D027}" type="slidenum">
              <a:rPr lang="en-ID" smtClean="0"/>
              <a:t>28</a:t>
            </a:fld>
            <a:endParaRPr lang="en-ID"/>
          </a:p>
        </p:txBody>
      </p:sp>
    </p:spTree>
    <p:extLst>
      <p:ext uri="{BB962C8B-B14F-4D97-AF65-F5344CB8AC3E}">
        <p14:creationId xmlns:p14="http://schemas.microsoft.com/office/powerpoint/2010/main" val="1025496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69A74-05E0-9E5A-42F3-485CB71FBA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032B4-597E-96D6-052A-CD0E4F305E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BFF3D-D9CB-0663-CD0C-3471728DB4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460DDA-13A5-DC37-5008-CD48762D3A7E}"/>
              </a:ext>
            </a:extLst>
          </p:cNvPr>
          <p:cNvSpPr>
            <a:spLocks noGrp="1"/>
          </p:cNvSpPr>
          <p:nvPr>
            <p:ph type="sldNum" sz="quarter" idx="5"/>
          </p:nvPr>
        </p:nvSpPr>
        <p:spPr/>
        <p:txBody>
          <a:bodyPr/>
          <a:lstStyle/>
          <a:p>
            <a:fld id="{42EFE453-3DFD-42DD-8753-17031822D027}" type="slidenum">
              <a:rPr lang="en-ID" smtClean="0"/>
              <a:t>29</a:t>
            </a:fld>
            <a:endParaRPr lang="en-ID"/>
          </a:p>
        </p:txBody>
      </p:sp>
    </p:spTree>
    <p:extLst>
      <p:ext uri="{BB962C8B-B14F-4D97-AF65-F5344CB8AC3E}">
        <p14:creationId xmlns:p14="http://schemas.microsoft.com/office/powerpoint/2010/main" val="349782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3D Gaussian Splatting</a:t>
            </a:r>
          </a:p>
          <a:p>
            <a:r>
              <a:rPr lang="en-US" sz="1200" dirty="0"/>
              <a:t>- main features: real-time rendering</a:t>
            </a:r>
            <a:r>
              <a:rPr lang="en-ID" sz="1200" dirty="0"/>
              <a:t>, combat intensive training and rendering times</a:t>
            </a:r>
          </a:p>
          <a:p>
            <a:r>
              <a:rPr lang="en-ID" sz="1200" dirty="0"/>
              <a:t>- rendering fully doable on GPU</a:t>
            </a:r>
          </a:p>
          <a:p>
            <a:r>
              <a:rPr lang="en-ID" sz="1200" dirty="0"/>
              <a:t>- main idea: use gaussians to represent scene instead of traditional meshes, skip conversion into surface or line primitives by directly splatting to paint a scene</a:t>
            </a:r>
          </a:p>
          <a:p>
            <a:r>
              <a:rPr lang="en-ID" sz="1200" dirty="0"/>
              <a:t>- output is point cloud data: collection of 3D points that form a scene when viewed in aggregate</a:t>
            </a:r>
          </a:p>
          <a:p>
            <a:r>
              <a:rPr lang="en-ID" sz="1200" dirty="0"/>
              <a:t>- During rasterization process, displayed </a:t>
            </a:r>
            <a:r>
              <a:rPr lang="en-ID" sz="1200" dirty="0" err="1"/>
              <a:t>color</a:t>
            </a:r>
            <a:r>
              <a:rPr lang="en-ID" sz="1200" dirty="0"/>
              <a:t> calculated through front-to-back alpha blending</a:t>
            </a:r>
          </a:p>
          <a:p>
            <a:endParaRPr lang="en-ID" sz="1200" dirty="0"/>
          </a:p>
          <a:p>
            <a:r>
              <a:rPr lang="en-ID" sz="1200" dirty="0"/>
              <a:t>3D Gaussians</a:t>
            </a:r>
          </a:p>
          <a:p>
            <a:r>
              <a:rPr lang="en-ID" sz="1200" dirty="0"/>
              <a:t>- retain volumetric properties: </a:t>
            </a:r>
            <a:r>
              <a:rPr lang="en-ID" sz="1200" dirty="0" err="1"/>
              <a:t>color</a:t>
            </a:r>
            <a:r>
              <a:rPr lang="en-ID" sz="1200" dirty="0"/>
              <a:t>, density, transmittance</a:t>
            </a:r>
          </a:p>
          <a:p>
            <a:r>
              <a:rPr lang="en-ID" sz="1200" dirty="0"/>
              <a:t>- stored: positional values, covariance matrix, opacity</a:t>
            </a:r>
          </a:p>
          <a:p>
            <a:endParaRPr lang="en-ID" sz="1200" dirty="0"/>
          </a:p>
          <a:p>
            <a:r>
              <a:rPr lang="en-ID" sz="1200" dirty="0"/>
              <a:t>Spherical harmonics: special functions on surface of a sphere</a:t>
            </a:r>
          </a:p>
          <a:p>
            <a:endParaRPr lang="en-ID" dirty="0"/>
          </a:p>
          <a:p>
            <a:endParaRPr lang="en-US" dirty="0"/>
          </a:p>
        </p:txBody>
      </p:sp>
      <p:sp>
        <p:nvSpPr>
          <p:cNvPr id="4" name="Slide Number Placeholder 3"/>
          <p:cNvSpPr>
            <a:spLocks noGrp="1"/>
          </p:cNvSpPr>
          <p:nvPr>
            <p:ph type="sldNum" sz="quarter" idx="5"/>
          </p:nvPr>
        </p:nvSpPr>
        <p:spPr/>
        <p:txBody>
          <a:bodyPr/>
          <a:lstStyle/>
          <a:p>
            <a:fld id="{42EFE453-3DFD-42DD-8753-17031822D027}" type="slidenum">
              <a:rPr lang="en-ID" smtClean="0"/>
              <a:t>3</a:t>
            </a:fld>
            <a:endParaRPr lang="en-ID"/>
          </a:p>
        </p:txBody>
      </p:sp>
    </p:spTree>
    <p:extLst>
      <p:ext uri="{BB962C8B-B14F-4D97-AF65-F5344CB8AC3E}">
        <p14:creationId xmlns:p14="http://schemas.microsoft.com/office/powerpoint/2010/main" val="1349535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C721A-A4B4-1E3F-2E36-5DB46B83C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A4099-A4B5-BF92-40D4-D4A8788914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CADA2F-0ADB-A3CB-B20F-8C3B3DE27B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BF873D-1113-E827-9261-1D105AA61AA2}"/>
              </a:ext>
            </a:extLst>
          </p:cNvPr>
          <p:cNvSpPr>
            <a:spLocks noGrp="1"/>
          </p:cNvSpPr>
          <p:nvPr>
            <p:ph type="sldNum" sz="quarter" idx="5"/>
          </p:nvPr>
        </p:nvSpPr>
        <p:spPr/>
        <p:txBody>
          <a:bodyPr/>
          <a:lstStyle/>
          <a:p>
            <a:fld id="{42EFE453-3DFD-42DD-8753-17031822D027}" type="slidenum">
              <a:rPr lang="en-ID" smtClean="0"/>
              <a:t>30</a:t>
            </a:fld>
            <a:endParaRPr lang="en-ID"/>
          </a:p>
        </p:txBody>
      </p:sp>
    </p:spTree>
    <p:extLst>
      <p:ext uri="{BB962C8B-B14F-4D97-AF65-F5344CB8AC3E}">
        <p14:creationId xmlns:p14="http://schemas.microsoft.com/office/powerpoint/2010/main" val="82504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D3233-A96E-7564-20A6-38DCABF552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BE15A-97C8-2FD3-89F4-0C49537EA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8250B8-642B-2423-022C-70EE95B25B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A7D03D-93A9-DEF8-4BB0-B9E4E5D3DFFC}"/>
              </a:ext>
            </a:extLst>
          </p:cNvPr>
          <p:cNvSpPr>
            <a:spLocks noGrp="1"/>
          </p:cNvSpPr>
          <p:nvPr>
            <p:ph type="sldNum" sz="quarter" idx="5"/>
          </p:nvPr>
        </p:nvSpPr>
        <p:spPr/>
        <p:txBody>
          <a:bodyPr/>
          <a:lstStyle/>
          <a:p>
            <a:fld id="{42EFE453-3DFD-42DD-8753-17031822D027}" type="slidenum">
              <a:rPr lang="en-ID" smtClean="0"/>
              <a:t>31</a:t>
            </a:fld>
            <a:endParaRPr lang="en-ID"/>
          </a:p>
        </p:txBody>
      </p:sp>
    </p:spTree>
    <p:extLst>
      <p:ext uri="{BB962C8B-B14F-4D97-AF65-F5344CB8AC3E}">
        <p14:creationId xmlns:p14="http://schemas.microsoft.com/office/powerpoint/2010/main" val="596766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A10FB-7E5D-FB60-6ADE-BF518217C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074ADB-EF9A-B975-971C-2277347A75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1B7455-BC5A-E947-2FBF-B3F0C4DAE4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0D6EC0-A8A9-7164-FEB5-5ED619A1864E}"/>
              </a:ext>
            </a:extLst>
          </p:cNvPr>
          <p:cNvSpPr>
            <a:spLocks noGrp="1"/>
          </p:cNvSpPr>
          <p:nvPr>
            <p:ph type="sldNum" sz="quarter" idx="5"/>
          </p:nvPr>
        </p:nvSpPr>
        <p:spPr/>
        <p:txBody>
          <a:bodyPr/>
          <a:lstStyle/>
          <a:p>
            <a:fld id="{42EFE453-3DFD-42DD-8753-17031822D027}" type="slidenum">
              <a:rPr lang="en-ID" smtClean="0"/>
              <a:t>32</a:t>
            </a:fld>
            <a:endParaRPr lang="en-ID"/>
          </a:p>
        </p:txBody>
      </p:sp>
    </p:spTree>
    <p:extLst>
      <p:ext uri="{BB962C8B-B14F-4D97-AF65-F5344CB8AC3E}">
        <p14:creationId xmlns:p14="http://schemas.microsoft.com/office/powerpoint/2010/main" val="261325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42EFE453-3DFD-42DD-8753-17031822D027}" type="slidenum">
              <a:rPr lang="en-ID" smtClean="0"/>
              <a:t>4</a:t>
            </a:fld>
            <a:endParaRPr lang="en-ID"/>
          </a:p>
        </p:txBody>
      </p:sp>
    </p:spTree>
    <p:extLst>
      <p:ext uri="{BB962C8B-B14F-4D97-AF65-F5344CB8AC3E}">
        <p14:creationId xmlns:p14="http://schemas.microsoft.com/office/powerpoint/2010/main" val="3722331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Some other limitations:</a:t>
            </a:r>
          </a:p>
          <a:p>
            <a:r>
              <a:rPr lang="de-DE" sz="1200" dirty="0"/>
              <a:t>- Noisy reconstruction – regularization techniques not yet applied</a:t>
            </a:r>
          </a:p>
          <a:p>
            <a:r>
              <a:rPr lang="de-DE" sz="1200" dirty="0"/>
              <a:t>- Elongated artifacts in places where scene is not captured well</a:t>
            </a:r>
          </a:p>
          <a:p>
            <a:r>
              <a:rPr lang="de-DE" sz="1200" dirty="0"/>
              <a:t>- Antialiasing techniques not yet implemented</a:t>
            </a:r>
          </a:p>
          <a:p>
            <a:r>
              <a:rPr lang="de-DE" sz="1200" dirty="0"/>
              <a:t>- Training consumes a lot of resources, higher memory consumption sometimes compared to NeRF</a:t>
            </a:r>
          </a:p>
          <a:p>
            <a:endParaRPr lang="de-DE" sz="1200" dirty="0"/>
          </a:p>
          <a:p>
            <a:r>
              <a:rPr lang="de-DE" sz="1200" dirty="0"/>
              <a:t>Why depth identification is important? To extract proper geometry -&gt; needed in tasks like object detection and simulations</a:t>
            </a:r>
          </a:p>
          <a:p>
            <a:endParaRPr lang="en-ID" dirty="0"/>
          </a:p>
        </p:txBody>
      </p:sp>
      <p:sp>
        <p:nvSpPr>
          <p:cNvPr id="4" name="Slide Number Placeholder 3"/>
          <p:cNvSpPr>
            <a:spLocks noGrp="1"/>
          </p:cNvSpPr>
          <p:nvPr>
            <p:ph type="sldNum" sz="quarter" idx="5"/>
          </p:nvPr>
        </p:nvSpPr>
        <p:spPr/>
        <p:txBody>
          <a:bodyPr/>
          <a:lstStyle/>
          <a:p>
            <a:fld id="{42EFE453-3DFD-42DD-8753-17031822D027}" type="slidenum">
              <a:rPr lang="en-ID" smtClean="0"/>
              <a:t>5</a:t>
            </a:fld>
            <a:endParaRPr lang="en-ID"/>
          </a:p>
        </p:txBody>
      </p:sp>
    </p:spTree>
    <p:extLst>
      <p:ext uri="{BB962C8B-B14F-4D97-AF65-F5344CB8AC3E}">
        <p14:creationId xmlns:p14="http://schemas.microsoft.com/office/powerpoint/2010/main" val="378141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42EFE453-3DFD-42DD-8753-17031822D027}" type="slidenum">
              <a:rPr lang="en-ID" smtClean="0"/>
              <a:t>6</a:t>
            </a:fld>
            <a:endParaRPr lang="en-ID"/>
          </a:p>
        </p:txBody>
      </p:sp>
    </p:spTree>
    <p:extLst>
      <p:ext uri="{BB962C8B-B14F-4D97-AF65-F5344CB8AC3E}">
        <p14:creationId xmlns:p14="http://schemas.microsoft.com/office/powerpoint/2010/main" val="320931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D6532-D418-C97A-CE3E-1C89229522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10C08A-6FB3-8886-9206-75B7A0EB0D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95229-DA3C-118E-778D-5262BC3254C1}"/>
              </a:ext>
            </a:extLst>
          </p:cNvPr>
          <p:cNvSpPr>
            <a:spLocks noGrp="1"/>
          </p:cNvSpPr>
          <p:nvPr>
            <p:ph type="body" idx="1"/>
          </p:nvPr>
        </p:nvSpPr>
        <p:spPr/>
        <p:txBody>
          <a:bodyPr/>
          <a:lstStyle/>
          <a:p>
            <a:r>
              <a:rPr lang="en-US" sz="1200" dirty="0"/>
              <a:t>Relative Depth Estimation: prediction </a:t>
            </a:r>
            <a:r>
              <a:rPr lang="en-US" sz="1200" dirty="0" err="1"/>
              <a:t>ofdepth</a:t>
            </a:r>
            <a:r>
              <a:rPr lang="en-US" sz="1200" dirty="0"/>
              <a:t> within a scene without providing actual scale</a:t>
            </a:r>
          </a:p>
          <a:p>
            <a:r>
              <a:rPr lang="en-US" sz="1200" dirty="0"/>
              <a:t>Metric Depth Estimation: prediction of depth in absolute units, e.g. meters</a:t>
            </a:r>
          </a:p>
          <a:p>
            <a:endParaRPr lang="en-US" sz="1200" dirty="0"/>
          </a:p>
          <a:p>
            <a:r>
              <a:rPr lang="en-US" sz="1200" dirty="0"/>
              <a:t>Stages:</a:t>
            </a:r>
          </a:p>
          <a:p>
            <a:r>
              <a:rPr lang="en-US" sz="1200" dirty="0"/>
              <a:t>1. Pretraining encoder-decoder model to estimate relative depth -&gt; good generalization ability</a:t>
            </a:r>
          </a:p>
          <a:p>
            <a:r>
              <a:rPr lang="en-US" sz="1200" dirty="0"/>
              <a:t>- encoder model: process input and classify into layers, depth values classified into “bins”, transform to decoder</a:t>
            </a:r>
          </a:p>
          <a:p>
            <a:r>
              <a:rPr lang="en-US" sz="1200" dirty="0"/>
              <a:t>2. Fine-tuning on datasets with metric depth annotations -&gt; able to achieve high accuracy conversion from relative scale to absolute scale</a:t>
            </a:r>
          </a:p>
          <a:p>
            <a:endParaRPr lang="en-US" sz="1200" dirty="0"/>
          </a:p>
          <a:p>
            <a:r>
              <a:rPr lang="en-US" sz="1200" dirty="0"/>
              <a:t>Zero-shot capability: able to produce accurate results for data that was not observed during training</a:t>
            </a:r>
            <a:endParaRPr lang="en-ID" sz="1200" dirty="0"/>
          </a:p>
          <a:p>
            <a:endParaRPr lang="en-ID" dirty="0"/>
          </a:p>
        </p:txBody>
      </p:sp>
      <p:sp>
        <p:nvSpPr>
          <p:cNvPr id="4" name="Slide Number Placeholder 3">
            <a:extLst>
              <a:ext uri="{FF2B5EF4-FFF2-40B4-BE49-F238E27FC236}">
                <a16:creationId xmlns:a16="http://schemas.microsoft.com/office/drawing/2014/main" id="{371E07FA-228D-1AAE-117A-009339F802B6}"/>
              </a:ext>
            </a:extLst>
          </p:cNvPr>
          <p:cNvSpPr>
            <a:spLocks noGrp="1"/>
          </p:cNvSpPr>
          <p:nvPr>
            <p:ph type="sldNum" sz="quarter" idx="5"/>
          </p:nvPr>
        </p:nvSpPr>
        <p:spPr/>
        <p:txBody>
          <a:bodyPr/>
          <a:lstStyle/>
          <a:p>
            <a:fld id="{42EFE453-3DFD-42DD-8753-17031822D027}" type="slidenum">
              <a:rPr lang="en-ID" smtClean="0"/>
              <a:t>7</a:t>
            </a:fld>
            <a:endParaRPr lang="en-ID"/>
          </a:p>
        </p:txBody>
      </p:sp>
    </p:spTree>
    <p:extLst>
      <p:ext uri="{BB962C8B-B14F-4D97-AF65-F5344CB8AC3E}">
        <p14:creationId xmlns:p14="http://schemas.microsoft.com/office/powerpoint/2010/main" val="3391707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F8980-6AE5-26EC-1CD5-63A76B6A57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B8DDF7-5484-1326-DB2C-71B25F37B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6E876-8889-BA6B-AFE0-E65F1E0A9171}"/>
              </a:ext>
            </a:extLst>
          </p:cNvPr>
          <p:cNvSpPr>
            <a:spLocks noGrp="1"/>
          </p:cNvSpPr>
          <p:nvPr>
            <p:ph type="body" idx="1"/>
          </p:nvPr>
        </p:nvSpPr>
        <p:spPr/>
        <p:txBody>
          <a:bodyPr/>
          <a:lstStyle/>
          <a:p>
            <a:r>
              <a:rPr lang="en-US" dirty="0"/>
              <a:t>Two main concepts:</a:t>
            </a:r>
          </a:p>
          <a:p>
            <a:r>
              <a:rPr lang="en-US" dirty="0"/>
              <a:t>1. use data augmentation tools to develop complex training scenarios: 62 million unlabeled images (large-scale monocular dataset)</a:t>
            </a:r>
          </a:p>
          <a:p>
            <a:r>
              <a:rPr lang="en-US" dirty="0"/>
              <a:t>- create engine to auto-label the data with correct depth annotation</a:t>
            </a:r>
          </a:p>
          <a:p>
            <a:r>
              <a:rPr lang="en-US" dirty="0"/>
              <a:t>- for annotation tool: 1.5 million labeled images used for training</a:t>
            </a:r>
            <a:r>
              <a:rPr lang="en-ID" dirty="0"/>
              <a:t> in self-learning manner</a:t>
            </a:r>
          </a:p>
          <a:p>
            <a:r>
              <a:rPr lang="en-ID" dirty="0"/>
              <a:t>- model is trained on more complex scenarios and more difficult optimization targets</a:t>
            </a:r>
          </a:p>
          <a:p>
            <a:r>
              <a:rPr lang="en-US" dirty="0"/>
              <a:t>2. preexisting encoders that are trained on large datasets are used in the model</a:t>
            </a:r>
          </a:p>
          <a:p>
            <a:endParaRPr lang="en-US" dirty="0"/>
          </a:p>
          <a:p>
            <a:r>
              <a:rPr lang="en-US" dirty="0"/>
              <a:t>Rest of the details: similar encoder-decoder model to </a:t>
            </a:r>
            <a:r>
              <a:rPr lang="en-US" dirty="0" err="1"/>
              <a:t>ZoeDepth</a:t>
            </a:r>
            <a:r>
              <a:rPr lang="en-US" dirty="0"/>
              <a:t>, just more dataset and more complex initial tool</a:t>
            </a:r>
          </a:p>
        </p:txBody>
      </p:sp>
      <p:sp>
        <p:nvSpPr>
          <p:cNvPr id="4" name="Slide Number Placeholder 3">
            <a:extLst>
              <a:ext uri="{FF2B5EF4-FFF2-40B4-BE49-F238E27FC236}">
                <a16:creationId xmlns:a16="http://schemas.microsoft.com/office/drawing/2014/main" id="{E86AF10F-6DFD-487B-AE2D-9F7E78E3E318}"/>
              </a:ext>
            </a:extLst>
          </p:cNvPr>
          <p:cNvSpPr>
            <a:spLocks noGrp="1"/>
          </p:cNvSpPr>
          <p:nvPr>
            <p:ph type="sldNum" sz="quarter" idx="5"/>
          </p:nvPr>
        </p:nvSpPr>
        <p:spPr/>
        <p:txBody>
          <a:bodyPr/>
          <a:lstStyle/>
          <a:p>
            <a:fld id="{42EFE453-3DFD-42DD-8753-17031822D027}" type="slidenum">
              <a:rPr lang="en-ID" smtClean="0"/>
              <a:t>8</a:t>
            </a:fld>
            <a:endParaRPr lang="en-ID"/>
          </a:p>
        </p:txBody>
      </p:sp>
    </p:spTree>
    <p:extLst>
      <p:ext uri="{BB962C8B-B14F-4D97-AF65-F5344CB8AC3E}">
        <p14:creationId xmlns:p14="http://schemas.microsoft.com/office/powerpoint/2010/main" val="497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BE2CD-82A1-703D-A3A2-690C53924F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0D0A4-ACC8-CD49-415A-6E7DECCC6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342267-A7A3-B047-8FD3-B95CD5A8138D}"/>
              </a:ext>
            </a:extLst>
          </p:cNvPr>
          <p:cNvSpPr>
            <a:spLocks noGrp="1"/>
          </p:cNvSpPr>
          <p:nvPr>
            <p:ph type="body" idx="1"/>
          </p:nvPr>
        </p:nvSpPr>
        <p:spPr/>
        <p:txBody>
          <a:bodyPr/>
          <a:lstStyle/>
          <a:p>
            <a:r>
              <a:rPr lang="en-US" dirty="0"/>
              <a:t>Three main improvements:</a:t>
            </a:r>
          </a:p>
          <a:p>
            <a:r>
              <a:rPr lang="en-US" dirty="0"/>
              <a:t>1. using synthetic data instead of labeled real images</a:t>
            </a:r>
          </a:p>
          <a:p>
            <a:r>
              <a:rPr lang="en-US" dirty="0"/>
              <a:t>- labeled data is not a good “teacher” -&gt; often contain noise and label inaccuracies, depth map details are often overlooked</a:t>
            </a:r>
          </a:p>
          <a:p>
            <a:r>
              <a:rPr lang="en-US" dirty="0"/>
              <a:t>- synthetic data is extremely precise by nature, especially for harder-to-define surfaces like glass</a:t>
            </a:r>
          </a:p>
          <a:p>
            <a:r>
              <a:rPr lang="en-US" dirty="0"/>
              <a:t>- however: also limitations since real life data is not as “neat” and ordered as synthetic data</a:t>
            </a:r>
          </a:p>
          <a:p>
            <a:r>
              <a:rPr lang="en-US" dirty="0"/>
              <a:t>- there is a “distribution shift” between real data and synthetic data</a:t>
            </a:r>
          </a:p>
          <a:p>
            <a:r>
              <a:rPr lang="en-US" dirty="0"/>
              <a:t>- synthetic data have restricted scene coverage, e.g. real life data: photograph can contain both living room and the streets if photo from window</a:t>
            </a:r>
          </a:p>
          <a:p>
            <a:r>
              <a:rPr lang="en-US" dirty="0"/>
              <a:t>To alleviate issue: use training set also filled with both pseudo-labeled real images (strategy #3)</a:t>
            </a:r>
          </a:p>
          <a:p>
            <a:endParaRPr lang="en-US" dirty="0"/>
          </a:p>
          <a:p>
            <a:r>
              <a:rPr lang="en-US" dirty="0"/>
              <a:t>2. improve capacity of teacher model – straightforward: adopt better teacher model that is suited for training with synthetic data – DINO v2</a:t>
            </a:r>
          </a:p>
          <a:p>
            <a:r>
              <a:rPr lang="en-US" dirty="0"/>
              <a:t>3. use pseudo-labeled real images to bridge the gap between synthetic and real images -&gt; used as “intermediate learning targets”</a:t>
            </a:r>
          </a:p>
        </p:txBody>
      </p:sp>
      <p:sp>
        <p:nvSpPr>
          <p:cNvPr id="4" name="Slide Number Placeholder 3">
            <a:extLst>
              <a:ext uri="{FF2B5EF4-FFF2-40B4-BE49-F238E27FC236}">
                <a16:creationId xmlns:a16="http://schemas.microsoft.com/office/drawing/2014/main" id="{75F03BC8-7E03-1F9D-5CA8-ACEF76168633}"/>
              </a:ext>
            </a:extLst>
          </p:cNvPr>
          <p:cNvSpPr>
            <a:spLocks noGrp="1"/>
          </p:cNvSpPr>
          <p:nvPr>
            <p:ph type="sldNum" sz="quarter" idx="5"/>
          </p:nvPr>
        </p:nvSpPr>
        <p:spPr/>
        <p:txBody>
          <a:bodyPr/>
          <a:lstStyle/>
          <a:p>
            <a:fld id="{42EFE453-3DFD-42DD-8753-17031822D027}" type="slidenum">
              <a:rPr lang="en-ID" smtClean="0"/>
              <a:t>9</a:t>
            </a:fld>
            <a:endParaRPr lang="en-ID"/>
          </a:p>
        </p:txBody>
      </p:sp>
    </p:spTree>
    <p:extLst>
      <p:ext uri="{BB962C8B-B14F-4D97-AF65-F5344CB8AC3E}">
        <p14:creationId xmlns:p14="http://schemas.microsoft.com/office/powerpoint/2010/main" val="3205203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CE606A-23C4-160A-6044-B8E4470E736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D7988CB-E9D8-0506-AAEC-18CDC3521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3449AC9-70D8-7F93-8E5A-E717CB903F51}"/>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5" name="Fußzeilenplatzhalter 4">
            <a:extLst>
              <a:ext uri="{FF2B5EF4-FFF2-40B4-BE49-F238E27FC236}">
                <a16:creationId xmlns:a16="http://schemas.microsoft.com/office/drawing/2014/main" id="{1DCF9BA4-5EA3-B6B8-EFDD-B53AF8DC43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D62741-5845-55C4-9E73-3F2BFEC89F42}"/>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364559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5A57E-1B97-3ACD-CF75-42008F5F219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25F9D13-FD7C-141A-2C8E-4B98A513E3E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53CA89-5A56-50A4-83EF-243D38FDA20F}"/>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5" name="Fußzeilenplatzhalter 4">
            <a:extLst>
              <a:ext uri="{FF2B5EF4-FFF2-40B4-BE49-F238E27FC236}">
                <a16:creationId xmlns:a16="http://schemas.microsoft.com/office/drawing/2014/main" id="{95884240-D149-0D2B-E97A-5E1A5D5E59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B053FB0-429C-4FCC-7D8B-3176F64189D6}"/>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14038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8E3AD45-C056-CAB1-3110-B685C74F87A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D730629-45F4-F782-830A-340849D5FAA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10F06B1-02C1-0919-4F17-0FE98358444D}"/>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5" name="Fußzeilenplatzhalter 4">
            <a:extLst>
              <a:ext uri="{FF2B5EF4-FFF2-40B4-BE49-F238E27FC236}">
                <a16:creationId xmlns:a16="http://schemas.microsoft.com/office/drawing/2014/main" id="{3B7B296A-6031-B576-87EA-AEE965E15B5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53F2970-C90D-D310-8DCF-6B40DCA54354}"/>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282768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B5878F-CD08-EA66-44B4-E02810693AE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A2923A9-09F7-9CD4-195E-B116E2C1C5C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4ED245F-3B25-DC0A-F842-992B7CBC0C6F}"/>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5" name="Fußzeilenplatzhalter 4">
            <a:extLst>
              <a:ext uri="{FF2B5EF4-FFF2-40B4-BE49-F238E27FC236}">
                <a16:creationId xmlns:a16="http://schemas.microsoft.com/office/drawing/2014/main" id="{0884FECE-3E7B-E788-01C8-92B928D81F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9E8B0D-9D1E-17E9-8034-C8F3E6BC42B3}"/>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20390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007CE7-AF49-5986-FAC8-CA9C1089395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4B0DF36-C3E2-E7F5-3819-BB278EC3E5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26D486A-4EBE-B0DE-DCB1-B83CA576E112}"/>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5" name="Fußzeilenplatzhalter 4">
            <a:extLst>
              <a:ext uri="{FF2B5EF4-FFF2-40B4-BE49-F238E27FC236}">
                <a16:creationId xmlns:a16="http://schemas.microsoft.com/office/drawing/2014/main" id="{DAB3AA78-903B-9F3F-4F12-B959A8DC14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233CCE-AFD0-F6C0-04F9-D8D3B728E7A8}"/>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69656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A67825-5975-82C9-063B-B231307EB40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C3E70D3-8597-B0F7-EF68-524CD779EFE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DFE605F-D88C-1E45-74CF-951F41F7C6A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22564CC-DAF9-C412-ECE2-B3A487E23365}"/>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6" name="Fußzeilenplatzhalter 5">
            <a:extLst>
              <a:ext uri="{FF2B5EF4-FFF2-40B4-BE49-F238E27FC236}">
                <a16:creationId xmlns:a16="http://schemas.microsoft.com/office/drawing/2014/main" id="{D56D4070-0ACA-1FBB-9899-6E0A8A0238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60F89DE-4891-214A-487D-F6689853E307}"/>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99596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F37B7-9094-8D72-C08D-27DB84F6382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B067F67-F5EF-C51B-2F85-F55D86E7C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C4647D0-F0CD-435F-3781-0F951DA7DAC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91D922D-A5D9-F686-0336-A9CF29299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C48C10F-2EC3-F493-7079-43D80F53A76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D90B6DE-013F-50F2-ADB6-52E1BEEFBF58}"/>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8" name="Fußzeilenplatzhalter 7">
            <a:extLst>
              <a:ext uri="{FF2B5EF4-FFF2-40B4-BE49-F238E27FC236}">
                <a16:creationId xmlns:a16="http://schemas.microsoft.com/office/drawing/2014/main" id="{6951EB55-0D34-BC4F-6917-60E1D69C409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18CE8B8-E27F-E46C-277C-02F90C649052}"/>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313195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DB0B3-B723-0049-C915-DF9BC3BAAE3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B22C1C3-53D7-0038-CFE5-E220636E93F9}"/>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4" name="Fußzeilenplatzhalter 3">
            <a:extLst>
              <a:ext uri="{FF2B5EF4-FFF2-40B4-BE49-F238E27FC236}">
                <a16:creationId xmlns:a16="http://schemas.microsoft.com/office/drawing/2014/main" id="{2D8CCE6E-7DC8-1899-2D91-40659CC7B66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8EE214-381A-98F6-F90C-7739B1F64ADE}"/>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304483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339D978-7A08-C89C-1C7A-99936132644A}"/>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3" name="Fußzeilenplatzhalter 2">
            <a:extLst>
              <a:ext uri="{FF2B5EF4-FFF2-40B4-BE49-F238E27FC236}">
                <a16:creationId xmlns:a16="http://schemas.microsoft.com/office/drawing/2014/main" id="{7E6FC9D3-5743-032B-69FD-387DD7EEC73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441B30-BE6D-1BA1-C5AB-4627F6DBB2CE}"/>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424898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EC4D07-83CF-3A0C-73DA-A03C9A1479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399B02D-3EE7-A4C9-46DE-FD636B8D1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A4C3B50-03D8-9166-1D1F-6A0CD2B3D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C9893DD-8FF4-8489-8150-85F384F7835F}"/>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6" name="Fußzeilenplatzhalter 5">
            <a:extLst>
              <a:ext uri="{FF2B5EF4-FFF2-40B4-BE49-F238E27FC236}">
                <a16:creationId xmlns:a16="http://schemas.microsoft.com/office/drawing/2014/main" id="{FCC49F68-FE8D-2BED-758F-2B3F73B24A9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0538850-2BC4-C7C6-A975-182C4531856E}"/>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203619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64FD10-4B5A-00F0-3D43-7B670332934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F7D8F00-EA70-C0E0-BED2-A2C3A157E2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3F90915-3EA7-DDE4-07D8-F4922A72C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58ECE01-8FCD-B0DE-8BAF-FA6A8673D66D}"/>
              </a:ext>
            </a:extLst>
          </p:cNvPr>
          <p:cNvSpPr>
            <a:spLocks noGrp="1"/>
          </p:cNvSpPr>
          <p:nvPr>
            <p:ph type="dt" sz="half" idx="10"/>
          </p:nvPr>
        </p:nvSpPr>
        <p:spPr/>
        <p:txBody>
          <a:bodyPr/>
          <a:lstStyle/>
          <a:p>
            <a:fld id="{37F68115-0343-460C-9F04-D3934F13311C}" type="datetimeFigureOut">
              <a:rPr lang="de-DE" smtClean="0"/>
              <a:t>22.04.2025</a:t>
            </a:fld>
            <a:endParaRPr lang="de-DE"/>
          </a:p>
        </p:txBody>
      </p:sp>
      <p:sp>
        <p:nvSpPr>
          <p:cNvPr id="6" name="Fußzeilenplatzhalter 5">
            <a:extLst>
              <a:ext uri="{FF2B5EF4-FFF2-40B4-BE49-F238E27FC236}">
                <a16:creationId xmlns:a16="http://schemas.microsoft.com/office/drawing/2014/main" id="{927BD96F-AC9B-B25B-2AB0-20ACBFB5AF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785D0CA-54F4-E095-7E04-FBFBE7D41EB3}"/>
              </a:ext>
            </a:extLst>
          </p:cNvPr>
          <p:cNvSpPr>
            <a:spLocks noGrp="1"/>
          </p:cNvSpPr>
          <p:nvPr>
            <p:ph type="sldNum" sz="quarter" idx="12"/>
          </p:nvPr>
        </p:nvSpPr>
        <p:spPr/>
        <p:txBody>
          <a:bodyPr/>
          <a:lstStyle/>
          <a:p>
            <a:fld id="{A35078F7-9477-458B-9723-FB9F3D5AF1ED}" type="slidenum">
              <a:rPr lang="de-DE" smtClean="0"/>
              <a:t>‹#›</a:t>
            </a:fld>
            <a:endParaRPr lang="de-DE"/>
          </a:p>
        </p:txBody>
      </p:sp>
    </p:spTree>
    <p:extLst>
      <p:ext uri="{BB962C8B-B14F-4D97-AF65-F5344CB8AC3E}">
        <p14:creationId xmlns:p14="http://schemas.microsoft.com/office/powerpoint/2010/main" val="325984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A06D07D-C77A-1D44-EA1D-5FE9665AD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C1298D4-A728-8F25-D97F-8D3B7B15D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F42FC5-F261-6E63-018D-3EACCE371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F68115-0343-460C-9F04-D3934F13311C}" type="datetimeFigureOut">
              <a:rPr lang="de-DE" smtClean="0"/>
              <a:t>22.04.2025</a:t>
            </a:fld>
            <a:endParaRPr lang="de-DE"/>
          </a:p>
        </p:txBody>
      </p:sp>
      <p:sp>
        <p:nvSpPr>
          <p:cNvPr id="5" name="Fußzeilenplatzhalter 4">
            <a:extLst>
              <a:ext uri="{FF2B5EF4-FFF2-40B4-BE49-F238E27FC236}">
                <a16:creationId xmlns:a16="http://schemas.microsoft.com/office/drawing/2014/main" id="{F03F9EF7-F73A-AFD4-1A2E-79420E5C4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6D2A69FF-D7DF-ED03-B96B-42601DAE51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5078F7-9477-458B-9723-FB9F3D5AF1ED}" type="slidenum">
              <a:rPr lang="de-DE" smtClean="0"/>
              <a:t>‹#›</a:t>
            </a:fld>
            <a:endParaRPr lang="de-DE"/>
          </a:p>
        </p:txBody>
      </p:sp>
    </p:spTree>
    <p:extLst>
      <p:ext uri="{BB962C8B-B14F-4D97-AF65-F5344CB8AC3E}">
        <p14:creationId xmlns:p14="http://schemas.microsoft.com/office/powerpoint/2010/main" val="4257347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0.jpe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Zeichnung, Entwurf, Kunst, Nacht enthält.&#10;&#10;KI-generierte Inhalte können fehlerhaft sein.">
            <a:extLst>
              <a:ext uri="{FF2B5EF4-FFF2-40B4-BE49-F238E27FC236}">
                <a16:creationId xmlns:a16="http://schemas.microsoft.com/office/drawing/2014/main" id="{01F0B758-EB17-07C9-F117-D655CF62A3E5}"/>
              </a:ext>
            </a:extLst>
          </p:cNvPr>
          <p:cNvPicPr>
            <a:picLocks noChangeAspect="1"/>
          </p:cNvPicPr>
          <p:nvPr/>
        </p:nvPicPr>
        <p:blipFill>
          <a:blip r:embed="rId3">
            <a:extLst>
              <a:ext uri="{28A0092B-C50C-407E-A947-70E740481C1C}">
                <a14:useLocalDpi xmlns:a14="http://schemas.microsoft.com/office/drawing/2010/main" val="0"/>
              </a:ext>
            </a:extLst>
          </a:blip>
          <a:srcRect t="3603" r="11234" b="5490"/>
          <a:stretch/>
        </p:blipFill>
        <p:spPr>
          <a:xfrm>
            <a:off x="4458200" y="698835"/>
            <a:ext cx="7180618" cy="568086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4F6716F-B006-34DD-02F9-B410CEB037D9}"/>
              </a:ext>
            </a:extLst>
          </p:cNvPr>
          <p:cNvSpPr>
            <a:spLocks noGrp="1"/>
          </p:cNvSpPr>
          <p:nvPr>
            <p:ph type="ctrTitle"/>
          </p:nvPr>
        </p:nvSpPr>
        <p:spPr>
          <a:xfrm>
            <a:off x="477980" y="2835209"/>
            <a:ext cx="6757706" cy="1557854"/>
          </a:xfrm>
        </p:spPr>
        <p:txBody>
          <a:bodyPr anchor="b">
            <a:normAutofit fontScale="90000"/>
          </a:bodyPr>
          <a:lstStyle/>
          <a:p>
            <a:pPr algn="l"/>
            <a:r>
              <a:rPr lang="de-DE" sz="4800" b="1" dirty="0" err="1"/>
              <a:t>Accurate</a:t>
            </a:r>
            <a:r>
              <a:rPr lang="de-DE" sz="4800" b="1" dirty="0"/>
              <a:t> Depth </a:t>
            </a:r>
            <a:r>
              <a:rPr lang="de-DE" sz="4800" b="1" dirty="0" err="1"/>
              <a:t>Extraction</a:t>
            </a:r>
            <a:r>
              <a:rPr lang="de-DE" sz="4800" b="1" dirty="0"/>
              <a:t> </a:t>
            </a:r>
            <a:r>
              <a:rPr lang="de-DE" sz="4800" b="1" dirty="0" err="1"/>
              <a:t>from</a:t>
            </a:r>
            <a:r>
              <a:rPr lang="de-DE" sz="4800" b="1" dirty="0"/>
              <a:t> 3DGS Models</a:t>
            </a:r>
          </a:p>
        </p:txBody>
      </p:sp>
      <p:sp>
        <p:nvSpPr>
          <p:cNvPr id="3" name="Untertitel 2">
            <a:extLst>
              <a:ext uri="{FF2B5EF4-FFF2-40B4-BE49-F238E27FC236}">
                <a16:creationId xmlns:a16="http://schemas.microsoft.com/office/drawing/2014/main" id="{1D9CCD70-0857-B85C-A0C1-D08E9C7A3860}"/>
              </a:ext>
            </a:extLst>
          </p:cNvPr>
          <p:cNvSpPr>
            <a:spLocks noGrp="1"/>
          </p:cNvSpPr>
          <p:nvPr>
            <p:ph type="subTitle" idx="1"/>
          </p:nvPr>
        </p:nvSpPr>
        <p:spPr>
          <a:xfrm>
            <a:off x="477980" y="4709762"/>
            <a:ext cx="4023359" cy="1208141"/>
          </a:xfrm>
        </p:spPr>
        <p:txBody>
          <a:bodyPr>
            <a:normAutofit/>
          </a:bodyPr>
          <a:lstStyle/>
          <a:p>
            <a:pPr algn="l"/>
            <a:r>
              <a:rPr lang="de-DE" sz="1600" dirty="0"/>
              <a:t>Evelyn Regina Sidarta, 23.04.2025</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Untertitel 2">
            <a:extLst>
              <a:ext uri="{FF2B5EF4-FFF2-40B4-BE49-F238E27FC236}">
                <a16:creationId xmlns:a16="http://schemas.microsoft.com/office/drawing/2014/main" id="{4D91D4C4-702E-9E84-3E48-1D82F6D69855}"/>
              </a:ext>
            </a:extLst>
          </p:cNvPr>
          <p:cNvSpPr txBox="1">
            <a:spLocks/>
          </p:cNvSpPr>
          <p:nvPr/>
        </p:nvSpPr>
        <p:spPr>
          <a:xfrm>
            <a:off x="477980" y="2824929"/>
            <a:ext cx="5862436"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1600" dirty="0"/>
              <a:t>Chair </a:t>
            </a:r>
            <a:r>
              <a:rPr lang="de-DE" sz="1600" dirty="0" err="1"/>
              <a:t>of</a:t>
            </a:r>
            <a:r>
              <a:rPr lang="de-DE" sz="1600" dirty="0"/>
              <a:t> Computer Graphics and </a:t>
            </a:r>
            <a:r>
              <a:rPr lang="de-DE" sz="1600" dirty="0" err="1"/>
              <a:t>Visualization</a:t>
            </a:r>
            <a:endParaRPr lang="de-DE" sz="1600" dirty="0"/>
          </a:p>
        </p:txBody>
      </p:sp>
      <p:sp>
        <p:nvSpPr>
          <p:cNvPr id="11" name="Rectangle 10">
            <a:extLst>
              <a:ext uri="{FF2B5EF4-FFF2-40B4-BE49-F238E27FC236}">
                <a16:creationId xmlns:a16="http://schemas.microsoft.com/office/drawing/2014/main" id="{61837130-5122-199E-95F1-DB5DA072C96D}"/>
              </a:ext>
            </a:extLst>
          </p:cNvPr>
          <p:cNvSpPr/>
          <p:nvPr/>
        </p:nvSpPr>
        <p:spPr>
          <a:xfrm>
            <a:off x="182880" y="355600"/>
            <a:ext cx="1381760" cy="6482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5" name="Picture 14">
            <a:extLst>
              <a:ext uri="{FF2B5EF4-FFF2-40B4-BE49-F238E27FC236}">
                <a16:creationId xmlns:a16="http://schemas.microsoft.com/office/drawing/2014/main" id="{96C0201B-54F0-0A0A-77E6-35150EA30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Tree>
    <p:extLst>
      <p:ext uri="{BB962C8B-B14F-4D97-AF65-F5344CB8AC3E}">
        <p14:creationId xmlns:p14="http://schemas.microsoft.com/office/powerpoint/2010/main" val="15161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E8D8B-2219-F02B-3791-720843E97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A829A-6765-7C58-38FB-3AF7425C88A7}"/>
              </a:ext>
            </a:extLst>
          </p:cNvPr>
          <p:cNvSpPr>
            <a:spLocks noGrp="1"/>
          </p:cNvSpPr>
          <p:nvPr>
            <p:ph idx="1"/>
          </p:nvPr>
        </p:nvSpPr>
        <p:spPr>
          <a:xfrm>
            <a:off x="838200" y="1881835"/>
            <a:ext cx="10515600" cy="3094329"/>
          </a:xfrm>
        </p:spPr>
        <p:txBody>
          <a:bodyPr>
            <a:normAutofit/>
          </a:bodyPr>
          <a:lstStyle/>
          <a:p>
            <a:pPr algn="just"/>
            <a:r>
              <a:rPr lang="de-DE" b="1" dirty="0"/>
              <a:t>main goal</a:t>
            </a:r>
            <a:r>
              <a:rPr lang="de-DE" dirty="0"/>
              <a:t>: multi-view accurate surface representation</a:t>
            </a:r>
          </a:p>
          <a:p>
            <a:pPr lvl="1" algn="just"/>
            <a:r>
              <a:rPr lang="de-DE" dirty="0"/>
              <a:t>3DGS: lack of accurate surface representation due to lack of explicit representation</a:t>
            </a:r>
          </a:p>
          <a:p>
            <a:pPr algn="just"/>
            <a:r>
              <a:rPr lang="de-DE" b="1" dirty="0"/>
              <a:t>main idea: </a:t>
            </a:r>
            <a:r>
              <a:rPr lang="de-DE" dirty="0"/>
              <a:t>use 2D Gaussians instead of 3D Gaussians</a:t>
            </a:r>
          </a:p>
        </p:txBody>
      </p:sp>
      <p:pic>
        <p:nvPicPr>
          <p:cNvPr id="4" name="Picture 3">
            <a:extLst>
              <a:ext uri="{FF2B5EF4-FFF2-40B4-BE49-F238E27FC236}">
                <a16:creationId xmlns:a16="http://schemas.microsoft.com/office/drawing/2014/main" id="{0FA618E5-6203-4746-8DFE-D1EC9E8D0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3F363158-DB6B-A099-734E-87F08D6F7779}"/>
              </a:ext>
            </a:extLst>
          </p:cNvPr>
          <p:cNvSpPr>
            <a:spLocks noGrp="1"/>
          </p:cNvSpPr>
          <p:nvPr>
            <p:ph type="title"/>
          </p:nvPr>
        </p:nvSpPr>
        <p:spPr>
          <a:xfrm>
            <a:off x="838200" y="365125"/>
            <a:ext cx="10515600" cy="1325563"/>
          </a:xfrm>
        </p:spPr>
        <p:txBody>
          <a:bodyPr/>
          <a:lstStyle/>
          <a:p>
            <a:r>
              <a:rPr lang="de-DE" b="1" dirty="0"/>
              <a:t>Model Overview – </a:t>
            </a:r>
            <a:r>
              <a:rPr lang="de-DE" dirty="0"/>
              <a:t>GS: 2DGS</a:t>
            </a:r>
          </a:p>
        </p:txBody>
      </p:sp>
      <p:pic>
        <p:nvPicPr>
          <p:cNvPr id="6" name="Picture 5">
            <a:extLst>
              <a:ext uri="{FF2B5EF4-FFF2-40B4-BE49-F238E27FC236}">
                <a16:creationId xmlns:a16="http://schemas.microsoft.com/office/drawing/2014/main" id="{92CE9211-FEDF-D2F3-597B-92184D77CBD0}"/>
              </a:ext>
            </a:extLst>
          </p:cNvPr>
          <p:cNvPicPr>
            <a:picLocks noChangeAspect="1"/>
          </p:cNvPicPr>
          <p:nvPr/>
        </p:nvPicPr>
        <p:blipFill>
          <a:blip r:embed="rId4"/>
          <a:stretch>
            <a:fillRect/>
          </a:stretch>
        </p:blipFill>
        <p:spPr>
          <a:xfrm>
            <a:off x="2783161" y="3844228"/>
            <a:ext cx="6625678" cy="2263872"/>
          </a:xfrm>
          <a:prstGeom prst="rect">
            <a:avLst/>
          </a:prstGeom>
        </p:spPr>
      </p:pic>
    </p:spTree>
    <p:extLst>
      <p:ext uri="{BB962C8B-B14F-4D97-AF65-F5344CB8AC3E}">
        <p14:creationId xmlns:p14="http://schemas.microsoft.com/office/powerpoint/2010/main" val="29827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48C7D-0E9D-92E3-EE87-25962547815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D598F2F-1884-24B6-53C4-26C6BB1A3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706636E5-D1CE-E847-AFB4-793F8F520F72}"/>
              </a:ext>
            </a:extLst>
          </p:cNvPr>
          <p:cNvSpPr>
            <a:spLocks noGrp="1"/>
          </p:cNvSpPr>
          <p:nvPr>
            <p:ph type="title"/>
          </p:nvPr>
        </p:nvSpPr>
        <p:spPr>
          <a:xfrm>
            <a:off x="838200" y="365125"/>
            <a:ext cx="10515600" cy="1325563"/>
          </a:xfrm>
        </p:spPr>
        <p:txBody>
          <a:bodyPr/>
          <a:lstStyle/>
          <a:p>
            <a:r>
              <a:rPr lang="de-DE" b="1" dirty="0"/>
              <a:t>Model Overview – </a:t>
            </a:r>
            <a:r>
              <a:rPr lang="de-DE" dirty="0"/>
              <a:t>GS: 2DGS</a:t>
            </a:r>
          </a:p>
        </p:txBody>
      </p:sp>
      <p:grpSp>
        <p:nvGrpSpPr>
          <p:cNvPr id="14" name="Group 13">
            <a:extLst>
              <a:ext uri="{FF2B5EF4-FFF2-40B4-BE49-F238E27FC236}">
                <a16:creationId xmlns:a16="http://schemas.microsoft.com/office/drawing/2014/main" id="{822D9487-C327-31DD-1942-D94F679CC0C0}"/>
              </a:ext>
            </a:extLst>
          </p:cNvPr>
          <p:cNvGrpSpPr/>
          <p:nvPr/>
        </p:nvGrpSpPr>
        <p:grpSpPr>
          <a:xfrm>
            <a:off x="388678" y="1671603"/>
            <a:ext cx="11414643" cy="2199362"/>
            <a:chOff x="525683" y="3685336"/>
            <a:chExt cx="11414643" cy="2199362"/>
          </a:xfrm>
        </p:grpSpPr>
        <p:pic>
          <p:nvPicPr>
            <p:cNvPr id="7" name="Picture 6">
              <a:extLst>
                <a:ext uri="{FF2B5EF4-FFF2-40B4-BE49-F238E27FC236}">
                  <a16:creationId xmlns:a16="http://schemas.microsoft.com/office/drawing/2014/main" id="{534EC676-6551-609F-CD8C-7EA3D9FBA83C}"/>
                </a:ext>
              </a:extLst>
            </p:cNvPr>
            <p:cNvPicPr>
              <a:picLocks noChangeAspect="1"/>
            </p:cNvPicPr>
            <p:nvPr/>
          </p:nvPicPr>
          <p:blipFill>
            <a:blip r:embed="rId4"/>
            <a:stretch>
              <a:fillRect/>
            </a:stretch>
          </p:blipFill>
          <p:spPr>
            <a:xfrm>
              <a:off x="525683" y="3685336"/>
              <a:ext cx="3380837" cy="2199362"/>
            </a:xfrm>
            <a:prstGeom prst="rect">
              <a:avLst/>
            </a:prstGeom>
          </p:spPr>
        </p:pic>
        <p:pic>
          <p:nvPicPr>
            <p:cNvPr id="9" name="Picture 8">
              <a:extLst>
                <a:ext uri="{FF2B5EF4-FFF2-40B4-BE49-F238E27FC236}">
                  <a16:creationId xmlns:a16="http://schemas.microsoft.com/office/drawing/2014/main" id="{9C600545-61C2-B8AF-C2A1-A8444EDC8924}"/>
                </a:ext>
              </a:extLst>
            </p:cNvPr>
            <p:cNvPicPr>
              <a:picLocks noChangeAspect="1"/>
            </p:cNvPicPr>
            <p:nvPr/>
          </p:nvPicPr>
          <p:blipFill>
            <a:blip r:embed="rId5"/>
            <a:srcRect r="2485"/>
            <a:stretch/>
          </p:blipFill>
          <p:spPr>
            <a:xfrm>
              <a:off x="4595123" y="3685336"/>
              <a:ext cx="3332265" cy="2199362"/>
            </a:xfrm>
            <a:prstGeom prst="rect">
              <a:avLst/>
            </a:prstGeom>
          </p:spPr>
        </p:pic>
        <p:pic>
          <p:nvPicPr>
            <p:cNvPr id="11" name="Picture 10">
              <a:extLst>
                <a:ext uri="{FF2B5EF4-FFF2-40B4-BE49-F238E27FC236}">
                  <a16:creationId xmlns:a16="http://schemas.microsoft.com/office/drawing/2014/main" id="{44E3C443-D8B7-928A-4C85-C104D948FD86}"/>
                </a:ext>
              </a:extLst>
            </p:cNvPr>
            <p:cNvPicPr>
              <a:picLocks noChangeAspect="1"/>
            </p:cNvPicPr>
            <p:nvPr/>
          </p:nvPicPr>
          <p:blipFill>
            <a:blip r:embed="rId6"/>
            <a:srcRect t="1555"/>
            <a:stretch/>
          </p:blipFill>
          <p:spPr>
            <a:xfrm>
              <a:off x="8615991" y="3685336"/>
              <a:ext cx="3324335" cy="2199362"/>
            </a:xfrm>
            <a:prstGeom prst="rect">
              <a:avLst/>
            </a:prstGeom>
          </p:spPr>
        </p:pic>
        <p:pic>
          <p:nvPicPr>
            <p:cNvPr id="12" name="Picture 11">
              <a:extLst>
                <a:ext uri="{FF2B5EF4-FFF2-40B4-BE49-F238E27FC236}">
                  <a16:creationId xmlns:a16="http://schemas.microsoft.com/office/drawing/2014/main" id="{AA6CA653-5343-5BE1-FCC0-989E7C75C1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8251" y="4785017"/>
              <a:ext cx="305140" cy="305140"/>
            </a:xfrm>
            <a:prstGeom prst="rect">
              <a:avLst/>
            </a:prstGeom>
          </p:spPr>
        </p:pic>
        <p:pic>
          <p:nvPicPr>
            <p:cNvPr id="13" name="Picture 12">
              <a:extLst>
                <a:ext uri="{FF2B5EF4-FFF2-40B4-BE49-F238E27FC236}">
                  <a16:creationId xmlns:a16="http://schemas.microsoft.com/office/drawing/2014/main" id="{BA63BA4E-56F1-C3CA-0441-3ADD2E7F9B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9119" y="4785017"/>
              <a:ext cx="305140" cy="305140"/>
            </a:xfrm>
            <a:prstGeom prst="rect">
              <a:avLst/>
            </a:prstGeom>
          </p:spPr>
        </p:pic>
      </p:grpSp>
      <p:cxnSp>
        <p:nvCxnSpPr>
          <p:cNvPr id="16" name="Straight Connector 15">
            <a:extLst>
              <a:ext uri="{FF2B5EF4-FFF2-40B4-BE49-F238E27FC236}">
                <a16:creationId xmlns:a16="http://schemas.microsoft.com/office/drawing/2014/main" id="{B57D737E-68B5-5C68-D5AA-B8A5C4667D84}"/>
              </a:ext>
            </a:extLst>
          </p:cNvPr>
          <p:cNvCxnSpPr>
            <a:cxnSpLocks/>
          </p:cNvCxnSpPr>
          <p:nvPr/>
        </p:nvCxnSpPr>
        <p:spPr>
          <a:xfrm flipV="1">
            <a:off x="9067800" y="2495211"/>
            <a:ext cx="588645" cy="45339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6AB909E-3F04-0CCB-1010-9716EB9B20EC}"/>
              </a:ext>
            </a:extLst>
          </p:cNvPr>
          <p:cNvCxnSpPr>
            <a:cxnSpLocks/>
          </p:cNvCxnSpPr>
          <p:nvPr/>
        </p:nvCxnSpPr>
        <p:spPr>
          <a:xfrm flipV="1">
            <a:off x="5508293" y="2594411"/>
            <a:ext cx="74285" cy="52413"/>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7502B82-DC3C-CB86-6A7C-3D567D84472D}"/>
              </a:ext>
            </a:extLst>
          </p:cNvPr>
          <p:cNvCxnSpPr>
            <a:cxnSpLocks/>
          </p:cNvCxnSpPr>
          <p:nvPr/>
        </p:nvCxnSpPr>
        <p:spPr>
          <a:xfrm flipV="1">
            <a:off x="5450508" y="2646824"/>
            <a:ext cx="57785" cy="61747"/>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D81787D-54CF-18CF-DF61-469F8710BCD0}"/>
              </a:ext>
            </a:extLst>
          </p:cNvPr>
          <p:cNvCxnSpPr>
            <a:cxnSpLocks/>
          </p:cNvCxnSpPr>
          <p:nvPr/>
        </p:nvCxnSpPr>
        <p:spPr>
          <a:xfrm flipV="1">
            <a:off x="5376223" y="2708571"/>
            <a:ext cx="74285" cy="52413"/>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9570C0F-6530-A245-BDED-96CF9119A2D3}"/>
              </a:ext>
            </a:extLst>
          </p:cNvPr>
          <p:cNvCxnSpPr>
            <a:cxnSpLocks/>
          </p:cNvCxnSpPr>
          <p:nvPr/>
        </p:nvCxnSpPr>
        <p:spPr>
          <a:xfrm>
            <a:off x="5582578" y="2594411"/>
            <a:ext cx="106065"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8FB726A-BBE1-31A7-3CBA-73104AB7B396}"/>
              </a:ext>
            </a:extLst>
          </p:cNvPr>
          <p:cNvCxnSpPr>
            <a:cxnSpLocks/>
          </p:cNvCxnSpPr>
          <p:nvPr/>
        </p:nvCxnSpPr>
        <p:spPr>
          <a:xfrm flipV="1">
            <a:off x="5301938" y="2760984"/>
            <a:ext cx="74285" cy="52413"/>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7A19E60-E5B2-0563-9F90-7EC51F651C64}"/>
              </a:ext>
            </a:extLst>
          </p:cNvPr>
          <p:cNvCxnSpPr>
            <a:cxnSpLocks/>
          </p:cNvCxnSpPr>
          <p:nvPr/>
        </p:nvCxnSpPr>
        <p:spPr>
          <a:xfrm flipV="1">
            <a:off x="5227653" y="2813397"/>
            <a:ext cx="74285" cy="52413"/>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C3A147F-4B1F-4C84-B84C-0469B013339A}"/>
              </a:ext>
            </a:extLst>
          </p:cNvPr>
          <p:cNvCxnSpPr>
            <a:cxnSpLocks/>
          </p:cNvCxnSpPr>
          <p:nvPr/>
        </p:nvCxnSpPr>
        <p:spPr>
          <a:xfrm flipV="1">
            <a:off x="5153368" y="2865810"/>
            <a:ext cx="74285" cy="52413"/>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90AD704-A802-BF96-88EC-F56CEB7E6CE0}"/>
              </a:ext>
            </a:extLst>
          </p:cNvPr>
          <p:cNvSpPr txBox="1"/>
          <p:nvPr/>
        </p:nvSpPr>
        <p:spPr>
          <a:xfrm>
            <a:off x="1358041" y="3988555"/>
            <a:ext cx="1442110" cy="276999"/>
          </a:xfrm>
          <a:prstGeom prst="rect">
            <a:avLst/>
          </a:prstGeom>
          <a:noFill/>
        </p:spPr>
        <p:txBody>
          <a:bodyPr wrap="square" rtlCol="0">
            <a:spAutoFit/>
          </a:bodyPr>
          <a:lstStyle/>
          <a:p>
            <a:pPr algn="ctr"/>
            <a:r>
              <a:rPr lang="en-US" sz="1200" dirty="0"/>
              <a:t>Ground Truth</a:t>
            </a:r>
            <a:endParaRPr lang="en-ID" sz="1200" dirty="0"/>
          </a:p>
        </p:txBody>
      </p:sp>
      <p:sp>
        <p:nvSpPr>
          <p:cNvPr id="39" name="TextBox 38">
            <a:extLst>
              <a:ext uri="{FF2B5EF4-FFF2-40B4-BE49-F238E27FC236}">
                <a16:creationId xmlns:a16="http://schemas.microsoft.com/office/drawing/2014/main" id="{23920F9C-D982-73C5-5CAB-F7C963C31CCE}"/>
              </a:ext>
            </a:extLst>
          </p:cNvPr>
          <p:cNvSpPr txBox="1"/>
          <p:nvPr/>
        </p:nvSpPr>
        <p:spPr>
          <a:xfrm>
            <a:off x="5339080" y="3978737"/>
            <a:ext cx="1442110" cy="276999"/>
          </a:xfrm>
          <a:prstGeom prst="rect">
            <a:avLst/>
          </a:prstGeom>
          <a:noFill/>
        </p:spPr>
        <p:txBody>
          <a:bodyPr wrap="square" rtlCol="0">
            <a:spAutoFit/>
          </a:bodyPr>
          <a:lstStyle/>
          <a:p>
            <a:pPr algn="ctr"/>
            <a:r>
              <a:rPr lang="en-US" sz="1200" dirty="0"/>
              <a:t>3DGS</a:t>
            </a:r>
            <a:endParaRPr lang="en-ID" sz="1200" dirty="0"/>
          </a:p>
        </p:txBody>
      </p:sp>
      <p:sp>
        <p:nvSpPr>
          <p:cNvPr id="40" name="TextBox 39">
            <a:extLst>
              <a:ext uri="{FF2B5EF4-FFF2-40B4-BE49-F238E27FC236}">
                <a16:creationId xmlns:a16="http://schemas.microsoft.com/office/drawing/2014/main" id="{47A6B8B4-A262-79FB-6C2D-A402E339B61E}"/>
              </a:ext>
            </a:extLst>
          </p:cNvPr>
          <p:cNvSpPr txBox="1"/>
          <p:nvPr/>
        </p:nvSpPr>
        <p:spPr>
          <a:xfrm>
            <a:off x="9420098" y="3978737"/>
            <a:ext cx="1442110" cy="276999"/>
          </a:xfrm>
          <a:prstGeom prst="rect">
            <a:avLst/>
          </a:prstGeom>
          <a:noFill/>
        </p:spPr>
        <p:txBody>
          <a:bodyPr wrap="square" rtlCol="0">
            <a:spAutoFit/>
          </a:bodyPr>
          <a:lstStyle/>
          <a:p>
            <a:pPr algn="ctr"/>
            <a:r>
              <a:rPr lang="en-US" sz="1200" dirty="0"/>
              <a:t>2DGS</a:t>
            </a:r>
            <a:endParaRPr lang="en-ID" sz="1200" dirty="0"/>
          </a:p>
        </p:txBody>
      </p:sp>
      <p:sp>
        <p:nvSpPr>
          <p:cNvPr id="44" name="Content Placeholder 2">
            <a:extLst>
              <a:ext uri="{FF2B5EF4-FFF2-40B4-BE49-F238E27FC236}">
                <a16:creationId xmlns:a16="http://schemas.microsoft.com/office/drawing/2014/main" id="{68F810F9-6791-A7C3-908F-3BB492F5EC56}"/>
              </a:ext>
            </a:extLst>
          </p:cNvPr>
          <p:cNvSpPr>
            <a:spLocks noGrp="1"/>
          </p:cNvSpPr>
          <p:nvPr>
            <p:ph idx="1"/>
          </p:nvPr>
        </p:nvSpPr>
        <p:spPr>
          <a:xfrm>
            <a:off x="838200" y="4472730"/>
            <a:ext cx="10515600" cy="3094329"/>
          </a:xfrm>
        </p:spPr>
        <p:txBody>
          <a:bodyPr>
            <a:normAutofit/>
          </a:bodyPr>
          <a:lstStyle/>
          <a:p>
            <a:pPr marL="0" indent="0" algn="just">
              <a:buNone/>
            </a:pPr>
            <a:r>
              <a:rPr lang="de-DE" sz="2400" b="1" dirty="0"/>
              <a:t>notable problem: </a:t>
            </a:r>
            <a:r>
              <a:rPr lang="de-DE" sz="2400" dirty="0"/>
              <a:t>oversmoothing leads to loss of details</a:t>
            </a:r>
          </a:p>
        </p:txBody>
      </p:sp>
    </p:spTree>
    <p:extLst>
      <p:ext uri="{BB962C8B-B14F-4D97-AF65-F5344CB8AC3E}">
        <p14:creationId xmlns:p14="http://schemas.microsoft.com/office/powerpoint/2010/main" val="157002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43108-98AA-C9B7-386F-5E924A4AC5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A6E44-7A0D-BEF0-0737-25AB79657978}"/>
              </a:ext>
            </a:extLst>
          </p:cNvPr>
          <p:cNvSpPr>
            <a:spLocks noGrp="1"/>
          </p:cNvSpPr>
          <p:nvPr>
            <p:ph idx="1"/>
          </p:nvPr>
        </p:nvSpPr>
        <p:spPr>
          <a:xfrm>
            <a:off x="846627" y="1486516"/>
            <a:ext cx="10515600" cy="4832641"/>
          </a:xfrm>
        </p:spPr>
        <p:txBody>
          <a:bodyPr/>
          <a:lstStyle/>
          <a:p>
            <a:pPr algn="just"/>
            <a:r>
              <a:rPr lang="de-DE" b="1" dirty="0"/>
              <a:t>main goal</a:t>
            </a:r>
            <a:r>
              <a:rPr lang="de-DE" dirty="0"/>
              <a:t>: improve geometric reconstruction details</a:t>
            </a:r>
          </a:p>
          <a:p>
            <a:pPr algn="just"/>
            <a:r>
              <a:rPr lang="de-DE" b="1" dirty="0"/>
              <a:t>main idea: </a:t>
            </a:r>
            <a:r>
              <a:rPr lang="de-DE" dirty="0"/>
              <a:t>use rasterized approach to render depth map and surface normal maps of 3D Gaussians</a:t>
            </a:r>
          </a:p>
          <a:p>
            <a:pPr algn="just"/>
            <a:r>
              <a:rPr lang="de-DE" dirty="0"/>
              <a:t>Closed-form solution in calculating intersection between light ray and splats</a:t>
            </a:r>
          </a:p>
          <a:p>
            <a:pPr algn="just"/>
            <a:r>
              <a:rPr lang="de-DE" dirty="0"/>
              <a:t>Similar efficiency, more detailed results and clear geometry</a:t>
            </a:r>
          </a:p>
        </p:txBody>
      </p:sp>
      <p:pic>
        <p:nvPicPr>
          <p:cNvPr id="4" name="Picture 3">
            <a:extLst>
              <a:ext uri="{FF2B5EF4-FFF2-40B4-BE49-F238E27FC236}">
                <a16:creationId xmlns:a16="http://schemas.microsoft.com/office/drawing/2014/main" id="{212CDC33-0302-1C4A-2288-88A0182AB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E7234F9D-BF77-C2DB-ABAF-74A396845C24}"/>
              </a:ext>
            </a:extLst>
          </p:cNvPr>
          <p:cNvSpPr>
            <a:spLocks noGrp="1"/>
          </p:cNvSpPr>
          <p:nvPr>
            <p:ph type="title"/>
          </p:nvPr>
        </p:nvSpPr>
        <p:spPr>
          <a:xfrm>
            <a:off x="838200" y="365125"/>
            <a:ext cx="10515600" cy="1325563"/>
          </a:xfrm>
        </p:spPr>
        <p:txBody>
          <a:bodyPr/>
          <a:lstStyle/>
          <a:p>
            <a:r>
              <a:rPr lang="de-DE" b="1" dirty="0"/>
              <a:t>Model Overview – </a:t>
            </a:r>
            <a:r>
              <a:rPr lang="de-DE" dirty="0"/>
              <a:t>GS: RaDe-GS</a:t>
            </a:r>
          </a:p>
        </p:txBody>
      </p:sp>
      <p:grpSp>
        <p:nvGrpSpPr>
          <p:cNvPr id="16" name="Group 15">
            <a:extLst>
              <a:ext uri="{FF2B5EF4-FFF2-40B4-BE49-F238E27FC236}">
                <a16:creationId xmlns:a16="http://schemas.microsoft.com/office/drawing/2014/main" id="{DE63B60E-6953-042B-D8A0-74D00E4993E5}"/>
              </a:ext>
            </a:extLst>
          </p:cNvPr>
          <p:cNvGrpSpPr/>
          <p:nvPr/>
        </p:nvGrpSpPr>
        <p:grpSpPr>
          <a:xfrm>
            <a:off x="2364089" y="4343970"/>
            <a:ext cx="7463822" cy="2055027"/>
            <a:chOff x="2292969" y="4440501"/>
            <a:chExt cx="7463822" cy="2055027"/>
          </a:xfrm>
        </p:grpSpPr>
        <p:grpSp>
          <p:nvGrpSpPr>
            <p:cNvPr id="11" name="Group 10">
              <a:extLst>
                <a:ext uri="{FF2B5EF4-FFF2-40B4-BE49-F238E27FC236}">
                  <a16:creationId xmlns:a16="http://schemas.microsoft.com/office/drawing/2014/main" id="{D6304C57-008C-DD80-E866-5C0145CE9006}"/>
                </a:ext>
              </a:extLst>
            </p:cNvPr>
            <p:cNvGrpSpPr/>
            <p:nvPr/>
          </p:nvGrpSpPr>
          <p:grpSpPr>
            <a:xfrm>
              <a:off x="2292969" y="4440501"/>
              <a:ext cx="7463822" cy="1778028"/>
              <a:chOff x="1780441" y="4543787"/>
              <a:chExt cx="7463822" cy="1778028"/>
            </a:xfrm>
          </p:grpSpPr>
          <p:pic>
            <p:nvPicPr>
              <p:cNvPr id="8" name="Picture 7">
                <a:extLst>
                  <a:ext uri="{FF2B5EF4-FFF2-40B4-BE49-F238E27FC236}">
                    <a16:creationId xmlns:a16="http://schemas.microsoft.com/office/drawing/2014/main" id="{BCD918D3-36FE-3CF7-97AF-FA86048CE5CA}"/>
                  </a:ext>
                </a:extLst>
              </p:cNvPr>
              <p:cNvPicPr>
                <a:picLocks noChangeAspect="1"/>
              </p:cNvPicPr>
              <p:nvPr/>
            </p:nvPicPr>
            <p:blipFill>
              <a:blip r:embed="rId4"/>
              <a:srcRect t="2185" r="729"/>
              <a:stretch/>
            </p:blipFill>
            <p:spPr>
              <a:xfrm>
                <a:off x="5064759" y="4622408"/>
                <a:ext cx="1520391" cy="1699407"/>
              </a:xfrm>
              <a:prstGeom prst="rect">
                <a:avLst/>
              </a:prstGeom>
            </p:spPr>
          </p:pic>
          <p:pic>
            <p:nvPicPr>
              <p:cNvPr id="6" name="Picture 5">
                <a:extLst>
                  <a:ext uri="{FF2B5EF4-FFF2-40B4-BE49-F238E27FC236}">
                    <a16:creationId xmlns:a16="http://schemas.microsoft.com/office/drawing/2014/main" id="{9E75357E-CB20-FBEC-ED21-1580BFB7DFFA}"/>
                  </a:ext>
                </a:extLst>
              </p:cNvPr>
              <p:cNvPicPr>
                <a:picLocks noChangeAspect="1"/>
              </p:cNvPicPr>
              <p:nvPr/>
            </p:nvPicPr>
            <p:blipFill>
              <a:blip r:embed="rId5"/>
              <a:stretch>
                <a:fillRect/>
              </a:stretch>
            </p:blipFill>
            <p:spPr>
              <a:xfrm>
                <a:off x="1780441" y="4543787"/>
                <a:ext cx="2270957" cy="1699407"/>
              </a:xfrm>
              <a:prstGeom prst="rect">
                <a:avLst/>
              </a:prstGeom>
            </p:spPr>
          </p:pic>
          <p:pic>
            <p:nvPicPr>
              <p:cNvPr id="10" name="Picture 9">
                <a:extLst>
                  <a:ext uri="{FF2B5EF4-FFF2-40B4-BE49-F238E27FC236}">
                    <a16:creationId xmlns:a16="http://schemas.microsoft.com/office/drawing/2014/main" id="{C3DE6B2D-7593-341F-D954-F66DA9D1B0FA}"/>
                  </a:ext>
                </a:extLst>
              </p:cNvPr>
              <p:cNvPicPr>
                <a:picLocks noChangeAspect="1"/>
              </p:cNvPicPr>
              <p:nvPr/>
            </p:nvPicPr>
            <p:blipFill>
              <a:blip r:embed="rId6"/>
              <a:stretch>
                <a:fillRect/>
              </a:stretch>
            </p:blipFill>
            <p:spPr>
              <a:xfrm>
                <a:off x="7527092" y="4543787"/>
                <a:ext cx="1717171" cy="1699407"/>
              </a:xfrm>
              <a:prstGeom prst="rect">
                <a:avLst/>
              </a:prstGeom>
            </p:spPr>
          </p:pic>
        </p:grpSp>
        <p:pic>
          <p:nvPicPr>
            <p:cNvPr id="12" name="Picture 11">
              <a:extLst>
                <a:ext uri="{FF2B5EF4-FFF2-40B4-BE49-F238E27FC236}">
                  <a16:creationId xmlns:a16="http://schemas.microsoft.com/office/drawing/2014/main" id="{0EC11BC1-129D-6373-3F3C-E76D96E5E8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3746" y="4985064"/>
              <a:ext cx="305140" cy="305140"/>
            </a:xfrm>
            <a:prstGeom prst="rect">
              <a:avLst/>
            </a:prstGeom>
          </p:spPr>
        </p:pic>
        <p:pic>
          <p:nvPicPr>
            <p:cNvPr id="13" name="Picture 12">
              <a:extLst>
                <a:ext uri="{FF2B5EF4-FFF2-40B4-BE49-F238E27FC236}">
                  <a16:creationId xmlns:a16="http://schemas.microsoft.com/office/drawing/2014/main" id="{4998E30E-332E-37CF-C522-608A0933B3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4682" y="4985064"/>
              <a:ext cx="305140" cy="305140"/>
            </a:xfrm>
            <a:prstGeom prst="rect">
              <a:avLst/>
            </a:prstGeom>
          </p:spPr>
        </p:pic>
        <p:sp>
          <p:nvSpPr>
            <p:cNvPr id="14" name="TextBox 13">
              <a:extLst>
                <a:ext uri="{FF2B5EF4-FFF2-40B4-BE49-F238E27FC236}">
                  <a16:creationId xmlns:a16="http://schemas.microsoft.com/office/drawing/2014/main" id="{34346DBD-5875-55AB-F35B-2E152FCECD73}"/>
                </a:ext>
              </a:extLst>
            </p:cNvPr>
            <p:cNvSpPr txBox="1"/>
            <p:nvPr/>
          </p:nvSpPr>
          <p:spPr>
            <a:xfrm>
              <a:off x="5616427" y="6218529"/>
              <a:ext cx="1442110" cy="276999"/>
            </a:xfrm>
            <a:prstGeom prst="rect">
              <a:avLst/>
            </a:prstGeom>
            <a:noFill/>
          </p:spPr>
          <p:txBody>
            <a:bodyPr wrap="square" rtlCol="0">
              <a:spAutoFit/>
            </a:bodyPr>
            <a:lstStyle/>
            <a:p>
              <a:pPr algn="ctr"/>
              <a:r>
                <a:rPr lang="en-US" sz="1200" dirty="0"/>
                <a:t>3DGS</a:t>
              </a:r>
              <a:endParaRPr lang="en-ID" sz="1200" dirty="0"/>
            </a:p>
          </p:txBody>
        </p:sp>
        <p:sp>
          <p:nvSpPr>
            <p:cNvPr id="15" name="TextBox 14">
              <a:extLst>
                <a:ext uri="{FF2B5EF4-FFF2-40B4-BE49-F238E27FC236}">
                  <a16:creationId xmlns:a16="http://schemas.microsoft.com/office/drawing/2014/main" id="{B000BA05-BF4E-C4ED-281F-21A46C99B16F}"/>
                </a:ext>
              </a:extLst>
            </p:cNvPr>
            <p:cNvSpPr txBox="1"/>
            <p:nvPr/>
          </p:nvSpPr>
          <p:spPr>
            <a:xfrm>
              <a:off x="8177150" y="6139908"/>
              <a:ext cx="1442110" cy="276999"/>
            </a:xfrm>
            <a:prstGeom prst="rect">
              <a:avLst/>
            </a:prstGeom>
            <a:noFill/>
          </p:spPr>
          <p:txBody>
            <a:bodyPr wrap="square" rtlCol="0">
              <a:spAutoFit/>
            </a:bodyPr>
            <a:lstStyle/>
            <a:p>
              <a:pPr algn="ctr"/>
              <a:r>
                <a:rPr lang="en-US" sz="1200" dirty="0" err="1"/>
                <a:t>RaDe</a:t>
              </a:r>
              <a:r>
                <a:rPr lang="en-US" sz="1200" dirty="0"/>
                <a:t>-GS</a:t>
              </a:r>
              <a:endParaRPr lang="en-ID" sz="1200" dirty="0"/>
            </a:p>
          </p:txBody>
        </p:sp>
      </p:grpSp>
    </p:spTree>
    <p:extLst>
      <p:ext uri="{BB962C8B-B14F-4D97-AF65-F5344CB8AC3E}">
        <p14:creationId xmlns:p14="http://schemas.microsoft.com/office/powerpoint/2010/main" val="22052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3A515-B9DE-A6BD-D86F-1F1835C0152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B4346-E713-08D2-47BF-DF278AAC2E53}"/>
              </a:ext>
            </a:extLst>
          </p:cNvPr>
          <p:cNvSpPr>
            <a:spLocks noGrp="1"/>
          </p:cNvSpPr>
          <p:nvPr>
            <p:ph idx="1"/>
          </p:nvPr>
        </p:nvSpPr>
        <p:spPr>
          <a:xfrm>
            <a:off x="963993" y="3348328"/>
            <a:ext cx="10515600" cy="4832641"/>
          </a:xfrm>
        </p:spPr>
        <p:txBody>
          <a:bodyPr/>
          <a:lstStyle/>
          <a:p>
            <a:pPr algn="just"/>
            <a:r>
              <a:rPr lang="de-DE" b="1" dirty="0"/>
              <a:t>main idea: </a:t>
            </a:r>
            <a:r>
              <a:rPr lang="de-DE" dirty="0"/>
              <a:t>extract depth and geometry through pre-trained stereo-matching model</a:t>
            </a:r>
          </a:p>
          <a:p>
            <a:pPr algn="just"/>
            <a:r>
              <a:rPr lang="de-DE" dirty="0"/>
              <a:t>After 3DGS step: generate stereo-calibrated images from the training image inputs and apply stereo matching algorithm for depth (DLNR model).</a:t>
            </a:r>
          </a:p>
          <a:p>
            <a:pPr algn="just"/>
            <a:r>
              <a:rPr lang="de-DE" dirty="0"/>
              <a:t>Mesh extraction using TSDF and marching cubes algorithm</a:t>
            </a:r>
          </a:p>
          <a:p>
            <a:pPr algn="just"/>
            <a:endParaRPr lang="de-DE" dirty="0"/>
          </a:p>
          <a:p>
            <a:pPr algn="just"/>
            <a:endParaRPr lang="de-DE" dirty="0"/>
          </a:p>
          <a:p>
            <a:pPr algn="just"/>
            <a:endParaRPr lang="de-DE" dirty="0"/>
          </a:p>
        </p:txBody>
      </p:sp>
      <p:pic>
        <p:nvPicPr>
          <p:cNvPr id="4" name="Picture 3">
            <a:extLst>
              <a:ext uri="{FF2B5EF4-FFF2-40B4-BE49-F238E27FC236}">
                <a16:creationId xmlns:a16="http://schemas.microsoft.com/office/drawing/2014/main" id="{61D36C34-71BF-2ED3-6D1C-B4210F1A1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70AD7198-3136-491A-E64C-67671EE30BA1}"/>
              </a:ext>
            </a:extLst>
          </p:cNvPr>
          <p:cNvSpPr>
            <a:spLocks noGrp="1"/>
          </p:cNvSpPr>
          <p:nvPr>
            <p:ph type="title"/>
          </p:nvPr>
        </p:nvSpPr>
        <p:spPr>
          <a:xfrm>
            <a:off x="838200" y="365125"/>
            <a:ext cx="10515600" cy="1325563"/>
          </a:xfrm>
        </p:spPr>
        <p:txBody>
          <a:bodyPr/>
          <a:lstStyle/>
          <a:p>
            <a:r>
              <a:rPr lang="de-DE" b="1" dirty="0"/>
              <a:t>Model Overview – </a:t>
            </a:r>
            <a:r>
              <a:rPr lang="de-DE" dirty="0"/>
              <a:t>GS: GS2Mesh</a:t>
            </a:r>
          </a:p>
        </p:txBody>
      </p:sp>
      <p:grpSp>
        <p:nvGrpSpPr>
          <p:cNvPr id="14" name="Group 13">
            <a:extLst>
              <a:ext uri="{FF2B5EF4-FFF2-40B4-BE49-F238E27FC236}">
                <a16:creationId xmlns:a16="http://schemas.microsoft.com/office/drawing/2014/main" id="{11930DBB-0F62-87A2-0A6D-CAD6DF88E3F7}"/>
              </a:ext>
            </a:extLst>
          </p:cNvPr>
          <p:cNvGrpSpPr/>
          <p:nvPr/>
        </p:nvGrpSpPr>
        <p:grpSpPr>
          <a:xfrm>
            <a:off x="2887689" y="1715071"/>
            <a:ext cx="6416621" cy="999338"/>
            <a:chOff x="2290755" y="1623631"/>
            <a:chExt cx="6416621" cy="999338"/>
          </a:xfrm>
        </p:grpSpPr>
        <p:pic>
          <p:nvPicPr>
            <p:cNvPr id="2" name="Picture 1">
              <a:extLst>
                <a:ext uri="{FF2B5EF4-FFF2-40B4-BE49-F238E27FC236}">
                  <a16:creationId xmlns:a16="http://schemas.microsoft.com/office/drawing/2014/main" id="{B5A5E901-E41C-B1A1-FA45-3C44123F0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936" y="1677988"/>
              <a:ext cx="944981" cy="944981"/>
            </a:xfrm>
            <a:prstGeom prst="rect">
              <a:avLst/>
            </a:prstGeom>
          </p:spPr>
        </p:pic>
        <p:pic>
          <p:nvPicPr>
            <p:cNvPr id="7" name="Picture 6">
              <a:extLst>
                <a:ext uri="{FF2B5EF4-FFF2-40B4-BE49-F238E27FC236}">
                  <a16:creationId xmlns:a16="http://schemas.microsoft.com/office/drawing/2014/main" id="{E6780C5E-460F-2936-10C4-93A8E5DAFA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0664" y="1623631"/>
              <a:ext cx="944981" cy="944981"/>
            </a:xfrm>
            <a:prstGeom prst="rect">
              <a:avLst/>
            </a:prstGeom>
          </p:spPr>
        </p:pic>
        <p:pic>
          <p:nvPicPr>
            <p:cNvPr id="8" name="Picture 7">
              <a:extLst>
                <a:ext uri="{FF2B5EF4-FFF2-40B4-BE49-F238E27FC236}">
                  <a16:creationId xmlns:a16="http://schemas.microsoft.com/office/drawing/2014/main" id="{9DD72C2C-7CB9-2567-9090-47D1299BCD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0755" y="1690688"/>
              <a:ext cx="887434" cy="887434"/>
            </a:xfrm>
            <a:prstGeom prst="rect">
              <a:avLst/>
            </a:prstGeom>
          </p:spPr>
        </p:pic>
        <p:pic>
          <p:nvPicPr>
            <p:cNvPr id="10" name="Picture 9">
              <a:extLst>
                <a:ext uri="{FF2B5EF4-FFF2-40B4-BE49-F238E27FC236}">
                  <a16:creationId xmlns:a16="http://schemas.microsoft.com/office/drawing/2014/main" id="{7B5B1BF2-DD50-2EC5-330A-F1E2F7AC73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2395" y="1643456"/>
              <a:ext cx="944981" cy="944981"/>
            </a:xfrm>
            <a:prstGeom prst="rect">
              <a:avLst/>
            </a:prstGeom>
          </p:spPr>
        </p:pic>
        <p:pic>
          <p:nvPicPr>
            <p:cNvPr id="11" name="Picture 10">
              <a:extLst>
                <a:ext uri="{FF2B5EF4-FFF2-40B4-BE49-F238E27FC236}">
                  <a16:creationId xmlns:a16="http://schemas.microsoft.com/office/drawing/2014/main" id="{1CA0FDCE-A56F-80F9-FD95-8C69CE217F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994" y="1911276"/>
              <a:ext cx="305140" cy="305140"/>
            </a:xfrm>
            <a:prstGeom prst="rect">
              <a:avLst/>
            </a:prstGeom>
          </p:spPr>
        </p:pic>
        <p:pic>
          <p:nvPicPr>
            <p:cNvPr id="12" name="Picture 11">
              <a:extLst>
                <a:ext uri="{FF2B5EF4-FFF2-40B4-BE49-F238E27FC236}">
                  <a16:creationId xmlns:a16="http://schemas.microsoft.com/office/drawing/2014/main" id="{329A47D8-5257-10B9-603E-54B520BCD6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9719" y="1911276"/>
              <a:ext cx="305140" cy="305140"/>
            </a:xfrm>
            <a:prstGeom prst="rect">
              <a:avLst/>
            </a:prstGeom>
          </p:spPr>
        </p:pic>
        <p:pic>
          <p:nvPicPr>
            <p:cNvPr id="13" name="Picture 12">
              <a:extLst>
                <a:ext uri="{FF2B5EF4-FFF2-40B4-BE49-F238E27FC236}">
                  <a16:creationId xmlns:a16="http://schemas.microsoft.com/office/drawing/2014/main" id="{DF9997BD-A2F0-17D4-329A-6CADB4BEC1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1450" y="1911276"/>
              <a:ext cx="305140" cy="305140"/>
            </a:xfrm>
            <a:prstGeom prst="rect">
              <a:avLst/>
            </a:prstGeom>
          </p:spPr>
        </p:pic>
      </p:grpSp>
      <p:sp>
        <p:nvSpPr>
          <p:cNvPr id="15" name="TextBox 14">
            <a:extLst>
              <a:ext uri="{FF2B5EF4-FFF2-40B4-BE49-F238E27FC236}">
                <a16:creationId xmlns:a16="http://schemas.microsoft.com/office/drawing/2014/main" id="{1233E6D9-895B-46C0-702C-AD71DC9642AB}"/>
              </a:ext>
            </a:extLst>
          </p:cNvPr>
          <p:cNvSpPr txBox="1"/>
          <p:nvPr/>
        </p:nvSpPr>
        <p:spPr>
          <a:xfrm>
            <a:off x="2625978" y="2691545"/>
            <a:ext cx="1442110" cy="276999"/>
          </a:xfrm>
          <a:prstGeom prst="rect">
            <a:avLst/>
          </a:prstGeom>
          <a:noFill/>
        </p:spPr>
        <p:txBody>
          <a:bodyPr wrap="square" rtlCol="0">
            <a:spAutoFit/>
          </a:bodyPr>
          <a:lstStyle/>
          <a:p>
            <a:pPr algn="ctr"/>
            <a:r>
              <a:rPr lang="en-US" sz="1200" dirty="0"/>
              <a:t>COLMAP</a:t>
            </a:r>
            <a:endParaRPr lang="en-ID" sz="1200" dirty="0"/>
          </a:p>
        </p:txBody>
      </p:sp>
      <p:sp>
        <p:nvSpPr>
          <p:cNvPr id="16" name="TextBox 15">
            <a:extLst>
              <a:ext uri="{FF2B5EF4-FFF2-40B4-BE49-F238E27FC236}">
                <a16:creationId xmlns:a16="http://schemas.microsoft.com/office/drawing/2014/main" id="{4BB03645-C6A1-70C9-4BB2-7C5F0EBDDA60}"/>
              </a:ext>
            </a:extLst>
          </p:cNvPr>
          <p:cNvSpPr txBox="1"/>
          <p:nvPr/>
        </p:nvSpPr>
        <p:spPr>
          <a:xfrm>
            <a:off x="4426304" y="2666316"/>
            <a:ext cx="1442110" cy="276999"/>
          </a:xfrm>
          <a:prstGeom prst="rect">
            <a:avLst/>
          </a:prstGeom>
          <a:noFill/>
        </p:spPr>
        <p:txBody>
          <a:bodyPr wrap="square" rtlCol="0">
            <a:spAutoFit/>
          </a:bodyPr>
          <a:lstStyle/>
          <a:p>
            <a:pPr algn="ctr"/>
            <a:r>
              <a:rPr lang="en-US" sz="1200" dirty="0"/>
              <a:t>3DGS</a:t>
            </a:r>
            <a:endParaRPr lang="en-ID" sz="1200" dirty="0"/>
          </a:p>
        </p:txBody>
      </p:sp>
      <p:sp>
        <p:nvSpPr>
          <p:cNvPr id="17" name="TextBox 16">
            <a:extLst>
              <a:ext uri="{FF2B5EF4-FFF2-40B4-BE49-F238E27FC236}">
                <a16:creationId xmlns:a16="http://schemas.microsoft.com/office/drawing/2014/main" id="{85F1CC62-0500-56C9-4418-AEA270CAC441}"/>
              </a:ext>
            </a:extLst>
          </p:cNvPr>
          <p:cNvSpPr txBox="1"/>
          <p:nvPr/>
        </p:nvSpPr>
        <p:spPr>
          <a:xfrm>
            <a:off x="6269033" y="2691545"/>
            <a:ext cx="1442110" cy="461665"/>
          </a:xfrm>
          <a:prstGeom prst="rect">
            <a:avLst/>
          </a:prstGeom>
          <a:noFill/>
        </p:spPr>
        <p:txBody>
          <a:bodyPr wrap="square" rtlCol="0">
            <a:spAutoFit/>
          </a:bodyPr>
          <a:lstStyle/>
          <a:p>
            <a:pPr algn="ctr"/>
            <a:r>
              <a:rPr lang="en-US" sz="1200" dirty="0"/>
              <a:t>stereo depth estimation</a:t>
            </a:r>
            <a:endParaRPr lang="en-ID" sz="1200" dirty="0"/>
          </a:p>
        </p:txBody>
      </p:sp>
      <p:sp>
        <p:nvSpPr>
          <p:cNvPr id="18" name="TextBox 17">
            <a:extLst>
              <a:ext uri="{FF2B5EF4-FFF2-40B4-BE49-F238E27FC236}">
                <a16:creationId xmlns:a16="http://schemas.microsoft.com/office/drawing/2014/main" id="{9641CFA3-2EAC-2E06-6554-4E061078F2C7}"/>
              </a:ext>
            </a:extLst>
          </p:cNvPr>
          <p:cNvSpPr txBox="1"/>
          <p:nvPr/>
        </p:nvSpPr>
        <p:spPr>
          <a:xfrm>
            <a:off x="8110764" y="2731160"/>
            <a:ext cx="1442110" cy="276999"/>
          </a:xfrm>
          <a:prstGeom prst="rect">
            <a:avLst/>
          </a:prstGeom>
          <a:noFill/>
        </p:spPr>
        <p:txBody>
          <a:bodyPr wrap="square" rtlCol="0">
            <a:spAutoFit/>
          </a:bodyPr>
          <a:lstStyle/>
          <a:p>
            <a:pPr algn="ctr"/>
            <a:r>
              <a:rPr lang="en-US" sz="1200" dirty="0"/>
              <a:t>Mesh</a:t>
            </a:r>
            <a:endParaRPr lang="en-ID" sz="1200" dirty="0"/>
          </a:p>
        </p:txBody>
      </p:sp>
    </p:spTree>
    <p:extLst>
      <p:ext uri="{BB962C8B-B14F-4D97-AF65-F5344CB8AC3E}">
        <p14:creationId xmlns:p14="http://schemas.microsoft.com/office/powerpoint/2010/main" val="350490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8A6ADAE-3595-E7B9-12D7-FEA61FE61B2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b="1"/>
              <a:t>Model Overview – </a:t>
            </a:r>
            <a:r>
              <a:rPr lang="de-DE"/>
              <a:t>GS: GS2Mesh</a:t>
            </a:r>
            <a:endParaRPr lang="de-DE" dirty="0"/>
          </a:p>
        </p:txBody>
      </p:sp>
      <p:grpSp>
        <p:nvGrpSpPr>
          <p:cNvPr id="9" name="Group 8">
            <a:extLst>
              <a:ext uri="{FF2B5EF4-FFF2-40B4-BE49-F238E27FC236}">
                <a16:creationId xmlns:a16="http://schemas.microsoft.com/office/drawing/2014/main" id="{6926931B-1EE8-B49E-498B-289994C7B1BE}"/>
              </a:ext>
            </a:extLst>
          </p:cNvPr>
          <p:cNvGrpSpPr/>
          <p:nvPr/>
        </p:nvGrpSpPr>
        <p:grpSpPr>
          <a:xfrm>
            <a:off x="2735467" y="1936573"/>
            <a:ext cx="6721066" cy="2568163"/>
            <a:chOff x="2746899" y="2144918"/>
            <a:chExt cx="6721066" cy="2568163"/>
          </a:xfrm>
        </p:grpSpPr>
        <p:pic>
          <p:nvPicPr>
            <p:cNvPr id="5" name="Picture 4">
              <a:extLst>
                <a:ext uri="{FF2B5EF4-FFF2-40B4-BE49-F238E27FC236}">
                  <a16:creationId xmlns:a16="http://schemas.microsoft.com/office/drawing/2014/main" id="{54C6F5B2-4729-F97F-E091-0E473D2145F6}"/>
                </a:ext>
              </a:extLst>
            </p:cNvPr>
            <p:cNvPicPr>
              <a:picLocks noChangeAspect="1"/>
            </p:cNvPicPr>
            <p:nvPr/>
          </p:nvPicPr>
          <p:blipFill>
            <a:blip r:embed="rId3"/>
            <a:stretch>
              <a:fillRect/>
            </a:stretch>
          </p:blipFill>
          <p:spPr>
            <a:xfrm>
              <a:off x="2746899" y="2144918"/>
              <a:ext cx="2552921" cy="2568163"/>
            </a:xfrm>
            <a:prstGeom prst="rect">
              <a:avLst/>
            </a:prstGeom>
          </p:spPr>
        </p:pic>
        <p:pic>
          <p:nvPicPr>
            <p:cNvPr id="8" name="Picture 7">
              <a:extLst>
                <a:ext uri="{FF2B5EF4-FFF2-40B4-BE49-F238E27FC236}">
                  <a16:creationId xmlns:a16="http://schemas.microsoft.com/office/drawing/2014/main" id="{C8A72560-CA66-C5DC-FADA-31CE6090031E}"/>
                </a:ext>
              </a:extLst>
            </p:cNvPr>
            <p:cNvPicPr>
              <a:picLocks noChangeAspect="1"/>
            </p:cNvPicPr>
            <p:nvPr/>
          </p:nvPicPr>
          <p:blipFill>
            <a:blip r:embed="rId4"/>
            <a:stretch>
              <a:fillRect/>
            </a:stretch>
          </p:blipFill>
          <p:spPr>
            <a:xfrm>
              <a:off x="6892182" y="2243987"/>
              <a:ext cx="2575783" cy="2469094"/>
            </a:xfrm>
            <a:prstGeom prst="rect">
              <a:avLst/>
            </a:prstGeom>
          </p:spPr>
        </p:pic>
      </p:grpSp>
      <p:pic>
        <p:nvPicPr>
          <p:cNvPr id="10" name="Picture 9">
            <a:extLst>
              <a:ext uri="{FF2B5EF4-FFF2-40B4-BE49-F238E27FC236}">
                <a16:creationId xmlns:a16="http://schemas.microsoft.com/office/drawing/2014/main" id="{F41F8F87-E4AA-DD47-0D49-CBDDF2E4B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1999" y="3414712"/>
            <a:ext cx="305140" cy="305140"/>
          </a:xfrm>
          <a:prstGeom prst="rect">
            <a:avLst/>
          </a:prstGeom>
        </p:spPr>
      </p:pic>
      <p:pic>
        <p:nvPicPr>
          <p:cNvPr id="11" name="Picture 10">
            <a:extLst>
              <a:ext uri="{FF2B5EF4-FFF2-40B4-BE49-F238E27FC236}">
                <a16:creationId xmlns:a16="http://schemas.microsoft.com/office/drawing/2014/main" id="{A635CF6B-9CA2-CCD1-6F3A-639F726534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12" name="Content Placeholder 2">
            <a:extLst>
              <a:ext uri="{FF2B5EF4-FFF2-40B4-BE49-F238E27FC236}">
                <a16:creationId xmlns:a16="http://schemas.microsoft.com/office/drawing/2014/main" id="{FFA692FA-8355-1386-5CB1-19837A44C925}"/>
              </a:ext>
            </a:extLst>
          </p:cNvPr>
          <p:cNvSpPr>
            <a:spLocks noGrp="1"/>
          </p:cNvSpPr>
          <p:nvPr>
            <p:ph idx="1"/>
          </p:nvPr>
        </p:nvSpPr>
        <p:spPr>
          <a:xfrm>
            <a:off x="979339" y="4852863"/>
            <a:ext cx="10515600" cy="4832641"/>
          </a:xfrm>
        </p:spPr>
        <p:txBody>
          <a:bodyPr/>
          <a:lstStyle/>
          <a:p>
            <a:pPr algn="just"/>
            <a:r>
              <a:rPr lang="de-DE" b="1" dirty="0"/>
              <a:t>Limitations: </a:t>
            </a:r>
            <a:r>
              <a:rPr lang="de-DE" dirty="0"/>
              <a:t>retains weakness of 3DGS (noisy results), TSDF is inefficient for larger inputs (exponential amount of points to check), inefficient rendering</a:t>
            </a:r>
          </a:p>
          <a:p>
            <a:endParaRPr lang="de-DE" dirty="0"/>
          </a:p>
          <a:p>
            <a:endParaRPr lang="de-DE" dirty="0"/>
          </a:p>
          <a:p>
            <a:endParaRPr lang="de-DE" dirty="0"/>
          </a:p>
        </p:txBody>
      </p:sp>
    </p:spTree>
    <p:extLst>
      <p:ext uri="{BB962C8B-B14F-4D97-AF65-F5344CB8AC3E}">
        <p14:creationId xmlns:p14="http://schemas.microsoft.com/office/powerpoint/2010/main" val="308314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7BC36-485D-8879-E74C-E250C4CE615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D2DDA-44BB-0A67-724D-915A3692C928}"/>
              </a:ext>
            </a:extLst>
          </p:cNvPr>
          <p:cNvSpPr>
            <a:spLocks noGrp="1"/>
          </p:cNvSpPr>
          <p:nvPr>
            <p:ph idx="1"/>
          </p:nvPr>
        </p:nvSpPr>
        <p:spPr>
          <a:xfrm>
            <a:off x="5115560" y="1537817"/>
            <a:ext cx="6639560" cy="3094329"/>
          </a:xfrm>
        </p:spPr>
        <p:txBody>
          <a:bodyPr/>
          <a:lstStyle/>
          <a:p>
            <a:pPr algn="just"/>
            <a:r>
              <a:rPr lang="de-DE" b="1" dirty="0"/>
              <a:t>model</a:t>
            </a:r>
            <a:r>
              <a:rPr lang="de-DE" dirty="0"/>
              <a:t>: chocolate bunny</a:t>
            </a:r>
          </a:p>
          <a:p>
            <a:pPr algn="just"/>
            <a:r>
              <a:rPr lang="de-DE" b="1" dirty="0"/>
              <a:t>preprocessing</a:t>
            </a:r>
            <a:r>
              <a:rPr lang="de-DE" dirty="0"/>
              <a:t>: adding lighting and creating script for input creation</a:t>
            </a:r>
            <a:endParaRPr lang="de-DE" b="1" dirty="0"/>
          </a:p>
        </p:txBody>
      </p:sp>
      <p:pic>
        <p:nvPicPr>
          <p:cNvPr id="4" name="Picture 3">
            <a:extLst>
              <a:ext uri="{FF2B5EF4-FFF2-40B4-BE49-F238E27FC236}">
                <a16:creationId xmlns:a16="http://schemas.microsoft.com/office/drawing/2014/main" id="{080B5CB4-8D37-FA55-A043-9204E50CF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4E25255D-6A61-8EC9-FC23-6FA05877C542}"/>
              </a:ext>
            </a:extLst>
          </p:cNvPr>
          <p:cNvSpPr>
            <a:spLocks noGrp="1"/>
          </p:cNvSpPr>
          <p:nvPr>
            <p:ph type="title"/>
          </p:nvPr>
        </p:nvSpPr>
        <p:spPr>
          <a:xfrm>
            <a:off x="838200" y="365125"/>
            <a:ext cx="10515600" cy="1325563"/>
          </a:xfrm>
        </p:spPr>
        <p:txBody>
          <a:bodyPr/>
          <a:lstStyle/>
          <a:p>
            <a:r>
              <a:rPr lang="de-DE" b="1" dirty="0"/>
              <a:t>Methodology – </a:t>
            </a:r>
            <a:r>
              <a:rPr lang="de-DE" dirty="0"/>
              <a:t>Dataset Creation</a:t>
            </a:r>
          </a:p>
        </p:txBody>
      </p:sp>
      <p:pic>
        <p:nvPicPr>
          <p:cNvPr id="6" name="Picture 5">
            <a:extLst>
              <a:ext uri="{FF2B5EF4-FFF2-40B4-BE49-F238E27FC236}">
                <a16:creationId xmlns:a16="http://schemas.microsoft.com/office/drawing/2014/main" id="{3F0BF5E1-6C17-CED6-63C7-2122F353A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537817"/>
            <a:ext cx="4048760" cy="3829908"/>
          </a:xfrm>
          <a:prstGeom prst="rect">
            <a:avLst/>
          </a:prstGeom>
        </p:spPr>
      </p:pic>
    </p:spTree>
    <p:extLst>
      <p:ext uri="{BB962C8B-B14F-4D97-AF65-F5344CB8AC3E}">
        <p14:creationId xmlns:p14="http://schemas.microsoft.com/office/powerpoint/2010/main" val="368294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D08C3-1E3F-F82F-ADC2-F1FF526AA0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A7EE5-757E-4C39-0127-70C8E26C2618}"/>
              </a:ext>
            </a:extLst>
          </p:cNvPr>
          <p:cNvSpPr>
            <a:spLocks noGrp="1"/>
          </p:cNvSpPr>
          <p:nvPr>
            <p:ph idx="1"/>
          </p:nvPr>
        </p:nvSpPr>
        <p:spPr>
          <a:xfrm>
            <a:off x="5115560" y="1537817"/>
            <a:ext cx="6639560" cy="4643064"/>
          </a:xfrm>
        </p:spPr>
        <p:txBody>
          <a:bodyPr>
            <a:normAutofit/>
          </a:bodyPr>
          <a:lstStyle/>
          <a:p>
            <a:pPr algn="just"/>
            <a:r>
              <a:rPr lang="de-DE" b="1" dirty="0"/>
              <a:t>Extraction of Synthetic Depth Data</a:t>
            </a:r>
            <a:r>
              <a:rPr lang="de-DE" dirty="0"/>
              <a:t> (GT data) and </a:t>
            </a:r>
            <a:r>
              <a:rPr lang="de-DE" b="1" dirty="0"/>
              <a:t>input dataset creation</a:t>
            </a:r>
            <a:r>
              <a:rPr lang="de-DE" dirty="0"/>
              <a:t> from model</a:t>
            </a:r>
          </a:p>
          <a:p>
            <a:pPr algn="just"/>
            <a:r>
              <a:rPr lang="de-DE" dirty="0"/>
              <a:t>Systematically capture model from multiple angles with Python script.</a:t>
            </a:r>
          </a:p>
          <a:p>
            <a:pPr algn="just"/>
            <a:r>
              <a:rPr lang="de-DE" b="1" dirty="0"/>
              <a:t>output: </a:t>
            </a:r>
            <a:r>
              <a:rPr lang="de-DE" dirty="0"/>
              <a:t>set of 120 images (6 different height values, 20 images per height value) complete with camera poses and depth data</a:t>
            </a:r>
          </a:p>
        </p:txBody>
      </p:sp>
      <p:pic>
        <p:nvPicPr>
          <p:cNvPr id="4" name="Picture 3">
            <a:extLst>
              <a:ext uri="{FF2B5EF4-FFF2-40B4-BE49-F238E27FC236}">
                <a16:creationId xmlns:a16="http://schemas.microsoft.com/office/drawing/2014/main" id="{739B870A-9B7F-9AB2-5DC3-FBF934C8D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AD61F36D-FC01-6C01-EB5E-01C9994B2AD8}"/>
              </a:ext>
            </a:extLst>
          </p:cNvPr>
          <p:cNvSpPr>
            <a:spLocks noGrp="1"/>
          </p:cNvSpPr>
          <p:nvPr>
            <p:ph type="title"/>
          </p:nvPr>
        </p:nvSpPr>
        <p:spPr>
          <a:xfrm>
            <a:off x="838200" y="365125"/>
            <a:ext cx="10515600" cy="1325563"/>
          </a:xfrm>
        </p:spPr>
        <p:txBody>
          <a:bodyPr/>
          <a:lstStyle/>
          <a:p>
            <a:r>
              <a:rPr lang="de-DE" b="1" dirty="0"/>
              <a:t>Methodology – </a:t>
            </a:r>
            <a:r>
              <a:rPr lang="de-DE" dirty="0"/>
              <a:t>Dataset Creation</a:t>
            </a:r>
          </a:p>
        </p:txBody>
      </p:sp>
      <p:pic>
        <p:nvPicPr>
          <p:cNvPr id="7" name="Picture 6">
            <a:extLst>
              <a:ext uri="{FF2B5EF4-FFF2-40B4-BE49-F238E27FC236}">
                <a16:creationId xmlns:a16="http://schemas.microsoft.com/office/drawing/2014/main" id="{C1BA7E8E-2899-5A55-D794-D3B06D22A4E1}"/>
              </a:ext>
            </a:extLst>
          </p:cNvPr>
          <p:cNvPicPr>
            <a:picLocks noChangeAspect="1"/>
          </p:cNvPicPr>
          <p:nvPr/>
        </p:nvPicPr>
        <p:blipFill>
          <a:blip r:embed="rId4">
            <a:extLst>
              <a:ext uri="{28A0092B-C50C-407E-A947-70E740481C1C}">
                <a14:useLocalDpi xmlns:a14="http://schemas.microsoft.com/office/drawing/2010/main" val="0"/>
              </a:ext>
            </a:extLst>
          </a:blip>
          <a:srcRect l="17747" r="14331"/>
          <a:stretch/>
        </p:blipFill>
        <p:spPr>
          <a:xfrm>
            <a:off x="949123" y="1537817"/>
            <a:ext cx="3942046" cy="4643064"/>
          </a:xfrm>
          <a:prstGeom prst="rect">
            <a:avLst/>
          </a:prstGeom>
        </p:spPr>
      </p:pic>
    </p:spTree>
    <p:extLst>
      <p:ext uri="{BB962C8B-B14F-4D97-AF65-F5344CB8AC3E}">
        <p14:creationId xmlns:p14="http://schemas.microsoft.com/office/powerpoint/2010/main" val="28605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A303E-20E0-44E4-CAC9-A49E9DA23E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047B9-3166-2D90-1E7F-651D5FCA8983}"/>
              </a:ext>
            </a:extLst>
          </p:cNvPr>
          <p:cNvSpPr>
            <a:spLocks noGrp="1"/>
          </p:cNvSpPr>
          <p:nvPr>
            <p:ph idx="1"/>
          </p:nvPr>
        </p:nvSpPr>
        <p:spPr>
          <a:xfrm>
            <a:off x="5115560" y="1537817"/>
            <a:ext cx="6639560" cy="4643064"/>
          </a:xfrm>
        </p:spPr>
        <p:txBody>
          <a:bodyPr>
            <a:normAutofit/>
          </a:bodyPr>
          <a:lstStyle/>
          <a:p>
            <a:pPr marL="0" indent="0" algn="just">
              <a:buNone/>
            </a:pPr>
            <a:r>
              <a:rPr lang="de-DE" b="1" dirty="0"/>
              <a:t>code adaption</a:t>
            </a:r>
            <a:r>
              <a:rPr lang="de-DE" dirty="0"/>
              <a:t>:</a:t>
            </a:r>
          </a:p>
          <a:p>
            <a:pPr marL="0" indent="0" algn="just">
              <a:buNone/>
            </a:pPr>
            <a:r>
              <a:rPr lang="de-DE" dirty="0"/>
              <a:t>https://github.com/evelynsidarta/gaussian-splatting-thesis</a:t>
            </a:r>
          </a:p>
          <a:p>
            <a:pPr algn="just"/>
            <a:endParaRPr lang="de-DE" dirty="0"/>
          </a:p>
          <a:p>
            <a:pPr marL="0" indent="0" algn="just">
              <a:buNone/>
            </a:pPr>
            <a:r>
              <a:rPr lang="de-DE" b="1" dirty="0"/>
              <a:t>training:</a:t>
            </a:r>
          </a:p>
          <a:p>
            <a:pPr marL="0" indent="0" algn="just">
              <a:buNone/>
            </a:pPr>
            <a:r>
              <a:rPr lang="de-DE" dirty="0"/>
              <a:t>10,000 iterations each, depth extraction with the help of 2DGS rendering script</a:t>
            </a:r>
          </a:p>
        </p:txBody>
      </p:sp>
      <p:pic>
        <p:nvPicPr>
          <p:cNvPr id="4" name="Picture 3">
            <a:extLst>
              <a:ext uri="{FF2B5EF4-FFF2-40B4-BE49-F238E27FC236}">
                <a16:creationId xmlns:a16="http://schemas.microsoft.com/office/drawing/2014/main" id="{87AE59C3-C56A-6C35-4C64-05EC74A41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92435805-B74D-F92F-54A8-1B0F7BA020B1}"/>
              </a:ext>
            </a:extLst>
          </p:cNvPr>
          <p:cNvSpPr>
            <a:spLocks noGrp="1"/>
          </p:cNvSpPr>
          <p:nvPr>
            <p:ph type="title"/>
          </p:nvPr>
        </p:nvSpPr>
        <p:spPr>
          <a:xfrm>
            <a:off x="838200" y="365125"/>
            <a:ext cx="10515600" cy="1325563"/>
          </a:xfrm>
        </p:spPr>
        <p:txBody>
          <a:bodyPr/>
          <a:lstStyle/>
          <a:p>
            <a:r>
              <a:rPr lang="de-DE" b="1" dirty="0"/>
              <a:t>Methodology – </a:t>
            </a:r>
            <a:r>
              <a:rPr lang="de-DE" dirty="0"/>
              <a:t>Dataset Creation</a:t>
            </a:r>
          </a:p>
        </p:txBody>
      </p:sp>
      <p:pic>
        <p:nvPicPr>
          <p:cNvPr id="7" name="Picture 6">
            <a:extLst>
              <a:ext uri="{FF2B5EF4-FFF2-40B4-BE49-F238E27FC236}">
                <a16:creationId xmlns:a16="http://schemas.microsoft.com/office/drawing/2014/main" id="{52A3CEC3-1A64-DFAF-7822-504B968B6A93}"/>
              </a:ext>
            </a:extLst>
          </p:cNvPr>
          <p:cNvPicPr>
            <a:picLocks noChangeAspect="1"/>
          </p:cNvPicPr>
          <p:nvPr/>
        </p:nvPicPr>
        <p:blipFill>
          <a:blip r:embed="rId4">
            <a:extLst>
              <a:ext uri="{28A0092B-C50C-407E-A947-70E740481C1C}">
                <a14:useLocalDpi xmlns:a14="http://schemas.microsoft.com/office/drawing/2010/main" val="0"/>
              </a:ext>
            </a:extLst>
          </a:blip>
          <a:srcRect l="17747" r="14331"/>
          <a:stretch/>
        </p:blipFill>
        <p:spPr>
          <a:xfrm>
            <a:off x="949123" y="1537817"/>
            <a:ext cx="3942046" cy="4643064"/>
          </a:xfrm>
          <a:prstGeom prst="rect">
            <a:avLst/>
          </a:prstGeom>
        </p:spPr>
      </p:pic>
    </p:spTree>
    <p:extLst>
      <p:ext uri="{BB962C8B-B14F-4D97-AF65-F5344CB8AC3E}">
        <p14:creationId xmlns:p14="http://schemas.microsoft.com/office/powerpoint/2010/main" val="1737978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93705-2DFC-D2B3-2338-2DDFD6BDC1A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9BC6246-4A1F-6222-E42A-9282F9A3E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1DA1E576-1175-1BFA-DBFE-EEA6D64132E3}"/>
              </a:ext>
            </a:extLst>
          </p:cNvPr>
          <p:cNvSpPr>
            <a:spLocks noGrp="1"/>
          </p:cNvSpPr>
          <p:nvPr>
            <p:ph type="title"/>
          </p:nvPr>
        </p:nvSpPr>
        <p:spPr>
          <a:xfrm>
            <a:off x="838200" y="365125"/>
            <a:ext cx="10515600" cy="1325563"/>
          </a:xfrm>
        </p:spPr>
        <p:txBody>
          <a:bodyPr/>
          <a:lstStyle/>
          <a:p>
            <a:r>
              <a:rPr lang="de-DE" b="1" dirty="0"/>
              <a:t>Methodology – </a:t>
            </a:r>
            <a:r>
              <a:rPr lang="de-DE" dirty="0"/>
              <a:t>Postprocessing</a:t>
            </a:r>
          </a:p>
        </p:txBody>
      </p:sp>
      <p:grpSp>
        <p:nvGrpSpPr>
          <p:cNvPr id="11" name="Group 10">
            <a:extLst>
              <a:ext uri="{FF2B5EF4-FFF2-40B4-BE49-F238E27FC236}">
                <a16:creationId xmlns:a16="http://schemas.microsoft.com/office/drawing/2014/main" id="{BE704DEB-E7FC-71B3-21CE-3A5A997C3317}"/>
              </a:ext>
            </a:extLst>
          </p:cNvPr>
          <p:cNvGrpSpPr/>
          <p:nvPr/>
        </p:nvGrpSpPr>
        <p:grpSpPr>
          <a:xfrm>
            <a:off x="1631886" y="2643607"/>
            <a:ext cx="8928227" cy="2247796"/>
            <a:chOff x="2268092" y="2485307"/>
            <a:chExt cx="8928227" cy="2247796"/>
          </a:xfrm>
        </p:grpSpPr>
        <p:pic>
          <p:nvPicPr>
            <p:cNvPr id="9" name="Inhaltsplatzhalter 4" descr="Ein Bild, das Screenshot, Grafikdesign, Design enthält.&#10;&#10;KI-generierte Inhalte können fehlerhaft sein.">
              <a:extLst>
                <a:ext uri="{FF2B5EF4-FFF2-40B4-BE49-F238E27FC236}">
                  <a16:creationId xmlns:a16="http://schemas.microsoft.com/office/drawing/2014/main" id="{C01A1F53-73A1-92F7-83C0-840D12BEB780}"/>
                </a:ext>
              </a:extLst>
            </p:cNvPr>
            <p:cNvPicPr>
              <a:picLocks noChangeAspect="1"/>
            </p:cNvPicPr>
            <p:nvPr/>
          </p:nvPicPr>
          <p:blipFill>
            <a:blip r:embed="rId4"/>
            <a:srcRect t="79711" r="72016" b="-584"/>
            <a:stretch/>
          </p:blipFill>
          <p:spPr>
            <a:xfrm>
              <a:off x="7095968" y="2485307"/>
              <a:ext cx="4100351" cy="2247796"/>
            </a:xfrm>
            <a:prstGeom prst="rect">
              <a:avLst/>
            </a:prstGeom>
          </p:spPr>
        </p:pic>
        <p:pic>
          <p:nvPicPr>
            <p:cNvPr id="8" name="Picture 7">
              <a:extLst>
                <a:ext uri="{FF2B5EF4-FFF2-40B4-BE49-F238E27FC236}">
                  <a16:creationId xmlns:a16="http://schemas.microsoft.com/office/drawing/2014/main" id="{C045F5AF-8851-914E-3A6F-11CAB0562982}"/>
                </a:ext>
              </a:extLst>
            </p:cNvPr>
            <p:cNvPicPr>
              <a:picLocks noChangeAspect="1"/>
            </p:cNvPicPr>
            <p:nvPr/>
          </p:nvPicPr>
          <p:blipFill>
            <a:blip r:embed="rId5"/>
            <a:stretch>
              <a:fillRect/>
            </a:stretch>
          </p:blipFill>
          <p:spPr>
            <a:xfrm>
              <a:off x="2268092" y="2542073"/>
              <a:ext cx="3354677" cy="1804308"/>
            </a:xfrm>
            <a:prstGeom prst="rect">
              <a:avLst/>
            </a:prstGeom>
          </p:spPr>
        </p:pic>
        <p:pic>
          <p:nvPicPr>
            <p:cNvPr id="10" name="Picture 9">
              <a:extLst>
                <a:ext uri="{FF2B5EF4-FFF2-40B4-BE49-F238E27FC236}">
                  <a16:creationId xmlns:a16="http://schemas.microsoft.com/office/drawing/2014/main" id="{238E98E1-3AF4-2F15-7CAC-CB9F2D3F51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6663" y="3380265"/>
              <a:ext cx="305140" cy="305140"/>
            </a:xfrm>
            <a:prstGeom prst="rect">
              <a:avLst/>
            </a:prstGeom>
          </p:spPr>
        </p:pic>
      </p:grpSp>
      <p:sp>
        <p:nvSpPr>
          <p:cNvPr id="3" name="Content Placeholder 2">
            <a:extLst>
              <a:ext uri="{FF2B5EF4-FFF2-40B4-BE49-F238E27FC236}">
                <a16:creationId xmlns:a16="http://schemas.microsoft.com/office/drawing/2014/main" id="{9D4A87DF-C55F-2295-CC2C-491F90B01195}"/>
              </a:ext>
            </a:extLst>
          </p:cNvPr>
          <p:cNvSpPr>
            <a:spLocks noGrp="1"/>
          </p:cNvSpPr>
          <p:nvPr>
            <p:ph idx="1"/>
          </p:nvPr>
        </p:nvSpPr>
        <p:spPr>
          <a:xfrm>
            <a:off x="838200" y="1690688"/>
            <a:ext cx="10515600" cy="4832641"/>
          </a:xfrm>
        </p:spPr>
        <p:txBody>
          <a:bodyPr/>
          <a:lstStyle/>
          <a:p>
            <a:r>
              <a:rPr lang="de-DE" dirty="0"/>
              <a:t>All depth map outputs converted into </a:t>
            </a:r>
            <a:r>
              <a:rPr lang="de-DE" b="1" dirty="0"/>
              <a:t>inverted depth map </a:t>
            </a:r>
            <a:r>
              <a:rPr lang="de-DE" dirty="0"/>
              <a:t>for better numerical stability: infinite background = 0</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r>
              <a:rPr lang="de-DE" b="1" dirty="0"/>
              <a:t>normalization</a:t>
            </a:r>
            <a:r>
              <a:rPr lang="de-DE" dirty="0"/>
              <a:t> using min-max scaling: range [0, 1]</a:t>
            </a:r>
          </a:p>
        </p:txBody>
      </p:sp>
    </p:spTree>
    <p:extLst>
      <p:ext uri="{BB962C8B-B14F-4D97-AF65-F5344CB8AC3E}">
        <p14:creationId xmlns:p14="http://schemas.microsoft.com/office/powerpoint/2010/main" val="3893927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A2626-1F07-AA8B-AC7D-F9CF25AC2F4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91E827-27A5-B268-74CD-D855D7A42E52}"/>
                  </a:ext>
                </a:extLst>
              </p:cNvPr>
              <p:cNvSpPr>
                <a:spLocks noGrp="1"/>
              </p:cNvSpPr>
              <p:nvPr>
                <p:ph idx="1"/>
              </p:nvPr>
            </p:nvSpPr>
            <p:spPr>
              <a:xfrm>
                <a:off x="838200" y="1690688"/>
                <a:ext cx="10515600" cy="4832641"/>
              </a:xfrm>
            </p:spPr>
            <p:txBody>
              <a:bodyPr/>
              <a:lstStyle/>
              <a:p>
                <a:r>
                  <a:rPr lang="de-DE" dirty="0"/>
                  <a:t>Absolute Relative Error (REL) </a:t>
                </a:r>
                <a14:m>
                  <m:oMath xmlns:m="http://schemas.openxmlformats.org/officeDocument/2006/math">
                    <m:r>
                      <a:rPr lang="en-US" b="0" i="1" smtClean="0">
                        <a:latin typeface="Cambria Math" panose="02040503050406030204" pitchFamily="18" charset="0"/>
                      </a:rPr>
                      <m:t>↓</m:t>
                    </m:r>
                  </m:oMath>
                </a14:m>
                <a:r>
                  <a:rPr lang="de-DE" dirty="0"/>
                  <a:t> : absolute difference between output and GT compared to GT value</a:t>
                </a:r>
              </a:p>
              <a:p>
                <a:r>
                  <a:rPr lang="de-DE" dirty="0"/>
                  <a:t>Scale Invariant Logarithmic Loss (SiLog) </a:t>
                </a:r>
                <a14:m>
                  <m:oMath xmlns:m="http://schemas.openxmlformats.org/officeDocument/2006/math">
                    <m:r>
                      <a:rPr lang="en-US" b="0" i="1" smtClean="0">
                        <a:latin typeface="Cambria Math" panose="02040503050406030204" pitchFamily="18" charset="0"/>
                      </a:rPr>
                      <m:t>↓</m:t>
                    </m:r>
                  </m:oMath>
                </a14:m>
                <a:r>
                  <a:rPr lang="de-DE" dirty="0"/>
                  <a:t> : minimize impact of scaling, relative error considered in logarithmic space</a:t>
                </a:r>
              </a:p>
              <a:p>
                <a:r>
                  <a:rPr lang="de-DE" dirty="0"/>
                  <a:t>Threshold Accuracy</a:t>
                </a:r>
                <a:r>
                  <a:rPr lang="en-US" b="0" dirty="0"/>
                  <a:t> </a:t>
                </a:r>
                <a14:m>
                  <m:oMath xmlns:m="http://schemas.openxmlformats.org/officeDocument/2006/math">
                    <m:r>
                      <a:rPr lang="en-US" b="0" i="1" smtClean="0">
                        <a:latin typeface="Cambria Math" panose="02040503050406030204" pitchFamily="18" charset="0"/>
                      </a:rPr>
                      <m:t>↑</m:t>
                    </m:r>
                  </m:oMath>
                </a14:m>
                <a:r>
                  <a:rPr lang="de-DE"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oMath>
                </a14:m>
                <a:r>
                  <a:rPr lang="de-DE" dirty="0"/>
                  <a:t>: % of pixels that lie within a certain value of the GT: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1</m:t>
                        </m:r>
                      </m:sub>
                    </m:sSub>
                    <m:r>
                      <a:rPr lang="en-US" b="0" i="1" smtClean="0">
                        <a:latin typeface="Cambria Math" panose="02040503050406030204" pitchFamily="18" charset="0"/>
                      </a:rPr>
                      <m:t>:25%</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56.25</m:t>
                    </m:r>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95.31</m:t>
                    </m:r>
                    <m:r>
                      <a:rPr lang="en-US" b="0" i="1" smtClean="0">
                        <a:latin typeface="Cambria Math" panose="02040503050406030204" pitchFamily="18" charset="0"/>
                      </a:rPr>
                      <m:t>%</m:t>
                    </m:r>
                  </m:oMath>
                </a14:m>
                <a:endParaRPr lang="en-US" b="0" dirty="0"/>
              </a:p>
              <a:p>
                <a:pPr lvl="1"/>
                <a:endParaRPr lang="en-US" b="0" dirty="0"/>
              </a:p>
              <a:p>
                <a:pPr lvl="1"/>
                <a:endParaRPr lang="de-DE" dirty="0"/>
              </a:p>
              <a:p>
                <a:endParaRPr lang="de-DE" dirty="0"/>
              </a:p>
            </p:txBody>
          </p:sp>
        </mc:Choice>
        <mc:Fallback>
          <p:sp>
            <p:nvSpPr>
              <p:cNvPr id="3" name="Content Placeholder 2">
                <a:extLst>
                  <a:ext uri="{FF2B5EF4-FFF2-40B4-BE49-F238E27FC236}">
                    <a16:creationId xmlns:a16="http://schemas.microsoft.com/office/drawing/2014/main" id="{B191E827-27A5-B268-74CD-D855D7A42E52}"/>
                  </a:ext>
                </a:extLst>
              </p:cNvPr>
              <p:cNvSpPr>
                <a:spLocks noGrp="1" noRot="1" noChangeAspect="1" noMove="1" noResize="1" noEditPoints="1" noAdjustHandles="1" noChangeArrowheads="1" noChangeShapeType="1" noTextEdit="1"/>
              </p:cNvSpPr>
              <p:nvPr>
                <p:ph idx="1"/>
              </p:nvPr>
            </p:nvSpPr>
            <p:spPr>
              <a:xfrm>
                <a:off x="838200" y="1690688"/>
                <a:ext cx="10515600" cy="4832641"/>
              </a:xfrm>
              <a:blipFill>
                <a:blip r:embed="rId3"/>
                <a:stretch>
                  <a:fillRect l="-1043" t="-2144"/>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A666AA7E-F13E-3FB4-17CD-E9F193C6F6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4EC79830-57F5-EDA8-21C5-9CB1550AA681}"/>
              </a:ext>
            </a:extLst>
          </p:cNvPr>
          <p:cNvSpPr>
            <a:spLocks noGrp="1"/>
          </p:cNvSpPr>
          <p:nvPr>
            <p:ph type="title"/>
          </p:nvPr>
        </p:nvSpPr>
        <p:spPr>
          <a:xfrm>
            <a:off x="838200" y="365125"/>
            <a:ext cx="10515600" cy="1325563"/>
          </a:xfrm>
        </p:spPr>
        <p:txBody>
          <a:bodyPr/>
          <a:lstStyle/>
          <a:p>
            <a:r>
              <a:rPr lang="de-DE" b="1" dirty="0"/>
              <a:t>Methodology – </a:t>
            </a:r>
            <a:r>
              <a:rPr lang="de-DE" dirty="0"/>
              <a:t>Evaluation Metrics</a:t>
            </a:r>
          </a:p>
        </p:txBody>
      </p:sp>
    </p:spTree>
    <p:extLst>
      <p:ext uri="{BB962C8B-B14F-4D97-AF65-F5344CB8AC3E}">
        <p14:creationId xmlns:p14="http://schemas.microsoft.com/office/powerpoint/2010/main" val="413070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F818E-F6C2-F310-083F-F33204ACE6D4}"/>
              </a:ext>
            </a:extLst>
          </p:cNvPr>
          <p:cNvSpPr>
            <a:spLocks noGrp="1"/>
          </p:cNvSpPr>
          <p:nvPr>
            <p:ph type="title"/>
          </p:nvPr>
        </p:nvSpPr>
        <p:spPr/>
        <p:txBody>
          <a:bodyPr/>
          <a:lstStyle/>
          <a:p>
            <a:r>
              <a:rPr lang="de-DE" b="1" dirty="0"/>
              <a:t>Motivation – </a:t>
            </a:r>
            <a:r>
              <a:rPr lang="de-DE" dirty="0"/>
              <a:t>3D </a:t>
            </a:r>
            <a:r>
              <a:rPr lang="de-DE" dirty="0">
                <a:solidFill>
                  <a:srgbClr val="3070B3"/>
                </a:solidFill>
              </a:rPr>
              <a:t>Reconstruction</a:t>
            </a:r>
          </a:p>
        </p:txBody>
      </p:sp>
      <p:sp>
        <p:nvSpPr>
          <p:cNvPr id="3" name="Inhaltsplatzhalter 2">
            <a:extLst>
              <a:ext uri="{FF2B5EF4-FFF2-40B4-BE49-F238E27FC236}">
                <a16:creationId xmlns:a16="http://schemas.microsoft.com/office/drawing/2014/main" id="{1DABE9BC-2AEA-32BB-C1BD-E329109EF552}"/>
              </a:ext>
            </a:extLst>
          </p:cNvPr>
          <p:cNvSpPr>
            <a:spLocks noGrp="1"/>
          </p:cNvSpPr>
          <p:nvPr>
            <p:ph idx="1"/>
          </p:nvPr>
        </p:nvSpPr>
        <p:spPr>
          <a:xfrm>
            <a:off x="838200" y="3125475"/>
            <a:ext cx="10515600" cy="4351338"/>
          </a:xfrm>
        </p:spPr>
        <p:txBody>
          <a:bodyPr>
            <a:normAutofit/>
          </a:bodyPr>
          <a:lstStyle/>
          <a:p>
            <a:pPr algn="just"/>
            <a:r>
              <a:rPr lang="de-DE" sz="2400" dirty="0" err="1"/>
              <a:t>Visualization</a:t>
            </a:r>
            <a:r>
              <a:rPr lang="de-DE" sz="2400" dirty="0"/>
              <a:t> and </a:t>
            </a:r>
            <a:r>
              <a:rPr lang="de-DE" sz="2400" dirty="0" err="1"/>
              <a:t>reconstruction</a:t>
            </a:r>
            <a:r>
              <a:rPr lang="de-DE" sz="2400" dirty="0"/>
              <a:t> </a:t>
            </a:r>
            <a:r>
              <a:rPr lang="de-DE" sz="2400" dirty="0" err="1"/>
              <a:t>of</a:t>
            </a:r>
            <a:r>
              <a:rPr lang="de-DE" sz="2400" dirty="0"/>
              <a:t> 3D </a:t>
            </a:r>
            <a:r>
              <a:rPr lang="de-DE" sz="2400" dirty="0" err="1"/>
              <a:t>scenes</a:t>
            </a:r>
            <a:r>
              <a:rPr lang="de-DE" sz="2400" dirty="0"/>
              <a:t> – </a:t>
            </a:r>
            <a:r>
              <a:rPr lang="de-DE" sz="2400" dirty="0" err="1"/>
              <a:t>used</a:t>
            </a:r>
            <a:r>
              <a:rPr lang="de-DE" sz="2400" dirty="0"/>
              <a:t> </a:t>
            </a:r>
            <a:r>
              <a:rPr lang="de-DE" sz="2400" dirty="0" err="1"/>
              <a:t>to</a:t>
            </a:r>
            <a:r>
              <a:rPr lang="de-DE" sz="2400" dirty="0"/>
              <a:t> </a:t>
            </a:r>
            <a:r>
              <a:rPr lang="de-DE" sz="2400" dirty="0" err="1"/>
              <a:t>aid</a:t>
            </a:r>
            <a:r>
              <a:rPr lang="de-DE" sz="2400" dirty="0"/>
              <a:t> multiple </a:t>
            </a:r>
            <a:r>
              <a:rPr lang="de-DE" sz="2400" dirty="0" err="1"/>
              <a:t>fields</a:t>
            </a:r>
            <a:r>
              <a:rPr lang="de-DE" sz="2400" dirty="0"/>
              <a:t>, e.g. </a:t>
            </a:r>
            <a:r>
              <a:rPr lang="de-DE" sz="2400" dirty="0" err="1"/>
              <a:t>medical</a:t>
            </a:r>
            <a:r>
              <a:rPr lang="de-DE" sz="2400" dirty="0"/>
              <a:t> </a:t>
            </a:r>
            <a:r>
              <a:rPr lang="de-DE" sz="2400" dirty="0" err="1"/>
              <a:t>imaging</a:t>
            </a:r>
            <a:r>
              <a:rPr lang="de-DE" sz="2400" dirty="0"/>
              <a:t>, </a:t>
            </a:r>
            <a:r>
              <a:rPr lang="de-DE" sz="2400" dirty="0" err="1"/>
              <a:t>aerospace</a:t>
            </a:r>
            <a:r>
              <a:rPr lang="de-DE" sz="2400" dirty="0"/>
              <a:t>, </a:t>
            </a:r>
            <a:r>
              <a:rPr lang="de-DE" sz="2400" dirty="0" err="1"/>
              <a:t>aviation</a:t>
            </a:r>
            <a:endParaRPr lang="de-DE" sz="2400" dirty="0"/>
          </a:p>
          <a:p>
            <a:pPr algn="just"/>
            <a:r>
              <a:rPr lang="de-DE" sz="2400" dirty="0"/>
              <a:t>NeRF (2020): accurate 3D reconstruction from collection of 2D images using neural networks</a:t>
            </a:r>
          </a:p>
        </p:txBody>
      </p:sp>
      <p:pic>
        <p:nvPicPr>
          <p:cNvPr id="4" name="Picture 3">
            <a:extLst>
              <a:ext uri="{FF2B5EF4-FFF2-40B4-BE49-F238E27FC236}">
                <a16:creationId xmlns:a16="http://schemas.microsoft.com/office/drawing/2014/main" id="{3B27BF6C-BD17-F5AB-9B54-62B511343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grpSp>
        <p:nvGrpSpPr>
          <p:cNvPr id="23" name="Group 22">
            <a:extLst>
              <a:ext uri="{FF2B5EF4-FFF2-40B4-BE49-F238E27FC236}">
                <a16:creationId xmlns:a16="http://schemas.microsoft.com/office/drawing/2014/main" id="{4C13C0F6-D2E4-569E-01A3-010B3ABDF468}"/>
              </a:ext>
            </a:extLst>
          </p:cNvPr>
          <p:cNvGrpSpPr/>
          <p:nvPr/>
        </p:nvGrpSpPr>
        <p:grpSpPr>
          <a:xfrm>
            <a:off x="2419526" y="1686626"/>
            <a:ext cx="7352947" cy="1070501"/>
            <a:chOff x="1666239" y="1607295"/>
            <a:chExt cx="7352947" cy="1070501"/>
          </a:xfrm>
        </p:grpSpPr>
        <p:pic>
          <p:nvPicPr>
            <p:cNvPr id="6" name="Picture 5">
              <a:extLst>
                <a:ext uri="{FF2B5EF4-FFF2-40B4-BE49-F238E27FC236}">
                  <a16:creationId xmlns:a16="http://schemas.microsoft.com/office/drawing/2014/main" id="{1CC8C78D-6F51-A7FF-EF14-EF223E91D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8618" y="1611357"/>
              <a:ext cx="887435" cy="887435"/>
            </a:xfrm>
            <a:prstGeom prst="rect">
              <a:avLst/>
            </a:prstGeom>
          </p:spPr>
        </p:pic>
        <p:pic>
          <p:nvPicPr>
            <p:cNvPr id="8" name="Picture 7">
              <a:extLst>
                <a:ext uri="{FF2B5EF4-FFF2-40B4-BE49-F238E27FC236}">
                  <a16:creationId xmlns:a16="http://schemas.microsoft.com/office/drawing/2014/main" id="{980514FE-B2C4-7148-AECD-93E45EDF4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225" y="1716247"/>
              <a:ext cx="782545" cy="782545"/>
            </a:xfrm>
            <a:prstGeom prst="rect">
              <a:avLst/>
            </a:prstGeom>
          </p:spPr>
        </p:pic>
        <p:pic>
          <p:nvPicPr>
            <p:cNvPr id="12" name="Picture 11">
              <a:extLst>
                <a:ext uri="{FF2B5EF4-FFF2-40B4-BE49-F238E27FC236}">
                  <a16:creationId xmlns:a16="http://schemas.microsoft.com/office/drawing/2014/main" id="{AAA9C1B2-70F8-6417-6216-7D5E3916C8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6239" y="1848591"/>
              <a:ext cx="517855" cy="517855"/>
            </a:xfrm>
            <a:prstGeom prst="rect">
              <a:avLst/>
            </a:prstGeom>
          </p:spPr>
        </p:pic>
        <p:pic>
          <p:nvPicPr>
            <p:cNvPr id="14" name="Picture 13">
              <a:extLst>
                <a:ext uri="{FF2B5EF4-FFF2-40B4-BE49-F238E27FC236}">
                  <a16:creationId xmlns:a16="http://schemas.microsoft.com/office/drawing/2014/main" id="{575353F7-F0E6-33FB-DFE2-58FD8EFC3B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9124" y="1954948"/>
              <a:ext cx="305140" cy="305140"/>
            </a:xfrm>
            <a:prstGeom prst="rect">
              <a:avLst/>
            </a:prstGeom>
          </p:spPr>
        </p:pic>
        <p:pic>
          <p:nvPicPr>
            <p:cNvPr id="15" name="Picture 14">
              <a:extLst>
                <a:ext uri="{FF2B5EF4-FFF2-40B4-BE49-F238E27FC236}">
                  <a16:creationId xmlns:a16="http://schemas.microsoft.com/office/drawing/2014/main" id="{F0CAC7DC-35E1-1EA9-4EE6-1EF3A2C3F1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0407" y="1954948"/>
              <a:ext cx="305140" cy="305140"/>
            </a:xfrm>
            <a:prstGeom prst="rect">
              <a:avLst/>
            </a:prstGeom>
          </p:spPr>
        </p:pic>
        <p:pic>
          <p:nvPicPr>
            <p:cNvPr id="17" name="Picture 16">
              <a:extLst>
                <a:ext uri="{FF2B5EF4-FFF2-40B4-BE49-F238E27FC236}">
                  <a16:creationId xmlns:a16="http://schemas.microsoft.com/office/drawing/2014/main" id="{213A690C-9B7D-9343-FD29-2036C4A533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29962" y="1644572"/>
              <a:ext cx="887435" cy="887435"/>
            </a:xfrm>
            <a:prstGeom prst="rect">
              <a:avLst/>
            </a:prstGeom>
          </p:spPr>
        </p:pic>
        <p:pic>
          <p:nvPicPr>
            <p:cNvPr id="18" name="Picture 17">
              <a:extLst>
                <a:ext uri="{FF2B5EF4-FFF2-40B4-BE49-F238E27FC236}">
                  <a16:creationId xmlns:a16="http://schemas.microsoft.com/office/drawing/2014/main" id="{C526AB76-130E-6120-D347-7A6C8C9B8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1812" y="1954948"/>
              <a:ext cx="305140" cy="305140"/>
            </a:xfrm>
            <a:prstGeom prst="rect">
              <a:avLst/>
            </a:prstGeom>
          </p:spPr>
        </p:pic>
        <p:pic>
          <p:nvPicPr>
            <p:cNvPr id="22" name="Picture 21">
              <a:extLst>
                <a:ext uri="{FF2B5EF4-FFF2-40B4-BE49-F238E27FC236}">
                  <a16:creationId xmlns:a16="http://schemas.microsoft.com/office/drawing/2014/main" id="{ED31A7EA-7AD6-C296-C615-E2E985A2D0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48685" y="1607295"/>
              <a:ext cx="1070501" cy="1070501"/>
            </a:xfrm>
            <a:prstGeom prst="rect">
              <a:avLst/>
            </a:prstGeom>
          </p:spPr>
        </p:pic>
      </p:grpSp>
      <p:sp>
        <p:nvSpPr>
          <p:cNvPr id="24" name="Rectangle: Rounded Corners 23">
            <a:extLst>
              <a:ext uri="{FF2B5EF4-FFF2-40B4-BE49-F238E27FC236}">
                <a16:creationId xmlns:a16="http://schemas.microsoft.com/office/drawing/2014/main" id="{0D45A4A4-EDC2-81D4-32F3-B7F31B653E66}"/>
              </a:ext>
            </a:extLst>
          </p:cNvPr>
          <p:cNvSpPr/>
          <p:nvPr/>
        </p:nvSpPr>
        <p:spPr>
          <a:xfrm>
            <a:off x="6738370" y="1680528"/>
            <a:ext cx="3114675" cy="1101356"/>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8" name="Group 27">
            <a:extLst>
              <a:ext uri="{FF2B5EF4-FFF2-40B4-BE49-F238E27FC236}">
                <a16:creationId xmlns:a16="http://schemas.microsoft.com/office/drawing/2014/main" id="{9FF8D6A3-6F6C-435D-CF07-6E43CFCDD3B1}"/>
              </a:ext>
            </a:extLst>
          </p:cNvPr>
          <p:cNvGrpSpPr/>
          <p:nvPr/>
        </p:nvGrpSpPr>
        <p:grpSpPr>
          <a:xfrm>
            <a:off x="838200" y="4789663"/>
            <a:ext cx="10515600" cy="4409938"/>
            <a:chOff x="786745" y="4829419"/>
            <a:chExt cx="10515600" cy="4409938"/>
          </a:xfrm>
        </p:grpSpPr>
        <p:sp>
          <p:nvSpPr>
            <p:cNvPr id="25" name="Inhaltsplatzhalter 2">
              <a:extLst>
                <a:ext uri="{FF2B5EF4-FFF2-40B4-BE49-F238E27FC236}">
                  <a16:creationId xmlns:a16="http://schemas.microsoft.com/office/drawing/2014/main" id="{01C70888-B6BF-2EAF-ED46-BE1F460C5655}"/>
                </a:ext>
              </a:extLst>
            </p:cNvPr>
            <p:cNvSpPr txBox="1">
              <a:spLocks/>
            </p:cNvSpPr>
            <p:nvPr/>
          </p:nvSpPr>
          <p:spPr>
            <a:xfrm>
              <a:off x="786745" y="48880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de-DE" sz="2400" dirty="0">
                  <a:solidFill>
                    <a:srgbClr val="FF0000"/>
                  </a:solidFill>
                </a:rPr>
                <a:t>Intensive resource consumption, failure to achieve real-time display</a:t>
              </a:r>
            </a:p>
          </p:txBody>
        </p:sp>
        <p:pic>
          <p:nvPicPr>
            <p:cNvPr id="27" name="Picture 26">
              <a:extLst>
                <a:ext uri="{FF2B5EF4-FFF2-40B4-BE49-F238E27FC236}">
                  <a16:creationId xmlns:a16="http://schemas.microsoft.com/office/drawing/2014/main" id="{13BC74B3-D025-7F73-1D60-54F43C3270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4986392" flipV="1">
              <a:off x="1825352" y="4812110"/>
              <a:ext cx="384500" cy="419118"/>
            </a:xfrm>
            <a:prstGeom prst="rect">
              <a:avLst/>
            </a:prstGeom>
          </p:spPr>
        </p:pic>
      </p:grpSp>
    </p:spTree>
    <p:extLst>
      <p:ext uri="{BB962C8B-B14F-4D97-AF65-F5344CB8AC3E}">
        <p14:creationId xmlns:p14="http://schemas.microsoft.com/office/powerpoint/2010/main" val="130561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51AFF-0AF3-B865-211E-6AF906D7BA5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09638B-2791-101C-EEFD-070589978717}"/>
                  </a:ext>
                </a:extLst>
              </p:cNvPr>
              <p:cNvSpPr>
                <a:spLocks noGrp="1"/>
              </p:cNvSpPr>
              <p:nvPr>
                <p:ph idx="1"/>
              </p:nvPr>
            </p:nvSpPr>
            <p:spPr>
              <a:xfrm>
                <a:off x="838200" y="1690688"/>
                <a:ext cx="10515600" cy="4832641"/>
              </a:xfrm>
            </p:spPr>
            <p:txBody>
              <a:bodyPr/>
              <a:lstStyle/>
              <a:p>
                <a:r>
                  <a:rPr lang="de-DE" dirty="0"/>
                  <a:t>Root Mean Squared Error (RMSE)</a:t>
                </a:r>
                <a:r>
                  <a:rPr lang="en-US" b="0" dirty="0"/>
                  <a:t> </a:t>
                </a:r>
                <a14:m>
                  <m:oMath xmlns:m="http://schemas.openxmlformats.org/officeDocument/2006/math">
                    <m:r>
                      <a:rPr lang="en-US" b="0" i="1" smtClean="0">
                        <a:latin typeface="Cambria Math" panose="02040503050406030204" pitchFamily="18" charset="0"/>
                      </a:rPr>
                      <m:t>↓</m:t>
                    </m:r>
                    <m:r>
                      <a:rPr lang="en-US" b="0" i="0" smtClean="0">
                        <a:latin typeface="Cambria Math" panose="02040503050406030204" pitchFamily="18" charset="0"/>
                      </a:rPr>
                      <m:t> </m:t>
                    </m:r>
                  </m:oMath>
                </a14:m>
                <a:r>
                  <a:rPr lang="de-DE" dirty="0"/>
                  <a:t>: absolute difference between GT and predicted values, highlights discrepancies</a:t>
                </a:r>
              </a:p>
              <a:p>
                <a:r>
                  <a:rPr lang="de-DE" dirty="0"/>
                  <a:t>Root Mean Squared Logarithmic Error (RMSLE) </a:t>
                </a:r>
                <a14:m>
                  <m:oMath xmlns:m="http://schemas.openxmlformats.org/officeDocument/2006/math">
                    <m:r>
                      <a:rPr lang="en-US" b="0" i="1" smtClean="0">
                        <a:latin typeface="Cambria Math" panose="02040503050406030204" pitchFamily="18" charset="0"/>
                      </a:rPr>
                      <m:t>↓</m:t>
                    </m:r>
                  </m:oMath>
                </a14:m>
                <a:r>
                  <a:rPr lang="de-DE" dirty="0"/>
                  <a:t> : logarithmic difference instead of absolute difference, higher discrepancies more proportionately scaled</a:t>
                </a:r>
              </a:p>
              <a:p>
                <a:r>
                  <a:rPr lang="de-DE" dirty="0"/>
                  <a:t>Logarithmic Error </a:t>
                </a:r>
                <a14:m>
                  <m:oMath xmlns:m="http://schemas.openxmlformats.org/officeDocument/2006/math">
                    <m:r>
                      <a:rPr lang="en-US" b="0" i="1" smtClean="0">
                        <a:latin typeface="Cambria Math" panose="02040503050406030204" pitchFamily="18" charset="0"/>
                      </a:rPr>
                      <m:t>↓</m:t>
                    </m:r>
                  </m:oMath>
                </a14:m>
                <a:endParaRPr lang="de-DE" dirty="0"/>
              </a:p>
              <a:p>
                <a:r>
                  <a:rPr lang="de-DE" dirty="0"/>
                  <a:t>Relative Square Error (RSE) </a:t>
                </a:r>
                <a14:m>
                  <m:oMath xmlns:m="http://schemas.openxmlformats.org/officeDocument/2006/math">
                    <m:r>
                      <a:rPr lang="en-US" b="0" i="1" smtClean="0">
                        <a:latin typeface="Cambria Math" panose="02040503050406030204" pitchFamily="18" charset="0"/>
                      </a:rPr>
                      <m:t>↓</m:t>
                    </m:r>
                  </m:oMath>
                </a14:m>
                <a:r>
                  <a:rPr lang="de-DE" dirty="0"/>
                  <a:t> : magnify error values</a:t>
                </a:r>
              </a:p>
            </p:txBody>
          </p:sp>
        </mc:Choice>
        <mc:Fallback>
          <p:sp>
            <p:nvSpPr>
              <p:cNvPr id="3" name="Content Placeholder 2">
                <a:extLst>
                  <a:ext uri="{FF2B5EF4-FFF2-40B4-BE49-F238E27FC236}">
                    <a16:creationId xmlns:a16="http://schemas.microsoft.com/office/drawing/2014/main" id="{E509638B-2791-101C-EEFD-070589978717}"/>
                  </a:ext>
                </a:extLst>
              </p:cNvPr>
              <p:cNvSpPr>
                <a:spLocks noGrp="1" noRot="1" noChangeAspect="1" noMove="1" noResize="1" noEditPoints="1" noAdjustHandles="1" noChangeArrowheads="1" noChangeShapeType="1" noTextEdit="1"/>
              </p:cNvSpPr>
              <p:nvPr>
                <p:ph idx="1"/>
              </p:nvPr>
            </p:nvSpPr>
            <p:spPr>
              <a:xfrm>
                <a:off x="838200" y="1690688"/>
                <a:ext cx="10515600" cy="4832641"/>
              </a:xfrm>
              <a:blipFill>
                <a:blip r:embed="rId3"/>
                <a:stretch>
                  <a:fillRect l="-1043" t="-2144"/>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E48A727A-C5D1-2068-4F37-B9294D9C1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98480D97-8951-3EAB-19A9-ABCBB985AC58}"/>
              </a:ext>
            </a:extLst>
          </p:cNvPr>
          <p:cNvSpPr>
            <a:spLocks noGrp="1"/>
          </p:cNvSpPr>
          <p:nvPr>
            <p:ph type="title"/>
          </p:nvPr>
        </p:nvSpPr>
        <p:spPr>
          <a:xfrm>
            <a:off x="838200" y="365125"/>
            <a:ext cx="10515600" cy="1325563"/>
          </a:xfrm>
        </p:spPr>
        <p:txBody>
          <a:bodyPr/>
          <a:lstStyle/>
          <a:p>
            <a:r>
              <a:rPr lang="de-DE" b="1" dirty="0"/>
              <a:t>Methodology – </a:t>
            </a:r>
            <a:r>
              <a:rPr lang="de-DE" dirty="0"/>
              <a:t>Evaluation Metrics</a:t>
            </a:r>
          </a:p>
        </p:txBody>
      </p:sp>
    </p:spTree>
    <p:extLst>
      <p:ext uri="{BB962C8B-B14F-4D97-AF65-F5344CB8AC3E}">
        <p14:creationId xmlns:p14="http://schemas.microsoft.com/office/powerpoint/2010/main" val="244450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78A6B-3B86-EA81-454E-8DBF5D8782B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93D8012-A07B-2F5E-25A3-1D8C9F35F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BA6E55F0-DBF9-FEAD-82FA-B514EFF2FC16}"/>
              </a:ext>
            </a:extLst>
          </p:cNvPr>
          <p:cNvSpPr>
            <a:spLocks noGrp="1"/>
          </p:cNvSpPr>
          <p:nvPr>
            <p:ph type="title"/>
          </p:nvPr>
        </p:nvSpPr>
        <p:spPr>
          <a:xfrm>
            <a:off x="838200" y="365125"/>
            <a:ext cx="10515600" cy="1325563"/>
          </a:xfrm>
        </p:spPr>
        <p:txBody>
          <a:bodyPr/>
          <a:lstStyle/>
          <a:p>
            <a:r>
              <a:rPr lang="de-DE" b="1" dirty="0"/>
              <a:t>Evaluation – </a:t>
            </a:r>
            <a:r>
              <a:rPr lang="de-DE" dirty="0"/>
              <a:t>Statistical Analysis Results</a:t>
            </a:r>
          </a:p>
        </p:txBody>
      </p:sp>
      <p:pic>
        <p:nvPicPr>
          <p:cNvPr id="7" name="Grafik 4">
            <a:extLst>
              <a:ext uri="{FF2B5EF4-FFF2-40B4-BE49-F238E27FC236}">
                <a16:creationId xmlns:a16="http://schemas.microsoft.com/office/drawing/2014/main" id="{202AA675-6E39-047E-623C-B9725DF1E556}"/>
              </a:ext>
            </a:extLst>
          </p:cNvPr>
          <p:cNvPicPr>
            <a:picLocks noChangeAspect="1"/>
          </p:cNvPicPr>
          <p:nvPr/>
        </p:nvPicPr>
        <p:blipFill>
          <a:blip r:embed="rId4"/>
          <a:stretch>
            <a:fillRect/>
          </a:stretch>
        </p:blipFill>
        <p:spPr>
          <a:xfrm>
            <a:off x="695691" y="1690688"/>
            <a:ext cx="10800618" cy="4201508"/>
          </a:xfrm>
          <a:prstGeom prst="rect">
            <a:avLst/>
          </a:prstGeom>
        </p:spPr>
      </p:pic>
    </p:spTree>
    <p:extLst>
      <p:ext uri="{BB962C8B-B14F-4D97-AF65-F5344CB8AC3E}">
        <p14:creationId xmlns:p14="http://schemas.microsoft.com/office/powerpoint/2010/main" val="54981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69E16-9ADF-42A0-AA43-31379BDFB92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B2AFDEC-6A37-012B-81C5-0242D0095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F3E8920B-98DA-C03A-BA6A-FB2E15204861}"/>
              </a:ext>
            </a:extLst>
          </p:cNvPr>
          <p:cNvSpPr>
            <a:spLocks noGrp="1"/>
          </p:cNvSpPr>
          <p:nvPr>
            <p:ph type="title"/>
          </p:nvPr>
        </p:nvSpPr>
        <p:spPr>
          <a:xfrm>
            <a:off x="838200" y="365125"/>
            <a:ext cx="10515600" cy="1325563"/>
          </a:xfrm>
        </p:spPr>
        <p:txBody>
          <a:bodyPr/>
          <a:lstStyle/>
          <a:p>
            <a:r>
              <a:rPr lang="de-DE" b="1" dirty="0"/>
              <a:t>Evaluation – </a:t>
            </a:r>
            <a:r>
              <a:rPr lang="de-DE" dirty="0"/>
              <a:t>Observations</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E8677CC2-9D48-9A19-09A7-F77C59B0F9F7}"/>
                  </a:ext>
                </a:extLst>
              </p:cNvPr>
              <p:cNvSpPr>
                <a:spLocks noGrp="1"/>
              </p:cNvSpPr>
              <p:nvPr>
                <p:ph idx="1"/>
              </p:nvPr>
            </p:nvSpPr>
            <p:spPr>
              <a:xfrm>
                <a:off x="838200" y="1690688"/>
                <a:ext cx="10515600" cy="4832641"/>
              </a:xfrm>
            </p:spPr>
            <p:txBody>
              <a:bodyPr/>
              <a:lstStyle/>
              <a:p>
                <a:r>
                  <a:rPr lang="de-DE" dirty="0"/>
                  <a:t>MDE performs better than GS models – simpler task</a:t>
                </a:r>
              </a:p>
              <a:p>
                <a:r>
                  <a:rPr lang="de-DE" dirty="0"/>
                  <a:t>! DepthAnything v1 models perform better than v2 counterparts (see visual analysis later)</a:t>
                </a:r>
              </a:p>
              <a:p>
                <a:r>
                  <a:rPr lang="de-DE" dirty="0"/>
                  <a:t>GS models have high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3</m:t>
                        </m:r>
                      </m:sub>
                    </m:sSub>
                  </m:oMath>
                </a14:m>
                <a:r>
                  <a:rPr lang="de-DE" dirty="0"/>
                  <a:t> scores – estimation lie very close to the actual values</a:t>
                </a:r>
              </a:p>
              <a:p>
                <a:r>
                  <a:rPr lang="de-DE" dirty="0"/>
                  <a:t>RaDe-GS: best overall performance between the GS derivatives (also overall highest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𝛿</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oMath>
                </a14:m>
                <a:r>
                  <a:rPr lang="de-DE" dirty="0"/>
                  <a:t>, consistent with findings of RaDe-GS author.</a:t>
                </a:r>
              </a:p>
              <a:p>
                <a:r>
                  <a:rPr lang="de-DE" dirty="0"/>
                  <a:t>However: most likely due to </a:t>
                </a:r>
                <a:r>
                  <a:rPr lang="de-DE" b="1" dirty="0"/>
                  <a:t>no background bleeding</a:t>
                </a:r>
                <a:endParaRPr lang="de-DE" dirty="0"/>
              </a:p>
              <a:p>
                <a:r>
                  <a:rPr lang="de-DE" dirty="0"/>
                  <a:t>Overall performance very close since model is simple.</a:t>
                </a:r>
              </a:p>
              <a:p>
                <a:endParaRPr lang="de-DE" dirty="0"/>
              </a:p>
              <a:p>
                <a:endParaRPr lang="de-DE" dirty="0"/>
              </a:p>
              <a:p>
                <a:endParaRPr lang="de-DE" dirty="0"/>
              </a:p>
            </p:txBody>
          </p:sp>
        </mc:Choice>
        <mc:Fallback>
          <p:sp>
            <p:nvSpPr>
              <p:cNvPr id="2" name="Content Placeholder 2">
                <a:extLst>
                  <a:ext uri="{FF2B5EF4-FFF2-40B4-BE49-F238E27FC236}">
                    <a16:creationId xmlns:a16="http://schemas.microsoft.com/office/drawing/2014/main" id="{E8677CC2-9D48-9A19-09A7-F77C59B0F9F7}"/>
                  </a:ext>
                </a:extLst>
              </p:cNvPr>
              <p:cNvSpPr>
                <a:spLocks noGrp="1" noRot="1" noChangeAspect="1" noMove="1" noResize="1" noEditPoints="1" noAdjustHandles="1" noChangeArrowheads="1" noChangeShapeType="1" noTextEdit="1"/>
              </p:cNvSpPr>
              <p:nvPr>
                <p:ph idx="1"/>
              </p:nvPr>
            </p:nvSpPr>
            <p:spPr>
              <a:xfrm>
                <a:off x="838200" y="1690688"/>
                <a:ext cx="10515600" cy="4832641"/>
              </a:xfrm>
              <a:blipFill>
                <a:blip r:embed="rId4"/>
                <a:stretch>
                  <a:fillRect l="-1043" t="-2144" r="-1333"/>
                </a:stretch>
              </a:blipFill>
            </p:spPr>
            <p:txBody>
              <a:bodyPr/>
              <a:lstStyle/>
              <a:p>
                <a:r>
                  <a:rPr lang="en-ID">
                    <a:noFill/>
                  </a:rPr>
                  <a:t> </a:t>
                </a:r>
              </a:p>
            </p:txBody>
          </p:sp>
        </mc:Fallback>
      </mc:AlternateContent>
    </p:spTree>
    <p:extLst>
      <p:ext uri="{BB962C8B-B14F-4D97-AF65-F5344CB8AC3E}">
        <p14:creationId xmlns:p14="http://schemas.microsoft.com/office/powerpoint/2010/main" val="219602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76B6A-B375-5C6B-9EAB-D97A5026BFE7}"/>
            </a:ext>
          </a:extLst>
        </p:cNvPr>
        <p:cNvGrpSpPr/>
        <p:nvPr/>
      </p:nvGrpSpPr>
      <p:grpSpPr>
        <a:xfrm>
          <a:off x="0" y="0"/>
          <a:ext cx="0" cy="0"/>
          <a:chOff x="0" y="0"/>
          <a:chExt cx="0" cy="0"/>
        </a:xfrm>
      </p:grpSpPr>
      <p:pic>
        <p:nvPicPr>
          <p:cNvPr id="2" name="Inhaltsplatzhalter 4" descr="Ein Bild, das Screenshot, Grafikdesign, Design enthält.&#10;&#10;KI-generierte Inhalte können fehlerhaft sein.">
            <a:extLst>
              <a:ext uri="{FF2B5EF4-FFF2-40B4-BE49-F238E27FC236}">
                <a16:creationId xmlns:a16="http://schemas.microsoft.com/office/drawing/2014/main" id="{4F747F36-FA20-1D7A-98BC-B4847C932C09}"/>
              </a:ext>
            </a:extLst>
          </p:cNvPr>
          <p:cNvPicPr>
            <a:picLocks noGrp="1" noChangeAspect="1"/>
          </p:cNvPicPr>
          <p:nvPr>
            <p:ph idx="1"/>
          </p:nvPr>
        </p:nvPicPr>
        <p:blipFill>
          <a:blip r:embed="rId3"/>
          <a:srcRect r="72016" b="74059"/>
          <a:stretch/>
        </p:blipFill>
        <p:spPr>
          <a:xfrm>
            <a:off x="640565" y="1087389"/>
            <a:ext cx="3291355" cy="2242485"/>
          </a:xfrm>
          <a:prstGeom prst="rect">
            <a:avLst/>
          </a:prstGeom>
        </p:spPr>
      </p:pic>
      <p:pic>
        <p:nvPicPr>
          <p:cNvPr id="3" name="Inhaltsplatzhalter 4" descr="Ein Bild, das Screenshot, Grafikdesign, Design enthält.&#10;&#10;KI-generierte Inhalte können fehlerhaft sein.">
            <a:extLst>
              <a:ext uri="{FF2B5EF4-FFF2-40B4-BE49-F238E27FC236}">
                <a16:creationId xmlns:a16="http://schemas.microsoft.com/office/drawing/2014/main" id="{D6F2FE5A-5A4B-8A76-5731-65A21ED9CEFA}"/>
              </a:ext>
            </a:extLst>
          </p:cNvPr>
          <p:cNvPicPr>
            <a:picLocks noChangeAspect="1"/>
          </p:cNvPicPr>
          <p:nvPr/>
        </p:nvPicPr>
        <p:blipFill>
          <a:blip r:embed="rId3"/>
          <a:srcRect t="76257" r="72016" b="165"/>
          <a:stretch/>
        </p:blipFill>
        <p:spPr>
          <a:xfrm>
            <a:off x="3778619" y="1370516"/>
            <a:ext cx="3291355" cy="2038164"/>
          </a:xfrm>
          <a:prstGeom prst="rect">
            <a:avLst/>
          </a:prstGeom>
        </p:spPr>
      </p:pic>
      <p:pic>
        <p:nvPicPr>
          <p:cNvPr id="4" name="Picture 3">
            <a:extLst>
              <a:ext uri="{FF2B5EF4-FFF2-40B4-BE49-F238E27FC236}">
                <a16:creationId xmlns:a16="http://schemas.microsoft.com/office/drawing/2014/main" id="{CFAAC330-C91E-F5D1-BAAF-0CD7531B0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40655921-78D0-6633-37CC-6A1437E5F793}"/>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sp>
        <p:nvSpPr>
          <p:cNvPr id="6" name="TextBox 5">
            <a:extLst>
              <a:ext uri="{FF2B5EF4-FFF2-40B4-BE49-F238E27FC236}">
                <a16:creationId xmlns:a16="http://schemas.microsoft.com/office/drawing/2014/main" id="{7D46F256-6A58-C071-1D0E-E3B737704271}"/>
              </a:ext>
            </a:extLst>
          </p:cNvPr>
          <p:cNvSpPr txBox="1"/>
          <p:nvPr/>
        </p:nvSpPr>
        <p:spPr>
          <a:xfrm>
            <a:off x="5638800" y="2971800"/>
            <a:ext cx="65" cy="276999"/>
          </a:xfrm>
          <a:prstGeom prst="rect">
            <a:avLst/>
          </a:prstGeom>
          <a:noFill/>
        </p:spPr>
        <p:txBody>
          <a:bodyPr wrap="none" lIns="0" tIns="0" rIns="0" bIns="0" rtlCol="0">
            <a:spAutoFit/>
          </a:bodyPr>
          <a:lstStyle/>
          <a:p>
            <a:endParaRPr lang="en-ID" dirty="0"/>
          </a:p>
        </p:txBody>
      </p:sp>
      <p:sp>
        <p:nvSpPr>
          <p:cNvPr id="7" name="Content Placeholder 2">
            <a:extLst>
              <a:ext uri="{FF2B5EF4-FFF2-40B4-BE49-F238E27FC236}">
                <a16:creationId xmlns:a16="http://schemas.microsoft.com/office/drawing/2014/main" id="{6375AD69-1C85-C3AB-5D07-06E8A2E9113C}"/>
              </a:ext>
            </a:extLst>
          </p:cNvPr>
          <p:cNvSpPr txBox="1">
            <a:spLocks/>
          </p:cNvSpPr>
          <p:nvPr/>
        </p:nvSpPr>
        <p:spPr>
          <a:xfrm>
            <a:off x="838200" y="3408680"/>
            <a:ext cx="10515600" cy="3114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smooth shape</a:t>
            </a:r>
          </a:p>
          <a:p>
            <a:r>
              <a:rPr lang="en-US" dirty="0"/>
              <a:t>Trying to create a bunny, not flat like the original chocolate bunny model</a:t>
            </a:r>
          </a:p>
          <a:p>
            <a:r>
              <a:rPr lang="en-US" dirty="0"/>
              <a:t>Background bleeding – weak statistical performance due to this</a:t>
            </a:r>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231106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328FD-9E63-F84C-A45F-294591CA67A8}"/>
            </a:ext>
          </a:extLst>
        </p:cNvPr>
        <p:cNvGrpSpPr/>
        <p:nvPr/>
      </p:nvGrpSpPr>
      <p:grpSpPr>
        <a:xfrm>
          <a:off x="0" y="0"/>
          <a:ext cx="0" cy="0"/>
          <a:chOff x="0" y="0"/>
          <a:chExt cx="0" cy="0"/>
        </a:xfrm>
      </p:grpSpPr>
      <p:pic>
        <p:nvPicPr>
          <p:cNvPr id="8" name="Inhaltsplatzhalter 4" descr="Ein Bild, das Screenshot, Grafikdesign, Design enthält.&#10;&#10;KI-generierte Inhalte können fehlerhaft sein.">
            <a:extLst>
              <a:ext uri="{FF2B5EF4-FFF2-40B4-BE49-F238E27FC236}">
                <a16:creationId xmlns:a16="http://schemas.microsoft.com/office/drawing/2014/main" id="{45136AE9-1887-8FE4-835D-F76E99A0152F}"/>
              </a:ext>
            </a:extLst>
          </p:cNvPr>
          <p:cNvPicPr>
            <a:picLocks noChangeAspect="1"/>
          </p:cNvPicPr>
          <p:nvPr/>
        </p:nvPicPr>
        <p:blipFill>
          <a:blip r:embed="rId3"/>
          <a:srcRect l="73337" t="27334" r="747" b="49088"/>
          <a:stretch/>
        </p:blipFill>
        <p:spPr>
          <a:xfrm>
            <a:off x="762242" y="3667089"/>
            <a:ext cx="3048000" cy="2038164"/>
          </a:xfrm>
          <a:prstGeom prst="rect">
            <a:avLst/>
          </a:prstGeom>
        </p:spPr>
      </p:pic>
      <p:pic>
        <p:nvPicPr>
          <p:cNvPr id="2" name="Inhaltsplatzhalter 4" descr="Ein Bild, das Screenshot, Grafikdesign, Design enthält.&#10;&#10;KI-generierte Inhalte können fehlerhaft sein.">
            <a:extLst>
              <a:ext uri="{FF2B5EF4-FFF2-40B4-BE49-F238E27FC236}">
                <a16:creationId xmlns:a16="http://schemas.microsoft.com/office/drawing/2014/main" id="{AD6E208A-1EA2-F718-D653-8EF4447AE751}"/>
              </a:ext>
            </a:extLst>
          </p:cNvPr>
          <p:cNvPicPr>
            <a:picLocks noGrp="1" noChangeAspect="1"/>
          </p:cNvPicPr>
          <p:nvPr>
            <p:ph idx="1"/>
          </p:nvPr>
        </p:nvPicPr>
        <p:blipFill>
          <a:blip r:embed="rId3"/>
          <a:srcRect r="72016" b="74059"/>
          <a:stretch/>
        </p:blipFill>
        <p:spPr>
          <a:xfrm>
            <a:off x="640565" y="1087389"/>
            <a:ext cx="3291355" cy="2242485"/>
          </a:xfrm>
          <a:prstGeom prst="rect">
            <a:avLst/>
          </a:prstGeom>
        </p:spPr>
      </p:pic>
      <p:pic>
        <p:nvPicPr>
          <p:cNvPr id="3" name="Inhaltsplatzhalter 4" descr="Ein Bild, das Screenshot, Grafikdesign, Design enthält.&#10;&#10;KI-generierte Inhalte können fehlerhaft sein.">
            <a:extLst>
              <a:ext uri="{FF2B5EF4-FFF2-40B4-BE49-F238E27FC236}">
                <a16:creationId xmlns:a16="http://schemas.microsoft.com/office/drawing/2014/main" id="{FB5E09AE-7F8D-3CC2-C11C-C315A4AE09F6}"/>
              </a:ext>
            </a:extLst>
          </p:cNvPr>
          <p:cNvPicPr>
            <a:picLocks noChangeAspect="1"/>
          </p:cNvPicPr>
          <p:nvPr/>
        </p:nvPicPr>
        <p:blipFill>
          <a:blip r:embed="rId3"/>
          <a:srcRect l="-691" t="27334" r="71324" b="49088"/>
          <a:stretch/>
        </p:blipFill>
        <p:spPr>
          <a:xfrm>
            <a:off x="3931920" y="3667089"/>
            <a:ext cx="3453915" cy="2038164"/>
          </a:xfrm>
          <a:prstGeom prst="rect">
            <a:avLst/>
          </a:prstGeom>
        </p:spPr>
      </p:pic>
      <p:pic>
        <p:nvPicPr>
          <p:cNvPr id="4" name="Picture 3">
            <a:extLst>
              <a:ext uri="{FF2B5EF4-FFF2-40B4-BE49-F238E27FC236}">
                <a16:creationId xmlns:a16="http://schemas.microsoft.com/office/drawing/2014/main" id="{2A963A52-D49F-286D-A54F-303DAC6E2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AF3F163A-80AF-C227-E68F-7E91F2227183}"/>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pic>
        <p:nvPicPr>
          <p:cNvPr id="9" name="Inhaltsplatzhalter 4" descr="Ein Bild, das Screenshot, Grafikdesign, Design enthält.&#10;&#10;KI-generierte Inhalte können fehlerhaft sein.">
            <a:extLst>
              <a:ext uri="{FF2B5EF4-FFF2-40B4-BE49-F238E27FC236}">
                <a16:creationId xmlns:a16="http://schemas.microsoft.com/office/drawing/2014/main" id="{433C5E07-4CCB-FD5F-13F7-219A24FA30FD}"/>
              </a:ext>
            </a:extLst>
          </p:cNvPr>
          <p:cNvPicPr>
            <a:picLocks noChangeAspect="1"/>
          </p:cNvPicPr>
          <p:nvPr/>
        </p:nvPicPr>
        <p:blipFill>
          <a:blip r:embed="rId3"/>
          <a:srcRect l="36105" t="26618" r="34528" b="49804"/>
          <a:stretch/>
        </p:blipFill>
        <p:spPr>
          <a:xfrm>
            <a:off x="7385835" y="3616289"/>
            <a:ext cx="3453915" cy="2038164"/>
          </a:xfrm>
          <a:prstGeom prst="rect">
            <a:avLst/>
          </a:prstGeom>
        </p:spPr>
      </p:pic>
      <p:sp>
        <p:nvSpPr>
          <p:cNvPr id="6" name="Content Placeholder 2">
            <a:extLst>
              <a:ext uri="{FF2B5EF4-FFF2-40B4-BE49-F238E27FC236}">
                <a16:creationId xmlns:a16="http://schemas.microsoft.com/office/drawing/2014/main" id="{A4DA11F0-1166-F51F-72BF-B2BEE0C720D9}"/>
              </a:ext>
            </a:extLst>
          </p:cNvPr>
          <p:cNvSpPr txBox="1">
            <a:spLocks/>
          </p:cNvSpPr>
          <p:nvPr/>
        </p:nvSpPr>
        <p:spPr>
          <a:xfrm>
            <a:off x="4007877" y="1633586"/>
            <a:ext cx="7208763" cy="3114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Large model more detailed (see ear splits)</a:t>
            </a:r>
          </a:p>
          <a:p>
            <a:pPr algn="just"/>
            <a:r>
              <a:rPr lang="en-US" dirty="0"/>
              <a:t>Small and base models do well on statistical analysis due to “flatter” look</a:t>
            </a:r>
          </a:p>
          <a:p>
            <a:pPr algn="just"/>
            <a:endParaRPr lang="en-US" dirty="0"/>
          </a:p>
          <a:p>
            <a:pPr algn="just"/>
            <a:endParaRPr lang="de-DE" dirty="0"/>
          </a:p>
          <a:p>
            <a:pPr algn="just"/>
            <a:endParaRPr lang="de-DE" dirty="0"/>
          </a:p>
          <a:p>
            <a:pPr algn="just"/>
            <a:endParaRPr lang="de-DE" dirty="0"/>
          </a:p>
          <a:p>
            <a:pPr algn="just"/>
            <a:endParaRPr lang="de-DE" dirty="0"/>
          </a:p>
        </p:txBody>
      </p:sp>
    </p:spTree>
    <p:extLst>
      <p:ext uri="{BB962C8B-B14F-4D97-AF65-F5344CB8AC3E}">
        <p14:creationId xmlns:p14="http://schemas.microsoft.com/office/powerpoint/2010/main" val="429912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E1A5-3B1C-8C72-CA6F-5D48ACBB4E30}"/>
            </a:ext>
          </a:extLst>
        </p:cNvPr>
        <p:cNvGrpSpPr/>
        <p:nvPr/>
      </p:nvGrpSpPr>
      <p:grpSpPr>
        <a:xfrm>
          <a:off x="0" y="0"/>
          <a:ext cx="0" cy="0"/>
          <a:chOff x="0" y="0"/>
          <a:chExt cx="0" cy="0"/>
        </a:xfrm>
      </p:grpSpPr>
      <p:pic>
        <p:nvPicPr>
          <p:cNvPr id="8" name="Inhaltsplatzhalter 4" descr="Ein Bild, das Screenshot, Grafikdesign, Design enthält.&#10;&#10;KI-generierte Inhalte können fehlerhaft sein.">
            <a:extLst>
              <a:ext uri="{FF2B5EF4-FFF2-40B4-BE49-F238E27FC236}">
                <a16:creationId xmlns:a16="http://schemas.microsoft.com/office/drawing/2014/main" id="{7D4E459B-1C19-1C0D-C0CD-D60B9CF4DBCE}"/>
              </a:ext>
            </a:extLst>
          </p:cNvPr>
          <p:cNvPicPr>
            <a:picLocks noChangeAspect="1"/>
          </p:cNvPicPr>
          <p:nvPr/>
        </p:nvPicPr>
        <p:blipFill>
          <a:blip r:embed="rId3"/>
          <a:srcRect l="73890" t="50588" r="194" b="25834"/>
          <a:stretch/>
        </p:blipFill>
        <p:spPr>
          <a:xfrm>
            <a:off x="762242" y="3616289"/>
            <a:ext cx="3048000" cy="2038164"/>
          </a:xfrm>
          <a:prstGeom prst="rect">
            <a:avLst/>
          </a:prstGeom>
        </p:spPr>
      </p:pic>
      <p:pic>
        <p:nvPicPr>
          <p:cNvPr id="2" name="Inhaltsplatzhalter 4" descr="Ein Bild, das Screenshot, Grafikdesign, Design enthält.&#10;&#10;KI-generierte Inhalte können fehlerhaft sein.">
            <a:extLst>
              <a:ext uri="{FF2B5EF4-FFF2-40B4-BE49-F238E27FC236}">
                <a16:creationId xmlns:a16="http://schemas.microsoft.com/office/drawing/2014/main" id="{DD32859D-E3BC-907C-FA4A-7A4B8D6D25B3}"/>
              </a:ext>
            </a:extLst>
          </p:cNvPr>
          <p:cNvPicPr>
            <a:picLocks noGrp="1" noChangeAspect="1"/>
          </p:cNvPicPr>
          <p:nvPr>
            <p:ph idx="1"/>
          </p:nvPr>
        </p:nvPicPr>
        <p:blipFill>
          <a:blip r:embed="rId3"/>
          <a:srcRect r="72016" b="74059"/>
          <a:stretch/>
        </p:blipFill>
        <p:spPr>
          <a:xfrm>
            <a:off x="640565" y="1087389"/>
            <a:ext cx="3291355" cy="2242485"/>
          </a:xfrm>
          <a:prstGeom prst="rect">
            <a:avLst/>
          </a:prstGeom>
        </p:spPr>
      </p:pic>
      <p:pic>
        <p:nvPicPr>
          <p:cNvPr id="3" name="Inhaltsplatzhalter 4" descr="Ein Bild, das Screenshot, Grafikdesign, Design enthält.&#10;&#10;KI-generierte Inhalte können fehlerhaft sein.">
            <a:extLst>
              <a:ext uri="{FF2B5EF4-FFF2-40B4-BE49-F238E27FC236}">
                <a16:creationId xmlns:a16="http://schemas.microsoft.com/office/drawing/2014/main" id="{3697301B-83C9-076A-61C0-103F65C797B3}"/>
              </a:ext>
            </a:extLst>
          </p:cNvPr>
          <p:cNvPicPr>
            <a:picLocks noChangeAspect="1"/>
          </p:cNvPicPr>
          <p:nvPr/>
        </p:nvPicPr>
        <p:blipFill>
          <a:blip r:embed="rId3"/>
          <a:srcRect t="51608" r="70633" b="24814"/>
          <a:stretch/>
        </p:blipFill>
        <p:spPr>
          <a:xfrm>
            <a:off x="3850882" y="3697569"/>
            <a:ext cx="3453915" cy="2038164"/>
          </a:xfrm>
          <a:prstGeom prst="rect">
            <a:avLst/>
          </a:prstGeom>
        </p:spPr>
      </p:pic>
      <p:pic>
        <p:nvPicPr>
          <p:cNvPr id="4" name="Picture 3">
            <a:extLst>
              <a:ext uri="{FF2B5EF4-FFF2-40B4-BE49-F238E27FC236}">
                <a16:creationId xmlns:a16="http://schemas.microsoft.com/office/drawing/2014/main" id="{D0098780-4FEE-FD79-F777-E87FE14F6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11497F73-4850-0982-4B00-1B098D86B5F8}"/>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pic>
        <p:nvPicPr>
          <p:cNvPr id="9" name="Inhaltsplatzhalter 4" descr="Ein Bild, das Screenshot, Grafikdesign, Design enthält.&#10;&#10;KI-generierte Inhalte können fehlerhaft sein.">
            <a:extLst>
              <a:ext uri="{FF2B5EF4-FFF2-40B4-BE49-F238E27FC236}">
                <a16:creationId xmlns:a16="http://schemas.microsoft.com/office/drawing/2014/main" id="{C4F7F397-4AD0-25B9-4A8C-5E33DA6D104E}"/>
              </a:ext>
            </a:extLst>
          </p:cNvPr>
          <p:cNvPicPr>
            <a:picLocks noChangeAspect="1"/>
          </p:cNvPicPr>
          <p:nvPr/>
        </p:nvPicPr>
        <p:blipFill>
          <a:blip r:embed="rId3"/>
          <a:srcRect l="36278" t="51020" r="34355" b="25402"/>
          <a:stretch/>
        </p:blipFill>
        <p:spPr>
          <a:xfrm>
            <a:off x="7121917" y="3646769"/>
            <a:ext cx="3453915" cy="2038164"/>
          </a:xfrm>
          <a:prstGeom prst="rect">
            <a:avLst/>
          </a:prstGeom>
        </p:spPr>
      </p:pic>
      <p:sp>
        <p:nvSpPr>
          <p:cNvPr id="6" name="Content Placeholder 2">
            <a:extLst>
              <a:ext uri="{FF2B5EF4-FFF2-40B4-BE49-F238E27FC236}">
                <a16:creationId xmlns:a16="http://schemas.microsoft.com/office/drawing/2014/main" id="{76613FFA-6690-0ABF-D98A-A95C80A458BD}"/>
              </a:ext>
            </a:extLst>
          </p:cNvPr>
          <p:cNvSpPr txBox="1">
            <a:spLocks/>
          </p:cNvSpPr>
          <p:nvPr/>
        </p:nvSpPr>
        <p:spPr>
          <a:xfrm>
            <a:off x="4007877" y="1633586"/>
            <a:ext cx="7208763" cy="3114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Overall a lot sharper than v1</a:t>
            </a:r>
          </a:p>
          <a:p>
            <a:pPr algn="just"/>
            <a:r>
              <a:rPr lang="en-US" dirty="0"/>
              <a:t>Ear splits and leg splits apparent even in small model</a:t>
            </a:r>
          </a:p>
          <a:p>
            <a:pPr algn="just"/>
            <a:r>
              <a:rPr lang="en-US" dirty="0"/>
              <a:t>However: </a:t>
            </a:r>
            <a:r>
              <a:rPr lang="en-US" dirty="0" err="1"/>
              <a:t>oversmoothing</a:t>
            </a:r>
            <a:endParaRPr lang="en-US" dirty="0"/>
          </a:p>
          <a:p>
            <a:pPr algn="just"/>
            <a:endParaRPr lang="en-US" dirty="0"/>
          </a:p>
          <a:p>
            <a:pPr algn="just"/>
            <a:endParaRPr lang="de-DE" dirty="0"/>
          </a:p>
          <a:p>
            <a:pPr algn="just"/>
            <a:endParaRPr lang="de-DE" dirty="0"/>
          </a:p>
          <a:p>
            <a:pPr algn="just"/>
            <a:endParaRPr lang="de-DE" dirty="0"/>
          </a:p>
          <a:p>
            <a:pPr algn="just"/>
            <a:endParaRPr lang="de-DE" dirty="0"/>
          </a:p>
        </p:txBody>
      </p:sp>
    </p:spTree>
    <p:extLst>
      <p:ext uri="{BB962C8B-B14F-4D97-AF65-F5344CB8AC3E}">
        <p14:creationId xmlns:p14="http://schemas.microsoft.com/office/powerpoint/2010/main" val="2530142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05576-BD5E-7F0D-3310-2A8380DDCE93}"/>
            </a:ext>
          </a:extLst>
        </p:cNvPr>
        <p:cNvGrpSpPr/>
        <p:nvPr/>
      </p:nvGrpSpPr>
      <p:grpSpPr>
        <a:xfrm>
          <a:off x="0" y="0"/>
          <a:ext cx="0" cy="0"/>
          <a:chOff x="0" y="0"/>
          <a:chExt cx="0" cy="0"/>
        </a:xfrm>
      </p:grpSpPr>
      <p:pic>
        <p:nvPicPr>
          <p:cNvPr id="6" name="Grafik 4">
            <a:extLst>
              <a:ext uri="{FF2B5EF4-FFF2-40B4-BE49-F238E27FC236}">
                <a16:creationId xmlns:a16="http://schemas.microsoft.com/office/drawing/2014/main" id="{ED277330-99B4-1CA0-6677-AB96A528EC36}"/>
              </a:ext>
            </a:extLst>
          </p:cNvPr>
          <p:cNvPicPr>
            <a:picLocks noChangeAspect="1"/>
          </p:cNvPicPr>
          <p:nvPr/>
        </p:nvPicPr>
        <p:blipFill>
          <a:blip r:embed="rId3"/>
          <a:stretch>
            <a:fillRect/>
          </a:stretch>
        </p:blipFill>
        <p:spPr>
          <a:xfrm>
            <a:off x="947784" y="1394118"/>
            <a:ext cx="6695076" cy="2242486"/>
          </a:xfrm>
          <a:prstGeom prst="rect">
            <a:avLst/>
          </a:prstGeom>
        </p:spPr>
      </p:pic>
      <p:pic>
        <p:nvPicPr>
          <p:cNvPr id="4" name="Picture 3">
            <a:extLst>
              <a:ext uri="{FF2B5EF4-FFF2-40B4-BE49-F238E27FC236}">
                <a16:creationId xmlns:a16="http://schemas.microsoft.com/office/drawing/2014/main" id="{4B9E5B5F-425F-9EA9-66D0-DE48B6541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D54A79FE-4A3B-4377-2A90-737D028C15CF}"/>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sp>
        <p:nvSpPr>
          <p:cNvPr id="2" name="Content Placeholder 2">
            <a:extLst>
              <a:ext uri="{FF2B5EF4-FFF2-40B4-BE49-F238E27FC236}">
                <a16:creationId xmlns:a16="http://schemas.microsoft.com/office/drawing/2014/main" id="{5CA9A171-B60C-8FF6-29DD-2AB46001E7AE}"/>
              </a:ext>
            </a:extLst>
          </p:cNvPr>
          <p:cNvSpPr txBox="1">
            <a:spLocks/>
          </p:cNvSpPr>
          <p:nvPr/>
        </p:nvSpPr>
        <p:spPr>
          <a:xfrm>
            <a:off x="947784" y="3906557"/>
            <a:ext cx="10137852" cy="3114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v2 models are much sharper (see ear)</a:t>
            </a:r>
          </a:p>
          <a:p>
            <a:pPr algn="just"/>
            <a:r>
              <a:rPr lang="en-US" dirty="0"/>
              <a:t>v1 models are flatter in comparison – better statistical result since bunny is flat (see wider “yellow” area)</a:t>
            </a:r>
          </a:p>
          <a:p>
            <a:pPr algn="just"/>
            <a:endParaRPr lang="en-US" dirty="0"/>
          </a:p>
          <a:p>
            <a:pPr algn="just"/>
            <a:endParaRPr lang="de-DE" dirty="0"/>
          </a:p>
          <a:p>
            <a:pPr algn="just"/>
            <a:endParaRPr lang="de-DE" dirty="0"/>
          </a:p>
          <a:p>
            <a:pPr algn="just"/>
            <a:endParaRPr lang="de-DE" dirty="0"/>
          </a:p>
          <a:p>
            <a:pPr algn="just"/>
            <a:endParaRPr lang="de-DE" dirty="0"/>
          </a:p>
        </p:txBody>
      </p:sp>
    </p:spTree>
    <p:extLst>
      <p:ext uri="{BB962C8B-B14F-4D97-AF65-F5344CB8AC3E}">
        <p14:creationId xmlns:p14="http://schemas.microsoft.com/office/powerpoint/2010/main" val="2346445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D710-3D55-93B9-D033-D64711FAC7FE}"/>
            </a:ext>
          </a:extLst>
        </p:cNvPr>
        <p:cNvGrpSpPr/>
        <p:nvPr/>
      </p:nvGrpSpPr>
      <p:grpSpPr>
        <a:xfrm>
          <a:off x="0" y="0"/>
          <a:ext cx="0" cy="0"/>
          <a:chOff x="0" y="0"/>
          <a:chExt cx="0" cy="0"/>
        </a:xfrm>
      </p:grpSpPr>
      <p:pic>
        <p:nvPicPr>
          <p:cNvPr id="8" name="Inhaltsplatzhalter 4" descr="Ein Bild, das Screenshot, Grafikdesign, Design enthält.&#10;&#10;KI-generierte Inhalte können fehlerhaft sein.">
            <a:extLst>
              <a:ext uri="{FF2B5EF4-FFF2-40B4-BE49-F238E27FC236}">
                <a16:creationId xmlns:a16="http://schemas.microsoft.com/office/drawing/2014/main" id="{4BCE0F60-C3A9-AEAE-11A0-B967634D1753}"/>
              </a:ext>
            </a:extLst>
          </p:cNvPr>
          <p:cNvPicPr>
            <a:picLocks noChangeAspect="1"/>
          </p:cNvPicPr>
          <p:nvPr/>
        </p:nvPicPr>
        <p:blipFill>
          <a:blip r:embed="rId3"/>
          <a:srcRect l="37042" t="2167" r="37042" b="74255"/>
          <a:stretch/>
        </p:blipFill>
        <p:spPr>
          <a:xfrm>
            <a:off x="3875919" y="1281550"/>
            <a:ext cx="3048000" cy="2038164"/>
          </a:xfrm>
          <a:prstGeom prst="rect">
            <a:avLst/>
          </a:prstGeom>
        </p:spPr>
      </p:pic>
      <p:pic>
        <p:nvPicPr>
          <p:cNvPr id="7" name="Inhaltsplatzhalter 4" descr="Ein Bild, das Screenshot, Grafikdesign, Design enthält.&#10;&#10;KI-generierte Inhalte können fehlerhaft sein.">
            <a:extLst>
              <a:ext uri="{FF2B5EF4-FFF2-40B4-BE49-F238E27FC236}">
                <a16:creationId xmlns:a16="http://schemas.microsoft.com/office/drawing/2014/main" id="{E613F220-1145-D435-9936-425CB55C4E06}"/>
              </a:ext>
            </a:extLst>
          </p:cNvPr>
          <p:cNvPicPr>
            <a:picLocks noChangeAspect="1"/>
          </p:cNvPicPr>
          <p:nvPr/>
        </p:nvPicPr>
        <p:blipFill>
          <a:blip r:embed="rId3"/>
          <a:srcRect l="73322" t="74979" r="-186" b="1443"/>
          <a:stretch/>
        </p:blipFill>
        <p:spPr>
          <a:xfrm>
            <a:off x="721602" y="3607979"/>
            <a:ext cx="3159518" cy="2038164"/>
          </a:xfrm>
          <a:prstGeom prst="rect">
            <a:avLst/>
          </a:prstGeom>
        </p:spPr>
      </p:pic>
      <p:pic>
        <p:nvPicPr>
          <p:cNvPr id="2" name="Inhaltsplatzhalter 4" descr="Ein Bild, das Screenshot, Grafikdesign, Design enthält.&#10;&#10;KI-generierte Inhalte können fehlerhaft sein.">
            <a:extLst>
              <a:ext uri="{FF2B5EF4-FFF2-40B4-BE49-F238E27FC236}">
                <a16:creationId xmlns:a16="http://schemas.microsoft.com/office/drawing/2014/main" id="{49891092-854E-C123-9752-4F59FEA77F03}"/>
              </a:ext>
            </a:extLst>
          </p:cNvPr>
          <p:cNvPicPr>
            <a:picLocks noGrp="1" noChangeAspect="1"/>
          </p:cNvPicPr>
          <p:nvPr>
            <p:ph idx="1"/>
          </p:nvPr>
        </p:nvPicPr>
        <p:blipFill>
          <a:blip r:embed="rId3"/>
          <a:srcRect r="72016" b="74059"/>
          <a:stretch/>
        </p:blipFill>
        <p:spPr>
          <a:xfrm>
            <a:off x="640565" y="1087389"/>
            <a:ext cx="3291355" cy="2242485"/>
          </a:xfrm>
          <a:prstGeom prst="rect">
            <a:avLst/>
          </a:prstGeom>
        </p:spPr>
      </p:pic>
      <p:pic>
        <p:nvPicPr>
          <p:cNvPr id="3" name="Inhaltsplatzhalter 4" descr="Ein Bild, das Screenshot, Grafikdesign, Design enthält.&#10;&#10;KI-generierte Inhalte können fehlerhaft sein.">
            <a:extLst>
              <a:ext uri="{FF2B5EF4-FFF2-40B4-BE49-F238E27FC236}">
                <a16:creationId xmlns:a16="http://schemas.microsoft.com/office/drawing/2014/main" id="{A9D54F6B-A112-2315-29BE-6E55864B8F65}"/>
              </a:ext>
            </a:extLst>
          </p:cNvPr>
          <p:cNvPicPr>
            <a:picLocks noChangeAspect="1"/>
          </p:cNvPicPr>
          <p:nvPr/>
        </p:nvPicPr>
        <p:blipFill>
          <a:blip r:embed="rId3"/>
          <a:srcRect l="73168" t="2842" r="-32" b="73580"/>
          <a:stretch/>
        </p:blipFill>
        <p:spPr>
          <a:xfrm>
            <a:off x="3850883" y="3697569"/>
            <a:ext cx="3159518" cy="2038164"/>
          </a:xfrm>
          <a:prstGeom prst="rect">
            <a:avLst/>
          </a:prstGeom>
        </p:spPr>
      </p:pic>
      <p:pic>
        <p:nvPicPr>
          <p:cNvPr id="4" name="Picture 3">
            <a:extLst>
              <a:ext uri="{FF2B5EF4-FFF2-40B4-BE49-F238E27FC236}">
                <a16:creationId xmlns:a16="http://schemas.microsoft.com/office/drawing/2014/main" id="{E8DB5C5D-0C7F-B7C6-F664-28CF46243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A1DC39BD-71EC-357A-99AA-F35E66FD9147}"/>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pic>
        <p:nvPicPr>
          <p:cNvPr id="9" name="Inhaltsplatzhalter 4" descr="Ein Bild, das Screenshot, Grafikdesign, Design enthält.&#10;&#10;KI-generierte Inhalte können fehlerhaft sein.">
            <a:extLst>
              <a:ext uri="{FF2B5EF4-FFF2-40B4-BE49-F238E27FC236}">
                <a16:creationId xmlns:a16="http://schemas.microsoft.com/office/drawing/2014/main" id="{6BBF4B11-1BBB-C228-E369-28B29AB4FA94}"/>
              </a:ext>
            </a:extLst>
          </p:cNvPr>
          <p:cNvPicPr>
            <a:picLocks noChangeAspect="1"/>
          </p:cNvPicPr>
          <p:nvPr/>
        </p:nvPicPr>
        <p:blipFill>
          <a:blip r:embed="rId3"/>
          <a:srcRect l="35833" t="75834" r="34800" b="588"/>
          <a:stretch/>
        </p:blipFill>
        <p:spPr>
          <a:xfrm>
            <a:off x="6837437" y="3697569"/>
            <a:ext cx="3453915" cy="2038164"/>
          </a:xfrm>
          <a:prstGeom prst="rect">
            <a:avLst/>
          </a:prstGeom>
        </p:spPr>
      </p:pic>
    </p:spTree>
    <p:extLst>
      <p:ext uri="{BB962C8B-B14F-4D97-AF65-F5344CB8AC3E}">
        <p14:creationId xmlns:p14="http://schemas.microsoft.com/office/powerpoint/2010/main" val="3081226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EB765-27F5-7775-6E49-CF3F5FCF416B}"/>
            </a:ext>
          </a:extLst>
        </p:cNvPr>
        <p:cNvGrpSpPr/>
        <p:nvPr/>
      </p:nvGrpSpPr>
      <p:grpSpPr>
        <a:xfrm>
          <a:off x="0" y="0"/>
          <a:ext cx="0" cy="0"/>
          <a:chOff x="0" y="0"/>
          <a:chExt cx="0" cy="0"/>
        </a:xfrm>
      </p:grpSpPr>
      <p:pic>
        <p:nvPicPr>
          <p:cNvPr id="8" name="Inhaltsplatzhalter 4" descr="Ein Bild, das Screenshot, Grafikdesign, Design enthält.&#10;&#10;KI-generierte Inhalte können fehlerhaft sein.">
            <a:extLst>
              <a:ext uri="{FF2B5EF4-FFF2-40B4-BE49-F238E27FC236}">
                <a16:creationId xmlns:a16="http://schemas.microsoft.com/office/drawing/2014/main" id="{E014E92F-DF68-4A8D-3C4C-C72F5698B9C7}"/>
              </a:ext>
            </a:extLst>
          </p:cNvPr>
          <p:cNvPicPr>
            <a:picLocks noChangeAspect="1"/>
          </p:cNvPicPr>
          <p:nvPr/>
        </p:nvPicPr>
        <p:blipFill>
          <a:blip r:embed="rId3"/>
          <a:srcRect l="37042" t="2167" r="37042" b="74255"/>
          <a:stretch/>
        </p:blipFill>
        <p:spPr>
          <a:xfrm>
            <a:off x="3875919" y="1281550"/>
            <a:ext cx="3048000" cy="2038164"/>
          </a:xfrm>
          <a:prstGeom prst="rect">
            <a:avLst/>
          </a:prstGeom>
        </p:spPr>
      </p:pic>
      <p:pic>
        <p:nvPicPr>
          <p:cNvPr id="2" name="Inhaltsplatzhalter 4" descr="Ein Bild, das Screenshot, Grafikdesign, Design enthält.&#10;&#10;KI-generierte Inhalte können fehlerhaft sein.">
            <a:extLst>
              <a:ext uri="{FF2B5EF4-FFF2-40B4-BE49-F238E27FC236}">
                <a16:creationId xmlns:a16="http://schemas.microsoft.com/office/drawing/2014/main" id="{9D44EE58-8F0C-9C5A-605C-A453A78C2BE1}"/>
              </a:ext>
            </a:extLst>
          </p:cNvPr>
          <p:cNvPicPr>
            <a:picLocks noGrp="1" noChangeAspect="1"/>
          </p:cNvPicPr>
          <p:nvPr>
            <p:ph idx="1"/>
          </p:nvPr>
        </p:nvPicPr>
        <p:blipFill>
          <a:blip r:embed="rId3"/>
          <a:srcRect r="72016" b="74059"/>
          <a:stretch/>
        </p:blipFill>
        <p:spPr>
          <a:xfrm>
            <a:off x="640565" y="1087389"/>
            <a:ext cx="3291355" cy="2242485"/>
          </a:xfrm>
          <a:prstGeom prst="rect">
            <a:avLst/>
          </a:prstGeom>
        </p:spPr>
      </p:pic>
      <p:pic>
        <p:nvPicPr>
          <p:cNvPr id="4" name="Picture 3">
            <a:extLst>
              <a:ext uri="{FF2B5EF4-FFF2-40B4-BE49-F238E27FC236}">
                <a16:creationId xmlns:a16="http://schemas.microsoft.com/office/drawing/2014/main" id="{5AE00964-B314-F1EA-7F7C-7DB051ADE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EE66F858-C06F-2864-A2F4-47AA0B5293AB}"/>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sp>
        <p:nvSpPr>
          <p:cNvPr id="6" name="Content Placeholder 2">
            <a:extLst>
              <a:ext uri="{FF2B5EF4-FFF2-40B4-BE49-F238E27FC236}">
                <a16:creationId xmlns:a16="http://schemas.microsoft.com/office/drawing/2014/main" id="{132E711D-B536-64C8-C12A-3D632E5133A7}"/>
              </a:ext>
            </a:extLst>
          </p:cNvPr>
          <p:cNvSpPr txBox="1">
            <a:spLocks/>
          </p:cNvSpPr>
          <p:nvPr/>
        </p:nvSpPr>
        <p:spPr>
          <a:xfrm>
            <a:off x="838200" y="359494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GT image possess very basic form, very flat</a:t>
            </a:r>
          </a:p>
          <a:p>
            <a:pPr algn="just"/>
            <a:r>
              <a:rPr lang="en-US" dirty="0"/>
              <a:t>GS models much rougher: elliptical shape of the Gaussians</a:t>
            </a:r>
          </a:p>
          <a:p>
            <a:pPr algn="just"/>
            <a:r>
              <a:rPr lang="en-US" dirty="0"/>
              <a:t>3DGS very rough, general shape clear, but details missing</a:t>
            </a:r>
          </a:p>
          <a:p>
            <a:pPr algn="just"/>
            <a:r>
              <a:rPr lang="en-US" dirty="0"/>
              <a:t>Orientation of the bunny unclear, some splats stick out at a weird angle</a:t>
            </a:r>
          </a:p>
        </p:txBody>
      </p:sp>
    </p:spTree>
    <p:extLst>
      <p:ext uri="{BB962C8B-B14F-4D97-AF65-F5344CB8AC3E}">
        <p14:creationId xmlns:p14="http://schemas.microsoft.com/office/powerpoint/2010/main" val="2448717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88277-9781-1798-EF36-ED20A1BC35DC}"/>
            </a:ext>
          </a:extLst>
        </p:cNvPr>
        <p:cNvGrpSpPr/>
        <p:nvPr/>
      </p:nvGrpSpPr>
      <p:grpSpPr>
        <a:xfrm>
          <a:off x="0" y="0"/>
          <a:ext cx="0" cy="0"/>
          <a:chOff x="0" y="0"/>
          <a:chExt cx="0" cy="0"/>
        </a:xfrm>
      </p:grpSpPr>
      <p:pic>
        <p:nvPicPr>
          <p:cNvPr id="2" name="Inhaltsplatzhalter 4" descr="Ein Bild, das Screenshot, Grafikdesign, Design enthält.&#10;&#10;KI-generierte Inhalte können fehlerhaft sein.">
            <a:extLst>
              <a:ext uri="{FF2B5EF4-FFF2-40B4-BE49-F238E27FC236}">
                <a16:creationId xmlns:a16="http://schemas.microsoft.com/office/drawing/2014/main" id="{F680D756-BA46-EC2F-5665-B8970FF3D73E}"/>
              </a:ext>
            </a:extLst>
          </p:cNvPr>
          <p:cNvPicPr>
            <a:picLocks noGrp="1" noChangeAspect="1"/>
          </p:cNvPicPr>
          <p:nvPr>
            <p:ph idx="1"/>
          </p:nvPr>
        </p:nvPicPr>
        <p:blipFill>
          <a:blip r:embed="rId3"/>
          <a:srcRect r="72016" b="74059"/>
          <a:stretch/>
        </p:blipFill>
        <p:spPr>
          <a:xfrm>
            <a:off x="640565" y="1087389"/>
            <a:ext cx="3291355" cy="2242485"/>
          </a:xfrm>
          <a:prstGeom prst="rect">
            <a:avLst/>
          </a:prstGeom>
        </p:spPr>
      </p:pic>
      <p:pic>
        <p:nvPicPr>
          <p:cNvPr id="3" name="Inhaltsplatzhalter 4" descr="Ein Bild, das Screenshot, Grafikdesign, Design enthält.&#10;&#10;KI-generierte Inhalte können fehlerhaft sein.">
            <a:extLst>
              <a:ext uri="{FF2B5EF4-FFF2-40B4-BE49-F238E27FC236}">
                <a16:creationId xmlns:a16="http://schemas.microsoft.com/office/drawing/2014/main" id="{526AE4E3-425E-A415-A53B-7412705D9FF6}"/>
              </a:ext>
            </a:extLst>
          </p:cNvPr>
          <p:cNvPicPr>
            <a:picLocks noChangeAspect="1"/>
          </p:cNvPicPr>
          <p:nvPr/>
        </p:nvPicPr>
        <p:blipFill>
          <a:blip r:embed="rId3"/>
          <a:srcRect l="73168" t="2842" r="-32" b="73580"/>
          <a:stretch/>
        </p:blipFill>
        <p:spPr>
          <a:xfrm>
            <a:off x="3881120" y="1322190"/>
            <a:ext cx="3159518" cy="2038164"/>
          </a:xfrm>
          <a:prstGeom prst="rect">
            <a:avLst/>
          </a:prstGeom>
        </p:spPr>
      </p:pic>
      <p:pic>
        <p:nvPicPr>
          <p:cNvPr id="4" name="Picture 3">
            <a:extLst>
              <a:ext uri="{FF2B5EF4-FFF2-40B4-BE49-F238E27FC236}">
                <a16:creationId xmlns:a16="http://schemas.microsoft.com/office/drawing/2014/main" id="{87D1C199-5FCF-B184-E9DC-55A0A9E33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3249261B-79C0-E08C-C30D-BA7FEB1BB078}"/>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pic>
        <p:nvPicPr>
          <p:cNvPr id="6" name="Picture 5">
            <a:extLst>
              <a:ext uri="{FF2B5EF4-FFF2-40B4-BE49-F238E27FC236}">
                <a16:creationId xmlns:a16="http://schemas.microsoft.com/office/drawing/2014/main" id="{D08A5A07-3FC5-E182-0D47-776BD5CBFC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324633" y="1690688"/>
            <a:ext cx="2637005" cy="1483316"/>
          </a:xfrm>
          <a:prstGeom prst="rect">
            <a:avLst/>
          </a:prstGeom>
        </p:spPr>
      </p:pic>
      <p:sp>
        <p:nvSpPr>
          <p:cNvPr id="10" name="Content Placeholder 2">
            <a:extLst>
              <a:ext uri="{FF2B5EF4-FFF2-40B4-BE49-F238E27FC236}">
                <a16:creationId xmlns:a16="http://schemas.microsoft.com/office/drawing/2014/main" id="{070DCC96-0FA1-5DDC-56A4-32C6BEF27742}"/>
              </a:ext>
            </a:extLst>
          </p:cNvPr>
          <p:cNvSpPr txBox="1">
            <a:spLocks/>
          </p:cNvSpPr>
          <p:nvPr/>
        </p:nvSpPr>
        <p:spPr>
          <a:xfrm>
            <a:off x="838200" y="359494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2DGS: overall best visuals</a:t>
            </a:r>
          </a:p>
          <a:p>
            <a:pPr algn="just"/>
            <a:r>
              <a:rPr lang="en-US" dirty="0"/>
              <a:t>Ear folds, legs, and tail distinguishable, orientation also obvious</a:t>
            </a:r>
          </a:p>
          <a:p>
            <a:pPr algn="just"/>
            <a:r>
              <a:rPr lang="en-US" dirty="0"/>
              <a:t>Smooth geometry not a problem since base GT model is not too detailed</a:t>
            </a:r>
          </a:p>
          <a:p>
            <a:pPr algn="just"/>
            <a:r>
              <a:rPr lang="en-US" dirty="0" err="1"/>
              <a:t>Oversmoothing</a:t>
            </a:r>
            <a:r>
              <a:rPr lang="en-US" dirty="0"/>
              <a:t> – problem in statistical analysis when compared to </a:t>
            </a:r>
            <a:r>
              <a:rPr lang="en-US" dirty="0" err="1"/>
              <a:t>RaDe</a:t>
            </a:r>
            <a:r>
              <a:rPr lang="en-US" dirty="0"/>
              <a:t>-GS</a:t>
            </a:r>
          </a:p>
          <a:p>
            <a:pPr algn="just"/>
            <a:endParaRPr lang="en-US" dirty="0"/>
          </a:p>
        </p:txBody>
      </p:sp>
    </p:spTree>
    <p:extLst>
      <p:ext uri="{BB962C8B-B14F-4D97-AF65-F5344CB8AC3E}">
        <p14:creationId xmlns:p14="http://schemas.microsoft.com/office/powerpoint/2010/main" val="187585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A6F94-4C7D-71EE-F695-A4D3BD51BC04}"/>
            </a:ext>
          </a:extLst>
        </p:cNvPr>
        <p:cNvGrpSpPr/>
        <p:nvPr/>
      </p:nvGrpSpPr>
      <p:grpSpPr>
        <a:xfrm>
          <a:off x="0" y="0"/>
          <a:ext cx="0" cy="0"/>
          <a:chOff x="0" y="0"/>
          <a:chExt cx="0" cy="0"/>
        </a:xfrm>
      </p:grpSpPr>
      <p:sp>
        <p:nvSpPr>
          <p:cNvPr id="36" name="TextBox 35">
            <a:extLst>
              <a:ext uri="{FF2B5EF4-FFF2-40B4-BE49-F238E27FC236}">
                <a16:creationId xmlns:a16="http://schemas.microsoft.com/office/drawing/2014/main" id="{3342D521-2A3C-9F0A-AD92-3A834FC40EA3}"/>
              </a:ext>
            </a:extLst>
          </p:cNvPr>
          <p:cNvSpPr txBox="1"/>
          <p:nvPr/>
        </p:nvSpPr>
        <p:spPr>
          <a:xfrm>
            <a:off x="8032378" y="2706871"/>
            <a:ext cx="1442110" cy="276999"/>
          </a:xfrm>
          <a:prstGeom prst="rect">
            <a:avLst/>
          </a:prstGeom>
          <a:noFill/>
        </p:spPr>
        <p:txBody>
          <a:bodyPr wrap="square" rtlCol="0">
            <a:spAutoFit/>
          </a:bodyPr>
          <a:lstStyle/>
          <a:p>
            <a:pPr algn="ctr"/>
            <a:r>
              <a:rPr lang="en-US" sz="1200" dirty="0"/>
              <a:t>rasterizer</a:t>
            </a:r>
            <a:endParaRPr lang="en-ID" sz="1200" dirty="0"/>
          </a:p>
        </p:txBody>
      </p:sp>
      <p:sp>
        <p:nvSpPr>
          <p:cNvPr id="2" name="Titel 1">
            <a:extLst>
              <a:ext uri="{FF2B5EF4-FFF2-40B4-BE49-F238E27FC236}">
                <a16:creationId xmlns:a16="http://schemas.microsoft.com/office/drawing/2014/main" id="{D6219762-AC47-C0B2-3B69-FE288E23E8C2}"/>
              </a:ext>
            </a:extLst>
          </p:cNvPr>
          <p:cNvSpPr>
            <a:spLocks noGrp="1"/>
          </p:cNvSpPr>
          <p:nvPr>
            <p:ph type="title"/>
          </p:nvPr>
        </p:nvSpPr>
        <p:spPr/>
        <p:txBody>
          <a:bodyPr/>
          <a:lstStyle/>
          <a:p>
            <a:r>
              <a:rPr lang="de-DE" b="1" dirty="0"/>
              <a:t>Motivation – </a:t>
            </a:r>
            <a:r>
              <a:rPr lang="de-DE" dirty="0"/>
              <a:t>3D Gaussian Splatting</a:t>
            </a:r>
          </a:p>
        </p:txBody>
      </p:sp>
      <p:sp>
        <p:nvSpPr>
          <p:cNvPr id="3" name="Inhaltsplatzhalter 2">
            <a:extLst>
              <a:ext uri="{FF2B5EF4-FFF2-40B4-BE49-F238E27FC236}">
                <a16:creationId xmlns:a16="http://schemas.microsoft.com/office/drawing/2014/main" id="{B5D8D342-AB8C-76D7-5F68-CD58B3992F50}"/>
              </a:ext>
            </a:extLst>
          </p:cNvPr>
          <p:cNvSpPr>
            <a:spLocks noGrp="1"/>
          </p:cNvSpPr>
          <p:nvPr>
            <p:ph idx="1"/>
          </p:nvPr>
        </p:nvSpPr>
        <p:spPr>
          <a:xfrm>
            <a:off x="838200" y="3125475"/>
            <a:ext cx="10515600" cy="4351338"/>
          </a:xfrm>
        </p:spPr>
        <p:txBody>
          <a:bodyPr>
            <a:normAutofit/>
          </a:bodyPr>
          <a:lstStyle/>
          <a:p>
            <a:pPr algn="just"/>
            <a:r>
              <a:rPr lang="de-DE" sz="2400" dirty="0"/>
              <a:t>3DGS (2023): 3D Gaussians instead of traditional meshes to reconstruct scene.</a:t>
            </a:r>
          </a:p>
        </p:txBody>
      </p:sp>
      <p:pic>
        <p:nvPicPr>
          <p:cNvPr id="4" name="Picture 3">
            <a:extLst>
              <a:ext uri="{FF2B5EF4-FFF2-40B4-BE49-F238E27FC236}">
                <a16:creationId xmlns:a16="http://schemas.microsoft.com/office/drawing/2014/main" id="{CCD1846C-80FC-9F19-C177-6956C3748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7" name="TextBox 6">
            <a:extLst>
              <a:ext uri="{FF2B5EF4-FFF2-40B4-BE49-F238E27FC236}">
                <a16:creationId xmlns:a16="http://schemas.microsoft.com/office/drawing/2014/main" id="{C48C7F98-540E-B074-4761-F11D136FF264}"/>
              </a:ext>
            </a:extLst>
          </p:cNvPr>
          <p:cNvSpPr txBox="1"/>
          <p:nvPr/>
        </p:nvSpPr>
        <p:spPr>
          <a:xfrm>
            <a:off x="1080278" y="3907989"/>
            <a:ext cx="10031444" cy="830997"/>
          </a:xfrm>
          <a:prstGeom prst="rect">
            <a:avLst/>
          </a:prstGeom>
          <a:noFill/>
        </p:spPr>
        <p:txBody>
          <a:bodyPr wrap="square">
            <a:spAutoFit/>
          </a:bodyPr>
          <a:lstStyle/>
          <a:p>
            <a:pPr algn="just"/>
            <a:r>
              <a:rPr lang="de-DE" sz="2400" dirty="0"/>
              <a:t>Idea: skip conversion into surface or line primitives, directly „splat“ Gaussians to paint a scenery.</a:t>
            </a:r>
          </a:p>
        </p:txBody>
      </p:sp>
      <p:grpSp>
        <p:nvGrpSpPr>
          <p:cNvPr id="31" name="Group 30">
            <a:extLst>
              <a:ext uri="{FF2B5EF4-FFF2-40B4-BE49-F238E27FC236}">
                <a16:creationId xmlns:a16="http://schemas.microsoft.com/office/drawing/2014/main" id="{0FC994A4-C1D9-846E-4D40-0540B999BA22}"/>
              </a:ext>
            </a:extLst>
          </p:cNvPr>
          <p:cNvGrpSpPr/>
          <p:nvPr/>
        </p:nvGrpSpPr>
        <p:grpSpPr>
          <a:xfrm>
            <a:off x="2903316" y="1416434"/>
            <a:ext cx="6385368" cy="1478921"/>
            <a:chOff x="3065441" y="1436754"/>
            <a:chExt cx="6385368" cy="1478921"/>
          </a:xfrm>
        </p:grpSpPr>
        <p:pic>
          <p:nvPicPr>
            <p:cNvPr id="29" name="Picture 28">
              <a:extLst>
                <a:ext uri="{FF2B5EF4-FFF2-40B4-BE49-F238E27FC236}">
                  <a16:creationId xmlns:a16="http://schemas.microsoft.com/office/drawing/2014/main" id="{3230CA6A-B8AA-30CF-62AA-5BFC4624C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188" y="1436754"/>
              <a:ext cx="1478921" cy="1478921"/>
            </a:xfrm>
            <a:prstGeom prst="rect">
              <a:avLst/>
            </a:prstGeom>
          </p:spPr>
        </p:pic>
        <p:grpSp>
          <p:nvGrpSpPr>
            <p:cNvPr id="30" name="Group 29">
              <a:extLst>
                <a:ext uri="{FF2B5EF4-FFF2-40B4-BE49-F238E27FC236}">
                  <a16:creationId xmlns:a16="http://schemas.microsoft.com/office/drawing/2014/main" id="{D2237687-D1C4-1720-AF05-99908C0F4C26}"/>
                </a:ext>
              </a:extLst>
            </p:cNvPr>
            <p:cNvGrpSpPr/>
            <p:nvPr/>
          </p:nvGrpSpPr>
          <p:grpSpPr>
            <a:xfrm>
              <a:off x="3065441" y="1675687"/>
              <a:ext cx="6385368" cy="1070501"/>
              <a:chOff x="3065441" y="1675687"/>
              <a:chExt cx="6385368" cy="1070501"/>
            </a:xfrm>
          </p:grpSpPr>
          <p:grpSp>
            <p:nvGrpSpPr>
              <p:cNvPr id="23" name="Group 22">
                <a:extLst>
                  <a:ext uri="{FF2B5EF4-FFF2-40B4-BE49-F238E27FC236}">
                    <a16:creationId xmlns:a16="http://schemas.microsoft.com/office/drawing/2014/main" id="{1971A61D-28E8-7356-A662-AC31DA22E95C}"/>
                  </a:ext>
                </a:extLst>
              </p:cNvPr>
              <p:cNvGrpSpPr/>
              <p:nvPr/>
            </p:nvGrpSpPr>
            <p:grpSpPr>
              <a:xfrm>
                <a:off x="4202411" y="1675687"/>
                <a:ext cx="5248398" cy="1070501"/>
                <a:chOff x="3449124" y="1596356"/>
                <a:chExt cx="5248398" cy="1070501"/>
              </a:xfrm>
            </p:grpSpPr>
            <p:pic>
              <p:nvPicPr>
                <p:cNvPr id="14" name="Picture 13">
                  <a:extLst>
                    <a:ext uri="{FF2B5EF4-FFF2-40B4-BE49-F238E27FC236}">
                      <a16:creationId xmlns:a16="http://schemas.microsoft.com/office/drawing/2014/main" id="{99F0926C-90DF-8CF2-DDD7-D39A1BFC8D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9124" y="1954948"/>
                  <a:ext cx="305140" cy="305140"/>
                </a:xfrm>
                <a:prstGeom prst="rect">
                  <a:avLst/>
                </a:prstGeom>
              </p:spPr>
            </p:pic>
            <p:pic>
              <p:nvPicPr>
                <p:cNvPr id="15" name="Picture 14">
                  <a:extLst>
                    <a:ext uri="{FF2B5EF4-FFF2-40B4-BE49-F238E27FC236}">
                      <a16:creationId xmlns:a16="http://schemas.microsoft.com/office/drawing/2014/main" id="{DC70FAE8-A7A0-2795-13B4-CF6C9386C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0428" y="1944314"/>
                  <a:ext cx="305140" cy="305140"/>
                </a:xfrm>
                <a:prstGeom prst="rect">
                  <a:avLst/>
                </a:prstGeom>
              </p:spPr>
            </p:pic>
            <p:pic>
              <p:nvPicPr>
                <p:cNvPr id="18" name="Picture 17">
                  <a:extLst>
                    <a:ext uri="{FF2B5EF4-FFF2-40B4-BE49-F238E27FC236}">
                      <a16:creationId xmlns:a16="http://schemas.microsoft.com/office/drawing/2014/main" id="{AD067CDD-8E99-DBF1-2F83-CDC7EB753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043" y="1944314"/>
                  <a:ext cx="305140" cy="305140"/>
                </a:xfrm>
                <a:prstGeom prst="rect">
                  <a:avLst/>
                </a:prstGeom>
              </p:spPr>
            </p:pic>
            <p:pic>
              <p:nvPicPr>
                <p:cNvPr id="22" name="Picture 21">
                  <a:extLst>
                    <a:ext uri="{FF2B5EF4-FFF2-40B4-BE49-F238E27FC236}">
                      <a16:creationId xmlns:a16="http://schemas.microsoft.com/office/drawing/2014/main" id="{CA73EAC8-B350-C7E0-A81A-90AFF7A3BD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021" y="1596356"/>
                  <a:ext cx="1070501" cy="1070501"/>
                </a:xfrm>
                <a:prstGeom prst="rect">
                  <a:avLst/>
                </a:prstGeom>
              </p:spPr>
            </p:pic>
          </p:grpSp>
          <p:pic>
            <p:nvPicPr>
              <p:cNvPr id="10" name="Picture 9">
                <a:extLst>
                  <a:ext uri="{FF2B5EF4-FFF2-40B4-BE49-F238E27FC236}">
                    <a16:creationId xmlns:a16="http://schemas.microsoft.com/office/drawing/2014/main" id="{C6322A32-E10F-7B21-3D37-49CF6DFEBC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5441" y="1778159"/>
                <a:ext cx="887434" cy="887434"/>
              </a:xfrm>
              <a:prstGeom prst="rect">
                <a:avLst/>
              </a:prstGeom>
            </p:spPr>
          </p:pic>
        </p:grpSp>
      </p:grpSp>
      <p:sp>
        <p:nvSpPr>
          <p:cNvPr id="32" name="TextBox 31">
            <a:extLst>
              <a:ext uri="{FF2B5EF4-FFF2-40B4-BE49-F238E27FC236}">
                <a16:creationId xmlns:a16="http://schemas.microsoft.com/office/drawing/2014/main" id="{BEA4D93E-C0E9-9D87-C2EC-889EB5DA04FF}"/>
              </a:ext>
            </a:extLst>
          </p:cNvPr>
          <p:cNvSpPr txBox="1"/>
          <p:nvPr/>
        </p:nvSpPr>
        <p:spPr>
          <a:xfrm>
            <a:off x="2625978" y="2691545"/>
            <a:ext cx="1442110" cy="276999"/>
          </a:xfrm>
          <a:prstGeom prst="rect">
            <a:avLst/>
          </a:prstGeom>
          <a:noFill/>
        </p:spPr>
        <p:txBody>
          <a:bodyPr wrap="square" rtlCol="0">
            <a:spAutoFit/>
          </a:bodyPr>
          <a:lstStyle/>
          <a:p>
            <a:pPr algn="ctr"/>
            <a:r>
              <a:rPr lang="en-US" sz="1200" dirty="0" err="1"/>
              <a:t>SfM</a:t>
            </a:r>
            <a:r>
              <a:rPr lang="en-US" sz="1200" dirty="0"/>
              <a:t> points</a:t>
            </a:r>
            <a:endParaRPr lang="en-ID" sz="1200" dirty="0"/>
          </a:p>
        </p:txBody>
      </p:sp>
      <p:sp>
        <p:nvSpPr>
          <p:cNvPr id="33" name="TextBox 32">
            <a:extLst>
              <a:ext uri="{FF2B5EF4-FFF2-40B4-BE49-F238E27FC236}">
                <a16:creationId xmlns:a16="http://schemas.microsoft.com/office/drawing/2014/main" id="{9369F115-D440-64D0-BF54-22D8F574C24E}"/>
              </a:ext>
            </a:extLst>
          </p:cNvPr>
          <p:cNvSpPr txBox="1"/>
          <p:nvPr/>
        </p:nvSpPr>
        <p:spPr>
          <a:xfrm>
            <a:off x="4455651" y="2701804"/>
            <a:ext cx="1442110" cy="276999"/>
          </a:xfrm>
          <a:prstGeom prst="rect">
            <a:avLst/>
          </a:prstGeom>
          <a:noFill/>
        </p:spPr>
        <p:txBody>
          <a:bodyPr wrap="square" rtlCol="0">
            <a:spAutoFit/>
          </a:bodyPr>
          <a:lstStyle/>
          <a:p>
            <a:pPr algn="ctr"/>
            <a:r>
              <a:rPr lang="en-US" sz="1200" dirty="0"/>
              <a:t>3D Gaussians</a:t>
            </a:r>
            <a:endParaRPr lang="en-ID" sz="1200" dirty="0"/>
          </a:p>
        </p:txBody>
      </p:sp>
      <p:sp>
        <p:nvSpPr>
          <p:cNvPr id="34" name="TextBox 33">
            <a:extLst>
              <a:ext uri="{FF2B5EF4-FFF2-40B4-BE49-F238E27FC236}">
                <a16:creationId xmlns:a16="http://schemas.microsoft.com/office/drawing/2014/main" id="{FB22BE1E-30EF-934C-44C8-D8CCBFA294F0}"/>
              </a:ext>
            </a:extLst>
          </p:cNvPr>
          <p:cNvSpPr txBox="1"/>
          <p:nvPr/>
        </p:nvSpPr>
        <p:spPr>
          <a:xfrm>
            <a:off x="6240930" y="2708072"/>
            <a:ext cx="1442110" cy="276999"/>
          </a:xfrm>
          <a:prstGeom prst="rect">
            <a:avLst/>
          </a:prstGeom>
          <a:noFill/>
        </p:spPr>
        <p:txBody>
          <a:bodyPr wrap="square" rtlCol="0">
            <a:spAutoFit/>
          </a:bodyPr>
          <a:lstStyle/>
          <a:p>
            <a:pPr algn="ctr"/>
            <a:r>
              <a:rPr lang="en-US" sz="1200" dirty="0"/>
              <a:t>optimization</a:t>
            </a:r>
            <a:endParaRPr lang="en-ID" sz="1200" dirty="0"/>
          </a:p>
        </p:txBody>
      </p:sp>
      <p:sp>
        <p:nvSpPr>
          <p:cNvPr id="37" name="TextBox 36">
            <a:extLst>
              <a:ext uri="{FF2B5EF4-FFF2-40B4-BE49-F238E27FC236}">
                <a16:creationId xmlns:a16="http://schemas.microsoft.com/office/drawing/2014/main" id="{578527AF-7BD1-1ACB-101D-DEAA9DAE69F4}"/>
              </a:ext>
            </a:extLst>
          </p:cNvPr>
          <p:cNvSpPr txBox="1"/>
          <p:nvPr/>
        </p:nvSpPr>
        <p:spPr>
          <a:xfrm>
            <a:off x="1080278" y="4787134"/>
            <a:ext cx="10031444" cy="830997"/>
          </a:xfrm>
          <a:prstGeom prst="rect">
            <a:avLst/>
          </a:prstGeom>
          <a:noFill/>
        </p:spPr>
        <p:txBody>
          <a:bodyPr wrap="square">
            <a:spAutoFit/>
          </a:bodyPr>
          <a:lstStyle/>
          <a:p>
            <a:pPr algn="just"/>
            <a:r>
              <a:rPr lang="de-DE" sz="2400" dirty="0"/>
              <a:t>Optimization: adjust distribution of Gaussians, minimize resource consumption in bland areas </a:t>
            </a:r>
          </a:p>
        </p:txBody>
      </p:sp>
      <p:pic>
        <p:nvPicPr>
          <p:cNvPr id="5" name="Picture 4">
            <a:extLst>
              <a:ext uri="{FF2B5EF4-FFF2-40B4-BE49-F238E27FC236}">
                <a16:creationId xmlns:a16="http://schemas.microsoft.com/office/drawing/2014/main" id="{B90F8382-2E2C-0292-41E6-25327D0A90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6017" y="1710452"/>
            <a:ext cx="944981" cy="944981"/>
          </a:xfrm>
          <a:prstGeom prst="rect">
            <a:avLst/>
          </a:prstGeom>
        </p:spPr>
      </p:pic>
    </p:spTree>
    <p:extLst>
      <p:ext uri="{BB962C8B-B14F-4D97-AF65-F5344CB8AC3E}">
        <p14:creationId xmlns:p14="http://schemas.microsoft.com/office/powerpoint/2010/main" val="1550776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93236-0BE2-E04C-AEB2-0A9D9A7319E8}"/>
            </a:ext>
          </a:extLst>
        </p:cNvPr>
        <p:cNvGrpSpPr/>
        <p:nvPr/>
      </p:nvGrpSpPr>
      <p:grpSpPr>
        <a:xfrm>
          <a:off x="0" y="0"/>
          <a:ext cx="0" cy="0"/>
          <a:chOff x="0" y="0"/>
          <a:chExt cx="0" cy="0"/>
        </a:xfrm>
      </p:grpSpPr>
      <p:pic>
        <p:nvPicPr>
          <p:cNvPr id="7" name="Inhaltsplatzhalter 4" descr="Ein Bild, das Screenshot, Grafikdesign, Design enthält.&#10;&#10;KI-generierte Inhalte können fehlerhaft sein.">
            <a:extLst>
              <a:ext uri="{FF2B5EF4-FFF2-40B4-BE49-F238E27FC236}">
                <a16:creationId xmlns:a16="http://schemas.microsoft.com/office/drawing/2014/main" id="{027B0C93-AD6E-80EE-1473-500FCCDBABCE}"/>
              </a:ext>
            </a:extLst>
          </p:cNvPr>
          <p:cNvPicPr>
            <a:picLocks noChangeAspect="1"/>
          </p:cNvPicPr>
          <p:nvPr/>
        </p:nvPicPr>
        <p:blipFill>
          <a:blip r:embed="rId3"/>
          <a:srcRect l="73322" t="74979" r="-186" b="1443"/>
          <a:stretch/>
        </p:blipFill>
        <p:spPr>
          <a:xfrm>
            <a:off x="3931920" y="1261230"/>
            <a:ext cx="3159518" cy="2038164"/>
          </a:xfrm>
          <a:prstGeom prst="rect">
            <a:avLst/>
          </a:prstGeom>
        </p:spPr>
      </p:pic>
      <p:pic>
        <p:nvPicPr>
          <p:cNvPr id="2" name="Inhaltsplatzhalter 4" descr="Ein Bild, das Screenshot, Grafikdesign, Design enthält.&#10;&#10;KI-generierte Inhalte können fehlerhaft sein.">
            <a:extLst>
              <a:ext uri="{FF2B5EF4-FFF2-40B4-BE49-F238E27FC236}">
                <a16:creationId xmlns:a16="http://schemas.microsoft.com/office/drawing/2014/main" id="{E9404D89-20B0-2920-3EEE-06A3FE7973C6}"/>
              </a:ext>
            </a:extLst>
          </p:cNvPr>
          <p:cNvPicPr>
            <a:picLocks noGrp="1" noChangeAspect="1"/>
          </p:cNvPicPr>
          <p:nvPr>
            <p:ph idx="1"/>
          </p:nvPr>
        </p:nvPicPr>
        <p:blipFill>
          <a:blip r:embed="rId3"/>
          <a:srcRect r="72016" b="74059"/>
          <a:stretch/>
        </p:blipFill>
        <p:spPr>
          <a:xfrm>
            <a:off x="640565" y="1087389"/>
            <a:ext cx="3291355" cy="2242485"/>
          </a:xfrm>
          <a:prstGeom prst="rect">
            <a:avLst/>
          </a:prstGeom>
        </p:spPr>
      </p:pic>
      <p:pic>
        <p:nvPicPr>
          <p:cNvPr id="4" name="Picture 3">
            <a:extLst>
              <a:ext uri="{FF2B5EF4-FFF2-40B4-BE49-F238E27FC236}">
                <a16:creationId xmlns:a16="http://schemas.microsoft.com/office/drawing/2014/main" id="{660E9C66-CA0B-010F-1DA9-09B35141A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9BA95324-9B01-56EC-C9A7-B50F7E6F8BDD}"/>
              </a:ext>
            </a:extLst>
          </p:cNvPr>
          <p:cNvSpPr>
            <a:spLocks noGrp="1"/>
          </p:cNvSpPr>
          <p:nvPr>
            <p:ph type="title"/>
          </p:nvPr>
        </p:nvSpPr>
        <p:spPr>
          <a:xfrm>
            <a:off x="838200" y="365125"/>
            <a:ext cx="10515600" cy="1325563"/>
          </a:xfrm>
        </p:spPr>
        <p:txBody>
          <a:bodyPr/>
          <a:lstStyle/>
          <a:p>
            <a:r>
              <a:rPr lang="de-DE" b="1" dirty="0"/>
              <a:t>Evaluation – </a:t>
            </a:r>
            <a:r>
              <a:rPr lang="de-DE" dirty="0"/>
              <a:t>Visual Analysis</a:t>
            </a:r>
          </a:p>
        </p:txBody>
      </p:sp>
      <p:pic>
        <p:nvPicPr>
          <p:cNvPr id="9" name="Inhaltsplatzhalter 4" descr="Ein Bild, das Screenshot, Grafikdesign, Design enthält.&#10;&#10;KI-generierte Inhalte können fehlerhaft sein.">
            <a:extLst>
              <a:ext uri="{FF2B5EF4-FFF2-40B4-BE49-F238E27FC236}">
                <a16:creationId xmlns:a16="http://schemas.microsoft.com/office/drawing/2014/main" id="{A8818350-69D7-4A03-8350-161CD76EB7ED}"/>
              </a:ext>
            </a:extLst>
          </p:cNvPr>
          <p:cNvPicPr>
            <a:picLocks noChangeAspect="1"/>
          </p:cNvPicPr>
          <p:nvPr/>
        </p:nvPicPr>
        <p:blipFill>
          <a:blip r:embed="rId3"/>
          <a:srcRect l="35833" t="75834" r="34800" b="588"/>
          <a:stretch/>
        </p:blipFill>
        <p:spPr>
          <a:xfrm>
            <a:off x="6959358" y="1337430"/>
            <a:ext cx="3453915" cy="2038164"/>
          </a:xfrm>
          <a:prstGeom prst="rect">
            <a:avLst/>
          </a:prstGeom>
        </p:spPr>
      </p:pic>
      <p:sp>
        <p:nvSpPr>
          <p:cNvPr id="6" name="Content Placeholder 2">
            <a:extLst>
              <a:ext uri="{FF2B5EF4-FFF2-40B4-BE49-F238E27FC236}">
                <a16:creationId xmlns:a16="http://schemas.microsoft.com/office/drawing/2014/main" id="{2EAA65BD-29E3-D93A-E1BE-69841E7C7468}"/>
              </a:ext>
            </a:extLst>
          </p:cNvPr>
          <p:cNvSpPr txBox="1">
            <a:spLocks/>
          </p:cNvSpPr>
          <p:nvPr/>
        </p:nvSpPr>
        <p:spPr>
          <a:xfrm>
            <a:off x="838200" y="359494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GS2Mesh – weird splats on some places – same as 3DGS</a:t>
            </a:r>
          </a:p>
          <a:p>
            <a:pPr algn="just"/>
            <a:r>
              <a:rPr lang="en-US" dirty="0"/>
              <a:t>Outline of bunny can be observed but details are entirely gone</a:t>
            </a:r>
          </a:p>
          <a:p>
            <a:pPr algn="just"/>
            <a:r>
              <a:rPr lang="en-US" dirty="0" err="1"/>
              <a:t>RaDe</a:t>
            </a:r>
            <a:r>
              <a:rPr lang="en-US" dirty="0"/>
              <a:t>-GS – does not perform as well in visual analysis compared to in statistical analysis</a:t>
            </a:r>
          </a:p>
          <a:p>
            <a:pPr algn="just"/>
            <a:r>
              <a:rPr lang="en-US" dirty="0"/>
              <a:t>However: overall maintain flatter look – good score statistically</a:t>
            </a:r>
          </a:p>
        </p:txBody>
      </p:sp>
    </p:spTree>
    <p:extLst>
      <p:ext uri="{BB962C8B-B14F-4D97-AF65-F5344CB8AC3E}">
        <p14:creationId xmlns:p14="http://schemas.microsoft.com/office/powerpoint/2010/main" val="2669194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2D70F-08D4-9078-DF87-FC295CECC19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A5E9F6D-4BB5-6867-E6FE-F5E2A694A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1D1DF8D8-96BF-E674-F2BF-966AA4221D9E}"/>
              </a:ext>
            </a:extLst>
          </p:cNvPr>
          <p:cNvSpPr>
            <a:spLocks noGrp="1"/>
          </p:cNvSpPr>
          <p:nvPr>
            <p:ph type="title"/>
          </p:nvPr>
        </p:nvSpPr>
        <p:spPr>
          <a:xfrm>
            <a:off x="838200" y="365125"/>
            <a:ext cx="10515600" cy="1325563"/>
          </a:xfrm>
        </p:spPr>
        <p:txBody>
          <a:bodyPr/>
          <a:lstStyle/>
          <a:p>
            <a:r>
              <a:rPr lang="de-DE" b="1" dirty="0"/>
              <a:t>Limitations – </a:t>
            </a:r>
            <a:r>
              <a:rPr lang="de-DE" dirty="0"/>
              <a:t>Current State-of-Art Methods</a:t>
            </a:r>
          </a:p>
        </p:txBody>
      </p:sp>
      <p:sp>
        <p:nvSpPr>
          <p:cNvPr id="12" name="Inhaltsplatzhalter 2">
            <a:extLst>
              <a:ext uri="{FF2B5EF4-FFF2-40B4-BE49-F238E27FC236}">
                <a16:creationId xmlns:a16="http://schemas.microsoft.com/office/drawing/2014/main" id="{0F02FC77-9E0E-FAE3-EFE1-33C40E292E39}"/>
              </a:ext>
            </a:extLst>
          </p:cNvPr>
          <p:cNvSpPr>
            <a:spLocks noGrp="1"/>
          </p:cNvSpPr>
          <p:nvPr>
            <p:ph idx="1"/>
          </p:nvPr>
        </p:nvSpPr>
        <p:spPr>
          <a:xfrm>
            <a:off x="838200" y="1825625"/>
            <a:ext cx="10515600" cy="4351338"/>
          </a:xfrm>
        </p:spPr>
        <p:txBody>
          <a:bodyPr/>
          <a:lstStyle/>
          <a:p>
            <a:r>
              <a:rPr lang="de-DE" dirty="0"/>
              <a:t>MDE models struggle from background bleeding, not used to dealing with unrealistic situations – poor statistical results even though performance is excellent visually</a:t>
            </a:r>
          </a:p>
          <a:p>
            <a:r>
              <a:rPr lang="de-DE" dirty="0"/>
              <a:t>GS </a:t>
            </a:r>
            <a:r>
              <a:rPr lang="de-DE" dirty="0" err="1"/>
              <a:t>models</a:t>
            </a:r>
            <a:r>
              <a:rPr lang="de-DE" dirty="0"/>
              <a:t> </a:t>
            </a:r>
            <a:r>
              <a:rPr lang="de-DE" dirty="0" err="1"/>
              <a:t>suffer</a:t>
            </a:r>
            <a:r>
              <a:rPr lang="de-DE" dirty="0"/>
              <a:t> </a:t>
            </a:r>
            <a:r>
              <a:rPr lang="de-DE" dirty="0" err="1"/>
              <a:t>from</a:t>
            </a:r>
            <a:r>
              <a:rPr lang="de-DE" dirty="0"/>
              <a:t> </a:t>
            </a:r>
            <a:r>
              <a:rPr lang="de-DE" dirty="0" err="1"/>
              <a:t>awkward</a:t>
            </a:r>
            <a:r>
              <a:rPr lang="de-DE" dirty="0"/>
              <a:t> </a:t>
            </a:r>
            <a:r>
              <a:rPr lang="de-DE" dirty="0" err="1"/>
              <a:t>shape</a:t>
            </a:r>
            <a:r>
              <a:rPr lang="de-DE" dirty="0"/>
              <a:t> </a:t>
            </a:r>
            <a:r>
              <a:rPr lang="de-DE" dirty="0" err="1"/>
              <a:t>of</a:t>
            </a:r>
            <a:r>
              <a:rPr lang="de-DE" dirty="0"/>
              <a:t> </a:t>
            </a:r>
            <a:r>
              <a:rPr lang="de-DE" dirty="0" err="1"/>
              <a:t>Gaussians</a:t>
            </a:r>
            <a:r>
              <a:rPr lang="de-DE" dirty="0"/>
              <a:t>: </a:t>
            </a:r>
            <a:r>
              <a:rPr lang="de-DE" dirty="0" err="1"/>
              <a:t>less</a:t>
            </a:r>
            <a:r>
              <a:rPr lang="de-DE" dirty="0"/>
              <a:t> smooth </a:t>
            </a:r>
            <a:r>
              <a:rPr lang="de-DE" dirty="0" err="1"/>
              <a:t>even</a:t>
            </a:r>
            <a:r>
              <a:rPr lang="de-DE" dirty="0"/>
              <a:t> </a:t>
            </a:r>
            <a:r>
              <a:rPr lang="de-DE" dirty="0" err="1"/>
              <a:t>though</a:t>
            </a:r>
            <a:r>
              <a:rPr lang="de-DE" dirty="0"/>
              <a:t> </a:t>
            </a:r>
            <a:r>
              <a:rPr lang="de-DE" dirty="0" err="1"/>
              <a:t>overall</a:t>
            </a:r>
            <a:r>
              <a:rPr lang="de-DE" dirty="0"/>
              <a:t> </a:t>
            </a:r>
            <a:r>
              <a:rPr lang="de-DE" dirty="0" err="1"/>
              <a:t>shape</a:t>
            </a:r>
            <a:r>
              <a:rPr lang="de-DE" dirty="0"/>
              <a:t> </a:t>
            </a:r>
            <a:r>
              <a:rPr lang="de-DE" dirty="0" err="1"/>
              <a:t>retained</a:t>
            </a:r>
            <a:r>
              <a:rPr lang="de-DE" dirty="0"/>
              <a:t>. Also more noisy due to density of Gaussians. </a:t>
            </a:r>
          </a:p>
          <a:p>
            <a:r>
              <a:rPr lang="de-DE" dirty="0"/>
              <a:t>Low opacity Gaussians still have depth values that needed to be considered for evaluation.</a:t>
            </a:r>
          </a:p>
        </p:txBody>
      </p:sp>
    </p:spTree>
    <p:extLst>
      <p:ext uri="{BB962C8B-B14F-4D97-AF65-F5344CB8AC3E}">
        <p14:creationId xmlns:p14="http://schemas.microsoft.com/office/powerpoint/2010/main" val="3454881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15DFF-9448-8FF9-B8A6-31E9341AE5E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591364E-447D-E793-F88B-77DD53023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3376233A-5751-47E9-458F-FBB3F2BA8291}"/>
              </a:ext>
            </a:extLst>
          </p:cNvPr>
          <p:cNvSpPr>
            <a:spLocks noGrp="1"/>
          </p:cNvSpPr>
          <p:nvPr>
            <p:ph type="title"/>
          </p:nvPr>
        </p:nvSpPr>
        <p:spPr>
          <a:xfrm>
            <a:off x="838200" y="365125"/>
            <a:ext cx="10515600" cy="1325563"/>
          </a:xfrm>
        </p:spPr>
        <p:txBody>
          <a:bodyPr/>
          <a:lstStyle/>
          <a:p>
            <a:r>
              <a:rPr lang="de-DE" b="1" dirty="0"/>
              <a:t>Suggestions – </a:t>
            </a:r>
            <a:r>
              <a:rPr lang="de-DE" dirty="0"/>
              <a:t>Further Improvements</a:t>
            </a:r>
          </a:p>
        </p:txBody>
      </p:sp>
      <p:sp>
        <p:nvSpPr>
          <p:cNvPr id="12" name="Inhaltsplatzhalter 2">
            <a:extLst>
              <a:ext uri="{FF2B5EF4-FFF2-40B4-BE49-F238E27FC236}">
                <a16:creationId xmlns:a16="http://schemas.microsoft.com/office/drawing/2014/main" id="{151E52F9-3CEF-6A4A-3F40-A53551A5E7FA}"/>
              </a:ext>
            </a:extLst>
          </p:cNvPr>
          <p:cNvSpPr>
            <a:spLocks noGrp="1"/>
          </p:cNvSpPr>
          <p:nvPr>
            <p:ph idx="1"/>
          </p:nvPr>
        </p:nvSpPr>
        <p:spPr>
          <a:xfrm>
            <a:off x="838200" y="1825625"/>
            <a:ext cx="10515600" cy="4351338"/>
          </a:xfrm>
        </p:spPr>
        <p:txBody>
          <a:bodyPr/>
          <a:lstStyle/>
          <a:p>
            <a:r>
              <a:rPr lang="de-DE" dirty="0"/>
              <a:t>Using more variative models in the future</a:t>
            </a:r>
          </a:p>
          <a:p>
            <a:r>
              <a:rPr lang="de-DE" dirty="0"/>
              <a:t>Also incorporate more realistic data (not just synthetic models with purely silent  backgrounds)</a:t>
            </a:r>
          </a:p>
          <a:p>
            <a:r>
              <a:rPr lang="de-DE" dirty="0"/>
              <a:t>Somehow consider transparency of the Gaussians when looking at the depth map</a:t>
            </a:r>
          </a:p>
        </p:txBody>
      </p:sp>
    </p:spTree>
    <p:extLst>
      <p:ext uri="{BB962C8B-B14F-4D97-AF65-F5344CB8AC3E}">
        <p14:creationId xmlns:p14="http://schemas.microsoft.com/office/powerpoint/2010/main" val="377462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C2E4D3-6934-E913-2636-8124FD2B945A}"/>
              </a:ext>
            </a:extLst>
          </p:cNvPr>
          <p:cNvPicPr>
            <a:picLocks noChangeAspect="1"/>
          </p:cNvPicPr>
          <p:nvPr/>
        </p:nvPicPr>
        <p:blipFill>
          <a:blip r:embed="rId3"/>
          <a:stretch>
            <a:fillRect/>
          </a:stretch>
        </p:blipFill>
        <p:spPr>
          <a:xfrm>
            <a:off x="973931" y="1366982"/>
            <a:ext cx="10244137" cy="4812145"/>
          </a:xfrm>
          <a:prstGeom prst="rect">
            <a:avLst/>
          </a:prstGeom>
        </p:spPr>
      </p:pic>
      <p:pic>
        <p:nvPicPr>
          <p:cNvPr id="9" name="Picture 8">
            <a:extLst>
              <a:ext uri="{FF2B5EF4-FFF2-40B4-BE49-F238E27FC236}">
                <a16:creationId xmlns:a16="http://schemas.microsoft.com/office/drawing/2014/main" id="{9832006D-148F-92C3-A0CD-B7A81C92C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10" name="Rectangle 9">
            <a:extLst>
              <a:ext uri="{FF2B5EF4-FFF2-40B4-BE49-F238E27FC236}">
                <a16:creationId xmlns:a16="http://schemas.microsoft.com/office/drawing/2014/main" id="{B4F56216-2BBA-81CB-FCD9-34B19879192D}"/>
              </a:ext>
            </a:extLst>
          </p:cNvPr>
          <p:cNvSpPr/>
          <p:nvPr/>
        </p:nvSpPr>
        <p:spPr>
          <a:xfrm>
            <a:off x="5997572" y="1366981"/>
            <a:ext cx="96521" cy="48121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itel 1">
            <a:extLst>
              <a:ext uri="{FF2B5EF4-FFF2-40B4-BE49-F238E27FC236}">
                <a16:creationId xmlns:a16="http://schemas.microsoft.com/office/drawing/2014/main" id="{B8E247F4-8174-A7B2-20DE-DC98FAC4EDFD}"/>
              </a:ext>
            </a:extLst>
          </p:cNvPr>
          <p:cNvSpPr>
            <a:spLocks noGrp="1"/>
          </p:cNvSpPr>
          <p:nvPr>
            <p:ph type="title"/>
          </p:nvPr>
        </p:nvSpPr>
        <p:spPr>
          <a:xfrm>
            <a:off x="873599" y="588143"/>
            <a:ext cx="5120162" cy="1325563"/>
          </a:xfrm>
        </p:spPr>
        <p:txBody>
          <a:bodyPr>
            <a:normAutofit/>
          </a:bodyPr>
          <a:lstStyle/>
          <a:p>
            <a:r>
              <a:rPr lang="de-DE" sz="2400" b="1" dirty="0"/>
              <a:t>photogrammetry</a:t>
            </a:r>
            <a:endParaRPr lang="de-DE" sz="2400" dirty="0"/>
          </a:p>
        </p:txBody>
      </p:sp>
      <p:sp>
        <p:nvSpPr>
          <p:cNvPr id="12" name="Titel 1">
            <a:extLst>
              <a:ext uri="{FF2B5EF4-FFF2-40B4-BE49-F238E27FC236}">
                <a16:creationId xmlns:a16="http://schemas.microsoft.com/office/drawing/2014/main" id="{B234EAE8-7F05-1CCA-9736-5AD1B18339E9}"/>
              </a:ext>
            </a:extLst>
          </p:cNvPr>
          <p:cNvSpPr txBox="1">
            <a:spLocks/>
          </p:cNvSpPr>
          <p:nvPr/>
        </p:nvSpPr>
        <p:spPr>
          <a:xfrm>
            <a:off x="6095366" y="585484"/>
            <a:ext cx="52230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de-DE" sz="2400" b="1" dirty="0"/>
              <a:t>3DGS</a:t>
            </a:r>
            <a:endParaRPr lang="de-DE" sz="2400" dirty="0"/>
          </a:p>
        </p:txBody>
      </p:sp>
      <p:sp>
        <p:nvSpPr>
          <p:cNvPr id="13" name="Titel 1">
            <a:extLst>
              <a:ext uri="{FF2B5EF4-FFF2-40B4-BE49-F238E27FC236}">
                <a16:creationId xmlns:a16="http://schemas.microsoft.com/office/drawing/2014/main" id="{3CD8AE6F-C7E2-BA40-97C2-BE403DE20BD2}"/>
              </a:ext>
            </a:extLst>
          </p:cNvPr>
          <p:cNvSpPr txBox="1">
            <a:spLocks/>
          </p:cNvSpPr>
          <p:nvPr/>
        </p:nvSpPr>
        <p:spPr>
          <a:xfrm>
            <a:off x="950780" y="585483"/>
            <a:ext cx="102441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2400" b="1" dirty="0"/>
              <a:t>vs.</a:t>
            </a:r>
            <a:endParaRPr lang="de-DE" sz="2400" dirty="0"/>
          </a:p>
        </p:txBody>
      </p:sp>
    </p:spTree>
    <p:extLst>
      <p:ext uri="{BB962C8B-B14F-4D97-AF65-F5344CB8AC3E}">
        <p14:creationId xmlns:p14="http://schemas.microsoft.com/office/powerpoint/2010/main" val="364764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279CF-0E63-3FF3-A5F0-52087967F7C0}"/>
              </a:ext>
            </a:extLst>
          </p:cNvPr>
          <p:cNvSpPr>
            <a:spLocks noGrp="1"/>
          </p:cNvSpPr>
          <p:nvPr>
            <p:ph idx="1"/>
          </p:nvPr>
        </p:nvSpPr>
        <p:spPr>
          <a:xfrm>
            <a:off x="838200" y="3063789"/>
            <a:ext cx="10515600" cy="3113173"/>
          </a:xfrm>
        </p:spPr>
        <p:txBody>
          <a:bodyPr/>
          <a:lstStyle/>
          <a:p>
            <a:r>
              <a:rPr lang="en-US" dirty="0"/>
              <a:t>Limitations: “fuzzy” representation, hard to determine geometry of the scene.</a:t>
            </a:r>
            <a:endParaRPr lang="en-ID" dirty="0"/>
          </a:p>
          <a:p>
            <a:endParaRPr lang="en-US" dirty="0"/>
          </a:p>
        </p:txBody>
      </p:sp>
      <p:pic>
        <p:nvPicPr>
          <p:cNvPr id="4" name="Picture 3">
            <a:extLst>
              <a:ext uri="{FF2B5EF4-FFF2-40B4-BE49-F238E27FC236}">
                <a16:creationId xmlns:a16="http://schemas.microsoft.com/office/drawing/2014/main" id="{DBFC9568-A8A6-C971-2C2E-3745A9496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DEF05F64-6461-C869-C194-1DDA81A6FB07}"/>
              </a:ext>
            </a:extLst>
          </p:cNvPr>
          <p:cNvSpPr>
            <a:spLocks noGrp="1"/>
          </p:cNvSpPr>
          <p:nvPr>
            <p:ph type="title"/>
          </p:nvPr>
        </p:nvSpPr>
        <p:spPr>
          <a:xfrm>
            <a:off x="838200" y="365125"/>
            <a:ext cx="10515600" cy="1325563"/>
          </a:xfrm>
        </p:spPr>
        <p:txBody>
          <a:bodyPr/>
          <a:lstStyle/>
          <a:p>
            <a:r>
              <a:rPr lang="de-DE" b="1" dirty="0"/>
              <a:t>Motivation – </a:t>
            </a:r>
            <a:r>
              <a:rPr lang="de-DE" dirty="0"/>
              <a:t>3D Gaussian Splatting</a:t>
            </a:r>
          </a:p>
        </p:txBody>
      </p:sp>
      <p:grpSp>
        <p:nvGrpSpPr>
          <p:cNvPr id="6" name="Group 5">
            <a:extLst>
              <a:ext uri="{FF2B5EF4-FFF2-40B4-BE49-F238E27FC236}">
                <a16:creationId xmlns:a16="http://schemas.microsoft.com/office/drawing/2014/main" id="{65C954CE-9FBB-09E3-7E01-239C15E4685E}"/>
              </a:ext>
            </a:extLst>
          </p:cNvPr>
          <p:cNvGrpSpPr/>
          <p:nvPr/>
        </p:nvGrpSpPr>
        <p:grpSpPr>
          <a:xfrm>
            <a:off x="2903316" y="1416434"/>
            <a:ext cx="6385368" cy="1478921"/>
            <a:chOff x="3065441" y="1436754"/>
            <a:chExt cx="6385368" cy="1478921"/>
          </a:xfrm>
        </p:grpSpPr>
        <p:pic>
          <p:nvPicPr>
            <p:cNvPr id="7" name="Picture 6">
              <a:extLst>
                <a:ext uri="{FF2B5EF4-FFF2-40B4-BE49-F238E27FC236}">
                  <a16:creationId xmlns:a16="http://schemas.microsoft.com/office/drawing/2014/main" id="{988EF707-1240-958F-1E9C-0C1BAD846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188" y="1436754"/>
              <a:ext cx="1478921" cy="1478921"/>
            </a:xfrm>
            <a:prstGeom prst="rect">
              <a:avLst/>
            </a:prstGeom>
          </p:spPr>
        </p:pic>
        <p:grpSp>
          <p:nvGrpSpPr>
            <p:cNvPr id="8" name="Group 7">
              <a:extLst>
                <a:ext uri="{FF2B5EF4-FFF2-40B4-BE49-F238E27FC236}">
                  <a16:creationId xmlns:a16="http://schemas.microsoft.com/office/drawing/2014/main" id="{92289763-92F9-F334-5975-56057F9A07C8}"/>
                </a:ext>
              </a:extLst>
            </p:cNvPr>
            <p:cNvGrpSpPr/>
            <p:nvPr/>
          </p:nvGrpSpPr>
          <p:grpSpPr>
            <a:xfrm>
              <a:off x="3065441" y="1675687"/>
              <a:ext cx="6385368" cy="1070501"/>
              <a:chOff x="3065441" y="1675687"/>
              <a:chExt cx="6385368" cy="1070501"/>
            </a:xfrm>
          </p:grpSpPr>
          <p:grpSp>
            <p:nvGrpSpPr>
              <p:cNvPr id="9" name="Group 8">
                <a:extLst>
                  <a:ext uri="{FF2B5EF4-FFF2-40B4-BE49-F238E27FC236}">
                    <a16:creationId xmlns:a16="http://schemas.microsoft.com/office/drawing/2014/main" id="{A7B76F27-B2D4-7B5B-2239-4D678A884561}"/>
                  </a:ext>
                </a:extLst>
              </p:cNvPr>
              <p:cNvGrpSpPr/>
              <p:nvPr/>
            </p:nvGrpSpPr>
            <p:grpSpPr>
              <a:xfrm>
                <a:off x="4202411" y="1675687"/>
                <a:ext cx="5248398" cy="1070501"/>
                <a:chOff x="3449124" y="1596356"/>
                <a:chExt cx="5248398" cy="1070501"/>
              </a:xfrm>
            </p:grpSpPr>
            <p:pic>
              <p:nvPicPr>
                <p:cNvPr id="16" name="Picture 15">
                  <a:extLst>
                    <a:ext uri="{FF2B5EF4-FFF2-40B4-BE49-F238E27FC236}">
                      <a16:creationId xmlns:a16="http://schemas.microsoft.com/office/drawing/2014/main" id="{D406A1B7-CD9E-3814-93AF-BA999419AA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9124" y="1954948"/>
                  <a:ext cx="305140" cy="305140"/>
                </a:xfrm>
                <a:prstGeom prst="rect">
                  <a:avLst/>
                </a:prstGeom>
              </p:spPr>
            </p:pic>
            <p:pic>
              <p:nvPicPr>
                <p:cNvPr id="17" name="Picture 16">
                  <a:extLst>
                    <a:ext uri="{FF2B5EF4-FFF2-40B4-BE49-F238E27FC236}">
                      <a16:creationId xmlns:a16="http://schemas.microsoft.com/office/drawing/2014/main" id="{5057295D-8F87-DFDF-B6CC-D240C783FC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0428" y="1944314"/>
                  <a:ext cx="305140" cy="305140"/>
                </a:xfrm>
                <a:prstGeom prst="rect">
                  <a:avLst/>
                </a:prstGeom>
              </p:spPr>
            </p:pic>
            <p:pic>
              <p:nvPicPr>
                <p:cNvPr id="18" name="Picture 17">
                  <a:extLst>
                    <a:ext uri="{FF2B5EF4-FFF2-40B4-BE49-F238E27FC236}">
                      <a16:creationId xmlns:a16="http://schemas.microsoft.com/office/drawing/2014/main" id="{0FAA23BF-5F22-A1F4-2681-230A08D90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043" y="1944314"/>
                  <a:ext cx="305140" cy="305140"/>
                </a:xfrm>
                <a:prstGeom prst="rect">
                  <a:avLst/>
                </a:prstGeom>
              </p:spPr>
            </p:pic>
            <p:pic>
              <p:nvPicPr>
                <p:cNvPr id="19" name="Picture 18">
                  <a:extLst>
                    <a:ext uri="{FF2B5EF4-FFF2-40B4-BE49-F238E27FC236}">
                      <a16:creationId xmlns:a16="http://schemas.microsoft.com/office/drawing/2014/main" id="{DB7456D3-C539-75FB-8B35-C74AE2CEA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021" y="1596356"/>
                  <a:ext cx="1070501" cy="1070501"/>
                </a:xfrm>
                <a:prstGeom prst="rect">
                  <a:avLst/>
                </a:prstGeom>
              </p:spPr>
            </p:pic>
          </p:grpSp>
          <p:pic>
            <p:nvPicPr>
              <p:cNvPr id="10" name="Picture 9">
                <a:extLst>
                  <a:ext uri="{FF2B5EF4-FFF2-40B4-BE49-F238E27FC236}">
                    <a16:creationId xmlns:a16="http://schemas.microsoft.com/office/drawing/2014/main" id="{9482A02C-4F8A-7CCD-AA0E-142F80E388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5441" y="1778159"/>
                <a:ext cx="887434" cy="887434"/>
              </a:xfrm>
              <a:prstGeom prst="rect">
                <a:avLst/>
              </a:prstGeom>
            </p:spPr>
          </p:pic>
        </p:grpSp>
      </p:grpSp>
      <p:pic>
        <p:nvPicPr>
          <p:cNvPr id="20" name="Picture 19">
            <a:extLst>
              <a:ext uri="{FF2B5EF4-FFF2-40B4-BE49-F238E27FC236}">
                <a16:creationId xmlns:a16="http://schemas.microsoft.com/office/drawing/2014/main" id="{7E3FEE61-A9CF-C1D7-54E0-7ECCAA0A5E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4986392" flipV="1">
            <a:off x="1876807" y="3885655"/>
            <a:ext cx="384500" cy="419118"/>
          </a:xfrm>
          <a:prstGeom prst="rect">
            <a:avLst/>
          </a:prstGeom>
        </p:spPr>
      </p:pic>
      <p:sp>
        <p:nvSpPr>
          <p:cNvPr id="21" name="Inhaltsplatzhalter 2">
            <a:extLst>
              <a:ext uri="{FF2B5EF4-FFF2-40B4-BE49-F238E27FC236}">
                <a16:creationId xmlns:a16="http://schemas.microsoft.com/office/drawing/2014/main" id="{6C0CF484-26A6-F676-8242-2150EE32CEED}"/>
              </a:ext>
            </a:extLst>
          </p:cNvPr>
          <p:cNvSpPr txBox="1">
            <a:spLocks/>
          </p:cNvSpPr>
          <p:nvPr/>
        </p:nvSpPr>
        <p:spPr>
          <a:xfrm>
            <a:off x="2438400" y="3947718"/>
            <a:ext cx="8915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dirty="0">
                <a:solidFill>
                  <a:srgbClr val="3070B3"/>
                </a:solidFill>
              </a:rPr>
              <a:t>How to create accurate geometric representation? </a:t>
            </a:r>
          </a:p>
        </p:txBody>
      </p:sp>
      <p:sp>
        <p:nvSpPr>
          <p:cNvPr id="23" name="TextBox 22">
            <a:extLst>
              <a:ext uri="{FF2B5EF4-FFF2-40B4-BE49-F238E27FC236}">
                <a16:creationId xmlns:a16="http://schemas.microsoft.com/office/drawing/2014/main" id="{9428BA8F-04C2-16A2-669C-3828D053F5BC}"/>
              </a:ext>
            </a:extLst>
          </p:cNvPr>
          <p:cNvSpPr txBox="1"/>
          <p:nvPr/>
        </p:nvSpPr>
        <p:spPr>
          <a:xfrm>
            <a:off x="3048000" y="4943666"/>
            <a:ext cx="6096000" cy="461665"/>
          </a:xfrm>
          <a:prstGeom prst="rect">
            <a:avLst/>
          </a:prstGeom>
          <a:noFill/>
        </p:spPr>
        <p:txBody>
          <a:bodyPr wrap="square">
            <a:spAutoFit/>
          </a:bodyPr>
          <a:lstStyle/>
          <a:p>
            <a:pPr marL="0" indent="0" algn="ctr">
              <a:buNone/>
            </a:pPr>
            <a:r>
              <a:rPr lang="de-DE" sz="2400" dirty="0">
                <a:solidFill>
                  <a:srgbClr val="3070B3"/>
                </a:solidFill>
              </a:rPr>
              <a:t>How to identify depth accurately?</a:t>
            </a:r>
          </a:p>
        </p:txBody>
      </p:sp>
      <p:pic>
        <p:nvPicPr>
          <p:cNvPr id="24" name="Picture 23">
            <a:extLst>
              <a:ext uri="{FF2B5EF4-FFF2-40B4-BE49-F238E27FC236}">
                <a16:creationId xmlns:a16="http://schemas.microsoft.com/office/drawing/2014/main" id="{DDB43672-98E6-F1F6-FCEC-B691A42EF8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943430" y="4471374"/>
            <a:ext cx="305140" cy="305140"/>
          </a:xfrm>
          <a:prstGeom prst="rect">
            <a:avLst/>
          </a:prstGeom>
        </p:spPr>
      </p:pic>
      <p:sp>
        <p:nvSpPr>
          <p:cNvPr id="25" name="TextBox 24">
            <a:extLst>
              <a:ext uri="{FF2B5EF4-FFF2-40B4-BE49-F238E27FC236}">
                <a16:creationId xmlns:a16="http://schemas.microsoft.com/office/drawing/2014/main" id="{A2E22696-C65A-45EB-26E8-84409880098B}"/>
              </a:ext>
            </a:extLst>
          </p:cNvPr>
          <p:cNvSpPr txBox="1"/>
          <p:nvPr/>
        </p:nvSpPr>
        <p:spPr>
          <a:xfrm>
            <a:off x="2625978" y="2691545"/>
            <a:ext cx="1442110" cy="276999"/>
          </a:xfrm>
          <a:prstGeom prst="rect">
            <a:avLst/>
          </a:prstGeom>
          <a:noFill/>
        </p:spPr>
        <p:txBody>
          <a:bodyPr wrap="square" rtlCol="0">
            <a:spAutoFit/>
          </a:bodyPr>
          <a:lstStyle/>
          <a:p>
            <a:pPr algn="ctr"/>
            <a:r>
              <a:rPr lang="en-US" sz="1200" dirty="0" err="1"/>
              <a:t>SfM</a:t>
            </a:r>
            <a:r>
              <a:rPr lang="en-US" sz="1200" dirty="0"/>
              <a:t> points</a:t>
            </a:r>
            <a:endParaRPr lang="en-ID" sz="1200" dirty="0"/>
          </a:p>
        </p:txBody>
      </p:sp>
      <p:sp>
        <p:nvSpPr>
          <p:cNvPr id="26" name="TextBox 25">
            <a:extLst>
              <a:ext uri="{FF2B5EF4-FFF2-40B4-BE49-F238E27FC236}">
                <a16:creationId xmlns:a16="http://schemas.microsoft.com/office/drawing/2014/main" id="{D8083A3E-575D-556A-8489-4AE3C94F3A33}"/>
              </a:ext>
            </a:extLst>
          </p:cNvPr>
          <p:cNvSpPr txBox="1"/>
          <p:nvPr/>
        </p:nvSpPr>
        <p:spPr>
          <a:xfrm>
            <a:off x="4455651" y="2701804"/>
            <a:ext cx="1442110" cy="276999"/>
          </a:xfrm>
          <a:prstGeom prst="rect">
            <a:avLst/>
          </a:prstGeom>
          <a:noFill/>
        </p:spPr>
        <p:txBody>
          <a:bodyPr wrap="square" rtlCol="0">
            <a:spAutoFit/>
          </a:bodyPr>
          <a:lstStyle/>
          <a:p>
            <a:pPr algn="ctr"/>
            <a:r>
              <a:rPr lang="en-US" sz="1200" dirty="0"/>
              <a:t>3D Gaussians</a:t>
            </a:r>
            <a:endParaRPr lang="en-ID" sz="1200" dirty="0"/>
          </a:p>
        </p:txBody>
      </p:sp>
      <p:sp>
        <p:nvSpPr>
          <p:cNvPr id="27" name="TextBox 26">
            <a:extLst>
              <a:ext uri="{FF2B5EF4-FFF2-40B4-BE49-F238E27FC236}">
                <a16:creationId xmlns:a16="http://schemas.microsoft.com/office/drawing/2014/main" id="{FAEE0B54-CAC9-3965-9F4D-4624E1FE7916}"/>
              </a:ext>
            </a:extLst>
          </p:cNvPr>
          <p:cNvSpPr txBox="1"/>
          <p:nvPr/>
        </p:nvSpPr>
        <p:spPr>
          <a:xfrm>
            <a:off x="6240930" y="2708072"/>
            <a:ext cx="1442110" cy="276999"/>
          </a:xfrm>
          <a:prstGeom prst="rect">
            <a:avLst/>
          </a:prstGeom>
          <a:noFill/>
        </p:spPr>
        <p:txBody>
          <a:bodyPr wrap="square" rtlCol="0">
            <a:spAutoFit/>
          </a:bodyPr>
          <a:lstStyle/>
          <a:p>
            <a:pPr algn="ctr"/>
            <a:r>
              <a:rPr lang="en-US" sz="1200" dirty="0"/>
              <a:t>optimization</a:t>
            </a:r>
            <a:endParaRPr lang="en-ID" sz="1200" dirty="0"/>
          </a:p>
        </p:txBody>
      </p:sp>
      <p:sp>
        <p:nvSpPr>
          <p:cNvPr id="29" name="TextBox 28">
            <a:extLst>
              <a:ext uri="{FF2B5EF4-FFF2-40B4-BE49-F238E27FC236}">
                <a16:creationId xmlns:a16="http://schemas.microsoft.com/office/drawing/2014/main" id="{0A68B23C-1F4C-0093-3B71-16687B7F9504}"/>
              </a:ext>
            </a:extLst>
          </p:cNvPr>
          <p:cNvSpPr txBox="1"/>
          <p:nvPr/>
        </p:nvSpPr>
        <p:spPr>
          <a:xfrm>
            <a:off x="8032378" y="2706871"/>
            <a:ext cx="1442110" cy="276999"/>
          </a:xfrm>
          <a:prstGeom prst="rect">
            <a:avLst/>
          </a:prstGeom>
          <a:noFill/>
        </p:spPr>
        <p:txBody>
          <a:bodyPr wrap="square" rtlCol="0">
            <a:spAutoFit/>
          </a:bodyPr>
          <a:lstStyle/>
          <a:p>
            <a:pPr algn="ctr"/>
            <a:r>
              <a:rPr lang="en-US" sz="1200" dirty="0"/>
              <a:t>rasterizer</a:t>
            </a:r>
            <a:endParaRPr lang="en-ID" sz="1200" dirty="0"/>
          </a:p>
        </p:txBody>
      </p:sp>
      <p:pic>
        <p:nvPicPr>
          <p:cNvPr id="22" name="Picture 21">
            <a:extLst>
              <a:ext uri="{FF2B5EF4-FFF2-40B4-BE49-F238E27FC236}">
                <a16:creationId xmlns:a16="http://schemas.microsoft.com/office/drawing/2014/main" id="{9158F6A8-BAB0-74B2-9511-E84B8BE14B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6017" y="1710452"/>
            <a:ext cx="944981" cy="944981"/>
          </a:xfrm>
          <a:prstGeom prst="rect">
            <a:avLst/>
          </a:prstGeom>
        </p:spPr>
      </p:pic>
    </p:spTree>
    <p:extLst>
      <p:ext uri="{BB962C8B-B14F-4D97-AF65-F5344CB8AC3E}">
        <p14:creationId xmlns:p14="http://schemas.microsoft.com/office/powerpoint/2010/main" val="233797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806BC-1BCC-678E-99FB-692156E58075}"/>
            </a:ext>
          </a:extLst>
        </p:cNvPr>
        <p:cNvGrpSpPr/>
        <p:nvPr/>
      </p:nvGrpSpPr>
      <p:grpSpPr>
        <a:xfrm>
          <a:off x="0" y="0"/>
          <a:ext cx="0" cy="0"/>
          <a:chOff x="0" y="0"/>
          <a:chExt cx="0" cy="0"/>
        </a:xfrm>
      </p:grpSpPr>
      <p:grpSp>
        <p:nvGrpSpPr>
          <p:cNvPr id="31" name="Group 30">
            <a:extLst>
              <a:ext uri="{FF2B5EF4-FFF2-40B4-BE49-F238E27FC236}">
                <a16:creationId xmlns:a16="http://schemas.microsoft.com/office/drawing/2014/main" id="{871B72B7-9E55-F884-38AB-43F7FD7C86BF}"/>
              </a:ext>
            </a:extLst>
          </p:cNvPr>
          <p:cNvGrpSpPr/>
          <p:nvPr/>
        </p:nvGrpSpPr>
        <p:grpSpPr>
          <a:xfrm>
            <a:off x="-5048836" y="4757302"/>
            <a:ext cx="12192000" cy="461665"/>
            <a:chOff x="5861" y="4101611"/>
            <a:chExt cx="12192000" cy="461665"/>
          </a:xfrm>
        </p:grpSpPr>
        <p:sp>
          <p:nvSpPr>
            <p:cNvPr id="28" name="Rectangle 27">
              <a:extLst>
                <a:ext uri="{FF2B5EF4-FFF2-40B4-BE49-F238E27FC236}">
                  <a16:creationId xmlns:a16="http://schemas.microsoft.com/office/drawing/2014/main" id="{81989C40-1688-FD55-70E9-A61C32D43760}"/>
                </a:ext>
              </a:extLst>
            </p:cNvPr>
            <p:cNvSpPr/>
            <p:nvPr/>
          </p:nvSpPr>
          <p:spPr>
            <a:xfrm>
              <a:off x="5867400" y="4108140"/>
              <a:ext cx="457200" cy="447040"/>
            </a:xfrm>
            <a:prstGeom prst="rect">
              <a:avLst/>
            </a:prstGeom>
            <a:solidFill>
              <a:srgbClr val="3070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7F154B60-AC91-D142-C230-6E240AC31411}"/>
                </a:ext>
              </a:extLst>
            </p:cNvPr>
            <p:cNvSpPr txBox="1"/>
            <p:nvPr/>
          </p:nvSpPr>
          <p:spPr>
            <a:xfrm>
              <a:off x="5861" y="4101611"/>
              <a:ext cx="12192000" cy="461665"/>
            </a:xfrm>
            <a:prstGeom prst="rect">
              <a:avLst/>
            </a:prstGeom>
            <a:noFill/>
            <a:ln>
              <a:noFill/>
            </a:ln>
          </p:spPr>
          <p:txBody>
            <a:bodyPr wrap="square">
              <a:spAutoFit/>
            </a:bodyPr>
            <a:lstStyle/>
            <a:p>
              <a:pPr algn="ctr"/>
              <a:r>
                <a:rPr lang="en-US" sz="2400" b="1" dirty="0">
                  <a:solidFill>
                    <a:schemeClr val="bg1"/>
                  </a:solidFill>
                </a:rPr>
                <a:t>2</a:t>
              </a:r>
              <a:endParaRPr lang="en-ID" sz="2400" b="1" dirty="0">
                <a:solidFill>
                  <a:schemeClr val="bg1"/>
                </a:solidFill>
              </a:endParaRPr>
            </a:p>
          </p:txBody>
        </p:sp>
      </p:grpSp>
      <p:grpSp>
        <p:nvGrpSpPr>
          <p:cNvPr id="29" name="Group 28">
            <a:extLst>
              <a:ext uri="{FF2B5EF4-FFF2-40B4-BE49-F238E27FC236}">
                <a16:creationId xmlns:a16="http://schemas.microsoft.com/office/drawing/2014/main" id="{C947F1D0-A762-0F51-5566-E7E985373516}"/>
              </a:ext>
            </a:extLst>
          </p:cNvPr>
          <p:cNvGrpSpPr/>
          <p:nvPr/>
        </p:nvGrpSpPr>
        <p:grpSpPr>
          <a:xfrm>
            <a:off x="-5052646" y="3050419"/>
            <a:ext cx="12192000" cy="461665"/>
            <a:chOff x="0" y="1484005"/>
            <a:chExt cx="12192000" cy="461665"/>
          </a:xfrm>
        </p:grpSpPr>
        <p:sp>
          <p:nvSpPr>
            <p:cNvPr id="2" name="Rectangle 1">
              <a:extLst>
                <a:ext uri="{FF2B5EF4-FFF2-40B4-BE49-F238E27FC236}">
                  <a16:creationId xmlns:a16="http://schemas.microsoft.com/office/drawing/2014/main" id="{E8CDA661-2520-C5D1-77BD-A8ACF232F519}"/>
                </a:ext>
              </a:extLst>
            </p:cNvPr>
            <p:cNvSpPr/>
            <p:nvPr/>
          </p:nvSpPr>
          <p:spPr>
            <a:xfrm>
              <a:off x="5867400" y="1490683"/>
              <a:ext cx="457200" cy="447040"/>
            </a:xfrm>
            <a:prstGeom prst="rect">
              <a:avLst/>
            </a:prstGeom>
            <a:solidFill>
              <a:srgbClr val="3070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5A751B80-668A-4D8D-2EEF-8013D1EC84DF}"/>
                </a:ext>
              </a:extLst>
            </p:cNvPr>
            <p:cNvSpPr txBox="1"/>
            <p:nvPr/>
          </p:nvSpPr>
          <p:spPr>
            <a:xfrm>
              <a:off x="0" y="1484005"/>
              <a:ext cx="12192000" cy="461665"/>
            </a:xfrm>
            <a:prstGeom prst="rect">
              <a:avLst/>
            </a:prstGeom>
            <a:noFill/>
            <a:ln>
              <a:noFill/>
            </a:ln>
          </p:spPr>
          <p:txBody>
            <a:bodyPr wrap="square">
              <a:spAutoFit/>
            </a:bodyPr>
            <a:lstStyle/>
            <a:p>
              <a:pPr algn="ctr"/>
              <a:r>
                <a:rPr lang="en-US" sz="2400" b="1" dirty="0">
                  <a:solidFill>
                    <a:schemeClr val="bg1"/>
                  </a:solidFill>
                </a:rPr>
                <a:t>1</a:t>
              </a:r>
              <a:endParaRPr lang="en-ID" sz="2400" b="1" dirty="0">
                <a:solidFill>
                  <a:schemeClr val="bg1"/>
                </a:solidFill>
              </a:endParaRPr>
            </a:p>
          </p:txBody>
        </p:sp>
      </p:grpSp>
      <p:sp>
        <p:nvSpPr>
          <p:cNvPr id="26" name="Rectangle 25">
            <a:extLst>
              <a:ext uri="{FF2B5EF4-FFF2-40B4-BE49-F238E27FC236}">
                <a16:creationId xmlns:a16="http://schemas.microsoft.com/office/drawing/2014/main" id="{D0CA801A-743A-6192-BE53-2658FAF7A9C6}"/>
              </a:ext>
            </a:extLst>
          </p:cNvPr>
          <p:cNvSpPr/>
          <p:nvPr/>
        </p:nvSpPr>
        <p:spPr>
          <a:xfrm>
            <a:off x="838200" y="1785532"/>
            <a:ext cx="10515600" cy="1694085"/>
          </a:xfrm>
          <a:prstGeom prst="rect">
            <a:avLst/>
          </a:prstGeom>
          <a:noFill/>
          <a:ln w="57150">
            <a:solidFill>
              <a:srgbClr val="3070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75443F56-FABE-03B1-71AE-08C34CB7F3B8}"/>
              </a:ext>
            </a:extLst>
          </p:cNvPr>
          <p:cNvSpPr>
            <a:spLocks noGrp="1"/>
          </p:cNvSpPr>
          <p:nvPr>
            <p:ph idx="1"/>
          </p:nvPr>
        </p:nvSpPr>
        <p:spPr>
          <a:xfrm>
            <a:off x="996462" y="1920448"/>
            <a:ext cx="10199076" cy="1465385"/>
          </a:xfrm>
        </p:spPr>
        <p:txBody>
          <a:bodyPr/>
          <a:lstStyle/>
          <a:p>
            <a:pPr marL="0" indent="0" algn="just">
              <a:buNone/>
            </a:pPr>
            <a:r>
              <a:rPr lang="en-US" dirty="0"/>
              <a:t>Review mechanisms of current available state-of-art methods for depth estimation:</a:t>
            </a:r>
          </a:p>
          <a:p>
            <a:pPr marL="0" indent="0" algn="ctr">
              <a:buNone/>
            </a:pPr>
            <a:r>
              <a:rPr lang="en-US" dirty="0"/>
              <a:t>MDE models vs. Gaussian Splatting derivatives</a:t>
            </a:r>
          </a:p>
        </p:txBody>
      </p:sp>
      <p:pic>
        <p:nvPicPr>
          <p:cNvPr id="4" name="Picture 3">
            <a:extLst>
              <a:ext uri="{FF2B5EF4-FFF2-40B4-BE49-F238E27FC236}">
                <a16:creationId xmlns:a16="http://schemas.microsoft.com/office/drawing/2014/main" id="{4FDDFF2C-BBB3-0E06-EACE-A8F8AB7AE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D360F677-1471-77AA-E60B-EE4B9C0A4537}"/>
              </a:ext>
            </a:extLst>
          </p:cNvPr>
          <p:cNvSpPr>
            <a:spLocks noGrp="1"/>
          </p:cNvSpPr>
          <p:nvPr>
            <p:ph type="title"/>
          </p:nvPr>
        </p:nvSpPr>
        <p:spPr>
          <a:xfrm>
            <a:off x="838200" y="365125"/>
            <a:ext cx="10515600" cy="1325563"/>
          </a:xfrm>
        </p:spPr>
        <p:txBody>
          <a:bodyPr/>
          <a:lstStyle/>
          <a:p>
            <a:r>
              <a:rPr lang="de-DE" b="1" dirty="0"/>
              <a:t>Contribution</a:t>
            </a:r>
            <a:endParaRPr lang="de-DE" dirty="0"/>
          </a:p>
        </p:txBody>
      </p:sp>
      <p:sp>
        <p:nvSpPr>
          <p:cNvPr id="30" name="Rectangle 29">
            <a:extLst>
              <a:ext uri="{FF2B5EF4-FFF2-40B4-BE49-F238E27FC236}">
                <a16:creationId xmlns:a16="http://schemas.microsoft.com/office/drawing/2014/main" id="{7040385B-12E8-1A45-CBAF-4182996266AF}"/>
              </a:ext>
            </a:extLst>
          </p:cNvPr>
          <p:cNvSpPr/>
          <p:nvPr/>
        </p:nvSpPr>
        <p:spPr>
          <a:xfrm>
            <a:off x="838201" y="3485375"/>
            <a:ext cx="10515600" cy="1694085"/>
          </a:xfrm>
          <a:prstGeom prst="rect">
            <a:avLst/>
          </a:prstGeom>
          <a:noFill/>
          <a:ln w="57150">
            <a:solidFill>
              <a:srgbClr val="3070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Content Placeholder 2">
            <a:extLst>
              <a:ext uri="{FF2B5EF4-FFF2-40B4-BE49-F238E27FC236}">
                <a16:creationId xmlns:a16="http://schemas.microsoft.com/office/drawing/2014/main" id="{A210C69B-744A-BD09-2B94-578A9629E780}"/>
              </a:ext>
            </a:extLst>
          </p:cNvPr>
          <p:cNvSpPr txBox="1">
            <a:spLocks/>
          </p:cNvSpPr>
          <p:nvPr/>
        </p:nvSpPr>
        <p:spPr>
          <a:xfrm>
            <a:off x="996462" y="3799468"/>
            <a:ext cx="10199076" cy="1465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Provide statistical and visual comparison of select MDE and Gaussian Splatting models </a:t>
            </a:r>
          </a:p>
        </p:txBody>
      </p:sp>
    </p:spTree>
    <p:extLst>
      <p:ext uri="{BB962C8B-B14F-4D97-AF65-F5344CB8AC3E}">
        <p14:creationId xmlns:p14="http://schemas.microsoft.com/office/powerpoint/2010/main" val="352983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F3955-2190-7517-DC74-56DBBBA662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E31B7-3A5C-978A-9D85-53B590CE08BF}"/>
              </a:ext>
            </a:extLst>
          </p:cNvPr>
          <p:cNvSpPr>
            <a:spLocks noGrp="1"/>
          </p:cNvSpPr>
          <p:nvPr>
            <p:ph idx="1"/>
          </p:nvPr>
        </p:nvSpPr>
        <p:spPr>
          <a:xfrm>
            <a:off x="838200" y="3410156"/>
            <a:ext cx="10515600" cy="3113173"/>
          </a:xfrm>
        </p:spPr>
        <p:txBody>
          <a:bodyPr/>
          <a:lstStyle/>
          <a:p>
            <a:pPr algn="just"/>
            <a:r>
              <a:rPr lang="de-DE" dirty="0"/>
              <a:t>Pioneering MDE model: combines Relative Depth Estimation and Metric Depth Estimation</a:t>
            </a:r>
          </a:p>
          <a:p>
            <a:pPr algn="just"/>
            <a:r>
              <a:rPr lang="de-DE" dirty="0"/>
              <a:t>better generalization ability, high accuracy, zero-shot capability</a:t>
            </a:r>
          </a:p>
          <a:p>
            <a:endParaRPr lang="en-US" dirty="0"/>
          </a:p>
        </p:txBody>
      </p:sp>
      <p:pic>
        <p:nvPicPr>
          <p:cNvPr id="4" name="Picture 3">
            <a:extLst>
              <a:ext uri="{FF2B5EF4-FFF2-40B4-BE49-F238E27FC236}">
                <a16:creationId xmlns:a16="http://schemas.microsoft.com/office/drawing/2014/main" id="{C64FC1B5-9E08-9908-DE22-346E809EF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27F5709D-D358-DEBD-6CC3-0262399FF72F}"/>
              </a:ext>
            </a:extLst>
          </p:cNvPr>
          <p:cNvSpPr>
            <a:spLocks noGrp="1"/>
          </p:cNvSpPr>
          <p:nvPr>
            <p:ph type="title"/>
          </p:nvPr>
        </p:nvSpPr>
        <p:spPr>
          <a:xfrm>
            <a:off x="838200" y="365125"/>
            <a:ext cx="10515600" cy="1325563"/>
          </a:xfrm>
        </p:spPr>
        <p:txBody>
          <a:bodyPr/>
          <a:lstStyle/>
          <a:p>
            <a:r>
              <a:rPr lang="de-DE" b="1" dirty="0"/>
              <a:t>Model Overview – </a:t>
            </a:r>
            <a:r>
              <a:rPr lang="de-DE" dirty="0"/>
              <a:t>MDE: ZoeDepth</a:t>
            </a:r>
          </a:p>
        </p:txBody>
      </p:sp>
      <p:grpSp>
        <p:nvGrpSpPr>
          <p:cNvPr id="26" name="Group 25">
            <a:extLst>
              <a:ext uri="{FF2B5EF4-FFF2-40B4-BE49-F238E27FC236}">
                <a16:creationId xmlns:a16="http://schemas.microsoft.com/office/drawing/2014/main" id="{AE202DDB-549B-9DDE-5689-ED2471E88061}"/>
              </a:ext>
            </a:extLst>
          </p:cNvPr>
          <p:cNvGrpSpPr/>
          <p:nvPr/>
        </p:nvGrpSpPr>
        <p:grpSpPr>
          <a:xfrm>
            <a:off x="4234161" y="1588899"/>
            <a:ext cx="3418537" cy="1460142"/>
            <a:chOff x="2932539" y="1452669"/>
            <a:chExt cx="3418537" cy="1460142"/>
          </a:xfrm>
        </p:grpSpPr>
        <p:pic>
          <p:nvPicPr>
            <p:cNvPr id="2" name="Picture 1">
              <a:extLst>
                <a:ext uri="{FF2B5EF4-FFF2-40B4-BE49-F238E27FC236}">
                  <a16:creationId xmlns:a16="http://schemas.microsoft.com/office/drawing/2014/main" id="{9A0EBE52-5A35-FE32-B0D7-39148C9422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539" y="1452669"/>
              <a:ext cx="1460142" cy="1460142"/>
            </a:xfrm>
            <a:prstGeom prst="rect">
              <a:avLst/>
            </a:prstGeom>
          </p:spPr>
        </p:pic>
        <p:pic>
          <p:nvPicPr>
            <p:cNvPr id="16" name="Picture 15">
              <a:extLst>
                <a:ext uri="{FF2B5EF4-FFF2-40B4-BE49-F238E27FC236}">
                  <a16:creationId xmlns:a16="http://schemas.microsoft.com/office/drawing/2014/main" id="{0F72531B-7CD6-BB37-0134-75AACA86D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2881" y="2072098"/>
              <a:ext cx="305140" cy="305140"/>
            </a:xfrm>
            <a:prstGeom prst="rect">
              <a:avLst/>
            </a:prstGeom>
          </p:spPr>
        </p:pic>
        <p:pic>
          <p:nvPicPr>
            <p:cNvPr id="25" name="Picture 24">
              <a:extLst>
                <a:ext uri="{FF2B5EF4-FFF2-40B4-BE49-F238E27FC236}">
                  <a16:creationId xmlns:a16="http://schemas.microsoft.com/office/drawing/2014/main" id="{61F51D8C-6CAB-412D-4535-6045A68B27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8221" y="1606312"/>
              <a:ext cx="1152855" cy="1152855"/>
            </a:xfrm>
            <a:prstGeom prst="rect">
              <a:avLst/>
            </a:prstGeom>
          </p:spPr>
        </p:pic>
      </p:grpSp>
      <p:sp>
        <p:nvSpPr>
          <p:cNvPr id="27" name="TextBox 26">
            <a:extLst>
              <a:ext uri="{FF2B5EF4-FFF2-40B4-BE49-F238E27FC236}">
                <a16:creationId xmlns:a16="http://schemas.microsoft.com/office/drawing/2014/main" id="{147E63D1-F93D-37BF-7F5A-BE51E23CC6B9}"/>
              </a:ext>
            </a:extLst>
          </p:cNvPr>
          <p:cNvSpPr txBox="1"/>
          <p:nvPr/>
        </p:nvSpPr>
        <p:spPr>
          <a:xfrm>
            <a:off x="4234161" y="2914462"/>
            <a:ext cx="1442110" cy="461665"/>
          </a:xfrm>
          <a:prstGeom prst="rect">
            <a:avLst/>
          </a:prstGeom>
          <a:noFill/>
        </p:spPr>
        <p:txBody>
          <a:bodyPr wrap="square" rtlCol="0">
            <a:spAutoFit/>
          </a:bodyPr>
          <a:lstStyle/>
          <a:p>
            <a:pPr algn="ctr"/>
            <a:r>
              <a:rPr lang="en-US" sz="1200" dirty="0"/>
              <a:t>pre-training:</a:t>
            </a:r>
          </a:p>
          <a:p>
            <a:pPr algn="ctr"/>
            <a:r>
              <a:rPr lang="en-US" sz="1200" dirty="0"/>
              <a:t>encoder-decoder</a:t>
            </a:r>
            <a:endParaRPr lang="en-ID" sz="1200" dirty="0"/>
          </a:p>
        </p:txBody>
      </p:sp>
      <p:sp>
        <p:nvSpPr>
          <p:cNvPr id="28" name="TextBox 27">
            <a:extLst>
              <a:ext uri="{FF2B5EF4-FFF2-40B4-BE49-F238E27FC236}">
                <a16:creationId xmlns:a16="http://schemas.microsoft.com/office/drawing/2014/main" id="{04B8085E-2657-42AE-2921-F81A3D75B415}"/>
              </a:ext>
            </a:extLst>
          </p:cNvPr>
          <p:cNvSpPr txBox="1"/>
          <p:nvPr/>
        </p:nvSpPr>
        <p:spPr>
          <a:xfrm>
            <a:off x="6249643" y="2928958"/>
            <a:ext cx="1442110" cy="276999"/>
          </a:xfrm>
          <a:prstGeom prst="rect">
            <a:avLst/>
          </a:prstGeom>
          <a:noFill/>
        </p:spPr>
        <p:txBody>
          <a:bodyPr wrap="square" rtlCol="0">
            <a:spAutoFit/>
          </a:bodyPr>
          <a:lstStyle/>
          <a:p>
            <a:pPr algn="ctr"/>
            <a:r>
              <a:rPr lang="en-US" sz="1200" dirty="0"/>
              <a:t>Fine-tuning</a:t>
            </a:r>
            <a:endParaRPr lang="en-ID" sz="1200" dirty="0"/>
          </a:p>
        </p:txBody>
      </p:sp>
    </p:spTree>
    <p:extLst>
      <p:ext uri="{BB962C8B-B14F-4D97-AF65-F5344CB8AC3E}">
        <p14:creationId xmlns:p14="http://schemas.microsoft.com/office/powerpoint/2010/main" val="228422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DF9FB-DCE8-F758-2DB5-EF42E0AFCE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DA352-478A-FB7D-9C85-D8E2A0933391}"/>
              </a:ext>
            </a:extLst>
          </p:cNvPr>
          <p:cNvSpPr>
            <a:spLocks noGrp="1"/>
          </p:cNvSpPr>
          <p:nvPr>
            <p:ph idx="1"/>
          </p:nvPr>
        </p:nvSpPr>
        <p:spPr>
          <a:xfrm>
            <a:off x="838200" y="1690688"/>
            <a:ext cx="10515600" cy="4832641"/>
          </a:xfrm>
        </p:spPr>
        <p:txBody>
          <a:bodyPr/>
          <a:lstStyle/>
          <a:p>
            <a:pPr algn="just"/>
            <a:r>
              <a:rPr lang="de-DE" b="1" dirty="0"/>
              <a:t>idea #1</a:t>
            </a:r>
            <a:r>
              <a:rPr lang="de-DE" dirty="0"/>
              <a:t>: use data augmentation tools to develop more complex scenarios as training materials</a:t>
            </a:r>
          </a:p>
          <a:p>
            <a:pPr algn="just"/>
            <a:r>
              <a:rPr lang="de-DE" b="1" dirty="0"/>
              <a:t>idea #2: </a:t>
            </a:r>
            <a:r>
              <a:rPr lang="de-DE" dirty="0"/>
              <a:t>use pre-trained encoders to ensure model inherits rich semantics</a:t>
            </a:r>
            <a:endParaRPr lang="de-DE" b="1" dirty="0"/>
          </a:p>
          <a:p>
            <a:pPr algn="just"/>
            <a:r>
              <a:rPr lang="de-DE" dirty="0"/>
              <a:t>overall better depth estimation in broader scenarios</a:t>
            </a:r>
            <a:endParaRPr lang="en-US" dirty="0"/>
          </a:p>
        </p:txBody>
      </p:sp>
      <p:pic>
        <p:nvPicPr>
          <p:cNvPr id="4" name="Picture 3">
            <a:extLst>
              <a:ext uri="{FF2B5EF4-FFF2-40B4-BE49-F238E27FC236}">
                <a16:creationId xmlns:a16="http://schemas.microsoft.com/office/drawing/2014/main" id="{EB30688A-DBC8-98D8-5941-274D00347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F60878E9-67C6-42DE-7133-09D7D110AA52}"/>
              </a:ext>
            </a:extLst>
          </p:cNvPr>
          <p:cNvSpPr>
            <a:spLocks noGrp="1"/>
          </p:cNvSpPr>
          <p:nvPr>
            <p:ph type="title"/>
          </p:nvPr>
        </p:nvSpPr>
        <p:spPr>
          <a:xfrm>
            <a:off x="838200" y="365125"/>
            <a:ext cx="10515600" cy="1325563"/>
          </a:xfrm>
        </p:spPr>
        <p:txBody>
          <a:bodyPr/>
          <a:lstStyle/>
          <a:p>
            <a:r>
              <a:rPr lang="de-DE" b="1" dirty="0"/>
              <a:t>Model Overview – </a:t>
            </a:r>
            <a:r>
              <a:rPr lang="de-DE" dirty="0"/>
              <a:t>MDE: DepthAnything v1</a:t>
            </a:r>
          </a:p>
        </p:txBody>
      </p:sp>
      <p:pic>
        <p:nvPicPr>
          <p:cNvPr id="7" name="Picture 6">
            <a:extLst>
              <a:ext uri="{FF2B5EF4-FFF2-40B4-BE49-F238E27FC236}">
                <a16:creationId xmlns:a16="http://schemas.microsoft.com/office/drawing/2014/main" id="{8A56FC9E-90FF-61C8-02A5-3DD51CD9FAB2}"/>
              </a:ext>
            </a:extLst>
          </p:cNvPr>
          <p:cNvPicPr>
            <a:picLocks noChangeAspect="1"/>
          </p:cNvPicPr>
          <p:nvPr/>
        </p:nvPicPr>
        <p:blipFill>
          <a:blip r:embed="rId4"/>
          <a:srcRect b="4152"/>
          <a:stretch/>
        </p:blipFill>
        <p:spPr>
          <a:xfrm>
            <a:off x="4741824" y="4283299"/>
            <a:ext cx="2807368" cy="1457932"/>
          </a:xfrm>
          <a:prstGeom prst="rect">
            <a:avLst/>
          </a:prstGeom>
        </p:spPr>
      </p:pic>
      <p:pic>
        <p:nvPicPr>
          <p:cNvPr id="11" name="Picture 10">
            <a:extLst>
              <a:ext uri="{FF2B5EF4-FFF2-40B4-BE49-F238E27FC236}">
                <a16:creationId xmlns:a16="http://schemas.microsoft.com/office/drawing/2014/main" id="{9DAA3307-A4B4-0416-A917-46F74E598E92}"/>
              </a:ext>
            </a:extLst>
          </p:cNvPr>
          <p:cNvPicPr>
            <a:picLocks noChangeAspect="1"/>
          </p:cNvPicPr>
          <p:nvPr/>
        </p:nvPicPr>
        <p:blipFill>
          <a:blip r:embed="rId5"/>
          <a:srcRect b="4791"/>
          <a:stretch/>
        </p:blipFill>
        <p:spPr>
          <a:xfrm>
            <a:off x="1186566" y="4288649"/>
            <a:ext cx="2807367" cy="1457932"/>
          </a:xfrm>
          <a:prstGeom prst="rect">
            <a:avLst/>
          </a:prstGeom>
        </p:spPr>
      </p:pic>
      <p:pic>
        <p:nvPicPr>
          <p:cNvPr id="12" name="Picture 11">
            <a:extLst>
              <a:ext uri="{FF2B5EF4-FFF2-40B4-BE49-F238E27FC236}">
                <a16:creationId xmlns:a16="http://schemas.microsoft.com/office/drawing/2014/main" id="{36790C98-4F60-19A5-6EA3-E0D17AECBE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0604" y="4852767"/>
            <a:ext cx="305140" cy="305140"/>
          </a:xfrm>
          <a:prstGeom prst="rect">
            <a:avLst/>
          </a:prstGeom>
        </p:spPr>
      </p:pic>
    </p:spTree>
    <p:extLst>
      <p:ext uri="{BB962C8B-B14F-4D97-AF65-F5344CB8AC3E}">
        <p14:creationId xmlns:p14="http://schemas.microsoft.com/office/powerpoint/2010/main" val="202106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8835C-4DC9-1124-DCEE-4506205BC2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1C4A7-B680-EE15-CF7C-48201C2AEACD}"/>
              </a:ext>
            </a:extLst>
          </p:cNvPr>
          <p:cNvSpPr>
            <a:spLocks noGrp="1"/>
          </p:cNvSpPr>
          <p:nvPr>
            <p:ph idx="1"/>
          </p:nvPr>
        </p:nvSpPr>
        <p:spPr>
          <a:xfrm>
            <a:off x="838200" y="1690688"/>
            <a:ext cx="10515600" cy="4832641"/>
          </a:xfrm>
        </p:spPr>
        <p:txBody>
          <a:bodyPr/>
          <a:lstStyle/>
          <a:p>
            <a:pPr algn="just"/>
            <a:r>
              <a:rPr lang="de-DE" b="1" dirty="0"/>
              <a:t>improvement #1</a:t>
            </a:r>
            <a:r>
              <a:rPr lang="de-DE" dirty="0"/>
              <a:t>: synthetic data instead of labeled real images</a:t>
            </a:r>
          </a:p>
          <a:p>
            <a:r>
              <a:rPr lang="de-DE" b="1" dirty="0"/>
              <a:t>improvement #2: </a:t>
            </a:r>
            <a:r>
              <a:rPr lang="de-DE" dirty="0"/>
              <a:t>improve capacity of teacher model</a:t>
            </a:r>
          </a:p>
          <a:p>
            <a:r>
              <a:rPr lang="de-DE" b="1" dirty="0"/>
              <a:t>improvement #3: </a:t>
            </a:r>
            <a:r>
              <a:rPr lang="de-DE" dirty="0"/>
              <a:t>generate large amount of pseudo-labeled real images for training to enhance generality</a:t>
            </a:r>
            <a:endParaRPr lang="de-DE" b="1" dirty="0"/>
          </a:p>
          <a:p>
            <a:pPr algn="just"/>
            <a:r>
              <a:rPr lang="de-DE" dirty="0"/>
              <a:t>Even more detailed depth estimation</a:t>
            </a:r>
            <a:endParaRPr lang="en-US" dirty="0"/>
          </a:p>
        </p:txBody>
      </p:sp>
      <p:pic>
        <p:nvPicPr>
          <p:cNvPr id="4" name="Picture 3">
            <a:extLst>
              <a:ext uri="{FF2B5EF4-FFF2-40B4-BE49-F238E27FC236}">
                <a16:creationId xmlns:a16="http://schemas.microsoft.com/office/drawing/2014/main" id="{DE07076F-57C5-26AE-8122-3D34AEDDD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636" y="355600"/>
            <a:ext cx="553182" cy="288302"/>
          </a:xfrm>
          <a:prstGeom prst="rect">
            <a:avLst/>
          </a:prstGeom>
        </p:spPr>
      </p:pic>
      <p:sp>
        <p:nvSpPr>
          <p:cNvPr id="5" name="Titel 1">
            <a:extLst>
              <a:ext uri="{FF2B5EF4-FFF2-40B4-BE49-F238E27FC236}">
                <a16:creationId xmlns:a16="http://schemas.microsoft.com/office/drawing/2014/main" id="{4CF5086A-7FA2-9BF8-1549-86FE4CD34BA1}"/>
              </a:ext>
            </a:extLst>
          </p:cNvPr>
          <p:cNvSpPr>
            <a:spLocks noGrp="1"/>
          </p:cNvSpPr>
          <p:nvPr>
            <p:ph type="title"/>
          </p:nvPr>
        </p:nvSpPr>
        <p:spPr>
          <a:xfrm>
            <a:off x="838200" y="365125"/>
            <a:ext cx="10515600" cy="1325563"/>
          </a:xfrm>
        </p:spPr>
        <p:txBody>
          <a:bodyPr/>
          <a:lstStyle/>
          <a:p>
            <a:r>
              <a:rPr lang="de-DE" b="1" dirty="0"/>
              <a:t>Model Overview – </a:t>
            </a:r>
            <a:r>
              <a:rPr lang="de-DE" dirty="0"/>
              <a:t>MDE: DepthAnything v2</a:t>
            </a:r>
          </a:p>
        </p:txBody>
      </p:sp>
      <p:pic>
        <p:nvPicPr>
          <p:cNvPr id="2" name="Picture 1">
            <a:extLst>
              <a:ext uri="{FF2B5EF4-FFF2-40B4-BE49-F238E27FC236}">
                <a16:creationId xmlns:a16="http://schemas.microsoft.com/office/drawing/2014/main" id="{63928C69-235C-F1C9-E821-C0413EABC931}"/>
              </a:ext>
            </a:extLst>
          </p:cNvPr>
          <p:cNvPicPr>
            <a:picLocks noChangeAspect="1"/>
          </p:cNvPicPr>
          <p:nvPr/>
        </p:nvPicPr>
        <p:blipFill>
          <a:blip r:embed="rId4"/>
          <a:stretch>
            <a:fillRect/>
          </a:stretch>
        </p:blipFill>
        <p:spPr>
          <a:xfrm>
            <a:off x="8278268" y="4297154"/>
            <a:ext cx="2807368" cy="1444077"/>
          </a:xfrm>
          <a:prstGeom prst="rect">
            <a:avLst/>
          </a:prstGeom>
        </p:spPr>
      </p:pic>
      <p:pic>
        <p:nvPicPr>
          <p:cNvPr id="6" name="Picture 5">
            <a:extLst>
              <a:ext uri="{FF2B5EF4-FFF2-40B4-BE49-F238E27FC236}">
                <a16:creationId xmlns:a16="http://schemas.microsoft.com/office/drawing/2014/main" id="{9FED479C-C00E-9AEF-03F4-732E0F0B6D2D}"/>
              </a:ext>
            </a:extLst>
          </p:cNvPr>
          <p:cNvPicPr>
            <a:picLocks noChangeAspect="1"/>
          </p:cNvPicPr>
          <p:nvPr/>
        </p:nvPicPr>
        <p:blipFill>
          <a:blip r:embed="rId5"/>
          <a:srcRect b="4152"/>
          <a:stretch/>
        </p:blipFill>
        <p:spPr>
          <a:xfrm>
            <a:off x="4741824" y="4283299"/>
            <a:ext cx="2807368" cy="1457932"/>
          </a:xfrm>
          <a:prstGeom prst="rect">
            <a:avLst/>
          </a:prstGeom>
        </p:spPr>
      </p:pic>
      <p:pic>
        <p:nvPicPr>
          <p:cNvPr id="7" name="Picture 6">
            <a:extLst>
              <a:ext uri="{FF2B5EF4-FFF2-40B4-BE49-F238E27FC236}">
                <a16:creationId xmlns:a16="http://schemas.microsoft.com/office/drawing/2014/main" id="{3EC0AC03-62B2-8310-CA22-600B02EE62BF}"/>
              </a:ext>
            </a:extLst>
          </p:cNvPr>
          <p:cNvPicPr>
            <a:picLocks noChangeAspect="1"/>
          </p:cNvPicPr>
          <p:nvPr/>
        </p:nvPicPr>
        <p:blipFill>
          <a:blip r:embed="rId6"/>
          <a:srcRect b="4791"/>
          <a:stretch/>
        </p:blipFill>
        <p:spPr>
          <a:xfrm>
            <a:off x="1186566" y="4288649"/>
            <a:ext cx="2807367" cy="1457932"/>
          </a:xfrm>
          <a:prstGeom prst="rect">
            <a:avLst/>
          </a:prstGeom>
        </p:spPr>
      </p:pic>
      <p:pic>
        <p:nvPicPr>
          <p:cNvPr id="8" name="Picture 7">
            <a:extLst>
              <a:ext uri="{FF2B5EF4-FFF2-40B4-BE49-F238E27FC236}">
                <a16:creationId xmlns:a16="http://schemas.microsoft.com/office/drawing/2014/main" id="{206FF25B-235C-C01B-E029-3E67F1D88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0604" y="4852767"/>
            <a:ext cx="305140" cy="305140"/>
          </a:xfrm>
          <a:prstGeom prst="rect">
            <a:avLst/>
          </a:prstGeom>
        </p:spPr>
      </p:pic>
      <p:pic>
        <p:nvPicPr>
          <p:cNvPr id="9" name="Picture 8">
            <a:extLst>
              <a:ext uri="{FF2B5EF4-FFF2-40B4-BE49-F238E27FC236}">
                <a16:creationId xmlns:a16="http://schemas.microsoft.com/office/drawing/2014/main" id="{2F5696AE-FFA4-F8BD-68F0-8B43FB1A70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1160" y="4852767"/>
            <a:ext cx="305140" cy="305140"/>
          </a:xfrm>
          <a:prstGeom prst="rect">
            <a:avLst/>
          </a:prstGeom>
        </p:spPr>
      </p:pic>
    </p:spTree>
    <p:extLst>
      <p:ext uri="{BB962C8B-B14F-4D97-AF65-F5344CB8AC3E}">
        <p14:creationId xmlns:p14="http://schemas.microsoft.com/office/powerpoint/2010/main" val="3341012032"/>
      </p:ext>
    </p:extLst>
  </p:cSld>
  <p:clrMapOvr>
    <a:masterClrMapping/>
  </p:clrMapOvr>
</p:sld>
</file>

<file path=ppt/theme/theme1.xml><?xml version="1.0" encoding="utf-8"?>
<a:theme xmlns:a="http://schemas.openxmlformats.org/drawingml/2006/main" name="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f75f480-7803-4ee9-bb54-84d0635fdbe7}" enabled="1" method="Privilege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798</TotalTime>
  <Words>3326</Words>
  <Application>Microsoft Office PowerPoint</Application>
  <PresentationFormat>Widescreen</PresentationFormat>
  <Paragraphs>342</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Calibri</vt:lpstr>
      <vt:lpstr>Cambria Math</vt:lpstr>
      <vt:lpstr>Office</vt:lpstr>
      <vt:lpstr>Accurate Depth Extraction from 3DGS Models</vt:lpstr>
      <vt:lpstr>Motivation – 3D Reconstruction</vt:lpstr>
      <vt:lpstr>Motivation – 3D Gaussian Splatting</vt:lpstr>
      <vt:lpstr>photogrammetry</vt:lpstr>
      <vt:lpstr>Motivation – 3D Gaussian Splatting</vt:lpstr>
      <vt:lpstr>Contribution</vt:lpstr>
      <vt:lpstr>Model Overview – MDE: ZoeDepth</vt:lpstr>
      <vt:lpstr>Model Overview – MDE: DepthAnything v1</vt:lpstr>
      <vt:lpstr>Model Overview – MDE: DepthAnything v2</vt:lpstr>
      <vt:lpstr>Model Overview – GS: 2DGS</vt:lpstr>
      <vt:lpstr>Model Overview – GS: 2DGS</vt:lpstr>
      <vt:lpstr>Model Overview – GS: RaDe-GS</vt:lpstr>
      <vt:lpstr>Model Overview – GS: GS2Mesh</vt:lpstr>
      <vt:lpstr>PowerPoint Presentation</vt:lpstr>
      <vt:lpstr>Methodology – Dataset Creation</vt:lpstr>
      <vt:lpstr>Methodology – Dataset Creation</vt:lpstr>
      <vt:lpstr>Methodology – Dataset Creation</vt:lpstr>
      <vt:lpstr>Methodology – Postprocessing</vt:lpstr>
      <vt:lpstr>Methodology – Evaluation Metrics</vt:lpstr>
      <vt:lpstr>Methodology – Evaluation Metrics</vt:lpstr>
      <vt:lpstr>Evaluation – Statistical Analysis Results</vt:lpstr>
      <vt:lpstr>Evaluation – Observations</vt:lpstr>
      <vt:lpstr>Evaluation – Visual Analysis</vt:lpstr>
      <vt:lpstr>Evaluation – Visual Analysis</vt:lpstr>
      <vt:lpstr>Evaluation – Visual Analysis</vt:lpstr>
      <vt:lpstr>Evaluation – Visual Analysis</vt:lpstr>
      <vt:lpstr>Evaluation – Visual Analysis</vt:lpstr>
      <vt:lpstr>Evaluation – Visual Analysis</vt:lpstr>
      <vt:lpstr>Evaluation – Visual Analysis</vt:lpstr>
      <vt:lpstr>Evaluation – Visual Analysis</vt:lpstr>
      <vt:lpstr>Limitations – Current State-of-Art Methods</vt:lpstr>
      <vt:lpstr>Suggestions – Further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Sidarta, Evelyn Regina (RC-DE DI CS PMS 3 4)</dc:creator>
  <cp:lastModifiedBy>Evelyn Regina Sidarta</cp:lastModifiedBy>
  <cp:revision>114</cp:revision>
  <dcterms:created xsi:type="dcterms:W3CDTF">2025-04-20T18:44:13Z</dcterms:created>
  <dcterms:modified xsi:type="dcterms:W3CDTF">2025-04-22T21:53:47Z</dcterms:modified>
</cp:coreProperties>
</file>