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0"/>
  </p:notesMasterIdLst>
  <p:sldIdLst>
    <p:sldId id="256" r:id="rId2"/>
    <p:sldId id="260" r:id="rId3"/>
    <p:sldId id="263" r:id="rId4"/>
    <p:sldId id="261" r:id="rId5"/>
    <p:sldId id="262" r:id="rId6"/>
    <p:sldId id="265" r:id="rId7"/>
    <p:sldId id="264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2150" autoAdjust="0"/>
  </p:normalViewPr>
  <p:slideViewPr>
    <p:cSldViewPr snapToGrid="0">
      <p:cViewPr varScale="1">
        <p:scale>
          <a:sx n="82" d="100"/>
          <a:sy n="82" d="100"/>
        </p:scale>
        <p:origin x="8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8E65C-0D62-4DE3-8068-DB77583C7A41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3017A-D256-4802-AA18-E798F5256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40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Total Incidents Takeaways: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Malaysia Airlines had the most incidents across all airlines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the top 20 airlines with incidents only 4 of those were US airlines.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 airlines are low in the list with incidents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3017A-D256-4802-AA18-E798F5256B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13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 Airline Incidents 85-99 &amp; 00-24 Takeaways: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 airline incidents have decreased by 34% from the time period of 1985-1999 to 2000-2014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3017A-D256-4802-AA18-E798F5256B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Yearly Revenue Domestic Miles Takeaways: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Airline revenue is steadily increasing YOY. The years with lower revenue can be explained with incidents happening in our country. After 9/11 a drastic cut in air travel decreased resulting in less revenue for 2002. In 2009 there was an economic recession. Even after the recession, there was a 2.5% increase in revenue and has continued to increase.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3017A-D256-4802-AA18-E798F5256B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34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Yearly Revenue International Miles Takeaways: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Airline revenue is increasing at a faster rate. The years with lower revenue can be explained with incidents happening in our country. After 9/11 a drastic cut in air travel decreased resulting in less revenue for 2002. In 2009 there was an economic recession. However, revenue for international travel is increasing at a faster rate and has surpassed domestic revenue by approximately $51 Million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3017A-D256-4802-AA18-E798F5256B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75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Domestic &amp; International Passengers: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Domestic travelers average 650 Million a year and approximately, 180 Million for international passengers. This graph shows the number of passengers and how they haven’t been </a:t>
            </a:r>
            <a:r>
              <a:rPr lang="en-US" dirty="0" err="1"/>
              <a:t>discourged</a:t>
            </a:r>
            <a:r>
              <a:rPr lang="en-US" dirty="0"/>
              <a:t> from flying.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3017A-D256-4802-AA18-E798F5256B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67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Projected Revenue Takeaways: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future of flying is looking bright with projections showing international travel growing about 4% and domestic travel growing at 2% until 2040. These projections demonstrate passengers know airline travel is still a safe way of transportation and feel confident </a:t>
            </a:r>
            <a:r>
              <a:rPr lang="en-US"/>
              <a:t>taking trips over seas.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3017A-D256-4802-AA18-E798F5256B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46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hope this presentation was able to capture how the airline industry is improving and revenues are increasing. </a:t>
            </a:r>
          </a:p>
          <a:p>
            <a:endParaRPr lang="en-US" dirty="0"/>
          </a:p>
          <a:p>
            <a:r>
              <a:rPr lang="en-US" dirty="0"/>
              <a:t>Our goal is to use the knowledge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have gained about passenger preference to improve their flying experience.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3017A-D256-4802-AA18-E798F5256B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40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249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8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4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9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7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0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14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0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3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1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1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86" r:id="rId6"/>
    <p:sldLayoutId id="2147483691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eroplane taking off against dramatic sky">
            <a:extLst>
              <a:ext uri="{FF2B5EF4-FFF2-40B4-BE49-F238E27FC236}">
                <a16:creationId xmlns:a16="http://schemas.microsoft.com/office/drawing/2014/main" id="{7167BF0E-74AB-4EB2-90E9-C05D9F4C08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44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8E43B-F1AA-4EAF-8676-2F5D205D9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699796"/>
            <a:ext cx="4191000" cy="3626701"/>
          </a:xfrm>
        </p:spPr>
        <p:txBody>
          <a:bodyPr anchor="b">
            <a:normAutofit/>
          </a:bodyPr>
          <a:lstStyle/>
          <a:p>
            <a:r>
              <a:rPr lang="en-US" sz="4400" dirty="0"/>
              <a:t>Airline Industry Analysis -</a:t>
            </a:r>
            <a:br>
              <a:rPr lang="en-US" sz="4400" dirty="0"/>
            </a:br>
            <a:r>
              <a:rPr lang="en-US" sz="4400" dirty="0"/>
              <a:t>Executive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B7C95-F59F-456C-8187-B9EADBDDE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US" sz="2000" dirty="0"/>
              <a:t>By: Evelyn Cates </a:t>
            </a:r>
          </a:p>
          <a:p>
            <a:r>
              <a:rPr lang="en-US" sz="2000" dirty="0"/>
              <a:t>DSC 640- Data Preparation &amp; Visualization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0238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8A2D06C-610B-42A5-951E-47CC408FFABA}"/>
              </a:ext>
            </a:extLst>
          </p:cNvPr>
          <p:cNvSpPr txBox="1">
            <a:spLocks/>
          </p:cNvSpPr>
          <p:nvPr/>
        </p:nvSpPr>
        <p:spPr>
          <a:xfrm>
            <a:off x="477981" y="1122363"/>
            <a:ext cx="3108257" cy="28259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/>
              <a:t>Total Incidents Per Airline from 2000-2014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 descr="Chart, treemap chart&#10;&#10;Description automatically generated">
            <a:extLst>
              <a:ext uri="{FF2B5EF4-FFF2-40B4-BE49-F238E27FC236}">
                <a16:creationId xmlns:a16="http://schemas.microsoft.com/office/drawing/2014/main" id="{0A726381-8145-4070-B63E-48BF0942A3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639"/>
          <a:stretch/>
        </p:blipFill>
        <p:spPr>
          <a:xfrm>
            <a:off x="3698635" y="1044282"/>
            <a:ext cx="8245690" cy="4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7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A07E966-B08A-4E9F-A8A4-6908E59DFF16}"/>
              </a:ext>
            </a:extLst>
          </p:cNvPr>
          <p:cNvSpPr txBox="1"/>
          <p:nvPr/>
        </p:nvSpPr>
        <p:spPr>
          <a:xfrm>
            <a:off x="2822275" y="517912"/>
            <a:ext cx="6097554" cy="1278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+mj-lt"/>
                <a:ea typeface="+mj-ea"/>
                <a:cs typeface="+mj-cs"/>
              </a:rPr>
              <a:t>US Airline Incidents Comparing 1985-1999 to 2000-2014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8B1757-6D89-4C3C-B3CF-FDE09A565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01657"/>
            <a:ext cx="12192000" cy="144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0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8B7DE1-B9F2-4AA1-A932-D836F48B3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90" y="1169922"/>
            <a:ext cx="10413483" cy="55249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84076F-3305-4D32-AEEE-272DDAE39B46}"/>
              </a:ext>
            </a:extLst>
          </p:cNvPr>
          <p:cNvSpPr txBox="1"/>
          <p:nvPr/>
        </p:nvSpPr>
        <p:spPr>
          <a:xfrm>
            <a:off x="1979802" y="163147"/>
            <a:ext cx="8724550" cy="490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+mj-lt"/>
                <a:ea typeface="+mj-ea"/>
                <a:cs typeface="+mj-cs"/>
              </a:rPr>
              <a:t>Yearly Revenue Per Domestic Miles</a:t>
            </a:r>
          </a:p>
        </p:txBody>
      </p:sp>
    </p:spTree>
    <p:extLst>
      <p:ext uri="{BB962C8B-B14F-4D97-AF65-F5344CB8AC3E}">
        <p14:creationId xmlns:p14="http://schemas.microsoft.com/office/powerpoint/2010/main" val="384343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CFB913-2A2F-4B27-8238-D5B4B167B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64" y="968121"/>
            <a:ext cx="10764416" cy="57818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65C5E8-1984-468D-8095-A1D56B5369F4}"/>
              </a:ext>
            </a:extLst>
          </p:cNvPr>
          <p:cNvSpPr txBox="1"/>
          <p:nvPr/>
        </p:nvSpPr>
        <p:spPr>
          <a:xfrm>
            <a:off x="4315516" y="314149"/>
            <a:ext cx="6097554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b="1" dirty="0">
                <a:solidFill>
                  <a:srgbClr val="333333"/>
                </a:solidFill>
                <a:latin typeface="Tableau Light"/>
                <a:ea typeface="+mj-ea"/>
                <a:cs typeface="+mj-cs"/>
              </a:rPr>
              <a:t>Yearly Revenue Per International Miles</a:t>
            </a:r>
          </a:p>
        </p:txBody>
      </p:sp>
    </p:spTree>
    <p:extLst>
      <p:ext uri="{BB962C8B-B14F-4D97-AF65-F5344CB8AC3E}">
        <p14:creationId xmlns:p14="http://schemas.microsoft.com/office/powerpoint/2010/main" val="1052938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DD3E70-6AD5-4933-9F98-5B95CBB3D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639" y="457198"/>
            <a:ext cx="1279106" cy="6204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215B57-4AD4-4D1B-8423-065F696F42CC}"/>
              </a:ext>
            </a:extLst>
          </p:cNvPr>
          <p:cNvSpPr txBox="1"/>
          <p:nvPr/>
        </p:nvSpPr>
        <p:spPr>
          <a:xfrm>
            <a:off x="5344528" y="195944"/>
            <a:ext cx="2773857" cy="214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333333"/>
                </a:solidFill>
                <a:latin typeface="Neue Haas Grotesk Text Pro (Headings)"/>
                <a:ea typeface="+mj-ea"/>
                <a:cs typeface="+mj-cs"/>
              </a:rPr>
              <a:t>International Passengers from 2002-2016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2577CD-482C-4101-9C1C-FC3774EE7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6289" y="457199"/>
            <a:ext cx="1437328" cy="62048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435B78-7348-4B21-BFDB-BB759F55189F}"/>
              </a:ext>
            </a:extLst>
          </p:cNvPr>
          <p:cNvSpPr txBox="1"/>
          <p:nvPr/>
        </p:nvSpPr>
        <p:spPr>
          <a:xfrm>
            <a:off x="107693" y="195944"/>
            <a:ext cx="2528596" cy="214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333333"/>
                </a:solidFill>
                <a:latin typeface="Neue Haas Grotesk Text Pro (Headings)"/>
                <a:ea typeface="+mj-ea"/>
                <a:cs typeface="+mj-cs"/>
              </a:rPr>
              <a:t>Domestic Passengers from 2002-2016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783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BE398A-F0AA-44A5-B4BB-996458545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55" y="722269"/>
            <a:ext cx="9656114" cy="541759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9DB7F99-7598-48A4-B653-39667F761D48}"/>
              </a:ext>
            </a:extLst>
          </p:cNvPr>
          <p:cNvSpPr txBox="1">
            <a:spLocks/>
          </p:cNvSpPr>
          <p:nvPr/>
        </p:nvSpPr>
        <p:spPr>
          <a:xfrm>
            <a:off x="3231669" y="219292"/>
            <a:ext cx="5207655" cy="4988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rgbClr val="333333"/>
                </a:solidFill>
                <a:latin typeface="Neue Haas Grotesk Text Pro (Headings)"/>
              </a:rPr>
              <a:t>Revenue and Projected Revenue until 2040 </a:t>
            </a:r>
            <a:endParaRPr lang="en-US" dirty="0">
              <a:latin typeface="Neue Haas Grotesk Text Pro (Headings)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66ED9E-8B9C-47EA-AD5D-3C2935B40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4160" y="718135"/>
            <a:ext cx="14192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00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eroplane taking off against dramatic sky">
            <a:extLst>
              <a:ext uri="{FF2B5EF4-FFF2-40B4-BE49-F238E27FC236}">
                <a16:creationId xmlns:a16="http://schemas.microsoft.com/office/drawing/2014/main" id="{7167BF0E-74AB-4EB2-90E9-C05D9F4C08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413"/>
          <a:stretch/>
        </p:blipFill>
        <p:spPr>
          <a:xfrm>
            <a:off x="19" y="14781"/>
            <a:ext cx="12191981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8E43B-F1AA-4EAF-8676-2F5D205D9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714" y="3298757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 dirty="0"/>
              <a:t>Thank you!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28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399</Words>
  <Application>Microsoft Office PowerPoint</Application>
  <PresentationFormat>Widescreen</PresentationFormat>
  <Paragraphs>35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Neue Haas Grotesk Text Pro</vt:lpstr>
      <vt:lpstr>Neue Haas Grotesk Text Pro (Headings)</vt:lpstr>
      <vt:lpstr>Tableau Light</vt:lpstr>
      <vt:lpstr>AccentBoxVTI</vt:lpstr>
      <vt:lpstr>Airline Industry Analysis - Executive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Safety Dashboard- Executive Summary</dc:title>
  <dc:creator>Evelyn</dc:creator>
  <cp:lastModifiedBy>Evelyn</cp:lastModifiedBy>
  <cp:revision>27</cp:revision>
  <dcterms:created xsi:type="dcterms:W3CDTF">2021-04-21T19:52:07Z</dcterms:created>
  <dcterms:modified xsi:type="dcterms:W3CDTF">2021-04-23T19:58:44Z</dcterms:modified>
</cp:coreProperties>
</file>