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58"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5"/>
    <p:restoredTop sz="94666"/>
  </p:normalViewPr>
  <p:slideViewPr>
    <p:cSldViewPr snapToGrid="0" snapToObjects="1">
      <p:cViewPr varScale="1">
        <p:scale>
          <a:sx n="95" d="100"/>
          <a:sy n="95" d="100"/>
        </p:scale>
        <p:origin x="21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iditarod/iditarod-ra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1EE3-D5F5-A242-AED2-D8F625F26DB3}"/>
              </a:ext>
            </a:extLst>
          </p:cNvPr>
          <p:cNvSpPr>
            <a:spLocks noGrp="1"/>
          </p:cNvSpPr>
          <p:nvPr>
            <p:ph type="ctrTitle"/>
          </p:nvPr>
        </p:nvSpPr>
        <p:spPr>
          <a:xfrm>
            <a:off x="363070" y="322728"/>
            <a:ext cx="5510173" cy="4074460"/>
          </a:xfrm>
        </p:spPr>
        <p:txBody>
          <a:bodyPr/>
          <a:lstStyle/>
          <a:p>
            <a:r>
              <a:rPr lang="en-US" dirty="0"/>
              <a:t>Interesting Info about the Iditarod 2017</a:t>
            </a:r>
            <a:br>
              <a:rPr lang="en-US" cap="all" dirty="0"/>
            </a:br>
            <a:endParaRPr lang="en-US" cap="all" dirty="0"/>
          </a:p>
        </p:txBody>
      </p:sp>
      <p:pic>
        <p:nvPicPr>
          <p:cNvPr id="7" name="Picture 6">
            <a:extLst>
              <a:ext uri="{FF2B5EF4-FFF2-40B4-BE49-F238E27FC236}">
                <a16:creationId xmlns:a16="http://schemas.microsoft.com/office/drawing/2014/main" id="{580821E2-FB9C-F14B-81CF-4BD03445F736}"/>
              </a:ext>
            </a:extLst>
          </p:cNvPr>
          <p:cNvPicPr>
            <a:picLocks noChangeAspect="1"/>
          </p:cNvPicPr>
          <p:nvPr/>
        </p:nvPicPr>
        <p:blipFill>
          <a:blip r:embed="rId2"/>
          <a:stretch>
            <a:fillRect/>
          </a:stretch>
        </p:blipFill>
        <p:spPr>
          <a:xfrm>
            <a:off x="5873243" y="753035"/>
            <a:ext cx="6175323" cy="3684494"/>
          </a:xfrm>
          <a:prstGeom prst="rect">
            <a:avLst/>
          </a:prstGeom>
        </p:spPr>
      </p:pic>
    </p:spTree>
    <p:extLst>
      <p:ext uri="{BB962C8B-B14F-4D97-AF65-F5344CB8AC3E}">
        <p14:creationId xmlns:p14="http://schemas.microsoft.com/office/powerpoint/2010/main" val="408653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54BF-5EA6-C944-9D59-4D97A7D2788F}"/>
              </a:ext>
            </a:extLst>
          </p:cNvPr>
          <p:cNvSpPr>
            <a:spLocks noGrp="1"/>
          </p:cNvSpPr>
          <p:nvPr>
            <p:ph type="title"/>
          </p:nvPr>
        </p:nvSpPr>
        <p:spPr/>
        <p:txBody>
          <a:bodyPr/>
          <a:lstStyle/>
          <a:p>
            <a:r>
              <a:rPr lang="en-US" dirty="0"/>
              <a:t>The Last Great Race on Earth®</a:t>
            </a:r>
          </a:p>
        </p:txBody>
      </p:sp>
      <p:sp>
        <p:nvSpPr>
          <p:cNvPr id="3" name="Content Placeholder 2">
            <a:extLst>
              <a:ext uri="{FF2B5EF4-FFF2-40B4-BE49-F238E27FC236}">
                <a16:creationId xmlns:a16="http://schemas.microsoft.com/office/drawing/2014/main" id="{93CFE58E-738A-324C-810D-BE95B2ECE18B}"/>
              </a:ext>
            </a:extLst>
          </p:cNvPr>
          <p:cNvSpPr>
            <a:spLocks noGrp="1"/>
          </p:cNvSpPr>
          <p:nvPr>
            <p:ph idx="1"/>
          </p:nvPr>
        </p:nvSpPr>
        <p:spPr>
          <a:xfrm>
            <a:off x="300317" y="2235734"/>
            <a:ext cx="11425518" cy="4057490"/>
          </a:xfrm>
        </p:spPr>
        <p:txBody>
          <a:bodyPr>
            <a:noAutofit/>
          </a:bodyPr>
          <a:lstStyle/>
          <a:p>
            <a:r>
              <a:rPr lang="en-US" dirty="0"/>
              <a:t>For this project, some interesting facts and figures about the 2017 Iditarod Race will be analyzed and visualized to answer questions such as:</a:t>
            </a:r>
          </a:p>
          <a:p>
            <a:pPr lvl="1"/>
            <a:r>
              <a:rPr lang="en-US" dirty="0"/>
              <a:t>Did veteran teams outpace rookie teams?</a:t>
            </a:r>
          </a:p>
          <a:p>
            <a:pPr lvl="1"/>
            <a:r>
              <a:rPr lang="en-US" dirty="0"/>
              <a:t>Did the number of dogs in the team impact the end of the race?</a:t>
            </a:r>
          </a:p>
          <a:p>
            <a:pPr lvl="1"/>
            <a:r>
              <a:rPr lang="en-US" dirty="0"/>
              <a:t>What were the basic statistics for the teams?</a:t>
            </a:r>
          </a:p>
          <a:p>
            <a:pPr lvl="1"/>
            <a:r>
              <a:rPr lang="en-US" dirty="0"/>
              <a:t>What eating venues are in Nome, the endpoint of the Iditarod Trail?</a:t>
            </a:r>
          </a:p>
          <a:p>
            <a:r>
              <a:rPr lang="en-US" dirty="0"/>
              <a:t>Answers to these questions are important to the mushers who spend an entire year getting ready and raising the money needed to get to Nome. Some prepare while holding down a full-time job. In addition to planning the equipment and feeding needs for themselves and their 16-dog teams for up to three weeks on the trail, hundreds of hours and hundreds of miles of training have to be put on each dog team.</a:t>
            </a:r>
          </a:p>
        </p:txBody>
      </p:sp>
    </p:spTree>
    <p:extLst>
      <p:ext uri="{BB962C8B-B14F-4D97-AF65-F5344CB8AC3E}">
        <p14:creationId xmlns:p14="http://schemas.microsoft.com/office/powerpoint/2010/main" val="185653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7E28-242B-F446-97EB-0D26F075D1A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CE57176-9D55-2240-8E46-97A47DE2AA8D}"/>
              </a:ext>
            </a:extLst>
          </p:cNvPr>
          <p:cNvSpPr>
            <a:spLocks noGrp="1"/>
          </p:cNvSpPr>
          <p:nvPr>
            <p:ph idx="1"/>
          </p:nvPr>
        </p:nvSpPr>
        <p:spPr/>
        <p:txBody>
          <a:bodyPr/>
          <a:lstStyle/>
          <a:p>
            <a:r>
              <a:rPr lang="en-US" dirty="0"/>
              <a:t>The dataset for this analysis was retrieved from Kaggle at: </a:t>
            </a:r>
            <a:r>
              <a:rPr lang="en-US" u="sng" dirty="0">
                <a:hlinkClick r:id="rId2"/>
              </a:rPr>
              <a:t>https://www.kaggle.com/iditarod/iditarod-race</a:t>
            </a:r>
            <a:r>
              <a:rPr lang="en-US" dirty="0"/>
              <a:t> It includes the musher's name, number and country, checkpoint name and location, distance in miles from the last checkpoint, time from departure at the last checkpoint, date and time of arrival and departure, layover time at the checkpoint, and the number of dogs at arrival and departure at each checkpoint.</a:t>
            </a:r>
          </a:p>
          <a:p>
            <a:r>
              <a:rPr lang="en-US" dirty="0"/>
              <a:t>Foursquare location data was used to discover points of interest in Nome, the endpoint of the race.</a:t>
            </a:r>
          </a:p>
        </p:txBody>
      </p:sp>
    </p:spTree>
    <p:extLst>
      <p:ext uri="{BB962C8B-B14F-4D97-AF65-F5344CB8AC3E}">
        <p14:creationId xmlns:p14="http://schemas.microsoft.com/office/powerpoint/2010/main" val="156894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1FE0-1C10-E848-A85E-E4A832856DB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52327A9-B7A7-FA4E-846D-A204C6A9C3C2}"/>
              </a:ext>
            </a:extLst>
          </p:cNvPr>
          <p:cNvSpPr>
            <a:spLocks noGrp="1"/>
          </p:cNvSpPr>
          <p:nvPr>
            <p:ph idx="1"/>
          </p:nvPr>
        </p:nvSpPr>
        <p:spPr>
          <a:xfrm>
            <a:off x="309281" y="2222287"/>
            <a:ext cx="11470343" cy="4272642"/>
          </a:xfrm>
        </p:spPr>
        <p:txBody>
          <a:bodyPr>
            <a:normAutofit/>
          </a:bodyPr>
          <a:lstStyle/>
          <a:p>
            <a:r>
              <a:rPr lang="en-US" sz="3200" dirty="0"/>
              <a:t>Preprocess the dataset to obtain inferential statistics</a:t>
            </a:r>
          </a:p>
          <a:p>
            <a:r>
              <a:rPr lang="en-US" sz="3200" dirty="0"/>
              <a:t>Obtain latitude and longitude coordinates using Google Geocode</a:t>
            </a:r>
          </a:p>
          <a:p>
            <a:r>
              <a:rPr lang="en-US" sz="3200" dirty="0"/>
              <a:t>Create Folium </a:t>
            </a:r>
            <a:r>
              <a:rPr lang="en-US" sz="3200" dirty="0" err="1"/>
              <a:t>geopsatial</a:t>
            </a:r>
            <a:r>
              <a:rPr lang="en-US" sz="3200" dirty="0"/>
              <a:t> maps and display race checkpoints by their geocodes</a:t>
            </a:r>
          </a:p>
          <a:p>
            <a:r>
              <a:rPr lang="en-US" sz="3200" dirty="0"/>
              <a:t>Use K-means clustering to look at speed/time</a:t>
            </a:r>
          </a:p>
          <a:p>
            <a:r>
              <a:rPr lang="en-US" sz="3200" dirty="0"/>
              <a:t>Use the </a:t>
            </a:r>
            <a:r>
              <a:rPr lang="en-US" sz="3200" dirty="0" err="1"/>
              <a:t>FourSquare</a:t>
            </a:r>
            <a:r>
              <a:rPr lang="en-US" sz="3200" dirty="0"/>
              <a:t> API to obtain venue info for Nome</a:t>
            </a:r>
          </a:p>
        </p:txBody>
      </p:sp>
    </p:spTree>
    <p:extLst>
      <p:ext uri="{BB962C8B-B14F-4D97-AF65-F5344CB8AC3E}">
        <p14:creationId xmlns:p14="http://schemas.microsoft.com/office/powerpoint/2010/main" val="156620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63CC-5E2E-E44C-8CE8-726E085BDB7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EFBB21-09AA-B445-A251-A803E156B155}"/>
              </a:ext>
            </a:extLst>
          </p:cNvPr>
          <p:cNvSpPr>
            <a:spLocks noGrp="1"/>
          </p:cNvSpPr>
          <p:nvPr>
            <p:ph idx="1"/>
          </p:nvPr>
        </p:nvSpPr>
        <p:spPr>
          <a:xfrm>
            <a:off x="173254" y="2208841"/>
            <a:ext cx="3699499" cy="4138172"/>
          </a:xfrm>
        </p:spPr>
        <p:txBody>
          <a:bodyPr>
            <a:normAutofit/>
          </a:bodyPr>
          <a:lstStyle/>
          <a:p>
            <a:r>
              <a:rPr lang="en-US" sz="2400" dirty="0"/>
              <a:t>Number of registered dog teams: 72</a:t>
            </a:r>
          </a:p>
          <a:p>
            <a:r>
              <a:rPr lang="en-US" sz="2400" dirty="0"/>
              <a:t>55 veteran teams</a:t>
            </a:r>
          </a:p>
          <a:p>
            <a:r>
              <a:rPr lang="en-US" sz="2400" dirty="0"/>
              <a:t>16 rookie teams</a:t>
            </a:r>
          </a:p>
          <a:p>
            <a:r>
              <a:rPr lang="en-US" sz="2400" dirty="0"/>
              <a:t>Number of teams that made it to Nome: 64</a:t>
            </a:r>
          </a:p>
          <a:p>
            <a:endParaRPr lang="en-US" dirty="0"/>
          </a:p>
        </p:txBody>
      </p:sp>
      <p:pic>
        <p:nvPicPr>
          <p:cNvPr id="5" name="Picture 4">
            <a:extLst>
              <a:ext uri="{FF2B5EF4-FFF2-40B4-BE49-F238E27FC236}">
                <a16:creationId xmlns:a16="http://schemas.microsoft.com/office/drawing/2014/main" id="{9E879830-4BAE-314F-910D-1747B8607B1D}"/>
              </a:ext>
            </a:extLst>
          </p:cNvPr>
          <p:cNvPicPr>
            <a:picLocks noChangeAspect="1"/>
          </p:cNvPicPr>
          <p:nvPr/>
        </p:nvPicPr>
        <p:blipFill>
          <a:blip r:embed="rId2"/>
          <a:stretch>
            <a:fillRect/>
          </a:stretch>
        </p:blipFill>
        <p:spPr>
          <a:xfrm>
            <a:off x="8268333" y="274338"/>
            <a:ext cx="3380998" cy="2900214"/>
          </a:xfrm>
          <a:prstGeom prst="rect">
            <a:avLst/>
          </a:prstGeom>
        </p:spPr>
      </p:pic>
      <p:pic>
        <p:nvPicPr>
          <p:cNvPr id="6" name="Picture 5">
            <a:extLst>
              <a:ext uri="{FF2B5EF4-FFF2-40B4-BE49-F238E27FC236}">
                <a16:creationId xmlns:a16="http://schemas.microsoft.com/office/drawing/2014/main" id="{BAC5ADF1-2E2B-0C4A-86B6-B51A95678BA9}"/>
              </a:ext>
            </a:extLst>
          </p:cNvPr>
          <p:cNvPicPr>
            <a:picLocks noChangeAspect="1"/>
          </p:cNvPicPr>
          <p:nvPr/>
        </p:nvPicPr>
        <p:blipFill>
          <a:blip r:embed="rId3"/>
          <a:stretch>
            <a:fillRect/>
          </a:stretch>
        </p:blipFill>
        <p:spPr>
          <a:xfrm>
            <a:off x="8613382" y="3931938"/>
            <a:ext cx="2690900" cy="1934503"/>
          </a:xfrm>
          <a:prstGeom prst="rect">
            <a:avLst/>
          </a:prstGeom>
        </p:spPr>
      </p:pic>
      <p:sp>
        <p:nvSpPr>
          <p:cNvPr id="7" name="Content Placeholder 2">
            <a:extLst>
              <a:ext uri="{FF2B5EF4-FFF2-40B4-BE49-F238E27FC236}">
                <a16:creationId xmlns:a16="http://schemas.microsoft.com/office/drawing/2014/main" id="{98B0AEE0-5C7E-754B-83E7-37CE8FB7B5B9}"/>
              </a:ext>
            </a:extLst>
          </p:cNvPr>
          <p:cNvSpPr txBox="1">
            <a:spLocks/>
          </p:cNvSpPr>
          <p:nvPr/>
        </p:nvSpPr>
        <p:spPr>
          <a:xfrm>
            <a:off x="4072876" y="2026192"/>
            <a:ext cx="3699499" cy="47242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Average Speed: 7.2 mph</a:t>
            </a:r>
          </a:p>
          <a:p>
            <a:r>
              <a:rPr lang="en-US" sz="2400" dirty="0"/>
              <a:t>Average number of dogs per team at the end of the race (16-dog teams): 10</a:t>
            </a:r>
          </a:p>
          <a:p>
            <a:r>
              <a:rPr lang="en-US" sz="2400" dirty="0"/>
              <a:t>Min number of dogs for a team at the end: 7</a:t>
            </a:r>
          </a:p>
        </p:txBody>
      </p:sp>
    </p:spTree>
    <p:extLst>
      <p:ext uri="{BB962C8B-B14F-4D97-AF65-F5344CB8AC3E}">
        <p14:creationId xmlns:p14="http://schemas.microsoft.com/office/powerpoint/2010/main" val="1841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7EE0-9F76-174C-8C44-063636897D2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0C1091E-4201-1942-8699-FE47B6309BEE}"/>
              </a:ext>
            </a:extLst>
          </p:cNvPr>
          <p:cNvSpPr>
            <a:spLocks noGrp="1"/>
          </p:cNvSpPr>
          <p:nvPr>
            <p:ph idx="1"/>
          </p:nvPr>
        </p:nvSpPr>
        <p:spPr>
          <a:xfrm>
            <a:off x="541585" y="4769757"/>
            <a:ext cx="11117015" cy="1510019"/>
          </a:xfrm>
        </p:spPr>
        <p:txBody>
          <a:bodyPr>
            <a:normAutofit fontScale="85000" lnSpcReduction="20000"/>
          </a:bodyPr>
          <a:lstStyle/>
          <a:p>
            <a:pPr marL="0" indent="0">
              <a:buNone/>
            </a:pPr>
            <a:endParaRPr lang="en-US" sz="2800" dirty="0"/>
          </a:p>
          <a:p>
            <a:r>
              <a:rPr lang="en-US" sz="2300" dirty="0"/>
              <a:t>As seen above, the top five finishers ended with very differing dog teams.</a:t>
            </a:r>
          </a:p>
          <a:p>
            <a:r>
              <a:rPr lang="en-US" sz="2300" dirty="0"/>
              <a:t>There were just as many teams that finished the race with less than half the dogs they started out with than those who finished the race with more than half.</a:t>
            </a:r>
          </a:p>
        </p:txBody>
      </p:sp>
      <p:pic>
        <p:nvPicPr>
          <p:cNvPr id="6" name="Picture 5">
            <a:extLst>
              <a:ext uri="{FF2B5EF4-FFF2-40B4-BE49-F238E27FC236}">
                <a16:creationId xmlns:a16="http://schemas.microsoft.com/office/drawing/2014/main" id="{EF9DA06C-795B-C643-A6C0-F2EDB671149C}"/>
              </a:ext>
            </a:extLst>
          </p:cNvPr>
          <p:cNvPicPr>
            <a:picLocks noChangeAspect="1"/>
          </p:cNvPicPr>
          <p:nvPr/>
        </p:nvPicPr>
        <p:blipFill>
          <a:blip r:embed="rId2"/>
          <a:stretch>
            <a:fillRect/>
          </a:stretch>
        </p:blipFill>
        <p:spPr>
          <a:xfrm>
            <a:off x="7035054" y="1678214"/>
            <a:ext cx="4955239" cy="3091543"/>
          </a:xfrm>
          <a:prstGeom prst="rect">
            <a:avLst/>
          </a:prstGeom>
        </p:spPr>
      </p:pic>
      <p:pic>
        <p:nvPicPr>
          <p:cNvPr id="7" name="Picture 6">
            <a:extLst>
              <a:ext uri="{FF2B5EF4-FFF2-40B4-BE49-F238E27FC236}">
                <a16:creationId xmlns:a16="http://schemas.microsoft.com/office/drawing/2014/main" id="{9F439C8F-1EC4-6645-B61A-B4F08F19800D}"/>
              </a:ext>
            </a:extLst>
          </p:cNvPr>
          <p:cNvPicPr>
            <a:picLocks noChangeAspect="1"/>
          </p:cNvPicPr>
          <p:nvPr/>
        </p:nvPicPr>
        <p:blipFill>
          <a:blip r:embed="rId3"/>
          <a:stretch>
            <a:fillRect/>
          </a:stretch>
        </p:blipFill>
        <p:spPr>
          <a:xfrm>
            <a:off x="4711326" y="337457"/>
            <a:ext cx="1803400" cy="4432300"/>
          </a:xfrm>
          <a:prstGeom prst="rect">
            <a:avLst/>
          </a:prstGeom>
        </p:spPr>
      </p:pic>
      <p:pic>
        <p:nvPicPr>
          <p:cNvPr id="8" name="Picture 7">
            <a:extLst>
              <a:ext uri="{FF2B5EF4-FFF2-40B4-BE49-F238E27FC236}">
                <a16:creationId xmlns:a16="http://schemas.microsoft.com/office/drawing/2014/main" id="{9A44050A-962E-0846-AB87-38B79605B8AD}"/>
              </a:ext>
            </a:extLst>
          </p:cNvPr>
          <p:cNvPicPr/>
          <p:nvPr/>
        </p:nvPicPr>
        <p:blipFill>
          <a:blip r:embed="rId4">
            <a:extLst>
              <a:ext uri="{28A0092B-C50C-407E-A947-70E740481C1C}">
                <a14:useLocalDpi xmlns:a14="http://schemas.microsoft.com/office/drawing/2010/main" val="0"/>
              </a:ext>
            </a:extLst>
          </a:blip>
          <a:stretch>
            <a:fillRect/>
          </a:stretch>
        </p:blipFill>
        <p:spPr>
          <a:xfrm>
            <a:off x="810000" y="2528499"/>
            <a:ext cx="3380998" cy="2241258"/>
          </a:xfrm>
          <a:prstGeom prst="rect">
            <a:avLst/>
          </a:prstGeom>
        </p:spPr>
      </p:pic>
    </p:spTree>
    <p:extLst>
      <p:ext uri="{BB962C8B-B14F-4D97-AF65-F5344CB8AC3E}">
        <p14:creationId xmlns:p14="http://schemas.microsoft.com/office/powerpoint/2010/main" val="140577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C566-C6AB-D344-9C10-2D6DC0F48BEC}"/>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017D602B-9CAE-0C47-A9A4-A470E520D41F}"/>
              </a:ext>
            </a:extLst>
          </p:cNvPr>
          <p:cNvPicPr>
            <a:picLocks noGrp="1" noChangeAspect="1"/>
          </p:cNvPicPr>
          <p:nvPr>
            <p:ph idx="1"/>
          </p:nvPr>
        </p:nvPicPr>
        <p:blipFill>
          <a:blip r:embed="rId2"/>
          <a:stretch>
            <a:fillRect/>
          </a:stretch>
        </p:blipFill>
        <p:spPr>
          <a:xfrm>
            <a:off x="5204012" y="2829157"/>
            <a:ext cx="6772835" cy="3137416"/>
          </a:xfrm>
        </p:spPr>
      </p:pic>
      <p:sp>
        <p:nvSpPr>
          <p:cNvPr id="8" name="Content Placeholder 2">
            <a:extLst>
              <a:ext uri="{FF2B5EF4-FFF2-40B4-BE49-F238E27FC236}">
                <a16:creationId xmlns:a16="http://schemas.microsoft.com/office/drawing/2014/main" id="{6C7788B3-1198-9741-B27A-DEEE233E9FCA}"/>
              </a:ext>
            </a:extLst>
          </p:cNvPr>
          <p:cNvSpPr txBox="1">
            <a:spLocks/>
          </p:cNvSpPr>
          <p:nvPr/>
        </p:nvSpPr>
        <p:spPr>
          <a:xfrm>
            <a:off x="380998" y="2125989"/>
            <a:ext cx="4930590" cy="454375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sz="3500" dirty="0"/>
          </a:p>
        </p:txBody>
      </p:sp>
      <p:sp>
        <p:nvSpPr>
          <p:cNvPr id="6" name="Content Placeholder 2">
            <a:extLst>
              <a:ext uri="{FF2B5EF4-FFF2-40B4-BE49-F238E27FC236}">
                <a16:creationId xmlns:a16="http://schemas.microsoft.com/office/drawing/2014/main" id="{A24A95E9-61D4-5F46-8801-BE6B0849355D}"/>
              </a:ext>
            </a:extLst>
          </p:cNvPr>
          <p:cNvSpPr txBox="1">
            <a:spLocks/>
          </p:cNvSpPr>
          <p:nvPr/>
        </p:nvSpPr>
        <p:spPr>
          <a:xfrm>
            <a:off x="273422" y="2125989"/>
            <a:ext cx="4715437" cy="4245971"/>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sz="2800" dirty="0"/>
          </a:p>
          <a:p>
            <a:r>
              <a:rPr lang="en-US" sz="2800" dirty="0"/>
              <a:t>The number of dogs in a team that finished the race was not a significant factor</a:t>
            </a:r>
          </a:p>
          <a:p>
            <a:r>
              <a:rPr lang="en-US" sz="2800" dirty="0"/>
              <a:t>Map shows the 17 checkpoints ranging over 979 miles between Fairbanks &amp; Nome</a:t>
            </a:r>
          </a:p>
          <a:p>
            <a:endParaRPr lang="en-US" sz="2800" dirty="0"/>
          </a:p>
        </p:txBody>
      </p:sp>
    </p:spTree>
    <p:extLst>
      <p:ext uri="{BB962C8B-B14F-4D97-AF65-F5344CB8AC3E}">
        <p14:creationId xmlns:p14="http://schemas.microsoft.com/office/powerpoint/2010/main" val="171612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502</TotalTime>
  <Words>353</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Interesting Info about the Iditarod 2017 </vt:lpstr>
      <vt:lpstr>The Last Great Race on Earth®</vt:lpstr>
      <vt:lpstr>Data</vt:lpstr>
      <vt:lpstr>Methodology</vt:lpstr>
      <vt:lpstr>Results</vt:lpstr>
      <vt:lpstr>Discussion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Iditarod 2017 </dc:title>
  <dc:creator>Evelyn Zayas</dc:creator>
  <cp:lastModifiedBy>Evelyn Zayas</cp:lastModifiedBy>
  <cp:revision>18</cp:revision>
  <cp:lastPrinted>2019-01-08T01:14:01Z</cp:lastPrinted>
  <dcterms:created xsi:type="dcterms:W3CDTF">2019-01-07T21:34:34Z</dcterms:created>
  <dcterms:modified xsi:type="dcterms:W3CDTF">2019-01-08T15:08:56Z</dcterms:modified>
</cp:coreProperties>
</file>