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Average-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l"/>
              <a:t>Descartes believed in something we now call the Cartesian dualism. It means that the mind and the body are completely separate from one another.</a:t>
            </a:r>
            <a:endParaRPr/>
          </a:p>
          <a:p>
            <a:pPr indent="0" lvl="0" marL="0" rtl="0">
              <a:spcBef>
                <a:spcPts val="0"/>
              </a:spcBef>
              <a:spcAft>
                <a:spcPts val="0"/>
              </a:spcAft>
              <a:buNone/>
            </a:pPr>
            <a:r>
              <a:rPr lang="pl"/>
              <a:t>“I think, therefore I am”</a:t>
            </a:r>
            <a:endParaRPr/>
          </a:p>
          <a:p>
            <a:pPr indent="0" lvl="0" marL="0" rtl="0">
              <a:spcBef>
                <a:spcPts val="0"/>
              </a:spcBef>
              <a:spcAft>
                <a:spcPts val="0"/>
              </a:spcAft>
              <a:buNone/>
            </a:pPr>
            <a:r>
              <a:rPr lang="pl"/>
              <a:t>If consciousness doesn’t emerge from our physical brains, but “the soul” or “the mind”, then it would be impossible to simulate it via AI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l"/>
              <a:t>invented in 1950, it’s about checking if an observer can determine if he’s talking with a machine or a human, </a:t>
            </a:r>
            <a:endParaRPr/>
          </a:p>
          <a:p>
            <a:pPr indent="0" lvl="0" marL="0">
              <a:spcBef>
                <a:spcPts val="0"/>
              </a:spcBef>
              <a:spcAft>
                <a:spcPts val="0"/>
              </a:spcAft>
              <a:buNone/>
            </a:pPr>
            <a:r>
              <a:rPr lang="pl"/>
              <a:t>based on written responses to given questions,</a:t>
            </a:r>
            <a:endParaRPr/>
          </a:p>
          <a:p>
            <a:pPr indent="0" lvl="0" marL="0">
              <a:spcBef>
                <a:spcPts val="0"/>
              </a:spcBef>
              <a:spcAft>
                <a:spcPts val="0"/>
              </a:spcAft>
              <a:buNone/>
            </a:pPr>
            <a:r>
              <a:rPr lang="pl"/>
              <a:t>related to the first criterion, checking if the machine can put words together to convey meaning.</a:t>
            </a:r>
            <a:endParaRPr/>
          </a:p>
          <a:p>
            <a:pPr indent="0" lvl="0" marL="0">
              <a:spcBef>
                <a:spcPts val="0"/>
              </a:spcBef>
              <a:spcAft>
                <a:spcPts val="0"/>
              </a:spcAft>
              <a:buNone/>
            </a:pPr>
            <a:r>
              <a:rPr lang="pl"/>
              <a:t>Unclear about the thoughts tho</a:t>
            </a:r>
            <a:endParaRPr/>
          </a:p>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l"/>
              <a:t>Descartes formulated his thoughts when the most advanced machines were mechanical clocks and printing press,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l"/>
              <a:t>We can do a lot of the tasks that were considered to only be possible by humans:</a:t>
            </a:r>
            <a:endParaRPr/>
          </a:p>
          <a:p>
            <a:pPr indent="0" lvl="0" marL="0">
              <a:spcBef>
                <a:spcPts val="0"/>
              </a:spcBef>
              <a:spcAft>
                <a:spcPts val="0"/>
              </a:spcAft>
              <a:buNone/>
            </a:pPr>
            <a:r>
              <a:rPr lang="pl"/>
              <a:t>Speech, NLP, synthesizing,</a:t>
            </a:r>
            <a:endParaRPr/>
          </a:p>
          <a:p>
            <a:pPr indent="0" lvl="0" marL="0">
              <a:spcBef>
                <a:spcPts val="0"/>
              </a:spcBef>
              <a:spcAft>
                <a:spcPts val="0"/>
              </a:spcAft>
              <a:buNone/>
            </a:pPr>
            <a:r>
              <a:rPr lang="pl"/>
              <a:t>Even emotions, from body language, can be classified by NN (used in CCTV),</a:t>
            </a:r>
            <a:endParaRPr/>
          </a:p>
          <a:p>
            <a:pPr indent="0" lvl="0" marL="0">
              <a:spcBef>
                <a:spcPts val="0"/>
              </a:spcBef>
              <a:spcAft>
                <a:spcPts val="0"/>
              </a:spcAft>
              <a:buNone/>
            </a:pPr>
            <a:r>
              <a:rPr lang="pl"/>
              <a:t>AlphaZero played against itself, and beat the best algorithm by just that, also beating best human players in Go, Chess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l"/>
              <a:t>Because of this specialization, it doesn’t match Descartes 2nd criteria.</a:t>
            </a:r>
            <a:endParaRPr/>
          </a:p>
          <a:p>
            <a:pPr indent="0" lvl="0" marL="0">
              <a:spcBef>
                <a:spcPts val="0"/>
              </a:spcBef>
              <a:spcAft>
                <a:spcPts val="0"/>
              </a:spcAft>
              <a:buNone/>
            </a:pPr>
            <a:r>
              <a:rPr lang="pl"/>
              <a:t>Processing power is much lower than the processing power of the human brain.</a:t>
            </a:r>
            <a:endParaRPr/>
          </a:p>
          <a:p>
            <a:pPr indent="0" lvl="0" marL="0">
              <a:spcBef>
                <a:spcPts val="0"/>
              </a:spcBef>
              <a:spcAft>
                <a:spcPts val="0"/>
              </a:spcAft>
              <a:buNone/>
            </a:pPr>
            <a:r>
              <a:rPr lang="pl"/>
              <a:t>Doesn’t act on its own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l"/>
              <a:t>potentially copying human consciousness to a computer? (very frequent in popular media)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l" sz="1200">
                <a:solidFill>
                  <a:srgbClr val="666666"/>
                </a:solidFill>
                <a:highlight>
                  <a:srgbClr val="FFFFFF"/>
                </a:highlight>
                <a:latin typeface="Times New Roman"/>
                <a:ea typeface="Times New Roman"/>
                <a:cs typeface="Times New Roman"/>
                <a:sym typeface="Times New Roman"/>
              </a:rPr>
              <a:t>The question of whether or not an inanimate object could hold any type of conscious state has always been (or still is) a question in today’s modern culture.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l" sz="1200">
                <a:solidFill>
                  <a:srgbClr val="666666"/>
                </a:solidFill>
                <a:highlight>
                  <a:srgbClr val="FFFFFF"/>
                </a:highlight>
                <a:latin typeface="Times New Roman"/>
                <a:ea typeface="Times New Roman"/>
                <a:cs typeface="Times New Roman"/>
                <a:sym typeface="Times New Roman"/>
              </a:rPr>
              <a:t>I bet you know who this guy is?</a:t>
            </a:r>
            <a:endParaRPr sz="1200">
              <a:solidFill>
                <a:srgbClr val="666666"/>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t/>
            </a:r>
            <a:endParaRPr sz="1200">
              <a:solidFill>
                <a:srgbClr val="666666"/>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rPr lang="pl" sz="1200">
                <a:solidFill>
                  <a:srgbClr val="666666"/>
                </a:solidFill>
                <a:highlight>
                  <a:srgbClr val="FFFFFF"/>
                </a:highlight>
                <a:latin typeface="Times New Roman"/>
                <a:ea typeface="Times New Roman"/>
                <a:cs typeface="Times New Roman"/>
                <a:sym typeface="Times New Roman"/>
              </a:rPr>
              <a:t>First examples in modern literature of bringing back consciousness to an object that is no longer capable of thought can be found in Mary Shelley’s </a:t>
            </a:r>
            <a:r>
              <a:rPr i="1" lang="pl" sz="1200">
                <a:solidFill>
                  <a:srgbClr val="666666"/>
                </a:solidFill>
                <a:latin typeface="Times New Roman"/>
                <a:ea typeface="Times New Roman"/>
                <a:cs typeface="Times New Roman"/>
                <a:sym typeface="Times New Roman"/>
              </a:rPr>
              <a:t>Frankenstein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l" sz="1200">
                <a:solidFill>
                  <a:srgbClr val="666666"/>
                </a:solidFill>
                <a:highlight>
                  <a:srgbClr val="FFFFFF"/>
                </a:highlight>
                <a:latin typeface="Times New Roman"/>
                <a:ea typeface="Times New Roman"/>
                <a:cs typeface="Times New Roman"/>
                <a:sym typeface="Times New Roman"/>
              </a:rPr>
              <a:t>However, even before such question was communicated into peoples consciousness in the form of FrankenStein science fiction, there already was a variation of this question that has been debated over 300 years by René Descartes.</a:t>
            </a:r>
            <a:endParaRPr sz="1200">
              <a:solidFill>
                <a:srgbClr val="666666"/>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t/>
            </a:r>
            <a:endParaRPr sz="1200">
              <a:solidFill>
                <a:srgbClr val="666666"/>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rPr lang="pl" sz="1200">
                <a:solidFill>
                  <a:srgbClr val="666666"/>
                </a:solidFill>
                <a:highlight>
                  <a:srgbClr val="FFFFFF"/>
                </a:highlight>
                <a:latin typeface="Times New Roman"/>
                <a:ea typeface="Times New Roman"/>
                <a:cs typeface="Times New Roman"/>
                <a:sym typeface="Times New Roman"/>
              </a:rPr>
              <a:t>Father of modern Philosophy</a:t>
            </a:r>
            <a:endParaRPr sz="1200">
              <a:solidFill>
                <a:srgbClr val="666666"/>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rPr lang="pl" sz="1200">
                <a:solidFill>
                  <a:srgbClr val="666666"/>
                </a:solidFill>
                <a:highlight>
                  <a:srgbClr val="FFFFFF"/>
                </a:highlight>
                <a:latin typeface="Times New Roman"/>
                <a:ea typeface="Times New Roman"/>
                <a:cs typeface="Times New Roman"/>
                <a:sym typeface="Times New Roman"/>
              </a:rPr>
              <a:t>Cognito Ergo Sum</a:t>
            </a:r>
            <a:endParaRPr sz="1200">
              <a:solidFill>
                <a:srgbClr val="666666"/>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rPr lang="pl" sz="1200">
                <a:solidFill>
                  <a:srgbClr val="666666"/>
                </a:solidFill>
                <a:highlight>
                  <a:srgbClr val="FFFFFF"/>
                </a:highlight>
                <a:latin typeface="Times New Roman"/>
                <a:ea typeface="Times New Roman"/>
                <a:cs typeface="Times New Roman"/>
                <a:sym typeface="Times New Roman"/>
              </a:rPr>
              <a:t>Mathematics, Physics, Philosophy, Carteesian coordinate system</a:t>
            </a:r>
            <a:endParaRPr sz="1200">
              <a:solidFill>
                <a:srgbClr val="666666"/>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l" sz="1200">
                <a:solidFill>
                  <a:srgbClr val="666666"/>
                </a:solidFill>
                <a:highlight>
                  <a:srgbClr val="FFFFFF"/>
                </a:highlight>
                <a:latin typeface="Times New Roman"/>
                <a:ea typeface="Times New Roman"/>
                <a:cs typeface="Times New Roman"/>
                <a:sym typeface="Times New Roman"/>
              </a:rPr>
              <a:t>1637 - </a:t>
            </a:r>
            <a:r>
              <a:rPr i="1" lang="pl" sz="1200">
                <a:solidFill>
                  <a:srgbClr val="666666"/>
                </a:solidFill>
                <a:latin typeface="Times New Roman"/>
                <a:ea typeface="Times New Roman"/>
                <a:cs typeface="Times New Roman"/>
                <a:sym typeface="Times New Roman"/>
              </a:rPr>
              <a:t>Discourse on the Method</a:t>
            </a:r>
            <a:endParaRPr sz="1200">
              <a:solidFill>
                <a:srgbClr val="666666"/>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t/>
            </a:r>
            <a:endParaRPr sz="1200">
              <a:solidFill>
                <a:srgbClr val="666666"/>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rPr lang="pl" sz="1200">
                <a:solidFill>
                  <a:srgbClr val="666666"/>
                </a:solidFill>
                <a:highlight>
                  <a:srgbClr val="FFFFFF"/>
                </a:highlight>
                <a:latin typeface="Times New Roman"/>
                <a:ea typeface="Times New Roman"/>
                <a:cs typeface="Times New Roman"/>
                <a:sym typeface="Times New Roman"/>
              </a:rPr>
              <a:t>Descartes questioned whether or not machines (animals) hold the same reasoning faculties as men, and this can be traced to his book </a:t>
            </a:r>
            <a:r>
              <a:rPr i="1" lang="pl" sz="1200">
                <a:solidFill>
                  <a:srgbClr val="666666"/>
                </a:solidFill>
                <a:latin typeface="Times New Roman"/>
                <a:ea typeface="Times New Roman"/>
                <a:cs typeface="Times New Roman"/>
                <a:sym typeface="Times New Roman"/>
              </a:rPr>
              <a:t>Discourse on the Method for Conducting One’s Reason Well and for Seeking the Truth in the Sciences</a:t>
            </a:r>
            <a:endParaRPr i="1" sz="1200">
              <a:solidFill>
                <a:srgbClr val="666666"/>
              </a:solidFill>
              <a:latin typeface="Times New Roman"/>
              <a:ea typeface="Times New Roman"/>
              <a:cs typeface="Times New Roman"/>
              <a:sym typeface="Times New Roman"/>
            </a:endParaRPr>
          </a:p>
          <a:p>
            <a:pPr indent="0" lvl="0" marL="0">
              <a:spcBef>
                <a:spcPts val="0"/>
              </a:spcBef>
              <a:spcAft>
                <a:spcPts val="0"/>
              </a:spcAft>
              <a:buNone/>
            </a:pPr>
            <a:r>
              <a:t/>
            </a:r>
            <a:endParaRPr i="1" sz="1200">
              <a:solidFill>
                <a:srgbClr val="666666"/>
              </a:solidFill>
              <a:latin typeface="Times New Roman"/>
              <a:ea typeface="Times New Roman"/>
              <a:cs typeface="Times New Roman"/>
              <a:sym typeface="Times New Roman"/>
            </a:endParaRPr>
          </a:p>
          <a:p>
            <a:pPr indent="0" lvl="0" marL="0">
              <a:spcBef>
                <a:spcPts val="0"/>
              </a:spcBef>
              <a:spcAft>
                <a:spcPts val="0"/>
              </a:spcAft>
              <a:buNone/>
            </a:pPr>
            <a:r>
              <a:rPr lang="pl" sz="1200">
                <a:solidFill>
                  <a:srgbClr val="666666"/>
                </a:solidFill>
                <a:highlight>
                  <a:srgbClr val="FFFFFF"/>
                </a:highlight>
                <a:latin typeface="Times New Roman"/>
                <a:ea typeface="Times New Roman"/>
                <a:cs typeface="Times New Roman"/>
                <a:sym typeface="Times New Roman"/>
              </a:rPr>
              <a:t>From this Cartesian perspective of knowing that I, myself am a conscious and thinking being raises the question of if it is possible for me to know whether or not my fellow man or the animals are also conscious, thinking, and rational beings.</a:t>
            </a:r>
            <a:endParaRPr sz="1200">
              <a:solidFill>
                <a:srgbClr val="666666"/>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t/>
            </a:r>
            <a:endParaRPr sz="1200">
              <a:solidFill>
                <a:srgbClr val="666666"/>
              </a:solidFill>
              <a:highlight>
                <a:srgbClr val="FFFFFF"/>
              </a:highlight>
              <a:latin typeface="Times New Roman"/>
              <a:ea typeface="Times New Roman"/>
              <a:cs typeface="Times New Roman"/>
              <a:sym typeface="Times New Roman"/>
            </a:endParaRPr>
          </a:p>
          <a:p>
            <a:pPr indent="0" lvl="0" marL="0" rtl="0">
              <a:spcBef>
                <a:spcPts val="0"/>
              </a:spcBef>
              <a:spcAft>
                <a:spcPts val="0"/>
              </a:spcAft>
              <a:buNone/>
            </a:pPr>
            <a:r>
              <a:rPr lang="pl" sz="1200">
                <a:solidFill>
                  <a:srgbClr val="666666"/>
                </a:solidFill>
                <a:highlight>
                  <a:srgbClr val="FFFFFF"/>
                </a:highlight>
                <a:latin typeface="Times New Roman"/>
                <a:ea typeface="Times New Roman"/>
                <a:cs typeface="Times New Roman"/>
                <a:sym typeface="Times New Roman"/>
              </a:rPr>
              <a:t>He established model of testing consciousness in machines to understand whether or not such they are self-aware</a:t>
            </a:r>
            <a:endParaRPr sz="1200">
              <a:solidFill>
                <a:srgbClr val="666666"/>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l" sz="1200">
                <a:solidFill>
                  <a:srgbClr val="666666"/>
                </a:solidFill>
                <a:highlight>
                  <a:srgbClr val="FFFFFF"/>
                </a:highlight>
                <a:latin typeface="Times New Roman"/>
                <a:ea typeface="Times New Roman"/>
                <a:cs typeface="Times New Roman"/>
                <a:sym typeface="Times New Roman"/>
              </a:rPr>
              <a:t>He created a method to distinguish between machine (animals) and human consciousness.</a:t>
            </a:r>
            <a:r>
              <a:rPr lang="pl" sz="1200">
                <a:solidFill>
                  <a:srgbClr val="666666"/>
                </a:solidFill>
                <a:latin typeface="Times New Roman"/>
                <a:ea typeface="Times New Roman"/>
                <a:cs typeface="Times New Roman"/>
                <a:sym typeface="Times New Roman"/>
              </a:rPr>
              <a:t>  </a:t>
            </a:r>
            <a:r>
              <a:rPr lang="pl" sz="1200">
                <a:solidFill>
                  <a:srgbClr val="666666"/>
                </a:solidFill>
                <a:highlight>
                  <a:srgbClr val="FFFFFF"/>
                </a:highlight>
                <a:latin typeface="Times New Roman"/>
                <a:ea typeface="Times New Roman"/>
                <a:cs typeface="Times New Roman"/>
                <a:sym typeface="Times New Roman"/>
              </a:rPr>
              <a:t>In his method, he creates two categorical rules that divide humans and animals into two categories, those that are considered conscious – humans, and those that are simply composed of mechanical parts that constitute a living entity without a soul.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Układ niestandardowy">
  <p:cSld name="AUTOLAYOUT">
    <p:bg>
      <p:bgPr>
        <a:solidFill>
          <a:srgbClr val="FFFFFF"/>
        </a:solidFill>
      </p:bgPr>
    </p:bg>
    <p:spTree>
      <p:nvGrpSpPr>
        <p:cNvPr id="55" name="Shape 55"/>
        <p:cNvGrpSpPr/>
        <p:nvPr/>
      </p:nvGrpSpPr>
      <p:grpSpPr>
        <a:xfrm>
          <a:off x="0" y="0"/>
          <a:ext cx="0" cy="0"/>
          <a:chOff x="0" y="0"/>
          <a:chExt cx="0" cy="0"/>
        </a:xfrm>
      </p:grpSpPr>
      <p:sp>
        <p:nvSpPr>
          <p:cNvPr id="56" name="Shape 5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a:off x="3389100" y="0"/>
            <a:ext cx="57549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8" name="Shape 58"/>
          <p:cNvCxnSpPr/>
          <p:nvPr/>
        </p:nvCxnSpPr>
        <p:spPr>
          <a:xfrm>
            <a:off x="372950" y="511683"/>
            <a:ext cx="642300" cy="0"/>
          </a:xfrm>
          <a:prstGeom prst="straightConnector1">
            <a:avLst/>
          </a:prstGeom>
          <a:noFill/>
          <a:ln cap="flat" cmpd="sng" w="76200">
            <a:solidFill>
              <a:schemeClr val="accent5"/>
            </a:solidFill>
            <a:prstDash val="solid"/>
            <a:round/>
            <a:headEnd len="sm" w="sm" type="none"/>
            <a:tailEnd len="sm" w="sm" type="none"/>
          </a:ln>
        </p:spPr>
      </p:cxnSp>
      <p:sp>
        <p:nvSpPr>
          <p:cNvPr id="59" name="Shape 59"/>
          <p:cNvSpPr txBox="1"/>
          <p:nvPr>
            <p:ph type="title"/>
          </p:nvPr>
        </p:nvSpPr>
        <p:spPr>
          <a:xfrm>
            <a:off x="321825" y="694100"/>
            <a:ext cx="2143800" cy="31494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None/>
              <a:defRPr b="1" sz="2600">
                <a:solidFill>
                  <a:schemeClr val="dk1"/>
                </a:solidFill>
              </a:defRPr>
            </a:lvl1pPr>
            <a:lvl2pPr lvl="1" algn="l">
              <a:lnSpc>
                <a:spcPct val="100000"/>
              </a:lnSpc>
              <a:spcBef>
                <a:spcPts val="0"/>
              </a:spcBef>
              <a:spcAft>
                <a:spcPts val="0"/>
              </a:spcAft>
              <a:buNone/>
              <a:defRPr b="1" sz="2600">
                <a:solidFill>
                  <a:schemeClr val="dk1"/>
                </a:solidFill>
              </a:defRPr>
            </a:lvl2pPr>
            <a:lvl3pPr lvl="2" algn="l">
              <a:lnSpc>
                <a:spcPct val="100000"/>
              </a:lnSpc>
              <a:spcBef>
                <a:spcPts val="0"/>
              </a:spcBef>
              <a:spcAft>
                <a:spcPts val="0"/>
              </a:spcAft>
              <a:buNone/>
              <a:defRPr b="1" sz="2600">
                <a:solidFill>
                  <a:schemeClr val="dk1"/>
                </a:solidFill>
              </a:defRPr>
            </a:lvl3pPr>
            <a:lvl4pPr lvl="3" algn="l">
              <a:lnSpc>
                <a:spcPct val="100000"/>
              </a:lnSpc>
              <a:spcBef>
                <a:spcPts val="0"/>
              </a:spcBef>
              <a:spcAft>
                <a:spcPts val="0"/>
              </a:spcAft>
              <a:buNone/>
              <a:defRPr b="1" sz="2600">
                <a:solidFill>
                  <a:schemeClr val="dk1"/>
                </a:solidFill>
              </a:defRPr>
            </a:lvl4pPr>
            <a:lvl5pPr lvl="4" algn="l">
              <a:lnSpc>
                <a:spcPct val="100000"/>
              </a:lnSpc>
              <a:spcBef>
                <a:spcPts val="0"/>
              </a:spcBef>
              <a:spcAft>
                <a:spcPts val="0"/>
              </a:spcAft>
              <a:buNone/>
              <a:defRPr b="1" sz="2600">
                <a:solidFill>
                  <a:schemeClr val="dk1"/>
                </a:solidFill>
              </a:defRPr>
            </a:lvl5pPr>
            <a:lvl6pPr lvl="5" algn="l">
              <a:lnSpc>
                <a:spcPct val="100000"/>
              </a:lnSpc>
              <a:spcBef>
                <a:spcPts val="0"/>
              </a:spcBef>
              <a:spcAft>
                <a:spcPts val="0"/>
              </a:spcAft>
              <a:buNone/>
              <a:defRPr b="1" sz="2600">
                <a:solidFill>
                  <a:schemeClr val="dk1"/>
                </a:solidFill>
              </a:defRPr>
            </a:lvl6pPr>
            <a:lvl7pPr lvl="6" algn="l">
              <a:lnSpc>
                <a:spcPct val="100000"/>
              </a:lnSpc>
              <a:spcBef>
                <a:spcPts val="0"/>
              </a:spcBef>
              <a:spcAft>
                <a:spcPts val="0"/>
              </a:spcAft>
              <a:buNone/>
              <a:defRPr b="1" sz="2600">
                <a:solidFill>
                  <a:schemeClr val="dk1"/>
                </a:solidFill>
              </a:defRPr>
            </a:lvl7pPr>
            <a:lvl8pPr lvl="7" algn="l">
              <a:lnSpc>
                <a:spcPct val="100000"/>
              </a:lnSpc>
              <a:spcBef>
                <a:spcPts val="0"/>
              </a:spcBef>
              <a:spcAft>
                <a:spcPts val="0"/>
              </a:spcAft>
              <a:buNone/>
              <a:defRPr b="1" sz="2600">
                <a:solidFill>
                  <a:schemeClr val="dk1"/>
                </a:solidFill>
              </a:defRPr>
            </a:lvl8pPr>
            <a:lvl9pPr lvl="8" algn="l">
              <a:lnSpc>
                <a:spcPct val="100000"/>
              </a:lnSpc>
              <a:spcBef>
                <a:spcPts val="0"/>
              </a:spcBef>
              <a:spcAft>
                <a:spcPts val="0"/>
              </a:spcAft>
              <a:buNone/>
              <a:defRPr b="1" sz="2600">
                <a:solidFill>
                  <a:schemeClr val="dk1"/>
                </a:solidFill>
              </a:defRPr>
            </a:lvl9pPr>
          </a:lstStyle>
          <a:p/>
        </p:txBody>
      </p:sp>
      <p:sp>
        <p:nvSpPr>
          <p:cNvPr id="60" name="Shape 6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Shape 42"/>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pKVppdt_-B4" TargetMode="Externa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pl"/>
              <a:t>Human vs </a:t>
            </a:r>
            <a:r>
              <a:rPr lang="pl"/>
              <a:t>Artificial intelligence</a:t>
            </a:r>
            <a:endParaRPr/>
          </a:p>
        </p:txBody>
      </p:sp>
      <p:sp>
        <p:nvSpPr>
          <p:cNvPr id="66" name="Shape 66"/>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l">
                <a:latin typeface="Arial"/>
                <a:ea typeface="Arial"/>
                <a:cs typeface="Arial"/>
                <a:sym typeface="Arial"/>
              </a:rPr>
              <a:t>Patryk Gałczyński, Konrad Najder</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l"/>
              <a:t>Cartesian dualism</a:t>
            </a:r>
            <a:endParaRPr/>
          </a:p>
        </p:txBody>
      </p:sp>
      <p:sp>
        <p:nvSpPr>
          <p:cNvPr id="116" name="Shape 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nSpc>
                <a:spcPct val="150000"/>
              </a:lnSpc>
              <a:spcBef>
                <a:spcPts val="0"/>
              </a:spcBef>
              <a:spcAft>
                <a:spcPts val="0"/>
              </a:spcAft>
              <a:buSzPts val="2400"/>
              <a:buChar char="-"/>
            </a:pPr>
            <a:r>
              <a:rPr lang="pl" sz="2400"/>
              <a:t>Descartes believed that mind and body is completely separate from one another,</a:t>
            </a:r>
            <a:endParaRPr sz="2400"/>
          </a:p>
          <a:p>
            <a:pPr indent="-381000" lvl="0" marL="457200" rtl="0">
              <a:lnSpc>
                <a:spcPct val="150000"/>
              </a:lnSpc>
              <a:spcBef>
                <a:spcPts val="0"/>
              </a:spcBef>
              <a:spcAft>
                <a:spcPts val="0"/>
              </a:spcAft>
              <a:buSzPts val="2400"/>
              <a:buChar char="-"/>
            </a:pPr>
            <a:r>
              <a:rPr lang="pl" sz="2400"/>
              <a:t>it’s possible to doubt the body, but not the mind: “Cogito ergo sum”.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l"/>
              <a:t>Turing test</a:t>
            </a:r>
            <a:endParaRPr/>
          </a:p>
        </p:txBody>
      </p:sp>
      <p:sp>
        <p:nvSpPr>
          <p:cNvPr id="122" name="Shape 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nSpc>
                <a:spcPct val="150000"/>
              </a:lnSpc>
              <a:spcBef>
                <a:spcPts val="0"/>
              </a:spcBef>
              <a:spcAft>
                <a:spcPts val="0"/>
              </a:spcAft>
              <a:buSzPts val="2400"/>
              <a:buChar char="-"/>
            </a:pPr>
            <a:r>
              <a:rPr lang="pl" sz="2400"/>
              <a:t>envisioned by Alan Turing, first introduced in his paper: </a:t>
            </a:r>
            <a:r>
              <a:rPr i="1" lang="pl" sz="2400"/>
              <a:t>"Computing Machinery and Intelligence",</a:t>
            </a:r>
            <a:endParaRPr sz="2400"/>
          </a:p>
          <a:p>
            <a:pPr indent="-381000" lvl="0" marL="457200">
              <a:lnSpc>
                <a:spcPct val="150000"/>
              </a:lnSpc>
              <a:spcBef>
                <a:spcPts val="0"/>
              </a:spcBef>
              <a:spcAft>
                <a:spcPts val="0"/>
              </a:spcAft>
              <a:buSzPts val="2400"/>
              <a:buChar char="-"/>
            </a:pPr>
            <a:r>
              <a:rPr lang="pl" sz="2400"/>
              <a:t>can’t actually check consciousness of the machine, only the appearance of it.</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l"/>
              <a:t>Current state of technology</a:t>
            </a:r>
            <a:endParaRPr/>
          </a:p>
        </p:txBody>
      </p:sp>
      <p:sp>
        <p:nvSpPr>
          <p:cNvPr id="128" name="Shape 1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a:lnSpc>
                <a:spcPct val="150000"/>
              </a:lnSpc>
              <a:spcBef>
                <a:spcPts val="0"/>
              </a:spcBef>
              <a:spcAft>
                <a:spcPts val="0"/>
              </a:spcAft>
              <a:buSzPts val="2400"/>
              <a:buChar char="-"/>
            </a:pPr>
            <a:r>
              <a:rPr lang="pl" sz="2400"/>
              <a:t>exponential growth of processing power</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l"/>
              <a:t>What can we do with artificial neural networks today</a:t>
            </a:r>
            <a:endParaRPr/>
          </a:p>
        </p:txBody>
      </p:sp>
      <p:sp>
        <p:nvSpPr>
          <p:cNvPr id="134" name="Shape 1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nSpc>
                <a:spcPct val="150000"/>
              </a:lnSpc>
              <a:spcBef>
                <a:spcPts val="0"/>
              </a:spcBef>
              <a:spcAft>
                <a:spcPts val="0"/>
              </a:spcAft>
              <a:buSzPts val="2400"/>
              <a:buChar char="-"/>
            </a:pPr>
            <a:r>
              <a:rPr lang="pl" sz="2400"/>
              <a:t>speech recognition,</a:t>
            </a:r>
            <a:endParaRPr sz="2400"/>
          </a:p>
          <a:p>
            <a:pPr indent="-381000" lvl="0" marL="457200" rtl="0">
              <a:lnSpc>
                <a:spcPct val="150000"/>
              </a:lnSpc>
              <a:spcBef>
                <a:spcPts val="0"/>
              </a:spcBef>
              <a:spcAft>
                <a:spcPts val="0"/>
              </a:spcAft>
              <a:buSzPts val="2400"/>
              <a:buChar char="-"/>
            </a:pPr>
            <a:r>
              <a:rPr lang="pl" sz="2400"/>
              <a:t>natural language processing,</a:t>
            </a:r>
            <a:endParaRPr sz="2400"/>
          </a:p>
          <a:p>
            <a:pPr indent="-381000" lvl="0" marL="457200" rtl="0">
              <a:lnSpc>
                <a:spcPct val="150000"/>
              </a:lnSpc>
              <a:spcBef>
                <a:spcPts val="0"/>
              </a:spcBef>
              <a:spcAft>
                <a:spcPts val="0"/>
              </a:spcAft>
              <a:buSzPts val="2400"/>
              <a:buChar char="-"/>
            </a:pPr>
            <a:r>
              <a:rPr lang="pl" sz="2400"/>
              <a:t>recognizing people, animals, objects in images,</a:t>
            </a:r>
            <a:endParaRPr sz="2400"/>
          </a:p>
          <a:p>
            <a:pPr indent="-381000" lvl="0" marL="457200">
              <a:lnSpc>
                <a:spcPct val="150000"/>
              </a:lnSpc>
              <a:spcBef>
                <a:spcPts val="0"/>
              </a:spcBef>
              <a:spcAft>
                <a:spcPts val="0"/>
              </a:spcAft>
              <a:buSzPts val="2400"/>
              <a:buChar char="-"/>
            </a:pPr>
            <a:r>
              <a:rPr lang="pl" sz="2400"/>
              <a:t>learning games by playing with itself - AlphaGo, AlphaZero.</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l"/>
              <a:t>Where the current AI is lacking</a:t>
            </a:r>
            <a:endParaRPr/>
          </a:p>
        </p:txBody>
      </p:sp>
      <p:sp>
        <p:nvSpPr>
          <p:cNvPr id="140" name="Shape 1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nSpc>
                <a:spcPct val="150000"/>
              </a:lnSpc>
              <a:spcBef>
                <a:spcPts val="0"/>
              </a:spcBef>
              <a:spcAft>
                <a:spcPts val="0"/>
              </a:spcAft>
              <a:buSzPts val="2400"/>
              <a:buChar char="-"/>
            </a:pPr>
            <a:r>
              <a:rPr b="1" lang="pl" sz="2400"/>
              <a:t>it’s still very specialized,</a:t>
            </a:r>
            <a:endParaRPr b="1" sz="2400"/>
          </a:p>
          <a:p>
            <a:pPr indent="-381000" lvl="0" marL="457200" rtl="0">
              <a:lnSpc>
                <a:spcPct val="150000"/>
              </a:lnSpc>
              <a:spcBef>
                <a:spcPts val="0"/>
              </a:spcBef>
              <a:spcAft>
                <a:spcPts val="0"/>
              </a:spcAft>
              <a:buSzPts val="2400"/>
              <a:buChar char="-"/>
            </a:pPr>
            <a:r>
              <a:rPr lang="pl" sz="2400"/>
              <a:t>usually needs a lot of data to learn,</a:t>
            </a:r>
            <a:endParaRPr sz="2400"/>
          </a:p>
          <a:p>
            <a:pPr indent="-381000" lvl="0" marL="457200" rtl="0">
              <a:lnSpc>
                <a:spcPct val="150000"/>
              </a:lnSpc>
              <a:spcBef>
                <a:spcPts val="0"/>
              </a:spcBef>
              <a:spcAft>
                <a:spcPts val="0"/>
              </a:spcAft>
              <a:buSzPts val="2400"/>
              <a:buChar char="-"/>
            </a:pPr>
            <a:r>
              <a:rPr lang="pl" sz="2400"/>
              <a:t>processing power,</a:t>
            </a:r>
            <a:endParaRPr sz="2400"/>
          </a:p>
          <a:p>
            <a:pPr indent="-381000" lvl="0" marL="457200">
              <a:lnSpc>
                <a:spcPct val="150000"/>
              </a:lnSpc>
              <a:spcBef>
                <a:spcPts val="0"/>
              </a:spcBef>
              <a:spcAft>
                <a:spcPts val="0"/>
              </a:spcAft>
              <a:buSzPts val="2400"/>
              <a:buChar char="-"/>
            </a:pPr>
            <a:r>
              <a:rPr lang="pl" sz="2400"/>
              <a:t>needs human supervision in determining goals, inputs.</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l"/>
              <a:t>The future - General AI</a:t>
            </a:r>
            <a:endParaRPr/>
          </a:p>
        </p:txBody>
      </p:sp>
      <p:sp>
        <p:nvSpPr>
          <p:cNvPr id="146" name="Shape 1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nSpc>
                <a:spcPct val="150000"/>
              </a:lnSpc>
              <a:spcBef>
                <a:spcPts val="0"/>
              </a:spcBef>
              <a:spcAft>
                <a:spcPts val="0"/>
              </a:spcAft>
              <a:buSzPts val="2400"/>
              <a:buChar char="-"/>
            </a:pPr>
            <a:r>
              <a:rPr lang="pl" sz="2400"/>
              <a:t>doesn’t actually have to work like a human brain, </a:t>
            </a:r>
            <a:endParaRPr sz="2400"/>
          </a:p>
          <a:p>
            <a:pPr indent="-381000" lvl="0" marL="457200" rtl="0">
              <a:lnSpc>
                <a:spcPct val="150000"/>
              </a:lnSpc>
              <a:spcBef>
                <a:spcPts val="0"/>
              </a:spcBef>
              <a:spcAft>
                <a:spcPts val="0"/>
              </a:spcAft>
              <a:buSzPts val="2400"/>
              <a:buChar char="-"/>
            </a:pPr>
            <a:r>
              <a:rPr lang="pl" sz="2400"/>
              <a:t>able to take action in the physical world,</a:t>
            </a:r>
            <a:endParaRPr sz="2400"/>
          </a:p>
          <a:p>
            <a:pPr indent="-381000" lvl="0" marL="457200" rtl="0">
              <a:lnSpc>
                <a:spcPct val="150000"/>
              </a:lnSpc>
              <a:spcBef>
                <a:spcPts val="0"/>
              </a:spcBef>
              <a:spcAft>
                <a:spcPts val="0"/>
              </a:spcAft>
              <a:buSzPts val="2400"/>
              <a:buChar char="-"/>
            </a:pPr>
            <a:r>
              <a:rPr lang="pl" sz="2400"/>
              <a:t>able to solve general problems,</a:t>
            </a:r>
            <a:endParaRPr sz="2400"/>
          </a:p>
          <a:p>
            <a:pPr indent="-381000" lvl="0" marL="457200" rtl="0">
              <a:lnSpc>
                <a:spcPct val="150000"/>
              </a:lnSpc>
              <a:spcBef>
                <a:spcPts val="0"/>
              </a:spcBef>
              <a:spcAft>
                <a:spcPts val="0"/>
              </a:spcAft>
              <a:buSzPts val="2400"/>
              <a:buChar char="-"/>
            </a:pPr>
            <a:r>
              <a:rPr lang="pl" sz="2400"/>
              <a:t>more processing power than all human brains.</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2285400"/>
            <a:ext cx="8520600" cy="5727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pl" sz="3600"/>
              <a:t>Thanks for the attention</a:t>
            </a:r>
            <a:endParaRPr sz="3600"/>
          </a:p>
        </p:txBody>
      </p:sp>
      <p:sp>
        <p:nvSpPr>
          <p:cNvPr id="152" name="Shape 1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l"/>
              <a:t>Agenda</a:t>
            </a:r>
            <a:endParaRPr/>
          </a:p>
        </p:txBody>
      </p:sp>
      <p:sp>
        <p:nvSpPr>
          <p:cNvPr id="72" name="Shape 72"/>
          <p:cNvSpPr txBox="1"/>
          <p:nvPr>
            <p:ph idx="1" type="body"/>
          </p:nvPr>
        </p:nvSpPr>
        <p:spPr>
          <a:xfrm>
            <a:off x="311700" y="1841400"/>
            <a:ext cx="8520600" cy="2727600"/>
          </a:xfrm>
          <a:prstGeom prst="rect">
            <a:avLst/>
          </a:prstGeom>
        </p:spPr>
        <p:txBody>
          <a:bodyPr anchorCtr="0" anchor="t" bIns="91425" lIns="91425" spcFirstLastPara="1" rIns="91425" wrap="square" tIns="91425">
            <a:noAutofit/>
          </a:bodyPr>
          <a:lstStyle/>
          <a:p>
            <a:pPr indent="-457200" lvl="0" marL="457200" rtl="0">
              <a:spcBef>
                <a:spcPts val="0"/>
              </a:spcBef>
              <a:spcAft>
                <a:spcPts val="0"/>
              </a:spcAft>
              <a:buSzPts val="3600"/>
              <a:buAutoNum type="arabicPeriod"/>
            </a:pPr>
            <a:r>
              <a:rPr lang="pl" sz="3600"/>
              <a:t>Historical view on consciousness</a:t>
            </a:r>
            <a:endParaRPr sz="3600"/>
          </a:p>
          <a:p>
            <a:pPr indent="-457200" lvl="0" marL="457200">
              <a:spcBef>
                <a:spcPts val="0"/>
              </a:spcBef>
              <a:spcAft>
                <a:spcPts val="0"/>
              </a:spcAft>
              <a:buSzPts val="3600"/>
              <a:buAutoNum type="arabicPeriod"/>
            </a:pPr>
            <a:r>
              <a:rPr lang="pl" sz="3600"/>
              <a:t>Modern perspective</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1322475" y="1999050"/>
            <a:ext cx="75099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pl"/>
              <a:t>C</a:t>
            </a:r>
            <a:r>
              <a:rPr lang="pl"/>
              <a:t>onsciousness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pic>
        <p:nvPicPr>
          <p:cNvPr id="82" name="Shape 82"/>
          <p:cNvPicPr preferRelativeResize="0"/>
          <p:nvPr/>
        </p:nvPicPr>
        <p:blipFill>
          <a:blip r:embed="rId3">
            <a:alphaModFix/>
          </a:blip>
          <a:stretch>
            <a:fillRect/>
          </a:stretch>
        </p:blipFill>
        <p:spPr>
          <a:xfrm>
            <a:off x="2525316" y="0"/>
            <a:ext cx="4093369"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pic>
        <p:nvPicPr>
          <p:cNvPr id="87" name="Shape 87"/>
          <p:cNvPicPr preferRelativeResize="0"/>
          <p:nvPr/>
        </p:nvPicPr>
        <p:blipFill rotWithShape="1">
          <a:blip r:embed="rId3">
            <a:alphaModFix/>
          </a:blip>
          <a:srcRect b="13493" l="0" r="0" t="13486"/>
          <a:stretch/>
        </p:blipFill>
        <p:spPr>
          <a:xfrm>
            <a:off x="3389000" y="0"/>
            <a:ext cx="5754899" cy="5143500"/>
          </a:xfrm>
          <a:prstGeom prst="rect">
            <a:avLst/>
          </a:prstGeom>
          <a:noFill/>
          <a:ln>
            <a:noFill/>
          </a:ln>
        </p:spPr>
      </p:pic>
      <p:sp>
        <p:nvSpPr>
          <p:cNvPr id="88" name="Shape 88"/>
          <p:cNvSpPr txBox="1"/>
          <p:nvPr>
            <p:ph type="title"/>
          </p:nvPr>
        </p:nvSpPr>
        <p:spPr>
          <a:xfrm>
            <a:off x="321825" y="694100"/>
            <a:ext cx="2143800" cy="3149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l"/>
              <a:t>René Descartes</a:t>
            </a:r>
            <a:endParaRPr/>
          </a:p>
          <a:p>
            <a:pPr indent="0" lvl="0" marL="0" rtl="0">
              <a:spcBef>
                <a:spcPts val="0"/>
              </a:spcBef>
              <a:spcAft>
                <a:spcPts val="0"/>
              </a:spcAft>
              <a:buNone/>
            </a:pPr>
            <a:r>
              <a:rPr lang="pl"/>
              <a:t>(Kartezjusz)</a:t>
            </a:r>
            <a:endParaRPr/>
          </a:p>
          <a:p>
            <a:pPr indent="0" lvl="0" mar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1999050"/>
            <a:ext cx="85206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i="1" lang="pl"/>
              <a:t>“</a:t>
            </a:r>
            <a:r>
              <a:rPr i="1" lang="pl"/>
              <a:t>Discourse on the Method for Conducting One’s Reason Well and for Seeking the Truth in the Sciences”</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idx="1" type="body"/>
          </p:nvPr>
        </p:nvSpPr>
        <p:spPr>
          <a:xfrm>
            <a:off x="311700" y="1723500"/>
            <a:ext cx="8520600" cy="16965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Clr>
                <a:schemeClr val="dk1"/>
              </a:buClr>
              <a:buSzPts val="3000"/>
              <a:buFont typeface="Oswald"/>
              <a:buAutoNum type="arabicPeriod"/>
            </a:pPr>
            <a:r>
              <a:rPr i="1" lang="pl" sz="3000">
                <a:solidFill>
                  <a:schemeClr val="dk1"/>
                </a:solidFill>
                <a:latin typeface="Oswald"/>
                <a:ea typeface="Oswald"/>
                <a:cs typeface="Oswald"/>
                <a:sym typeface="Oswald"/>
              </a:rPr>
              <a:t>“First is that they could never use words or other signs, or put them together as we do in order to declare our thoughts to others”</a:t>
            </a:r>
            <a:endParaRPr i="1" sz="3000">
              <a:solidFill>
                <a:schemeClr val="dk1"/>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descr="From Google I/O'18&#10;This is really some fascinating stuff." id="105" name="Shape 105" title="Google Assistant making a phone call">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idx="1" type="body"/>
          </p:nvPr>
        </p:nvSpPr>
        <p:spPr>
          <a:xfrm>
            <a:off x="311700" y="516400"/>
            <a:ext cx="8520600" cy="4052700"/>
          </a:xfrm>
          <a:prstGeom prst="rect">
            <a:avLst/>
          </a:prstGeom>
        </p:spPr>
        <p:txBody>
          <a:bodyPr anchorCtr="0" anchor="t" bIns="91425" lIns="91425" spcFirstLastPara="1" rIns="91425" wrap="square" tIns="91425">
            <a:noAutofit/>
          </a:bodyPr>
          <a:lstStyle/>
          <a:p>
            <a:pPr indent="-266700" lvl="0" marL="457200" marR="0" rtl="0" algn="l">
              <a:lnSpc>
                <a:spcPct val="115000"/>
              </a:lnSpc>
              <a:spcBef>
                <a:spcPts val="0"/>
              </a:spcBef>
              <a:spcAft>
                <a:spcPts val="0"/>
              </a:spcAft>
              <a:buClr>
                <a:schemeClr val="dk1"/>
              </a:buClr>
              <a:buSzPts val="600"/>
              <a:buFont typeface="Oswald"/>
              <a:buAutoNum type="arabicPeriod"/>
            </a:pPr>
            <a:r>
              <a:t/>
            </a:r>
            <a:endParaRPr i="1" sz="3000">
              <a:solidFill>
                <a:schemeClr val="dk1"/>
              </a:solidFill>
              <a:latin typeface="Oswald"/>
              <a:ea typeface="Oswald"/>
              <a:cs typeface="Oswald"/>
              <a:sym typeface="Oswald"/>
            </a:endParaRPr>
          </a:p>
          <a:p>
            <a:pPr indent="-419100" lvl="0" marL="457200" marR="0" rtl="0" algn="l">
              <a:lnSpc>
                <a:spcPct val="115000"/>
              </a:lnSpc>
              <a:spcBef>
                <a:spcPts val="0"/>
              </a:spcBef>
              <a:spcAft>
                <a:spcPts val="0"/>
              </a:spcAft>
              <a:buClr>
                <a:schemeClr val="dk1"/>
              </a:buClr>
              <a:buSzPts val="3000"/>
              <a:buFont typeface="Oswald"/>
              <a:buAutoNum type="arabicPeriod"/>
            </a:pPr>
            <a:r>
              <a:rPr i="1" lang="pl" sz="3000">
                <a:solidFill>
                  <a:schemeClr val="dk1"/>
                </a:solidFill>
                <a:latin typeface="Oswald"/>
                <a:ea typeface="Oswald"/>
                <a:cs typeface="Oswald"/>
                <a:sym typeface="Oswald"/>
              </a:rPr>
              <a:t>“The second means is that, although they might perform many task very well or perhaps better than any of us, such machines would fail in other tasks by this means one would discover that they were acting, not through knowledge, but only through the disposition of their organs” </a:t>
            </a:r>
            <a:endParaRPr i="1" sz="3000">
              <a:solidFill>
                <a:schemeClr val="dk1"/>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