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embeddedFontLst>
    <p:embeddedFont>
      <p:font typeface="Space Mono"/>
      <p:regular r:id="rId42"/>
      <p:bold r:id="rId43"/>
      <p:italic r:id="rId44"/>
      <p:boldItalic r:id="rId45"/>
    </p:embeddedFont>
    <p:embeddedFont>
      <p:font typeface="Quicksan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SpaceMono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SpaceMono-italic.fntdata"/><Relationship Id="rId21" Type="http://schemas.openxmlformats.org/officeDocument/2006/relationships/slide" Target="slides/slide17.xml"/><Relationship Id="rId43" Type="http://schemas.openxmlformats.org/officeDocument/2006/relationships/font" Target="fonts/SpaceMono-bold.fntdata"/><Relationship Id="rId24" Type="http://schemas.openxmlformats.org/officeDocument/2006/relationships/slide" Target="slides/slide20.xml"/><Relationship Id="rId46" Type="http://schemas.openxmlformats.org/officeDocument/2006/relationships/font" Target="fonts/Quicksand-regular.fntdata"/><Relationship Id="rId23" Type="http://schemas.openxmlformats.org/officeDocument/2006/relationships/slide" Target="slides/slide19.xml"/><Relationship Id="rId45" Type="http://schemas.openxmlformats.org/officeDocument/2006/relationships/font" Target="fonts/Space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Quicksan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gif"/><Relationship Id="rId4" Type="http://schemas.openxmlformats.org/officeDocument/2006/relationships/image" Target="../media/image15.gif"/><Relationship Id="rId5" Type="http://schemas.openxmlformats.org/officeDocument/2006/relationships/image" Target="../media/image5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gif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</a:t>
            </a:r>
            <a:r>
              <a:rPr lang="en"/>
              <a:t> INTELLIGENCE</a:t>
            </a:r>
            <a:br>
              <a:rPr lang="en"/>
            </a:br>
            <a:r>
              <a:rPr lang="en"/>
              <a:t>- labs &amp; project </a:t>
            </a:r>
            <a:endParaRPr/>
          </a:p>
        </p:txBody>
      </p:sp>
      <p:sp>
        <p:nvSpPr>
          <p:cNvPr id="62" name="Shape 62"/>
          <p:cNvSpPr txBox="1"/>
          <p:nvPr>
            <p:ph idx="4294967295" type="title"/>
          </p:nvPr>
        </p:nvSpPr>
        <p:spPr>
          <a:xfrm>
            <a:off x="6460800" y="6398100"/>
            <a:ext cx="26832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Patryk Gałczyński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65474" y="1125875"/>
            <a:ext cx="3300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------- test -------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| In0 | In1 | Out0  |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| 0   | 0   | 0.022 |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| 0   | 1   | 0.934 |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| 1   | 1   | 0.081 |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| 1   | 0   | 0.937 |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+-----+-----+-------+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Learning rate: 0.1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Beta: 0.98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Weights: from -5 do 5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8463"/>
            <a:ext cx="914400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4976525" y="2745825"/>
            <a:ext cx="33009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10k iterations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Took about 2s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Random bias added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Activation: ReLu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Pro tip</a:t>
            </a:r>
            <a:r>
              <a:rPr b="1" lang="en" sz="2200">
                <a:solidFill>
                  <a:srgbClr val="2E3037"/>
                </a:solidFill>
              </a:rPr>
              <a:t> #2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1219550" y="3022650"/>
            <a:ext cx="78402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Try different activation function!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MLP</a:t>
            </a:r>
            <a:endParaRPr/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layer perceptron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looks like?</a:t>
            </a:r>
            <a:endParaRPr>
              <a:solidFill>
                <a:srgbClr val="39C0BA"/>
              </a:solidFill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968700" y="844338"/>
            <a:ext cx="7206600" cy="5427325"/>
            <a:chOff x="633525" y="1235388"/>
            <a:chExt cx="7206600" cy="5427325"/>
          </a:xfrm>
        </p:grpSpPr>
        <p:sp>
          <p:nvSpPr>
            <p:cNvPr id="156" name="Shape 156"/>
            <p:cNvSpPr/>
            <p:nvPr/>
          </p:nvSpPr>
          <p:spPr>
            <a:xfrm>
              <a:off x="633525" y="1235400"/>
              <a:ext cx="7206600" cy="542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Shape 1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4950" y="1235388"/>
              <a:ext cx="4160350" cy="5427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Shape 158"/>
          <p:cNvGrpSpPr/>
          <p:nvPr/>
        </p:nvGrpSpPr>
        <p:grpSpPr>
          <a:xfrm>
            <a:off x="0" y="271897"/>
            <a:ext cx="9144000" cy="6314203"/>
            <a:chOff x="0" y="348522"/>
            <a:chExt cx="9144000" cy="6314203"/>
          </a:xfrm>
        </p:grpSpPr>
        <p:sp>
          <p:nvSpPr>
            <p:cNvPr id="159" name="Shape 159"/>
            <p:cNvSpPr/>
            <p:nvPr/>
          </p:nvSpPr>
          <p:spPr>
            <a:xfrm>
              <a:off x="0" y="1008325"/>
              <a:ext cx="9144000" cy="5654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0" name="Shape 1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348522"/>
              <a:ext cx="9143999" cy="5611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Shape 161"/>
          <p:cNvSpPr txBox="1"/>
          <p:nvPr>
            <p:ph idx="1" type="body"/>
          </p:nvPr>
        </p:nvSpPr>
        <p:spPr>
          <a:xfrm>
            <a:off x="1165500" y="2406325"/>
            <a:ext cx="68580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Results: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 could not train it well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For 4 folds I obtained 68% of success at most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</a:t>
            </a:r>
            <a:endParaRPr/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</a:t>
            </a:r>
            <a:r>
              <a:rPr lang="en"/>
              <a:t>organizing</a:t>
            </a:r>
            <a:r>
              <a:rPr lang="en"/>
              <a:t> maps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773875" y="2090650"/>
            <a:ext cx="6249600" cy="32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Implemented with 5x5 matrix (numpy),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Trained unsupervised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Plugged as second input to mlp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Shape 175"/>
          <p:cNvGrpSpPr/>
          <p:nvPr/>
        </p:nvGrpSpPr>
        <p:grpSpPr>
          <a:xfrm>
            <a:off x="1284230" y="2546925"/>
            <a:ext cx="6626292" cy="2381737"/>
            <a:chOff x="1284230" y="2546925"/>
            <a:chExt cx="6626292" cy="2381737"/>
          </a:xfrm>
        </p:grpSpPr>
        <p:pic>
          <p:nvPicPr>
            <p:cNvPr id="176" name="Shape 1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2525" y="2546938"/>
              <a:ext cx="2477997" cy="238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4230" y="2546925"/>
              <a:ext cx="2538695" cy="2381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5" y="350596"/>
            <a:ext cx="9144000" cy="615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Gains: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95.75 % without SOM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96.50 % with SOM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AGDS</a:t>
            </a:r>
            <a:endParaRPr/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percentage</a:t>
            </a:r>
            <a:r>
              <a:rPr lang="en"/>
              <a:t>: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165475" y="1191525"/>
            <a:ext cx="8977800" cy="5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[((id: 140403750792328, class: Iris-versicolor, 4.0-1.2-5.8-2.6), 100.0)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140403750816568, class: Iris-virginica, 5.6-1.4-6.1-2.6), 81.24),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140403750808208, class: Iris-virginica, 5.0-1.5-6.0-2.2), 79.67),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140403750818872, class: Iris-virginica, 5.1-1.9-5.8-2.7), 79.6),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140403750799008, class: Iris-virginica, 5.1-1.9-5.8-2.7), 79.6),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140403750816288, class: Iris-virginica, 5.1-1.5-6.3-2.8), 79.33),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140403750789528, class: Iris-versicolor, 3.9-1.2-5.8-2.7), 78.83),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140403750806528, class: Iris-virginica, 5.0-2.0-5.7-2.5), 78.55),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140403750814328, class: Iris-virginica, 4.8-1.8-6.2-2.8), 78.4),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140403750809328, class: Iris-virginica, 4.9-1.8-6.3-2.7), 78.34),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140403750800408, class: Iris-virginica, 4.5-1.7-4.9-2.5), 78.31),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140403750817688, class: Iris-virginica, 4.8-1.8-6.0-3.0), 77.84),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140403750808768, class: Iris-virginica, 4.9-2.0-5.6-2.8), 77.5),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140403750820832, class: Iris-virginica, 5.1-1.8-5.9-3.0), 77.38),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140403750819992, class: Iris-virginica, 5.0-1.9-6.3-2.5), 77.17),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140403750785264, class: Iris-versicolor, 4.1-1.0-5.8-2.7), 77.16),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140403750791768, class: Iris-versicolor, 4.4-1.2-5.5-2.6), 76.98),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140403750814608, class: Iris-virginica, 4.9-1.8-6.1-3.0), 76.95),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 ((id: 140403750785824, class: Iris-versicolor, 3.9-1.1-5.6-2.5), 76.88),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...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Notice #3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203" name="Shape 203"/>
          <p:cNvSpPr txBox="1"/>
          <p:nvPr>
            <p:ph idx="4294967295" type="subTitle"/>
          </p:nvPr>
        </p:nvSpPr>
        <p:spPr>
          <a:xfrm>
            <a:off x="1219550" y="3022650"/>
            <a:ext cx="78402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Precalculated AGDS is blazing-fast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Labs</a:t>
            </a:r>
            <a:endParaRPr sz="6000"/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Iris, MLP, SOM, AGDS..</a:t>
            </a:r>
            <a:endParaRPr sz="2400"/>
          </a:p>
        </p:txBody>
      </p:sp>
      <p:grpSp>
        <p:nvGrpSpPr>
          <p:cNvPr id="70" name="Shape 70"/>
          <p:cNvGrpSpPr/>
          <p:nvPr/>
        </p:nvGrpSpPr>
        <p:grpSpPr>
          <a:xfrm>
            <a:off x="242525" y="2805656"/>
            <a:ext cx="1327601" cy="1246779"/>
            <a:chOff x="5233525" y="4954450"/>
            <a:chExt cx="538275" cy="516350"/>
          </a:xfrm>
        </p:grpSpPr>
        <p:sp>
          <p:nvSpPr>
            <p:cNvPr id="71" name="Shape 71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2" name="Shape 72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" name="Shape 73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4" name="Shape 74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5" name="Shape 75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6" name="Shape 76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7" name="Shape 77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8" name="Shape 78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9" name="Shape 79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0" name="Shape 80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1" name="Shape 81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Final project</a:t>
            </a:r>
            <a:endParaRPr sz="6000"/>
          </a:p>
        </p:txBody>
      </p:sp>
      <p:sp>
        <p:nvSpPr>
          <p:cNvPr id="210" name="Shape 210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Artificial player (neural net) for Snake</a:t>
            </a:r>
            <a:endParaRPr sz="2400"/>
          </a:p>
        </p:txBody>
      </p:sp>
      <p:grpSp>
        <p:nvGrpSpPr>
          <p:cNvPr id="211" name="Shape 211"/>
          <p:cNvGrpSpPr/>
          <p:nvPr/>
        </p:nvGrpSpPr>
        <p:grpSpPr>
          <a:xfrm>
            <a:off x="242525" y="2805656"/>
            <a:ext cx="1327601" cy="1246779"/>
            <a:chOff x="5233525" y="4954450"/>
            <a:chExt cx="538275" cy="516350"/>
          </a:xfrm>
        </p:grpSpPr>
        <p:sp>
          <p:nvSpPr>
            <p:cNvPr id="212" name="Shape 21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2" name="Shape 22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Features</a:t>
            </a:r>
            <a:endParaRPr/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parameters could be useful?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235" name="Shape 235"/>
          <p:cNvCxnSpPr/>
          <p:nvPr/>
        </p:nvCxnSpPr>
        <p:spPr>
          <a:xfrm rot="10800000">
            <a:off x="1482251" y="4205183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37" name="Shape 237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Distance to apple?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215651" y="45942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Angle to apple?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Obstacles?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In front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Left side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Right side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grpSp>
        <p:nvGrpSpPr>
          <p:cNvPr id="241" name="Shape 241"/>
          <p:cNvGrpSpPr/>
          <p:nvPr/>
        </p:nvGrpSpPr>
        <p:grpSpPr>
          <a:xfrm>
            <a:off x="7688664" y="2646147"/>
            <a:ext cx="319369" cy="380263"/>
            <a:chOff x="3968275" y="4980625"/>
            <a:chExt cx="379975" cy="452425"/>
          </a:xfrm>
        </p:grpSpPr>
        <p:sp>
          <p:nvSpPr>
            <p:cNvPr id="242" name="Shape 24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5575100" y="1862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224600" y="1862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874100" y="1862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575100" y="2511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224600" y="2511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874100" y="2511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7523600" y="1862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523600" y="2511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5581100" y="1861875"/>
            <a:ext cx="0" cy="3285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Shape 254"/>
          <p:cNvSpPr/>
          <p:nvPr/>
        </p:nvSpPr>
        <p:spPr>
          <a:xfrm>
            <a:off x="5581125" y="3161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230625" y="3161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80125" y="3161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529625" y="3161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581125" y="3810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230625" y="3810525"/>
            <a:ext cx="649500" cy="649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880125" y="3810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529625" y="38105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Shape 262"/>
          <p:cNvCxnSpPr/>
          <p:nvPr/>
        </p:nvCxnSpPr>
        <p:spPr>
          <a:xfrm>
            <a:off x="5575100" y="1870000"/>
            <a:ext cx="2598000" cy="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5575100" y="4460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224600" y="4460025"/>
            <a:ext cx="649500" cy="649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874100" y="4460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523600" y="4460025"/>
            <a:ext cx="649500" cy="6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Shape 267"/>
          <p:cNvCxnSpPr>
            <a:stCxn id="259" idx="0"/>
            <a:endCxn id="252" idx="1"/>
          </p:cNvCxnSpPr>
          <p:nvPr/>
        </p:nvCxnSpPr>
        <p:spPr>
          <a:xfrm flipH="1" rot="10800000">
            <a:off x="6555375" y="2836125"/>
            <a:ext cx="968100" cy="974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8" name="Shape 268"/>
          <p:cNvCxnSpPr>
            <a:stCxn id="259" idx="0"/>
            <a:endCxn id="249" idx="0"/>
          </p:cNvCxnSpPr>
          <p:nvPr/>
        </p:nvCxnSpPr>
        <p:spPr>
          <a:xfrm rot="10800000">
            <a:off x="6549375" y="2511525"/>
            <a:ext cx="6000" cy="1299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9" name="Shape 269"/>
          <p:cNvSpPr/>
          <p:nvPr/>
        </p:nvSpPr>
        <p:spPr>
          <a:xfrm>
            <a:off x="6230613" y="3295575"/>
            <a:ext cx="649500" cy="380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Shape 270"/>
          <p:cNvCxnSpPr>
            <a:endCxn id="259" idx="1"/>
          </p:cNvCxnSpPr>
          <p:nvPr/>
        </p:nvCxnSpPr>
        <p:spPr>
          <a:xfrm flipH="1" rot="10800000">
            <a:off x="5543625" y="4135275"/>
            <a:ext cx="687000" cy="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data</a:t>
            </a:r>
            <a:endParaRPr/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it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Generate your own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snake is fairly simple, we can generate random moves and evaluate them</a:t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gather data?</a:t>
            </a:r>
            <a:endParaRPr/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511502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Get some friends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Track moves from real games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data gathering</a:t>
            </a:r>
            <a:endParaRPr/>
          </a:p>
        </p:txBody>
      </p:sp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https://storage.googleapis.com/snek-front/main.html</a:t>
            </a:r>
            <a:endParaRPr b="1" sz="3600">
              <a:solidFill>
                <a:srgbClr val="F3F3F3"/>
              </a:solidFill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559963"/>
            <a:ext cx="8927546" cy="55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25" y="64700"/>
            <a:ext cx="5554151" cy="415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249" y="1431775"/>
            <a:ext cx="5384450" cy="52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Pro tip #4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299" name="Shape 299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Gather more, filter later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time</a:t>
            </a:r>
            <a:endParaRPr/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thing is so lazy..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 steps</a:t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75" y="1719263"/>
            <a:ext cx="4171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325" y="1719275"/>
            <a:ext cx="4171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better</a:t>
            </a:r>
            <a:endParaRPr/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oh.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no.1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Personal neural net: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Written in Python3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Follows OO concept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Loads data from csv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Exports net to yaml and cypher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Pluginable bias nodes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Any activation function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tinkering for a while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143000" y="1410950"/>
            <a:ext cx="6858000" cy="5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Things done to improve: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Change number of layers/neurons/connections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Add some bias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Change activation function to ReLu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Tinker around parameters (learning rate and so on..)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Well..</a:t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0" y="169588"/>
            <a:ext cx="4171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650" y="169600"/>
            <a:ext cx="4171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26" y="3589075"/>
            <a:ext cx="3906255" cy="32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idx="4294967295" type="subTitle"/>
          </p:nvPr>
        </p:nvSpPr>
        <p:spPr>
          <a:xfrm>
            <a:off x="5469900" y="4783575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meh.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something clicked</a:t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8700"/>
            <a:ext cx="8839199" cy="171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2613"/>
            <a:ext cx="8839199" cy="127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first points gathered</a:t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500" y="1719250"/>
            <a:ext cx="4171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Pro tip #5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54" name="Shape 354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Be patient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results: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143000" y="1410950"/>
            <a:ext cx="6858000" cy="5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Over 100 real games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About 2000 data points extracted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Over 10k points generated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20 minutes of learning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Got: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~ 86% from 4 folds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1571625"/>
            <a:ext cx="41719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>
            <p:ph idx="4294967295" type="body"/>
          </p:nvPr>
        </p:nvSpPr>
        <p:spPr>
          <a:xfrm>
            <a:off x="5586875" y="1571550"/>
            <a:ext cx="2436600" cy="3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network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layers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18 neurons</a:t>
            </a: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183425" y="1282875"/>
            <a:ext cx="8822100" cy="4545600"/>
            <a:chOff x="110875" y="1219550"/>
            <a:chExt cx="8822100" cy="4545600"/>
          </a:xfrm>
        </p:grpSpPr>
        <p:sp>
          <p:nvSpPr>
            <p:cNvPr id="369" name="Shape 369"/>
            <p:cNvSpPr/>
            <p:nvPr/>
          </p:nvSpPr>
          <p:spPr>
            <a:xfrm>
              <a:off x="110875" y="1219550"/>
              <a:ext cx="8822100" cy="454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0" name="Shape 3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213" y="1390650"/>
              <a:ext cx="8029575" cy="407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700" y="2070075"/>
            <a:ext cx="3052354" cy="27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way to do that</a:t>
            </a:r>
            <a:endParaRPr>
              <a:solidFill>
                <a:srgbClr val="39C0BA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63" y="1125875"/>
            <a:ext cx="5514864" cy="54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Protip</a:t>
            </a:r>
            <a:r>
              <a:rPr b="1" lang="en" sz="2200">
                <a:solidFill>
                  <a:srgbClr val="2E3037"/>
                </a:solidFill>
              </a:rPr>
              <a:t> #0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99" name="Shape 99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Use YAML, its awesome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iris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love iris dataset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65475" y="1125875"/>
            <a:ext cx="8100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1000 iterations in 4 folds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folds results:  [99.6, 99.96842105263158, 94.68947368421053, 91.9361111111111]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+-------+-------+-------+-------+----------------+---------------+-------------+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| In0   | In1   | In2   | In3   | Iris-virginica | Iris-         | Iris-setosa |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|       |       |       |       |                | versicolor    |             |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+-------+-------+-------+-------+----------------+---------------+-------------+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| 6.900 | 3.100 | 5.100 | 2.300 | 1.000          | 0.001         | 0.000       |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+-------+-------+-------+-------+----------------+---------------+-------------+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| 5     | 2     | 3.500 | 1     | 0.000          | 0.966         | 0.007       |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+-------+-------+-------+-------+----------------+---------------+-------------+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| 5.400 | 3.700 | 1.500 | 0.200 | 0.000          | 0.008         | 0.994       |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+-------+-------+-------+-------+----------------+---------------+-------------+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Took obout 40s 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Learning rate: 0.3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Beta: 0.7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Random weights: from -2 to 2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Space Mono"/>
                <a:ea typeface="Space Mono"/>
                <a:cs typeface="Space Mono"/>
                <a:sym typeface="Space Mono"/>
              </a:rPr>
              <a:t>Activation function: sigmoid</a:t>
            </a:r>
            <a:endParaRPr sz="11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5" y="1371053"/>
            <a:ext cx="9143999" cy="411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4294967295" type="subTitle"/>
          </p:nvPr>
        </p:nvSpPr>
        <p:spPr>
          <a:xfrm>
            <a:off x="3906400" y="6093575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Tensor Flow it was 0.3s..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Notice</a:t>
            </a:r>
            <a:r>
              <a:rPr b="1" lang="en" sz="2200">
                <a:solidFill>
                  <a:srgbClr val="2E3037"/>
                </a:solidFill>
              </a:rPr>
              <a:t> #1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120" name="Shape 120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Python is slow.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336100" y="3452750"/>
            <a:ext cx="81786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or I can’t write fast code</a:t>
            </a:r>
            <a:endParaRPr b="1" sz="1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xor?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