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69" r:id="rId4"/>
    <p:sldId id="270" r:id="rId5"/>
    <p:sldId id="271" r:id="rId6"/>
    <p:sldId id="273" r:id="rId7"/>
    <p:sldId id="274" r:id="rId8"/>
    <p:sldId id="289" r:id="rId9"/>
    <p:sldId id="275" r:id="rId10"/>
    <p:sldId id="276" r:id="rId11"/>
    <p:sldId id="277" r:id="rId12"/>
    <p:sldId id="278" r:id="rId13"/>
    <p:sldId id="294" r:id="rId14"/>
    <p:sldId id="290" r:id="rId15"/>
    <p:sldId id="296" r:id="rId16"/>
    <p:sldId id="279" r:id="rId17"/>
    <p:sldId id="291" r:id="rId18"/>
    <p:sldId id="299" r:id="rId19"/>
    <p:sldId id="300" r:id="rId20"/>
    <p:sldId id="281" r:id="rId21"/>
    <p:sldId id="298" r:id="rId22"/>
    <p:sldId id="283" r:id="rId23"/>
    <p:sldId id="284" r:id="rId24"/>
    <p:sldId id="297" r:id="rId25"/>
    <p:sldId id="285" r:id="rId26"/>
    <p:sldId id="292" r:id="rId27"/>
    <p:sldId id="301" r:id="rId28"/>
    <p:sldId id="29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A40"/>
    <a:srgbClr val="C9C0B1"/>
    <a:srgbClr val="3E6B7A"/>
    <a:srgbClr val="3F462E"/>
    <a:srgbClr val="54575A"/>
    <a:srgbClr val="E8C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89" autoAdjust="0"/>
    <p:restoredTop sz="94660"/>
  </p:normalViewPr>
  <p:slideViewPr>
    <p:cSldViewPr snapToGrid="0">
      <p:cViewPr varScale="1">
        <p:scale>
          <a:sx n="66" d="100"/>
          <a:sy n="66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2021-03-29(Mon)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8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2021-03-29(Mon)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66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2021-03-29(Mon)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15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2021-03-29(Mon)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8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2021-03-29(Mon)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5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2021-03-29(Mon)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2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2021-03-29(Mon)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29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2021-03-29(Mon)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98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2021-03-29(Mon)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1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2021-03-29(Mon)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4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2021-03-29(Mon)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1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2021-03-29(Mon)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97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16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12" Type="http://schemas.openxmlformats.org/officeDocument/2006/relationships/image" Target="../media/image15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image" Target="../media/image14.emf"/><Relationship Id="rId5" Type="http://schemas.openxmlformats.org/officeDocument/2006/relationships/image" Target="../media/image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C0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41320" y="1553274"/>
            <a:ext cx="6603087" cy="1811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6000" b="1" kern="0" dirty="0">
                <a:solidFill>
                  <a:srgbClr val="3E6B7A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올랑올랑</a:t>
            </a:r>
            <a:r>
              <a:rPr lang="en-US" altLang="ko-KR" sz="4000" b="1" kern="0" dirty="0">
                <a:solidFill>
                  <a:srgbClr val="54575A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600" kern="0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여행지 추천 웹 사이트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48552" y="4329908"/>
            <a:ext cx="4860589" cy="971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4</a:t>
            </a:r>
            <a:r>
              <a:rPr lang="ko-KR" altLang="en-US" sz="2000" b="1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조 </a:t>
            </a:r>
            <a:endParaRPr lang="en-US" altLang="ko-KR" sz="2000" b="1" dirty="0">
              <a:solidFill>
                <a:srgbClr val="343A40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장민규 고은주 </a:t>
            </a:r>
            <a:r>
              <a:rPr lang="ko-KR" altLang="en-US" sz="2000" b="1" dirty="0" err="1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정성모</a:t>
            </a:r>
            <a:r>
              <a:rPr lang="ko-KR" altLang="en-US" sz="2000" b="1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 </a:t>
            </a:r>
            <a:r>
              <a:rPr lang="ko-KR" altLang="en-US" sz="2000" b="1" dirty="0" err="1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지윤성</a:t>
            </a:r>
            <a:r>
              <a:rPr lang="ko-KR" altLang="en-US" sz="2000" b="1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 천은지 </a:t>
            </a: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1483928" y="3900668"/>
            <a:ext cx="0" cy="1794320"/>
          </a:xfrm>
          <a:prstGeom prst="line">
            <a:avLst/>
          </a:prstGeom>
          <a:ln w="19050">
            <a:solidFill>
              <a:srgbClr val="343A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/>
          </p:cNvCxnSpPr>
          <p:nvPr/>
        </p:nvCxnSpPr>
        <p:spPr>
          <a:xfrm>
            <a:off x="1441320" y="1564851"/>
            <a:ext cx="3491510" cy="0"/>
          </a:xfrm>
          <a:prstGeom prst="line">
            <a:avLst/>
          </a:prstGeom>
          <a:ln w="19050">
            <a:solidFill>
              <a:srgbClr val="343A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AA546EE0-B3D6-4866-9C15-961D98F15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922" y="1948704"/>
            <a:ext cx="4255257" cy="296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24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C0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AF21E45-2F2A-4EDD-B261-3C5AB20AD8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601EFF2-B69E-40E2-9EBF-8958039A0B23}"/>
              </a:ext>
            </a:extLst>
          </p:cNvPr>
          <p:cNvGrpSpPr/>
          <p:nvPr/>
        </p:nvGrpSpPr>
        <p:grpSpPr>
          <a:xfrm>
            <a:off x="352472" y="1639430"/>
            <a:ext cx="8087335" cy="646331"/>
            <a:chOff x="3026562" y="2641529"/>
            <a:chExt cx="4306392" cy="3217155"/>
          </a:xfrm>
        </p:grpSpPr>
        <p:sp>
          <p:nvSpPr>
            <p:cNvPr id="34" name="Text Box 5">
              <a:extLst>
                <a:ext uri="{FF2B5EF4-FFF2-40B4-BE49-F238E27FC236}">
                  <a16:creationId xmlns:a16="http://schemas.microsoft.com/office/drawing/2014/main" id="{CD1F3314-1745-4517-B644-B65185E79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7316" y="2641529"/>
              <a:ext cx="3805638" cy="3217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36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프로젝트 구현  </a:t>
              </a:r>
              <a:endParaRPr lang="en-US" altLang="ko-KR" sz="36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36" name="TextBox 13">
              <a:extLst>
                <a:ext uri="{FF2B5EF4-FFF2-40B4-BE49-F238E27FC236}">
                  <a16:creationId xmlns:a16="http://schemas.microsoft.com/office/drawing/2014/main" id="{89019276-843C-4ABD-BC72-C73AF2A07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562" y="2641529"/>
              <a:ext cx="417779" cy="3217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36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03</a:t>
              </a:r>
              <a:endParaRPr lang="ko-KR" altLang="en-US" sz="36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A08D00E-DF51-4F37-A771-5634AB13E62F}"/>
              </a:ext>
            </a:extLst>
          </p:cNvPr>
          <p:cNvSpPr txBox="1"/>
          <p:nvPr/>
        </p:nvSpPr>
        <p:spPr>
          <a:xfrm>
            <a:off x="352472" y="2743200"/>
            <a:ext cx="11416741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b="1" dirty="0">
              <a:solidFill>
                <a:srgbClr val="343A4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br>
              <a:rPr lang="ko-KR" altLang="en-US" sz="2300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br>
              <a:rPr lang="ko-KR" altLang="en-US" sz="2300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endParaRPr lang="ko-KR" altLang="en-US" sz="2300" dirty="0">
              <a:solidFill>
                <a:srgbClr val="343A4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504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C0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AF21E45-2F2A-4EDD-B261-3C5AB20AD827}"/>
              </a:ext>
            </a:extLst>
          </p:cNvPr>
          <p:cNvSpPr/>
          <p:nvPr/>
        </p:nvSpPr>
        <p:spPr>
          <a:xfrm>
            <a:off x="0" y="0"/>
            <a:ext cx="12192000" cy="943897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601EFF2-B69E-40E2-9EBF-8958039A0B23}"/>
              </a:ext>
            </a:extLst>
          </p:cNvPr>
          <p:cNvGrpSpPr/>
          <p:nvPr/>
        </p:nvGrpSpPr>
        <p:grpSpPr>
          <a:xfrm>
            <a:off x="195156" y="210338"/>
            <a:ext cx="6485627" cy="523220"/>
            <a:chOff x="3026562" y="2641529"/>
            <a:chExt cx="3453505" cy="2604362"/>
          </a:xfrm>
        </p:grpSpPr>
        <p:sp>
          <p:nvSpPr>
            <p:cNvPr id="34" name="Text Box 5">
              <a:extLst>
                <a:ext uri="{FF2B5EF4-FFF2-40B4-BE49-F238E27FC236}">
                  <a16:creationId xmlns:a16="http://schemas.microsoft.com/office/drawing/2014/main" id="{CD1F3314-1745-4517-B644-B65185E79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310" y="2641529"/>
              <a:ext cx="3164757" cy="260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메인 페이지</a:t>
              </a:r>
              <a:endParaRPr lang="en-US" altLang="ko-KR" sz="28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36" name="TextBox 13">
              <a:extLst>
                <a:ext uri="{FF2B5EF4-FFF2-40B4-BE49-F238E27FC236}">
                  <a16:creationId xmlns:a16="http://schemas.microsoft.com/office/drawing/2014/main" id="{89019276-843C-4ABD-BC72-C73AF2A07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562" y="2641529"/>
              <a:ext cx="417779" cy="260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1)</a:t>
              </a:r>
              <a:endParaRPr lang="ko-KR" altLang="en-US" sz="28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C0BAAA0E-576C-44FD-A140-34E7217DE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186" y="1154235"/>
            <a:ext cx="8337155" cy="5508000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contourW="6350"/>
        </p:spPr>
      </p:pic>
    </p:spTree>
    <p:extLst>
      <p:ext uri="{BB962C8B-B14F-4D97-AF65-F5344CB8AC3E}">
        <p14:creationId xmlns:p14="http://schemas.microsoft.com/office/powerpoint/2010/main" val="1648481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C0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0FBC39E-0C4F-466C-829E-1E04BCE4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967" y="1349272"/>
            <a:ext cx="4243033" cy="5182887"/>
          </a:xfrm>
          <a:prstGeom prst="rect">
            <a:avLst/>
          </a:prstGeom>
          <a:ln>
            <a:solidFill>
              <a:srgbClr val="343A40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AF21E45-2F2A-4EDD-B261-3C5AB20AD827}"/>
              </a:ext>
            </a:extLst>
          </p:cNvPr>
          <p:cNvSpPr/>
          <p:nvPr/>
        </p:nvSpPr>
        <p:spPr>
          <a:xfrm>
            <a:off x="0" y="0"/>
            <a:ext cx="12192000" cy="943897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601EFF2-B69E-40E2-9EBF-8958039A0B23}"/>
              </a:ext>
            </a:extLst>
          </p:cNvPr>
          <p:cNvGrpSpPr/>
          <p:nvPr/>
        </p:nvGrpSpPr>
        <p:grpSpPr>
          <a:xfrm>
            <a:off x="195156" y="210338"/>
            <a:ext cx="6485627" cy="523220"/>
            <a:chOff x="3026562" y="2641529"/>
            <a:chExt cx="3453505" cy="2604362"/>
          </a:xfrm>
        </p:grpSpPr>
        <p:sp>
          <p:nvSpPr>
            <p:cNvPr id="34" name="Text Box 5">
              <a:extLst>
                <a:ext uri="{FF2B5EF4-FFF2-40B4-BE49-F238E27FC236}">
                  <a16:creationId xmlns:a16="http://schemas.microsoft.com/office/drawing/2014/main" id="{CD1F3314-1745-4517-B644-B65185E79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310" y="2641529"/>
              <a:ext cx="3164757" cy="260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 로그인 </a:t>
              </a:r>
              <a:endParaRPr lang="en-US" altLang="ko-KR" sz="28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36" name="TextBox 13">
              <a:extLst>
                <a:ext uri="{FF2B5EF4-FFF2-40B4-BE49-F238E27FC236}">
                  <a16:creationId xmlns:a16="http://schemas.microsoft.com/office/drawing/2014/main" id="{89019276-843C-4ABD-BC72-C73AF2A07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562" y="2641529"/>
              <a:ext cx="417779" cy="260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2)</a:t>
              </a:r>
              <a:endParaRPr lang="ko-KR" altLang="en-US" sz="28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BE1AC42-9AC1-4BD1-9836-102DE0AB6831}"/>
              </a:ext>
            </a:extLst>
          </p:cNvPr>
          <p:cNvCxnSpPr>
            <a:cxnSpLocks/>
          </p:cNvCxnSpPr>
          <p:nvPr/>
        </p:nvCxnSpPr>
        <p:spPr>
          <a:xfrm flipV="1">
            <a:off x="4713087" y="4908884"/>
            <a:ext cx="1967696" cy="262076"/>
          </a:xfrm>
          <a:prstGeom prst="straightConnector1">
            <a:avLst/>
          </a:prstGeom>
          <a:ln>
            <a:solidFill>
              <a:srgbClr val="343A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B7DF14-A3E1-4FFB-A250-CCC03FADBCB2}"/>
              </a:ext>
            </a:extLst>
          </p:cNvPr>
          <p:cNvSpPr txBox="1"/>
          <p:nvPr/>
        </p:nvSpPr>
        <p:spPr>
          <a:xfrm>
            <a:off x="6848803" y="4447219"/>
            <a:ext cx="3296224" cy="923330"/>
          </a:xfrm>
          <a:prstGeom prst="rect">
            <a:avLst/>
          </a:prstGeom>
          <a:noFill/>
          <a:ln>
            <a:solidFill>
              <a:srgbClr val="343A4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아이디 저장 체크 후 로그인 시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아이디 입력 칸에 해당 아이디가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7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일 간 나타남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8DDAE0-DF0C-4A89-86E2-33239E7550A9}"/>
              </a:ext>
            </a:extLst>
          </p:cNvPr>
          <p:cNvSpPr txBox="1"/>
          <p:nvPr/>
        </p:nvSpPr>
        <p:spPr>
          <a:xfrm>
            <a:off x="6370543" y="2210920"/>
            <a:ext cx="4794762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▪ </a:t>
            </a:r>
            <a:r>
              <a:rPr lang="ko-KR" altLang="en-US" sz="2000" b="1" dirty="0">
                <a:solidFill>
                  <a:srgbClr val="C9C0B1"/>
                </a:solidFill>
                <a:highlight>
                  <a:srgbClr val="3E6B7A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로그인</a:t>
            </a:r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endParaRPr lang="en-US" altLang="ko-KR" sz="20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아이디와 비밀번호 입력 시 회원 여부에 대한 유효성 체크 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회원이 아닐 경우 로그인 불가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아이디 및 비밀번호 찾기 가능 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4464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C0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A975DDB-2043-4005-88A2-EF1698D8D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2" y="1342809"/>
            <a:ext cx="3542286" cy="3936733"/>
          </a:xfrm>
          <a:prstGeom prst="rect">
            <a:avLst/>
          </a:prstGeom>
          <a:ln>
            <a:solidFill>
              <a:srgbClr val="343A40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AF21E45-2F2A-4EDD-B261-3C5AB20AD827}"/>
              </a:ext>
            </a:extLst>
          </p:cNvPr>
          <p:cNvSpPr/>
          <p:nvPr/>
        </p:nvSpPr>
        <p:spPr>
          <a:xfrm>
            <a:off x="0" y="0"/>
            <a:ext cx="12192000" cy="943897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601EFF2-B69E-40E2-9EBF-8958039A0B23}"/>
              </a:ext>
            </a:extLst>
          </p:cNvPr>
          <p:cNvGrpSpPr/>
          <p:nvPr/>
        </p:nvGrpSpPr>
        <p:grpSpPr>
          <a:xfrm>
            <a:off x="195156" y="210338"/>
            <a:ext cx="6485627" cy="523220"/>
            <a:chOff x="3026562" y="2641529"/>
            <a:chExt cx="3453505" cy="2604362"/>
          </a:xfrm>
        </p:grpSpPr>
        <p:sp>
          <p:nvSpPr>
            <p:cNvPr id="34" name="Text Box 5">
              <a:extLst>
                <a:ext uri="{FF2B5EF4-FFF2-40B4-BE49-F238E27FC236}">
                  <a16:creationId xmlns:a16="http://schemas.microsoft.com/office/drawing/2014/main" id="{CD1F3314-1745-4517-B644-B65185E79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310" y="2641529"/>
              <a:ext cx="3164757" cy="260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 로그인 </a:t>
              </a:r>
              <a:r>
                <a:rPr lang="en-US" altLang="ko-KR" sz="28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– </a:t>
              </a:r>
              <a:r>
                <a:rPr lang="ko-KR" altLang="en-US" sz="28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아이디 찾기</a:t>
              </a:r>
              <a:endParaRPr lang="en-US" altLang="ko-KR" sz="28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36" name="TextBox 13">
              <a:extLst>
                <a:ext uri="{FF2B5EF4-FFF2-40B4-BE49-F238E27FC236}">
                  <a16:creationId xmlns:a16="http://schemas.microsoft.com/office/drawing/2014/main" id="{89019276-843C-4ABD-BC72-C73AF2A07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562" y="2641529"/>
              <a:ext cx="417779" cy="260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2)</a:t>
              </a:r>
              <a:endParaRPr lang="ko-KR" altLang="en-US" sz="28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38DDAE0-DF0C-4A89-86E2-33239E7550A9}"/>
              </a:ext>
            </a:extLst>
          </p:cNvPr>
          <p:cNvSpPr txBox="1"/>
          <p:nvPr/>
        </p:nvSpPr>
        <p:spPr>
          <a:xfrm>
            <a:off x="195156" y="5563540"/>
            <a:ext cx="703821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▪ </a:t>
            </a:r>
            <a:r>
              <a:rPr lang="ko-KR" altLang="en-US" sz="2000" b="1" dirty="0">
                <a:solidFill>
                  <a:srgbClr val="C9C0B1"/>
                </a:solidFill>
                <a:highlight>
                  <a:srgbClr val="3E6B7A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아이디 찾기</a:t>
            </a:r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endParaRPr lang="en-US" altLang="ko-KR" sz="20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닉네임과 이메일을 입력하면 일치하는 회원 아이디를 가져옴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일치하는 정보가 없으면 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modal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알림이 뜸  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4DCA389-B0F6-451D-9110-9A19AB957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481" y="1679612"/>
            <a:ext cx="2978105" cy="828957"/>
          </a:xfrm>
          <a:prstGeom prst="rect">
            <a:avLst/>
          </a:prstGeom>
          <a:ln>
            <a:solidFill>
              <a:srgbClr val="343A40"/>
            </a:solidFill>
          </a:ln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D8F1141-FB9F-40D0-BA58-0619009439D7}"/>
              </a:ext>
            </a:extLst>
          </p:cNvPr>
          <p:cNvCxnSpPr>
            <a:cxnSpLocks/>
          </p:cNvCxnSpPr>
          <p:nvPr/>
        </p:nvCxnSpPr>
        <p:spPr>
          <a:xfrm flipV="1">
            <a:off x="3504244" y="2575946"/>
            <a:ext cx="784748" cy="1308902"/>
          </a:xfrm>
          <a:prstGeom prst="straightConnector1">
            <a:avLst/>
          </a:prstGeom>
          <a:ln>
            <a:solidFill>
              <a:srgbClr val="343A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81CDB77B-1CCE-4EE2-AB5E-C12766C7B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823" y="2692385"/>
            <a:ext cx="3651538" cy="4007207"/>
          </a:xfrm>
          <a:prstGeom prst="rect">
            <a:avLst/>
          </a:prstGeom>
          <a:ln>
            <a:solidFill>
              <a:srgbClr val="343A40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4933560D-9A45-4B98-B622-D80A2D3D1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5048" y="2792567"/>
            <a:ext cx="3051397" cy="2747271"/>
          </a:xfrm>
          <a:prstGeom prst="rect">
            <a:avLst/>
          </a:prstGeom>
          <a:ln>
            <a:solidFill>
              <a:srgbClr val="343A40"/>
            </a:solidFill>
          </a:ln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7A1C9B1-01C2-4C3C-88DE-25DC542AE746}"/>
              </a:ext>
            </a:extLst>
          </p:cNvPr>
          <p:cNvCxnSpPr>
            <a:cxnSpLocks/>
          </p:cNvCxnSpPr>
          <p:nvPr/>
        </p:nvCxnSpPr>
        <p:spPr>
          <a:xfrm flipH="1" flipV="1">
            <a:off x="7264141" y="5279542"/>
            <a:ext cx="773544" cy="376269"/>
          </a:xfrm>
          <a:prstGeom prst="straightConnector1">
            <a:avLst/>
          </a:prstGeom>
          <a:ln>
            <a:solidFill>
              <a:srgbClr val="343A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B669D84-7787-4A04-A2B8-0124F1E70883}"/>
              </a:ext>
            </a:extLst>
          </p:cNvPr>
          <p:cNvSpPr txBox="1"/>
          <p:nvPr/>
        </p:nvSpPr>
        <p:spPr>
          <a:xfrm>
            <a:off x="7191881" y="1061169"/>
            <a:ext cx="4798209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▪ </a:t>
            </a:r>
            <a:r>
              <a:rPr lang="ko-KR" altLang="en-US" sz="2000" b="1" dirty="0">
                <a:solidFill>
                  <a:srgbClr val="C9C0B1"/>
                </a:solidFill>
                <a:highlight>
                  <a:srgbClr val="3E6B7A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 비밀번호 찾기</a:t>
            </a:r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endParaRPr lang="en-US" altLang="ko-KR" sz="20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아이디와 이메일을 입력해서 일치하면 이메일로 임시 비밀번호 전송   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일치하는 정보가 없을 경우엔 알림 창이 뜸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00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C0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AF21E45-2F2A-4EDD-B261-3C5AB20AD827}"/>
              </a:ext>
            </a:extLst>
          </p:cNvPr>
          <p:cNvSpPr/>
          <p:nvPr/>
        </p:nvSpPr>
        <p:spPr>
          <a:xfrm>
            <a:off x="0" y="0"/>
            <a:ext cx="12192000" cy="943897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601EFF2-B69E-40E2-9EBF-8958039A0B23}"/>
              </a:ext>
            </a:extLst>
          </p:cNvPr>
          <p:cNvGrpSpPr/>
          <p:nvPr/>
        </p:nvGrpSpPr>
        <p:grpSpPr>
          <a:xfrm>
            <a:off x="195156" y="210338"/>
            <a:ext cx="6485627" cy="523220"/>
            <a:chOff x="3026562" y="2641529"/>
            <a:chExt cx="3453505" cy="2604362"/>
          </a:xfrm>
        </p:grpSpPr>
        <p:sp>
          <p:nvSpPr>
            <p:cNvPr id="34" name="Text Box 5">
              <a:extLst>
                <a:ext uri="{FF2B5EF4-FFF2-40B4-BE49-F238E27FC236}">
                  <a16:creationId xmlns:a16="http://schemas.microsoft.com/office/drawing/2014/main" id="{CD1F3314-1745-4517-B644-B65185E79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310" y="2641529"/>
              <a:ext cx="3164757" cy="260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회원가입  </a:t>
              </a:r>
              <a:endParaRPr lang="en-US" altLang="ko-KR" sz="28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36" name="TextBox 13">
              <a:extLst>
                <a:ext uri="{FF2B5EF4-FFF2-40B4-BE49-F238E27FC236}">
                  <a16:creationId xmlns:a16="http://schemas.microsoft.com/office/drawing/2014/main" id="{89019276-843C-4ABD-BC72-C73AF2A07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562" y="2641529"/>
              <a:ext cx="417779" cy="260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3)</a:t>
              </a:r>
              <a:endParaRPr lang="ko-KR" altLang="en-US" sz="28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B2BA5AA-C8C5-4CFC-8B2F-2B0F12CE7FA2}"/>
              </a:ext>
            </a:extLst>
          </p:cNvPr>
          <p:cNvSpPr txBox="1"/>
          <p:nvPr/>
        </p:nvSpPr>
        <p:spPr>
          <a:xfrm>
            <a:off x="6680782" y="1521124"/>
            <a:ext cx="5105726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▪ </a:t>
            </a:r>
            <a:r>
              <a:rPr lang="ko-KR" altLang="en-US" sz="2000" b="1" dirty="0">
                <a:solidFill>
                  <a:srgbClr val="C9C0B1"/>
                </a:solidFill>
                <a:highlight>
                  <a:srgbClr val="3E6B7A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회원가입</a:t>
            </a:r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endParaRPr lang="en-US" altLang="ko-KR" sz="20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닉네임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아이디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연락처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이메일은 중복확인 절차를 거치고 이미  존재하는 정보인 경우엔 사용 불가능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중복확인 및 형식에 맞으면 가입 가능 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비밀번호와 비밀번호 확인란이 다른 경우엔 알림 및 가입 불가 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빈 칸이 있을 경우 알림 및 가입 불가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회원가입이 완료되면 이메일 인증을 해야  회원활동 가능 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6C9F2F-18A5-403E-B877-94DCBA352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92" y="1462244"/>
            <a:ext cx="6187861" cy="5073309"/>
          </a:xfrm>
          <a:prstGeom prst="rect">
            <a:avLst/>
          </a:prstGeom>
          <a:ln>
            <a:solidFill>
              <a:srgbClr val="343A4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5CA704-1A2F-411A-9831-8E182A520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734" y="4928973"/>
            <a:ext cx="7154263" cy="655447"/>
          </a:xfrm>
          <a:prstGeom prst="rect">
            <a:avLst/>
          </a:prstGeom>
          <a:ln>
            <a:solidFill>
              <a:srgbClr val="343A40"/>
            </a:solidFill>
          </a:ln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8D931C8-6370-45AA-8137-0AE6332FE669}"/>
              </a:ext>
            </a:extLst>
          </p:cNvPr>
          <p:cNvCxnSpPr>
            <a:cxnSpLocks/>
          </p:cNvCxnSpPr>
          <p:nvPr/>
        </p:nvCxnSpPr>
        <p:spPr>
          <a:xfrm flipV="1">
            <a:off x="8951494" y="5584420"/>
            <a:ext cx="0" cy="581801"/>
          </a:xfrm>
          <a:prstGeom prst="straightConnector1">
            <a:avLst/>
          </a:prstGeom>
          <a:ln>
            <a:solidFill>
              <a:srgbClr val="343A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FF9186-793D-4148-9F4D-4C1A6F2E2010}"/>
              </a:ext>
            </a:extLst>
          </p:cNvPr>
          <p:cNvSpPr txBox="1"/>
          <p:nvPr/>
        </p:nvSpPr>
        <p:spPr>
          <a:xfrm>
            <a:off x="7484070" y="6166221"/>
            <a:ext cx="3296224" cy="369332"/>
          </a:xfrm>
          <a:prstGeom prst="rect">
            <a:avLst/>
          </a:prstGeom>
          <a:noFill/>
          <a:ln>
            <a:solidFill>
              <a:srgbClr val="343A4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정규식으로 각 항목 형식 제한</a:t>
            </a:r>
          </a:p>
        </p:txBody>
      </p:sp>
    </p:spTree>
    <p:extLst>
      <p:ext uri="{BB962C8B-B14F-4D97-AF65-F5344CB8AC3E}">
        <p14:creationId xmlns:p14="http://schemas.microsoft.com/office/powerpoint/2010/main" val="3483165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C0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1EEEB1B-AF52-45C5-8C45-662AEE7D7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909" y="1482291"/>
            <a:ext cx="5286906" cy="4587854"/>
          </a:xfrm>
          <a:prstGeom prst="rect">
            <a:avLst/>
          </a:prstGeom>
          <a:ln>
            <a:solidFill>
              <a:srgbClr val="343A40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FF9BE9B-E947-40F9-AFAC-7C1B0EC05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22" y="1286251"/>
            <a:ext cx="4730298" cy="3509576"/>
          </a:xfrm>
          <a:prstGeom prst="rect">
            <a:avLst/>
          </a:prstGeom>
          <a:ln>
            <a:solidFill>
              <a:srgbClr val="343A40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AF21E45-2F2A-4EDD-B261-3C5AB20AD827}"/>
              </a:ext>
            </a:extLst>
          </p:cNvPr>
          <p:cNvSpPr/>
          <p:nvPr/>
        </p:nvSpPr>
        <p:spPr>
          <a:xfrm>
            <a:off x="0" y="0"/>
            <a:ext cx="12192000" cy="943897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601EFF2-B69E-40E2-9EBF-8958039A0B23}"/>
              </a:ext>
            </a:extLst>
          </p:cNvPr>
          <p:cNvGrpSpPr/>
          <p:nvPr/>
        </p:nvGrpSpPr>
        <p:grpSpPr>
          <a:xfrm>
            <a:off x="195156" y="210338"/>
            <a:ext cx="6485627" cy="523220"/>
            <a:chOff x="3026562" y="2641529"/>
            <a:chExt cx="3453505" cy="2604362"/>
          </a:xfrm>
        </p:grpSpPr>
        <p:sp>
          <p:nvSpPr>
            <p:cNvPr id="34" name="Text Box 5">
              <a:extLst>
                <a:ext uri="{FF2B5EF4-FFF2-40B4-BE49-F238E27FC236}">
                  <a16:creationId xmlns:a16="http://schemas.microsoft.com/office/drawing/2014/main" id="{CD1F3314-1745-4517-B644-B65185E79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310" y="2641529"/>
              <a:ext cx="3164757" cy="260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회원가입 </a:t>
              </a:r>
              <a:r>
                <a:rPr lang="en-US" altLang="ko-KR" sz="28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– </a:t>
              </a:r>
              <a:r>
                <a:rPr lang="ko-KR" altLang="en-US" sz="28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이메일 인증 </a:t>
              </a:r>
              <a:endParaRPr lang="en-US" altLang="ko-KR" sz="28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36" name="TextBox 13">
              <a:extLst>
                <a:ext uri="{FF2B5EF4-FFF2-40B4-BE49-F238E27FC236}">
                  <a16:creationId xmlns:a16="http://schemas.microsoft.com/office/drawing/2014/main" id="{89019276-843C-4ABD-BC72-C73AF2A07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562" y="2641529"/>
              <a:ext cx="417779" cy="260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3)</a:t>
              </a:r>
              <a:endParaRPr lang="ko-KR" altLang="en-US" sz="28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B2BA5AA-C8C5-4CFC-8B2F-2B0F12CE7FA2}"/>
              </a:ext>
            </a:extLst>
          </p:cNvPr>
          <p:cNvSpPr txBox="1"/>
          <p:nvPr/>
        </p:nvSpPr>
        <p:spPr>
          <a:xfrm>
            <a:off x="1095330" y="5016446"/>
            <a:ext cx="500067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▪ </a:t>
            </a:r>
            <a:r>
              <a:rPr lang="ko-KR" altLang="en-US" sz="2000" b="1" dirty="0">
                <a:solidFill>
                  <a:srgbClr val="C9C0B1"/>
                </a:solidFill>
                <a:highlight>
                  <a:srgbClr val="3E6B7A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이메일 인증 </a:t>
            </a:r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회원가입 할 때 입력한 이메일로 인증메일 전송 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[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인증하기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]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버튼을 누르면 인증이 완료되며 회원 활동 가능 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CB067A1-33B3-4A24-874A-52ACAF083157}"/>
              </a:ext>
            </a:extLst>
          </p:cNvPr>
          <p:cNvCxnSpPr>
            <a:cxnSpLocks/>
          </p:cNvCxnSpPr>
          <p:nvPr/>
        </p:nvCxnSpPr>
        <p:spPr>
          <a:xfrm flipV="1">
            <a:off x="5081769" y="3850105"/>
            <a:ext cx="1347907" cy="725948"/>
          </a:xfrm>
          <a:prstGeom prst="straightConnector1">
            <a:avLst/>
          </a:prstGeom>
          <a:ln>
            <a:solidFill>
              <a:srgbClr val="343A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214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C0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AF21E45-2F2A-4EDD-B261-3C5AB20AD827}"/>
              </a:ext>
            </a:extLst>
          </p:cNvPr>
          <p:cNvSpPr/>
          <p:nvPr/>
        </p:nvSpPr>
        <p:spPr>
          <a:xfrm>
            <a:off x="0" y="0"/>
            <a:ext cx="12192000" cy="943897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601EFF2-B69E-40E2-9EBF-8958039A0B23}"/>
              </a:ext>
            </a:extLst>
          </p:cNvPr>
          <p:cNvGrpSpPr/>
          <p:nvPr/>
        </p:nvGrpSpPr>
        <p:grpSpPr>
          <a:xfrm>
            <a:off x="195156" y="210338"/>
            <a:ext cx="6485627" cy="523220"/>
            <a:chOff x="3026562" y="2641529"/>
            <a:chExt cx="3453505" cy="2604362"/>
          </a:xfrm>
        </p:grpSpPr>
        <p:sp>
          <p:nvSpPr>
            <p:cNvPr id="34" name="Text Box 5">
              <a:extLst>
                <a:ext uri="{FF2B5EF4-FFF2-40B4-BE49-F238E27FC236}">
                  <a16:creationId xmlns:a16="http://schemas.microsoft.com/office/drawing/2014/main" id="{CD1F3314-1745-4517-B644-B65185E79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310" y="2641529"/>
              <a:ext cx="3164757" cy="260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여행지 검색</a:t>
              </a:r>
              <a:endParaRPr lang="en-US" altLang="ko-KR" sz="28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36" name="TextBox 13">
              <a:extLst>
                <a:ext uri="{FF2B5EF4-FFF2-40B4-BE49-F238E27FC236}">
                  <a16:creationId xmlns:a16="http://schemas.microsoft.com/office/drawing/2014/main" id="{89019276-843C-4ABD-BC72-C73AF2A07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562" y="2641529"/>
              <a:ext cx="417779" cy="260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4)</a:t>
              </a:r>
              <a:endParaRPr lang="ko-KR" altLang="en-US" sz="28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D4783D5-491E-410F-A395-ADF12DE31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4996" y="1067874"/>
            <a:ext cx="8328803" cy="4145607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D8598A-6EA8-4638-8D9F-543238A50282}"/>
              </a:ext>
            </a:extLst>
          </p:cNvPr>
          <p:cNvSpPr txBox="1"/>
          <p:nvPr/>
        </p:nvSpPr>
        <p:spPr>
          <a:xfrm>
            <a:off x="195156" y="5337460"/>
            <a:ext cx="11437401" cy="14003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▪ </a:t>
            </a:r>
            <a:r>
              <a:rPr lang="ko-KR" altLang="en-US" sz="2000" b="1">
                <a:solidFill>
                  <a:srgbClr val="C9C0B1"/>
                </a:solidFill>
                <a:highlight>
                  <a:srgbClr val="3E6B7A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여행지 검색</a:t>
            </a:r>
            <a:endParaRPr lang="en-US" altLang="ko-KR" sz="2000" b="1">
              <a:solidFill>
                <a:srgbClr val="C9C0B1"/>
              </a:solidFill>
              <a:highlight>
                <a:srgbClr val="3E6B7A"/>
              </a:highlight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5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endParaRPr lang="en-US" altLang="ko-KR" sz="5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공공 데이터 </a:t>
            </a:r>
            <a:r>
              <a:rPr lang="en-US" altLang="ko-KR" sz="20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TourAPI</a:t>
            </a:r>
            <a:r>
              <a:rPr lang="ko-KR" altLang="en-US" sz="20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를 사용해서 여행지 검색</a:t>
            </a:r>
            <a:r>
              <a:rPr lang="en-US" altLang="ko-KR" sz="20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0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추천을 해주게 구현</a:t>
            </a:r>
            <a:endParaRPr lang="ko-KR" altLang="en-US" sz="20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여행지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검색은 회원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비회원 전부 사용 가능</a:t>
            </a:r>
          </a:p>
          <a:p>
            <a:pPr marL="342900" indent="-342900">
              <a:buFontTx/>
              <a:buChar char="-"/>
            </a:pPr>
            <a:r>
              <a:rPr lang="ko-KR" altLang="en-US" sz="20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페이지 당 </a:t>
            </a:r>
            <a:r>
              <a:rPr lang="en-US" altLang="ko-KR" sz="20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10</a:t>
            </a:r>
            <a:r>
              <a:rPr lang="ko-KR" altLang="en-US" sz="20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개씩 추천지를 보여주며</a:t>
            </a:r>
            <a:r>
              <a:rPr lang="en-US" altLang="ko-KR" sz="20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,</a:t>
            </a:r>
            <a:r>
              <a:rPr lang="ko-KR" altLang="en-US" sz="20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 상세보기를 할 경우 여행지에 대한 상세정보 페이지 작동 </a:t>
            </a:r>
            <a:endParaRPr lang="ko-KR" altLang="en-US" sz="20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C5563EB-5B02-4883-86DD-526E248B4395}"/>
              </a:ext>
            </a:extLst>
          </p:cNvPr>
          <p:cNvCxnSpPr>
            <a:cxnSpLocks/>
          </p:cNvCxnSpPr>
          <p:nvPr/>
        </p:nvCxnSpPr>
        <p:spPr>
          <a:xfrm>
            <a:off x="6168668" y="1747777"/>
            <a:ext cx="1272053" cy="1392901"/>
          </a:xfrm>
          <a:prstGeom prst="straightConnector1">
            <a:avLst/>
          </a:prstGeom>
          <a:ln>
            <a:solidFill>
              <a:srgbClr val="343A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58A7E2A8-1DC2-4B52-8F3D-DB0F31341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0721" y="3200351"/>
            <a:ext cx="3786680" cy="1033752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/>
        </p:spPr>
      </p:pic>
    </p:spTree>
    <p:extLst>
      <p:ext uri="{BB962C8B-B14F-4D97-AF65-F5344CB8AC3E}">
        <p14:creationId xmlns:p14="http://schemas.microsoft.com/office/powerpoint/2010/main" val="1823658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C0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AF21E45-2F2A-4EDD-B261-3C5AB20AD827}"/>
              </a:ext>
            </a:extLst>
          </p:cNvPr>
          <p:cNvSpPr/>
          <p:nvPr/>
        </p:nvSpPr>
        <p:spPr>
          <a:xfrm>
            <a:off x="0" y="0"/>
            <a:ext cx="12192000" cy="943897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601EFF2-B69E-40E2-9EBF-8958039A0B23}"/>
              </a:ext>
            </a:extLst>
          </p:cNvPr>
          <p:cNvGrpSpPr/>
          <p:nvPr/>
        </p:nvGrpSpPr>
        <p:grpSpPr>
          <a:xfrm>
            <a:off x="195156" y="210338"/>
            <a:ext cx="6485627" cy="523220"/>
            <a:chOff x="3026562" y="2641529"/>
            <a:chExt cx="3453505" cy="2604362"/>
          </a:xfrm>
        </p:grpSpPr>
        <p:sp>
          <p:nvSpPr>
            <p:cNvPr id="34" name="Text Box 5">
              <a:extLst>
                <a:ext uri="{FF2B5EF4-FFF2-40B4-BE49-F238E27FC236}">
                  <a16:creationId xmlns:a16="http://schemas.microsoft.com/office/drawing/2014/main" id="{CD1F3314-1745-4517-B644-B65185E79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310" y="2641529"/>
              <a:ext cx="3164757" cy="260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여행지 검색 </a:t>
              </a:r>
              <a:r>
                <a:rPr lang="en-US" altLang="ko-KR" sz="2800" b="1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- </a:t>
              </a:r>
              <a:r>
                <a:rPr lang="ko-KR" altLang="en-US" sz="2800" b="1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여행지 상세보기</a:t>
              </a:r>
              <a:endParaRPr lang="en-US" altLang="ko-KR" sz="28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36" name="TextBox 13">
              <a:extLst>
                <a:ext uri="{FF2B5EF4-FFF2-40B4-BE49-F238E27FC236}">
                  <a16:creationId xmlns:a16="http://schemas.microsoft.com/office/drawing/2014/main" id="{89019276-843C-4ABD-BC72-C73AF2A07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562" y="2641529"/>
              <a:ext cx="417779" cy="260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4)</a:t>
              </a:r>
              <a:endParaRPr lang="ko-KR" altLang="en-US" sz="28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81D115B-4191-4E7A-BD5B-4E16195295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04508" y="1103435"/>
            <a:ext cx="7182984" cy="3688882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6D3802-404C-4174-AC62-2907824354EC}"/>
              </a:ext>
            </a:extLst>
          </p:cNvPr>
          <p:cNvSpPr txBox="1"/>
          <p:nvPr/>
        </p:nvSpPr>
        <p:spPr>
          <a:xfrm>
            <a:off x="2015843" y="4934396"/>
            <a:ext cx="8160313" cy="19236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8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▪ </a:t>
            </a:r>
            <a:r>
              <a:rPr lang="ko-KR" altLang="en-US" b="1">
                <a:solidFill>
                  <a:srgbClr val="C9C0B1"/>
                </a:solidFill>
                <a:highlight>
                  <a:srgbClr val="3E6B7A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여행지 상세보기</a:t>
            </a:r>
            <a:endParaRPr lang="en-US" altLang="ko-KR" b="1">
              <a:solidFill>
                <a:srgbClr val="C9C0B1"/>
              </a:solidFill>
              <a:highlight>
                <a:srgbClr val="3E6B7A"/>
              </a:highlight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8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endParaRPr lang="en-US" altLang="ko-KR" b="1" dirty="0">
              <a:solidFill>
                <a:srgbClr val="C9C0B1"/>
              </a:solidFill>
              <a:highlight>
                <a:srgbClr val="3E6B7A"/>
              </a:highlight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출력된 </a:t>
            </a:r>
            <a:r>
              <a:rPr lang="ko-KR" altLang="en-US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리스트에서 여행지 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제목을 누르면 상세 </a:t>
            </a:r>
            <a:r>
              <a:rPr lang="ko-KR" altLang="en-US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정보를 보여줌</a:t>
            </a:r>
            <a:endParaRPr lang="en-US" altLang="ko-KR" b="1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5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n-US" altLang="ko-KR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KaKaoMap API</a:t>
            </a:r>
            <a:r>
              <a:rPr lang="ko-KR" altLang="en-US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를 같이 이용함으로 여행지의 장소를 같이 보는것이 가능</a:t>
            </a:r>
            <a:endParaRPr lang="en-US" altLang="ko-KR" b="1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8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[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리뷰 보러 가기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] 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버튼을 </a:t>
            </a:r>
            <a:r>
              <a:rPr lang="ko-KR" altLang="en-US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누르면 여행지에 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대한 리뷰를 보는 </a:t>
            </a:r>
            <a:r>
              <a:rPr lang="ko-KR" altLang="en-US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것이 가능함</a:t>
            </a:r>
            <a:endParaRPr lang="en-US" altLang="ko-KR" b="1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8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리뷰 작성은 회원만 가능하고 리뷰 조회는 비회원도 가능함</a:t>
            </a:r>
          </a:p>
        </p:txBody>
      </p:sp>
    </p:spTree>
    <p:extLst>
      <p:ext uri="{BB962C8B-B14F-4D97-AF65-F5344CB8AC3E}">
        <p14:creationId xmlns:p14="http://schemas.microsoft.com/office/powerpoint/2010/main" val="3876912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C0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AF21E45-2F2A-4EDD-B261-3C5AB20AD827}"/>
              </a:ext>
            </a:extLst>
          </p:cNvPr>
          <p:cNvSpPr/>
          <p:nvPr/>
        </p:nvSpPr>
        <p:spPr>
          <a:xfrm>
            <a:off x="0" y="0"/>
            <a:ext cx="12192000" cy="943897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601EFF2-B69E-40E2-9EBF-8958039A0B23}"/>
              </a:ext>
            </a:extLst>
          </p:cNvPr>
          <p:cNvGrpSpPr/>
          <p:nvPr/>
        </p:nvGrpSpPr>
        <p:grpSpPr>
          <a:xfrm>
            <a:off x="195156" y="210338"/>
            <a:ext cx="8238256" cy="523220"/>
            <a:chOff x="3026562" y="2641529"/>
            <a:chExt cx="3385193" cy="2604362"/>
          </a:xfrm>
        </p:grpSpPr>
        <p:sp>
          <p:nvSpPr>
            <p:cNvPr id="34" name="Text Box 5">
              <a:extLst>
                <a:ext uri="{FF2B5EF4-FFF2-40B4-BE49-F238E27FC236}">
                  <a16:creationId xmlns:a16="http://schemas.microsoft.com/office/drawing/2014/main" id="{CD1F3314-1745-4517-B644-B65185E79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6998" y="2641529"/>
              <a:ext cx="3164757" cy="260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여행지 검색 </a:t>
              </a:r>
              <a:r>
                <a:rPr lang="en-US" altLang="ko-KR" sz="2800" b="1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- </a:t>
              </a:r>
              <a:r>
                <a:rPr lang="ko-KR" altLang="en-US" sz="2800" b="1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여행지 상세보기 </a:t>
              </a:r>
              <a:r>
                <a:rPr lang="en-US" altLang="ko-KR" sz="2800" b="1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- </a:t>
              </a:r>
              <a:r>
                <a:rPr lang="ko-KR" altLang="en-US" sz="2800" b="1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리뷰</a:t>
              </a:r>
              <a:endParaRPr lang="en-US" altLang="ko-KR" sz="28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36" name="TextBox 13">
              <a:extLst>
                <a:ext uri="{FF2B5EF4-FFF2-40B4-BE49-F238E27FC236}">
                  <a16:creationId xmlns:a16="http://schemas.microsoft.com/office/drawing/2014/main" id="{89019276-843C-4ABD-BC72-C73AF2A07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562" y="2641529"/>
              <a:ext cx="417779" cy="260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4)</a:t>
              </a:r>
              <a:endParaRPr lang="ko-KR" altLang="en-US" sz="28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66D3802-404C-4174-AC62-2907824354EC}"/>
              </a:ext>
            </a:extLst>
          </p:cNvPr>
          <p:cNvSpPr txBox="1"/>
          <p:nvPr/>
        </p:nvSpPr>
        <p:spPr>
          <a:xfrm>
            <a:off x="526147" y="5140888"/>
            <a:ext cx="11190146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▪ </a:t>
            </a:r>
            <a:r>
              <a:rPr lang="ko-KR" altLang="en-US" sz="2000" b="1">
                <a:solidFill>
                  <a:srgbClr val="C9C0B1"/>
                </a:solidFill>
                <a:highlight>
                  <a:srgbClr val="3E6B7A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관광지 리뷰</a:t>
            </a:r>
            <a:endParaRPr lang="en-US" altLang="ko-KR" sz="2000" b="1">
              <a:solidFill>
                <a:srgbClr val="C9C0B1"/>
              </a:solidFill>
              <a:highlight>
                <a:srgbClr val="3E6B7A"/>
              </a:highlight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8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endParaRPr lang="en-US" altLang="ko-KR" sz="2000" b="1" dirty="0">
              <a:solidFill>
                <a:srgbClr val="C9C0B1"/>
              </a:solidFill>
              <a:highlight>
                <a:srgbClr val="3E6B7A"/>
              </a:highlight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여행지 상세보기 후 리뷰보기를 누를경우</a:t>
            </a:r>
            <a:r>
              <a:rPr lang="en-US" altLang="ko-KR" sz="20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0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여행지에 대한 리뷰들이 간략하게 보여준다</a:t>
            </a:r>
            <a:r>
              <a:rPr lang="en-US" altLang="ko-KR" sz="20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r>
              <a:rPr lang="en-US" altLang="ko-KR" sz="8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5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ko-KR" altLang="en-US" sz="20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리뷰 작성은 회원들만 작성이 가능하며</a:t>
            </a:r>
            <a:r>
              <a:rPr lang="en-US" altLang="ko-KR" sz="20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0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 별점과 사진 내용으로 리뷰 페이지 구성한다</a:t>
            </a:r>
            <a:r>
              <a:rPr lang="en-US" altLang="ko-KR" sz="20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  <a:endParaRPr lang="ko-KR" altLang="en-US" sz="20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43EE50-BEB1-4AB9-8F36-B7138B6A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47" y="1154235"/>
            <a:ext cx="8404494" cy="3766191"/>
          </a:xfrm>
          <a:prstGeom prst="rect">
            <a:avLst/>
          </a:prstGeom>
          <a:ln>
            <a:solidFill>
              <a:srgbClr val="343A40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1ED082-1A09-4E7B-A46C-0527DA666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312" y="1154235"/>
            <a:ext cx="2394768" cy="3766191"/>
          </a:xfrm>
          <a:prstGeom prst="rect">
            <a:avLst/>
          </a:prstGeom>
          <a:ln>
            <a:solidFill>
              <a:srgbClr val="343A40"/>
            </a:solidFill>
          </a:ln>
        </p:spPr>
      </p:pic>
    </p:spTree>
    <p:extLst>
      <p:ext uri="{BB962C8B-B14F-4D97-AF65-F5344CB8AC3E}">
        <p14:creationId xmlns:p14="http://schemas.microsoft.com/office/powerpoint/2010/main" val="1607294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C0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AF21E45-2F2A-4EDD-B261-3C5AB20AD827}"/>
              </a:ext>
            </a:extLst>
          </p:cNvPr>
          <p:cNvSpPr/>
          <p:nvPr/>
        </p:nvSpPr>
        <p:spPr>
          <a:xfrm>
            <a:off x="0" y="0"/>
            <a:ext cx="12192000" cy="943897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601EFF2-B69E-40E2-9EBF-8958039A0B23}"/>
              </a:ext>
            </a:extLst>
          </p:cNvPr>
          <p:cNvGrpSpPr/>
          <p:nvPr/>
        </p:nvGrpSpPr>
        <p:grpSpPr>
          <a:xfrm>
            <a:off x="195156" y="210338"/>
            <a:ext cx="6485627" cy="523220"/>
            <a:chOff x="3026562" y="2641529"/>
            <a:chExt cx="3453505" cy="2604362"/>
          </a:xfrm>
        </p:grpSpPr>
        <p:sp>
          <p:nvSpPr>
            <p:cNvPr id="34" name="Text Box 5">
              <a:extLst>
                <a:ext uri="{FF2B5EF4-FFF2-40B4-BE49-F238E27FC236}">
                  <a16:creationId xmlns:a16="http://schemas.microsoft.com/office/drawing/2014/main" id="{CD1F3314-1745-4517-B644-B65185E79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310" y="2641529"/>
              <a:ext cx="3164757" cy="260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여행지 검색 </a:t>
              </a:r>
              <a:r>
                <a:rPr lang="en-US" altLang="ko-KR" sz="2800" b="1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- </a:t>
              </a:r>
              <a:r>
                <a:rPr lang="ko-KR" altLang="en-US" sz="2800" b="1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명예의전당</a:t>
              </a:r>
              <a:r>
                <a:rPr lang="en-US" altLang="ko-KR" sz="2800" b="1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(</a:t>
              </a:r>
              <a:r>
                <a:rPr lang="ko-KR" altLang="en-US" sz="2800" b="1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미구현</a:t>
              </a:r>
              <a:r>
                <a:rPr lang="en-US" altLang="ko-KR" sz="2800" b="1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)</a:t>
              </a:r>
              <a:endParaRPr lang="en-US" altLang="ko-KR" sz="28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36" name="TextBox 13">
              <a:extLst>
                <a:ext uri="{FF2B5EF4-FFF2-40B4-BE49-F238E27FC236}">
                  <a16:creationId xmlns:a16="http://schemas.microsoft.com/office/drawing/2014/main" id="{89019276-843C-4ABD-BC72-C73AF2A07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562" y="2641529"/>
              <a:ext cx="417779" cy="260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4)</a:t>
              </a:r>
              <a:endParaRPr lang="ko-KR" altLang="en-US" sz="28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66D3802-404C-4174-AC62-2907824354EC}"/>
              </a:ext>
            </a:extLst>
          </p:cNvPr>
          <p:cNvSpPr txBox="1"/>
          <p:nvPr/>
        </p:nvSpPr>
        <p:spPr>
          <a:xfrm>
            <a:off x="500927" y="5201112"/>
            <a:ext cx="11190146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▪ </a:t>
            </a:r>
            <a:r>
              <a:rPr lang="ko-KR" altLang="en-US" sz="2000" b="1" dirty="0">
                <a:solidFill>
                  <a:srgbClr val="C9C0B1"/>
                </a:solidFill>
                <a:highlight>
                  <a:srgbClr val="3E6B7A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명예의 전당</a:t>
            </a:r>
            <a:endParaRPr lang="en-US" altLang="ko-KR" sz="8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800" b="1" dirty="0">
                <a:solidFill>
                  <a:srgbClr val="C9C0B1"/>
                </a:solidFill>
                <a:highlight>
                  <a:srgbClr val="3E6B7A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endParaRPr lang="en-US" altLang="ko-KR" sz="2000" b="1" dirty="0">
              <a:solidFill>
                <a:srgbClr val="C9C0B1"/>
              </a:solidFill>
              <a:highlight>
                <a:srgbClr val="3E6B7A"/>
              </a:highlight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여행지 리뷰 중에서 </a:t>
            </a:r>
            <a:r>
              <a:rPr lang="ko-KR" altLang="en-US" sz="2000" b="1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추천수를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많이 받은 리뷰와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자유게시판의 여행지 추천 카테고리 글 중에서 이달의 여행지로 선정된 글이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특정 시간이 지나면 명예의 전당 페이지로 이동한다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매 달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(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월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을 기준으로 추천을 많이 받았던 리뷰와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여행지 추천 글을 쉽게 보는 것이 가능하다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  <a:endParaRPr lang="ko-KR" altLang="en-US" sz="20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23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C0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19E45B1E-506F-4581-8DF9-35C2F143CD41}"/>
              </a:ext>
            </a:extLst>
          </p:cNvPr>
          <p:cNvSpPr/>
          <p:nvPr/>
        </p:nvSpPr>
        <p:spPr>
          <a:xfrm>
            <a:off x="3233100" y="569223"/>
            <a:ext cx="5518159" cy="926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kern="0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목차</a:t>
            </a:r>
            <a:endParaRPr lang="ko-KR" altLang="en-US" sz="4000" kern="0" dirty="0">
              <a:solidFill>
                <a:srgbClr val="343A4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BED4174-BF3F-4B8D-A34D-CE27F0C78DAB}"/>
              </a:ext>
            </a:extLst>
          </p:cNvPr>
          <p:cNvGrpSpPr/>
          <p:nvPr/>
        </p:nvGrpSpPr>
        <p:grpSpPr>
          <a:xfrm>
            <a:off x="3334302" y="2448662"/>
            <a:ext cx="6290647" cy="569177"/>
            <a:chOff x="3059832" y="1951793"/>
            <a:chExt cx="3852292" cy="6154567"/>
          </a:xfrm>
        </p:grpSpPr>
        <p:sp>
          <p:nvSpPr>
            <p:cNvPr id="105" name="Text Box 5">
              <a:extLst>
                <a:ext uri="{FF2B5EF4-FFF2-40B4-BE49-F238E27FC236}">
                  <a16:creationId xmlns:a16="http://schemas.microsoft.com/office/drawing/2014/main" id="{10FFD3D8-6BF5-4529-9B27-3A7431D210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3474" y="2980627"/>
              <a:ext cx="2952750" cy="4992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2400" b="1" dirty="0">
                  <a:solidFill>
                    <a:srgbClr val="343A40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프로젝트 개요</a:t>
              </a:r>
              <a:endParaRPr lang="en-US" altLang="ko-KR" sz="2400" b="1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106" name="Text Box 11">
              <a:extLst>
                <a:ext uri="{FF2B5EF4-FFF2-40B4-BE49-F238E27FC236}">
                  <a16:creationId xmlns:a16="http://schemas.microsoft.com/office/drawing/2014/main" id="{14252EF4-D61E-477F-BFD9-AB22E4991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3474" y="1951793"/>
              <a:ext cx="3168650" cy="2704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endPara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굴림" pitchFamily="50" charset="-127"/>
              </a:endParaRPr>
            </a:p>
          </p:txBody>
        </p:sp>
        <p:sp>
          <p:nvSpPr>
            <p:cNvPr id="107" name="TextBox 13">
              <a:extLst>
                <a:ext uri="{FF2B5EF4-FFF2-40B4-BE49-F238E27FC236}">
                  <a16:creationId xmlns:a16="http://schemas.microsoft.com/office/drawing/2014/main" id="{1857D544-3652-4A90-9BE9-2ED9ED54C3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832" y="2947928"/>
              <a:ext cx="342794" cy="5158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rgbClr val="3E6B7A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01</a:t>
              </a:r>
              <a:endParaRPr lang="ko-KR" altLang="en-US" sz="2500" b="1" dirty="0">
                <a:solidFill>
                  <a:srgbClr val="3E6B7A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18968EEE-5232-475D-AE40-47BF0C14AEF1}"/>
              </a:ext>
            </a:extLst>
          </p:cNvPr>
          <p:cNvGrpSpPr/>
          <p:nvPr/>
        </p:nvGrpSpPr>
        <p:grpSpPr>
          <a:xfrm>
            <a:off x="3334302" y="3249618"/>
            <a:ext cx="6302018" cy="569160"/>
            <a:chOff x="3059832" y="2662245"/>
            <a:chExt cx="3859255" cy="6251011"/>
          </a:xfrm>
        </p:grpSpPr>
        <p:sp>
          <p:nvSpPr>
            <p:cNvPr id="109" name="Text Box 5">
              <a:extLst>
                <a:ext uri="{FF2B5EF4-FFF2-40B4-BE49-F238E27FC236}">
                  <a16:creationId xmlns:a16="http://schemas.microsoft.com/office/drawing/2014/main" id="{F7643DA3-F7D2-41F6-8A0B-B02773CA2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3474" y="3714294"/>
              <a:ext cx="2952750" cy="5070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2400" b="1" dirty="0">
                  <a:solidFill>
                    <a:srgbClr val="343A40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유스케이스 및 데이터베이스 구성</a:t>
              </a:r>
              <a:endParaRPr lang="en-US" altLang="ko-KR" sz="2400" b="1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110" name="Text Box 11">
              <a:extLst>
                <a:ext uri="{FF2B5EF4-FFF2-40B4-BE49-F238E27FC236}">
                  <a16:creationId xmlns:a16="http://schemas.microsoft.com/office/drawing/2014/main" id="{F3218FA5-57C0-4BCF-8EEB-7C9B0402CD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0437" y="2662245"/>
              <a:ext cx="3168650" cy="2746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endPara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굴림" pitchFamily="50" charset="-127"/>
              </a:endParaRPr>
            </a:p>
          </p:txBody>
        </p:sp>
        <p:sp>
          <p:nvSpPr>
            <p:cNvPr id="111" name="TextBox 13">
              <a:extLst>
                <a:ext uri="{FF2B5EF4-FFF2-40B4-BE49-F238E27FC236}">
                  <a16:creationId xmlns:a16="http://schemas.microsoft.com/office/drawing/2014/main" id="{0333D607-5539-4152-B94A-98C369E70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832" y="3673833"/>
              <a:ext cx="342794" cy="5239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rgbClr val="3E6B7A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02</a:t>
              </a:r>
              <a:endParaRPr lang="ko-KR" altLang="en-US" sz="2500" b="1" dirty="0">
                <a:solidFill>
                  <a:srgbClr val="3E6B7A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5F9C0DE4-970E-4447-AB32-B2050980E665}"/>
              </a:ext>
            </a:extLst>
          </p:cNvPr>
          <p:cNvGrpSpPr/>
          <p:nvPr/>
        </p:nvGrpSpPr>
        <p:grpSpPr>
          <a:xfrm>
            <a:off x="3334302" y="4039220"/>
            <a:ext cx="6290647" cy="570016"/>
            <a:chOff x="3059832" y="3368240"/>
            <a:chExt cx="3852292" cy="6324846"/>
          </a:xfrm>
        </p:grpSpPr>
        <p:sp>
          <p:nvSpPr>
            <p:cNvPr id="113" name="Text Box 5">
              <a:extLst>
                <a:ext uri="{FF2B5EF4-FFF2-40B4-BE49-F238E27FC236}">
                  <a16:creationId xmlns:a16="http://schemas.microsoft.com/office/drawing/2014/main" id="{540A72CD-53A3-4198-8B5C-465C7A95D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3474" y="4445364"/>
              <a:ext cx="2952750" cy="5122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2400" b="1" dirty="0">
                  <a:solidFill>
                    <a:srgbClr val="343A40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프로젝트 구현</a:t>
              </a:r>
              <a:endParaRPr lang="en-US" altLang="ko-KR" sz="2400" b="1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114" name="Text Box 11">
              <a:extLst>
                <a:ext uri="{FF2B5EF4-FFF2-40B4-BE49-F238E27FC236}">
                  <a16:creationId xmlns:a16="http://schemas.microsoft.com/office/drawing/2014/main" id="{23A4DD87-CCBF-49A1-A843-459559073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3474" y="3368240"/>
              <a:ext cx="3168650" cy="2774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endPara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굴림" pitchFamily="50" charset="-127"/>
              </a:endParaRPr>
            </a:p>
          </p:txBody>
        </p:sp>
        <p:sp>
          <p:nvSpPr>
            <p:cNvPr id="115" name="TextBox 13">
              <a:extLst>
                <a:ext uri="{FF2B5EF4-FFF2-40B4-BE49-F238E27FC236}">
                  <a16:creationId xmlns:a16="http://schemas.microsoft.com/office/drawing/2014/main" id="{86719B44-355B-49DF-A4FE-2FE3D7838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832" y="4399738"/>
              <a:ext cx="342794" cy="5293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rgbClr val="3E6B7A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03</a:t>
              </a:r>
              <a:endParaRPr lang="ko-KR" altLang="en-US" sz="2500" b="1" dirty="0">
                <a:solidFill>
                  <a:srgbClr val="3E6B7A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08CF92B1-EE68-446D-AB07-E9EB8C96B023}"/>
              </a:ext>
            </a:extLst>
          </p:cNvPr>
          <p:cNvGrpSpPr/>
          <p:nvPr/>
        </p:nvGrpSpPr>
        <p:grpSpPr>
          <a:xfrm>
            <a:off x="3353286" y="4938204"/>
            <a:ext cx="5934123" cy="477054"/>
            <a:chOff x="3078816" y="5099539"/>
            <a:chExt cx="3633962" cy="5158359"/>
          </a:xfrm>
        </p:grpSpPr>
        <p:sp>
          <p:nvSpPr>
            <p:cNvPr id="117" name="Text Box 5">
              <a:extLst>
                <a:ext uri="{FF2B5EF4-FFF2-40B4-BE49-F238E27FC236}">
                  <a16:creationId xmlns:a16="http://schemas.microsoft.com/office/drawing/2014/main" id="{ED3F448D-AA47-4873-8BFE-3228C653E5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0028" y="5132227"/>
              <a:ext cx="2952750" cy="4991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2400" b="1" dirty="0">
                  <a:solidFill>
                    <a:srgbClr val="343A40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프로젝트 시연</a:t>
              </a:r>
              <a:r>
                <a:rPr lang="en-US" altLang="ko-KR" sz="2400" b="1" dirty="0">
                  <a:solidFill>
                    <a:srgbClr val="343A40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	</a:t>
              </a:r>
            </a:p>
          </p:txBody>
        </p:sp>
        <p:sp>
          <p:nvSpPr>
            <p:cNvPr id="119" name="TextBox 13">
              <a:extLst>
                <a:ext uri="{FF2B5EF4-FFF2-40B4-BE49-F238E27FC236}">
                  <a16:creationId xmlns:a16="http://schemas.microsoft.com/office/drawing/2014/main" id="{92877938-1432-4D1F-95C0-883C65F03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8816" y="5099539"/>
              <a:ext cx="342794" cy="5158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rgbClr val="3E6B7A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04</a:t>
              </a:r>
              <a:endParaRPr lang="ko-KR" altLang="en-US" sz="2500" b="1" dirty="0">
                <a:solidFill>
                  <a:srgbClr val="3E6B7A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9AE521D-9AB8-44E9-B8D5-CA75EE041ECF}"/>
              </a:ext>
            </a:extLst>
          </p:cNvPr>
          <p:cNvCxnSpPr>
            <a:cxnSpLocks/>
          </p:cNvCxnSpPr>
          <p:nvPr/>
        </p:nvCxnSpPr>
        <p:spPr>
          <a:xfrm>
            <a:off x="4128387" y="1660564"/>
            <a:ext cx="3727587" cy="0"/>
          </a:xfrm>
          <a:prstGeom prst="line">
            <a:avLst/>
          </a:prstGeom>
          <a:ln w="19050">
            <a:solidFill>
              <a:srgbClr val="343A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343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C0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AF21E45-2F2A-4EDD-B261-3C5AB20AD827}"/>
              </a:ext>
            </a:extLst>
          </p:cNvPr>
          <p:cNvSpPr/>
          <p:nvPr/>
        </p:nvSpPr>
        <p:spPr>
          <a:xfrm>
            <a:off x="0" y="0"/>
            <a:ext cx="12192000" cy="943897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601EFF2-B69E-40E2-9EBF-8958039A0B23}"/>
              </a:ext>
            </a:extLst>
          </p:cNvPr>
          <p:cNvGrpSpPr/>
          <p:nvPr/>
        </p:nvGrpSpPr>
        <p:grpSpPr>
          <a:xfrm>
            <a:off x="195156" y="210338"/>
            <a:ext cx="6485627" cy="523220"/>
            <a:chOff x="3026562" y="2641529"/>
            <a:chExt cx="3453505" cy="2604362"/>
          </a:xfrm>
        </p:grpSpPr>
        <p:sp>
          <p:nvSpPr>
            <p:cNvPr id="34" name="Text Box 5">
              <a:extLst>
                <a:ext uri="{FF2B5EF4-FFF2-40B4-BE49-F238E27FC236}">
                  <a16:creationId xmlns:a16="http://schemas.microsoft.com/office/drawing/2014/main" id="{CD1F3314-1745-4517-B644-B65185E79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310" y="2641529"/>
              <a:ext cx="3164757" cy="260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게시판  </a:t>
              </a:r>
              <a:endParaRPr lang="en-US" altLang="ko-KR" sz="28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36" name="TextBox 13">
              <a:extLst>
                <a:ext uri="{FF2B5EF4-FFF2-40B4-BE49-F238E27FC236}">
                  <a16:creationId xmlns:a16="http://schemas.microsoft.com/office/drawing/2014/main" id="{89019276-843C-4ABD-BC72-C73AF2A07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562" y="2641529"/>
              <a:ext cx="417779" cy="260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5)</a:t>
              </a:r>
              <a:endParaRPr lang="ko-KR" altLang="en-US" sz="28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E733F54-5761-49CC-BF33-26835B10E702}"/>
              </a:ext>
            </a:extLst>
          </p:cNvPr>
          <p:cNvSpPr txBox="1"/>
          <p:nvPr/>
        </p:nvSpPr>
        <p:spPr>
          <a:xfrm>
            <a:off x="6881218" y="1208846"/>
            <a:ext cx="5210574" cy="44781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▪ </a:t>
            </a:r>
            <a:r>
              <a:rPr lang="ko-KR" altLang="en-US" sz="2000" b="1">
                <a:solidFill>
                  <a:srgbClr val="C9C0B1"/>
                </a:solidFill>
                <a:highlight>
                  <a:srgbClr val="3E6B7A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게시판</a:t>
            </a:r>
            <a:endParaRPr lang="en-US" altLang="ko-KR" sz="2000" b="1">
              <a:solidFill>
                <a:srgbClr val="C9C0B1"/>
              </a:solidFill>
              <a:highlight>
                <a:srgbClr val="3E6B7A"/>
              </a:highlight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8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endParaRPr lang="en-US" altLang="ko-KR" sz="2000" b="1" dirty="0">
              <a:solidFill>
                <a:srgbClr val="C9C0B1"/>
              </a:solidFill>
              <a:highlight>
                <a:srgbClr val="3E6B7A"/>
              </a:highlight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게시판은 </a:t>
            </a:r>
            <a:r>
              <a:rPr lang="ko-KR" altLang="en-US" sz="20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이달의 여행지</a:t>
            </a:r>
            <a:r>
              <a:rPr lang="en-US" altLang="ko-KR" sz="20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,</a:t>
            </a:r>
          </a:p>
          <a:p>
            <a:r>
              <a:rPr lang="en-US" altLang="ko-KR" sz="20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</a:t>
            </a:r>
            <a:r>
              <a:rPr lang="ko-KR" altLang="en-US" sz="20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자유게시판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0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고객센터로 구성</a:t>
            </a:r>
            <a:endParaRPr lang="en-US" altLang="ko-KR" sz="2000" b="1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5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</a:t>
            </a:r>
            <a:endParaRPr lang="en-US" altLang="ko-KR" sz="5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홈페이지에 가입 된 회원들이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자유롭게 게시글을 작성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수정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삭제 할 </a:t>
            </a:r>
            <a:r>
              <a:rPr lang="ko-KR" altLang="en-US" sz="20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수 있음</a:t>
            </a:r>
            <a:endParaRPr lang="en-US" altLang="ko-KR" sz="2000" b="1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8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게시물과 관련된 이미지 첨부 가능</a:t>
            </a:r>
            <a:endParaRPr lang="en-US" altLang="ko-KR" sz="2000" b="1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8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endParaRPr lang="en-US" altLang="ko-KR" sz="2000" b="1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제목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내용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작성자를 기준으로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키워드를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작성하여 게시글을 검색 할 </a:t>
            </a:r>
            <a:r>
              <a:rPr lang="ko-KR" altLang="en-US" sz="20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수 있음</a:t>
            </a:r>
            <a:endParaRPr lang="en-US" altLang="ko-KR" sz="2000" b="1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8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endParaRPr lang="en-US" altLang="ko-KR" sz="2000" b="1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‘</a:t>
            </a:r>
            <a:r>
              <a:rPr lang="ko-KR" altLang="en-US" sz="20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자유게시판</a:t>
            </a:r>
            <a:r>
              <a:rPr lang="en-US" altLang="ko-KR" sz="20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’</a:t>
            </a:r>
            <a:r>
              <a:rPr lang="ko-KR" altLang="en-US" sz="20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과 </a:t>
            </a:r>
            <a:r>
              <a:rPr lang="en-US" altLang="ko-KR" sz="20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‘</a:t>
            </a:r>
            <a:r>
              <a:rPr lang="ko-KR" altLang="en-US" sz="20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여행지 추천</a:t>
            </a:r>
            <a:r>
              <a:rPr lang="en-US" altLang="ko-KR" sz="20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’</a:t>
            </a:r>
            <a:r>
              <a:rPr lang="ko-KR" altLang="en-US" sz="20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은 같은 페이지 내에 글머리</a:t>
            </a:r>
            <a:r>
              <a:rPr lang="en-US" altLang="ko-KR" sz="20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(</a:t>
            </a:r>
            <a:r>
              <a:rPr lang="ko-KR" altLang="en-US" sz="20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카테고리 번호</a:t>
            </a:r>
            <a:r>
              <a:rPr lang="en-US" altLang="ko-KR" sz="20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r>
              <a:rPr lang="ko-KR" altLang="en-US" sz="20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로 구분</a:t>
            </a:r>
            <a:endParaRPr lang="en-US" altLang="ko-KR" sz="2000" b="1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8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endParaRPr lang="en-US" altLang="ko-KR" sz="2000" b="1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‘</a:t>
            </a:r>
            <a:r>
              <a:rPr lang="ko-KR" altLang="en-US" sz="20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고객센터</a:t>
            </a:r>
            <a:r>
              <a:rPr lang="en-US" altLang="ko-KR" sz="20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’</a:t>
            </a:r>
            <a:r>
              <a:rPr lang="ko-KR" altLang="en-US" sz="20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의 경우 카테고리 번호 분류 후 해당 번호만 목록에 나오게 구성</a:t>
            </a:r>
            <a:endParaRPr lang="ko-KR" altLang="en-US" sz="20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479295-C5C8-4AB9-9423-5722B5600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21" y="4290204"/>
            <a:ext cx="6256186" cy="2222356"/>
          </a:xfrm>
          <a:prstGeom prst="rect">
            <a:avLst/>
          </a:prstGeom>
          <a:ln>
            <a:solidFill>
              <a:srgbClr val="343A40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365189-96C6-4F15-85A1-6C92CA1C1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21" y="1071061"/>
            <a:ext cx="6256186" cy="2860859"/>
          </a:xfrm>
          <a:prstGeom prst="rect">
            <a:avLst/>
          </a:prstGeom>
          <a:ln>
            <a:solidFill>
              <a:srgbClr val="343A40"/>
            </a:solidFill>
          </a:ln>
        </p:spPr>
      </p:pic>
    </p:spTree>
    <p:extLst>
      <p:ext uri="{BB962C8B-B14F-4D97-AF65-F5344CB8AC3E}">
        <p14:creationId xmlns:p14="http://schemas.microsoft.com/office/powerpoint/2010/main" val="510971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C0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AF21E45-2F2A-4EDD-B261-3C5AB20AD827}"/>
              </a:ext>
            </a:extLst>
          </p:cNvPr>
          <p:cNvSpPr/>
          <p:nvPr/>
        </p:nvSpPr>
        <p:spPr>
          <a:xfrm>
            <a:off x="0" y="0"/>
            <a:ext cx="12192000" cy="943897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601EFF2-B69E-40E2-9EBF-8958039A0B23}"/>
              </a:ext>
            </a:extLst>
          </p:cNvPr>
          <p:cNvGrpSpPr/>
          <p:nvPr/>
        </p:nvGrpSpPr>
        <p:grpSpPr>
          <a:xfrm>
            <a:off x="195156" y="210338"/>
            <a:ext cx="6485627" cy="523220"/>
            <a:chOff x="3026562" y="2641529"/>
            <a:chExt cx="3453505" cy="2604362"/>
          </a:xfrm>
        </p:grpSpPr>
        <p:sp>
          <p:nvSpPr>
            <p:cNvPr id="34" name="Text Box 5">
              <a:extLst>
                <a:ext uri="{FF2B5EF4-FFF2-40B4-BE49-F238E27FC236}">
                  <a16:creationId xmlns:a16="http://schemas.microsoft.com/office/drawing/2014/main" id="{CD1F3314-1745-4517-B644-B65185E79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310" y="2641529"/>
              <a:ext cx="3164757" cy="260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게시판 </a:t>
              </a:r>
              <a:r>
                <a:rPr lang="en-US" altLang="ko-KR" sz="2800" b="1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– </a:t>
              </a:r>
              <a:r>
                <a:rPr lang="ko-KR" altLang="en-US" sz="2800" b="1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상세보기 </a:t>
              </a:r>
              <a:r>
                <a:rPr lang="en-US" altLang="ko-KR" sz="2800" b="1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- CRUD</a:t>
              </a:r>
              <a:r>
                <a:rPr lang="ko-KR" altLang="en-US" sz="2800" b="1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  </a:t>
              </a:r>
              <a:endParaRPr lang="en-US" altLang="ko-KR" sz="28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36" name="TextBox 13">
              <a:extLst>
                <a:ext uri="{FF2B5EF4-FFF2-40B4-BE49-F238E27FC236}">
                  <a16:creationId xmlns:a16="http://schemas.microsoft.com/office/drawing/2014/main" id="{89019276-843C-4ABD-BC72-C73AF2A07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562" y="2641529"/>
              <a:ext cx="417779" cy="260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5)</a:t>
              </a:r>
              <a:endParaRPr lang="ko-KR" altLang="en-US" sz="28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E733F54-5761-49CC-BF33-26835B10E702}"/>
              </a:ext>
            </a:extLst>
          </p:cNvPr>
          <p:cNvSpPr txBox="1"/>
          <p:nvPr/>
        </p:nvSpPr>
        <p:spPr>
          <a:xfrm>
            <a:off x="6096000" y="1275836"/>
            <a:ext cx="5974116" cy="2754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▪ </a:t>
            </a:r>
            <a:r>
              <a:rPr lang="ko-KR" altLang="en-US" sz="1400" b="1">
                <a:solidFill>
                  <a:srgbClr val="C9C0B1"/>
                </a:solidFill>
                <a:highlight>
                  <a:srgbClr val="3E6B7A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자유게시판</a:t>
            </a:r>
            <a:endParaRPr lang="en-US" altLang="ko-KR" sz="1400" b="1">
              <a:solidFill>
                <a:srgbClr val="C9C0B1"/>
              </a:solidFill>
              <a:highlight>
                <a:srgbClr val="3E6B7A"/>
              </a:highlight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5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endParaRPr lang="en-US" altLang="ko-KR" sz="14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14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로그인이 </a:t>
            </a:r>
            <a:r>
              <a:rPr lang="ko-KR" altLang="en-US" sz="14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된 회원들만 </a:t>
            </a:r>
            <a:r>
              <a:rPr lang="en-US" altLang="ko-KR" sz="14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‘</a:t>
            </a:r>
            <a:r>
              <a:rPr lang="ko-KR" altLang="en-US" sz="14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글 작성</a:t>
            </a:r>
            <a:r>
              <a:rPr lang="en-US" altLang="ko-KR" sz="14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’, ‘</a:t>
            </a:r>
            <a:r>
              <a:rPr lang="ko-KR" altLang="en-US" sz="14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수정</a:t>
            </a:r>
            <a:r>
              <a:rPr lang="en-US" altLang="ko-KR" sz="14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’, ‘</a:t>
            </a:r>
            <a:r>
              <a:rPr lang="ko-KR" altLang="en-US" sz="14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삭제</a:t>
            </a:r>
            <a:r>
              <a:rPr lang="en-US" altLang="ko-KR" sz="14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’</a:t>
            </a:r>
            <a:r>
              <a:rPr lang="ko-KR" altLang="en-US" sz="14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 기능이 가능하게 구현</a:t>
            </a:r>
            <a:endParaRPr lang="en-US" altLang="ko-KR" sz="1400" b="1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5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endParaRPr lang="en-US" altLang="ko-KR" sz="1400" b="1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14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비회원 유저들은 글에 대한 </a:t>
            </a:r>
            <a:r>
              <a:rPr lang="en-US" altLang="ko-KR" sz="14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‘</a:t>
            </a:r>
            <a:r>
              <a:rPr lang="ko-KR" altLang="en-US" sz="14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상세보기</a:t>
            </a:r>
            <a:r>
              <a:rPr lang="en-US" altLang="ko-KR" sz="14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’ </a:t>
            </a:r>
            <a:r>
              <a:rPr lang="ko-KR" altLang="en-US" sz="14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기능만 지원한다</a:t>
            </a:r>
            <a:r>
              <a:rPr lang="en-US" altLang="ko-KR" sz="14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r>
              <a:rPr lang="en-US" altLang="ko-KR" sz="5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endParaRPr lang="en-US" altLang="ko-KR" sz="14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14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카테고리를 머리글로 나눠 </a:t>
            </a:r>
            <a:r>
              <a:rPr lang="en-US" altLang="ko-KR" sz="14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'</a:t>
            </a:r>
            <a:r>
              <a:rPr lang="ko-KR" altLang="en-US" sz="14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자유게시판</a:t>
            </a:r>
            <a:r>
              <a:rPr lang="en-US" altLang="ko-KR" sz="14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’</a:t>
            </a:r>
            <a:r>
              <a:rPr lang="ko-KR" altLang="en-US" sz="14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과</a:t>
            </a:r>
            <a:r>
              <a:rPr lang="en-US" altLang="ko-KR" sz="14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＇</a:t>
            </a:r>
            <a:r>
              <a:rPr lang="ko-KR" altLang="en-US" sz="14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여행지 추천</a:t>
            </a:r>
            <a:r>
              <a:rPr lang="en-US" altLang="ko-KR" sz="14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'</a:t>
            </a:r>
            <a:r>
              <a:rPr lang="ko-KR" altLang="en-US" sz="14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으로 분류</a:t>
            </a:r>
            <a:endParaRPr lang="en-US" altLang="ko-KR" sz="1400" b="1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5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endParaRPr lang="en-US" altLang="ko-KR" sz="1400" b="1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14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그 외 기능 구현 중</a:t>
            </a:r>
            <a:r>
              <a:rPr lang="en-US" altLang="ko-KR" sz="14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(</a:t>
            </a:r>
            <a:r>
              <a:rPr lang="ko-KR" altLang="en-US" sz="14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댓글달기</a:t>
            </a:r>
            <a:r>
              <a:rPr lang="en-US" altLang="ko-KR" sz="14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4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추천 등</a:t>
            </a:r>
            <a:r>
              <a:rPr lang="en-US" altLang="ko-KR" sz="14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</a:p>
          <a:p>
            <a:endParaRPr lang="ko-KR" altLang="en-US" sz="1400" b="1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ko-KR" altLang="en-US" sz="14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▪ </a:t>
            </a:r>
            <a:r>
              <a:rPr lang="ko-KR" altLang="en-US" sz="1400" b="1">
                <a:solidFill>
                  <a:srgbClr val="C9C0B1"/>
                </a:solidFill>
                <a:highlight>
                  <a:srgbClr val="3E6B7A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고객센터</a:t>
            </a:r>
            <a:r>
              <a:rPr lang="en-US" altLang="ko-KR" sz="14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endParaRPr lang="en-US" altLang="ko-KR" sz="4400" b="1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4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endParaRPr lang="en-US" altLang="ko-KR" sz="1200" b="1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lang="en-US" altLang="ko-KR" sz="200" b="1">
              <a:solidFill>
                <a:srgbClr val="C9C0B1"/>
              </a:solidFill>
              <a:highlight>
                <a:srgbClr val="3E6B7A"/>
              </a:highlight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14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회원들이 자유롭게 건의사항을 작성함</a:t>
            </a:r>
            <a:endParaRPr lang="en-US" altLang="ko-KR" sz="1400" b="1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FontTx/>
              <a:buChar char="-"/>
            </a:pPr>
            <a:endParaRPr lang="en-US" altLang="ko-KR" sz="500" b="1">
              <a:solidFill>
                <a:srgbClr val="C9C0B1"/>
              </a:solidFill>
              <a:highlight>
                <a:srgbClr val="3E6B7A"/>
              </a:highlight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14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관리자가 확인 후 관련된 </a:t>
            </a:r>
            <a:r>
              <a:rPr lang="en-US" altLang="ko-KR" sz="14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‘</a:t>
            </a:r>
            <a:r>
              <a:rPr lang="ko-KR" altLang="en-US" sz="14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답글</a:t>
            </a:r>
            <a:r>
              <a:rPr lang="en-US" altLang="ko-KR" sz="14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’</a:t>
            </a:r>
            <a:r>
              <a:rPr lang="ko-KR" altLang="en-US" sz="14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을 달아 답변</a:t>
            </a:r>
            <a:r>
              <a:rPr lang="en-US" altLang="ko-KR" sz="14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r>
              <a:rPr lang="en-US" altLang="ko-KR" sz="2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ko-KR" altLang="en-US" sz="14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그 외 기능 구현 중</a:t>
            </a:r>
            <a:r>
              <a:rPr lang="en-US" altLang="ko-KR" sz="14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(</a:t>
            </a:r>
            <a:r>
              <a:rPr lang="ko-KR" altLang="en-US" sz="14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답변 여부 구별 등</a:t>
            </a:r>
            <a:r>
              <a:rPr lang="en-US" altLang="ko-KR" sz="14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endParaRPr lang="en-US" altLang="ko-KR" sz="14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D0933F-D501-4DAB-9764-4FD117F85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82" y="4205368"/>
            <a:ext cx="5312842" cy="2476443"/>
          </a:xfrm>
          <a:prstGeom prst="rect">
            <a:avLst/>
          </a:prstGeom>
          <a:ln>
            <a:solidFill>
              <a:srgbClr val="343A40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876EAF7-0FEA-4304-91C3-D8A9C695A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81" y="1102565"/>
            <a:ext cx="5312843" cy="2927871"/>
          </a:xfrm>
          <a:prstGeom prst="rect">
            <a:avLst/>
          </a:prstGeom>
          <a:ln>
            <a:solidFill>
              <a:srgbClr val="343A40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90EF925-F5EA-45E6-A3A9-4DB46C0FC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830" y="4205367"/>
            <a:ext cx="5025366" cy="2476443"/>
          </a:xfrm>
          <a:prstGeom prst="rect">
            <a:avLst/>
          </a:prstGeom>
          <a:ln>
            <a:solidFill>
              <a:srgbClr val="343A40"/>
            </a:solidFill>
          </a:ln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3E74D2DA-B5EA-4388-B6EA-2927583A9C75}"/>
              </a:ext>
            </a:extLst>
          </p:cNvPr>
          <p:cNvSpPr/>
          <p:nvPr/>
        </p:nvSpPr>
        <p:spPr>
          <a:xfrm>
            <a:off x="2785245" y="2848587"/>
            <a:ext cx="253229" cy="1898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E54F1EB-9BF0-4AC3-AF3B-8612D4B4CF7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911859" y="3038474"/>
            <a:ext cx="98544" cy="11668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3E8F87D-04B9-42BD-832E-FDC1BB4D973D}"/>
              </a:ext>
            </a:extLst>
          </p:cNvPr>
          <p:cNvCxnSpPr>
            <a:cxnSpLocks/>
          </p:cNvCxnSpPr>
          <p:nvPr/>
        </p:nvCxnSpPr>
        <p:spPr>
          <a:xfrm>
            <a:off x="4689475" y="3164295"/>
            <a:ext cx="1650355" cy="10248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FEBE69D2-D806-4DA3-B4DB-6D8373C8B415}"/>
              </a:ext>
            </a:extLst>
          </p:cNvPr>
          <p:cNvSpPr/>
          <p:nvPr/>
        </p:nvSpPr>
        <p:spPr>
          <a:xfrm>
            <a:off x="4437258" y="2974408"/>
            <a:ext cx="407792" cy="1898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108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C0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EB2E8E-8CD4-444A-81D2-750B2FFF5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049" y="1255284"/>
            <a:ext cx="3631539" cy="2653924"/>
          </a:xfrm>
          <a:prstGeom prst="rect">
            <a:avLst/>
          </a:prstGeom>
          <a:ln>
            <a:solidFill>
              <a:srgbClr val="343A40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23C4C85-A48B-4EF5-8AB9-86206DC53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12" y="1255284"/>
            <a:ext cx="7543556" cy="2950116"/>
          </a:xfrm>
          <a:prstGeom prst="rect">
            <a:avLst/>
          </a:prstGeom>
          <a:ln>
            <a:solidFill>
              <a:srgbClr val="343A40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AF21E45-2F2A-4EDD-B261-3C5AB20AD827}"/>
              </a:ext>
            </a:extLst>
          </p:cNvPr>
          <p:cNvSpPr/>
          <p:nvPr/>
        </p:nvSpPr>
        <p:spPr>
          <a:xfrm>
            <a:off x="0" y="0"/>
            <a:ext cx="12192000" cy="943897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601EFF2-B69E-40E2-9EBF-8958039A0B23}"/>
              </a:ext>
            </a:extLst>
          </p:cNvPr>
          <p:cNvGrpSpPr/>
          <p:nvPr/>
        </p:nvGrpSpPr>
        <p:grpSpPr>
          <a:xfrm>
            <a:off x="195156" y="210338"/>
            <a:ext cx="6485627" cy="523220"/>
            <a:chOff x="3026562" y="2641529"/>
            <a:chExt cx="3453505" cy="2604362"/>
          </a:xfrm>
        </p:grpSpPr>
        <p:sp>
          <p:nvSpPr>
            <p:cNvPr id="34" name="Text Box 5">
              <a:extLst>
                <a:ext uri="{FF2B5EF4-FFF2-40B4-BE49-F238E27FC236}">
                  <a16:creationId xmlns:a16="http://schemas.microsoft.com/office/drawing/2014/main" id="{CD1F3314-1745-4517-B644-B65185E79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310" y="2641529"/>
              <a:ext cx="3164757" cy="260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 err="1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포인트샵</a:t>
              </a:r>
              <a:r>
                <a:rPr lang="ko-KR" altLang="en-US" sz="28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 </a:t>
              </a:r>
              <a:endParaRPr lang="en-US" altLang="ko-KR" sz="28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36" name="TextBox 13">
              <a:extLst>
                <a:ext uri="{FF2B5EF4-FFF2-40B4-BE49-F238E27FC236}">
                  <a16:creationId xmlns:a16="http://schemas.microsoft.com/office/drawing/2014/main" id="{89019276-843C-4ABD-BC72-C73AF2A07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562" y="2641529"/>
              <a:ext cx="417779" cy="260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6)</a:t>
              </a:r>
              <a:endParaRPr lang="ko-KR" altLang="en-US" sz="28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5C688FE-4101-4096-BA66-ED896F3B1694}"/>
              </a:ext>
            </a:extLst>
          </p:cNvPr>
          <p:cNvSpPr txBox="1"/>
          <p:nvPr/>
        </p:nvSpPr>
        <p:spPr>
          <a:xfrm>
            <a:off x="402483" y="4516788"/>
            <a:ext cx="7543553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▪ </a:t>
            </a:r>
            <a:r>
              <a:rPr lang="ko-KR" altLang="en-US" sz="2000" b="1" dirty="0" err="1">
                <a:solidFill>
                  <a:srgbClr val="C9C0B1"/>
                </a:solidFill>
                <a:highlight>
                  <a:srgbClr val="3E6B7A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포인트샵</a:t>
            </a:r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endParaRPr lang="en-US" altLang="ko-KR" sz="20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상품 이미지가 없는 경우엔 통일된 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[NO IMAGE] 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출력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해당 상품 이미지나 상품이름을 누르면 상품 상세 페이지로 이동 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상품 이름으로 검색 가능 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카테고리 별로 상품 조회 가능 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[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구매하기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]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버튼을 누르면 주문에 대한 정보 입력이 가능함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DF0F02C-103C-4C15-A88E-57E63D7B6174}"/>
              </a:ext>
            </a:extLst>
          </p:cNvPr>
          <p:cNvCxnSpPr>
            <a:cxnSpLocks/>
          </p:cNvCxnSpPr>
          <p:nvPr/>
        </p:nvCxnSpPr>
        <p:spPr>
          <a:xfrm flipV="1">
            <a:off x="7241719" y="2199193"/>
            <a:ext cx="1285645" cy="766105"/>
          </a:xfrm>
          <a:prstGeom prst="straightConnector1">
            <a:avLst/>
          </a:prstGeom>
          <a:ln>
            <a:solidFill>
              <a:srgbClr val="343A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D0E90F2E-248E-4692-AF01-262956C8DDF8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62" r="26839" b="5067"/>
          <a:stretch/>
        </p:blipFill>
        <p:spPr bwMode="auto">
          <a:xfrm>
            <a:off x="7768913" y="3359216"/>
            <a:ext cx="4147164" cy="3339967"/>
          </a:xfrm>
          <a:prstGeom prst="rect">
            <a:avLst/>
          </a:prstGeom>
          <a:noFill/>
          <a:ln>
            <a:solidFill>
              <a:srgbClr val="343A40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ABE9A19-2AC1-420D-86A5-BF1FD3DB0C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605" t="46214" r="9697" b="29823"/>
          <a:stretch/>
        </p:blipFill>
        <p:spPr>
          <a:xfrm>
            <a:off x="8945635" y="4095295"/>
            <a:ext cx="525989" cy="3973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9356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C0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3BF0C61E-FA4E-466A-8FAA-963EE5090D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4" b="2782"/>
          <a:stretch/>
        </p:blipFill>
        <p:spPr>
          <a:xfrm>
            <a:off x="6471385" y="1193084"/>
            <a:ext cx="4487380" cy="2721304"/>
          </a:xfrm>
          <a:prstGeom prst="rect">
            <a:avLst/>
          </a:prstGeom>
          <a:ln>
            <a:solidFill>
              <a:srgbClr val="343A4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B8A184-D83F-489E-965B-5582D3815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41" y="1221119"/>
            <a:ext cx="5613770" cy="3900785"/>
          </a:xfrm>
          <a:prstGeom prst="rect">
            <a:avLst/>
          </a:prstGeom>
          <a:ln>
            <a:solidFill>
              <a:srgbClr val="343A40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AF21E45-2F2A-4EDD-B261-3C5AB20AD827}"/>
              </a:ext>
            </a:extLst>
          </p:cNvPr>
          <p:cNvSpPr/>
          <p:nvPr/>
        </p:nvSpPr>
        <p:spPr>
          <a:xfrm>
            <a:off x="0" y="0"/>
            <a:ext cx="12192000" cy="943897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601EFF2-B69E-40E2-9EBF-8958039A0B23}"/>
              </a:ext>
            </a:extLst>
          </p:cNvPr>
          <p:cNvGrpSpPr/>
          <p:nvPr/>
        </p:nvGrpSpPr>
        <p:grpSpPr>
          <a:xfrm>
            <a:off x="195156" y="210338"/>
            <a:ext cx="6485627" cy="523220"/>
            <a:chOff x="3026562" y="2641529"/>
            <a:chExt cx="3453505" cy="2604362"/>
          </a:xfrm>
        </p:grpSpPr>
        <p:sp>
          <p:nvSpPr>
            <p:cNvPr id="34" name="Text Box 5">
              <a:extLst>
                <a:ext uri="{FF2B5EF4-FFF2-40B4-BE49-F238E27FC236}">
                  <a16:creationId xmlns:a16="http://schemas.microsoft.com/office/drawing/2014/main" id="{CD1F3314-1745-4517-B644-B65185E79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310" y="2641529"/>
              <a:ext cx="3164757" cy="260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마이페이지 </a:t>
              </a:r>
              <a:endParaRPr lang="en-US" altLang="ko-KR" sz="28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36" name="TextBox 13">
              <a:extLst>
                <a:ext uri="{FF2B5EF4-FFF2-40B4-BE49-F238E27FC236}">
                  <a16:creationId xmlns:a16="http://schemas.microsoft.com/office/drawing/2014/main" id="{89019276-843C-4ABD-BC72-C73AF2A07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562" y="2641529"/>
              <a:ext cx="417779" cy="260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7)</a:t>
              </a:r>
              <a:endParaRPr lang="ko-KR" altLang="en-US" sz="28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3E2795-DC7C-4903-8403-DCA697060358}"/>
              </a:ext>
            </a:extLst>
          </p:cNvPr>
          <p:cNvSpPr txBox="1"/>
          <p:nvPr/>
        </p:nvSpPr>
        <p:spPr>
          <a:xfrm>
            <a:off x="335547" y="5324223"/>
            <a:ext cx="674710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▪ </a:t>
            </a:r>
            <a:r>
              <a:rPr lang="ko-KR" altLang="en-US" sz="2000" b="1" dirty="0">
                <a:solidFill>
                  <a:srgbClr val="C9C0B1"/>
                </a:solidFill>
                <a:highlight>
                  <a:srgbClr val="3E6B7A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마이페이지</a:t>
            </a: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내 정보를 확인하고 수정 및 탈퇴할 수 있음</a:t>
            </a: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비밀번호 수정 시 기존 비밀번호를 입력해야 수정이 가능함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포인트 확인이 가능하며 적립내역도 확인할 수 있다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1C519E5-8FBB-4D3A-87D7-D9149E172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266" y="4038474"/>
            <a:ext cx="4471021" cy="2721304"/>
          </a:xfrm>
          <a:prstGeom prst="rect">
            <a:avLst/>
          </a:prstGeom>
          <a:ln>
            <a:solidFill>
              <a:srgbClr val="343A40"/>
            </a:solidFill>
          </a:ln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3CFE7CE-0FBF-4EFE-8DA6-D82B9E8DA675}"/>
              </a:ext>
            </a:extLst>
          </p:cNvPr>
          <p:cNvCxnSpPr>
            <a:cxnSpLocks/>
          </p:cNvCxnSpPr>
          <p:nvPr/>
        </p:nvCxnSpPr>
        <p:spPr>
          <a:xfrm flipV="1">
            <a:off x="4997709" y="2951643"/>
            <a:ext cx="1855479" cy="1197270"/>
          </a:xfrm>
          <a:prstGeom prst="straightConnector1">
            <a:avLst/>
          </a:prstGeom>
          <a:ln>
            <a:solidFill>
              <a:srgbClr val="343A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4E3DC3E-A768-402B-8C78-8251785D750A}"/>
              </a:ext>
            </a:extLst>
          </p:cNvPr>
          <p:cNvCxnSpPr>
            <a:cxnSpLocks/>
          </p:cNvCxnSpPr>
          <p:nvPr/>
        </p:nvCxnSpPr>
        <p:spPr>
          <a:xfrm>
            <a:off x="5337137" y="5023857"/>
            <a:ext cx="1738090" cy="676112"/>
          </a:xfrm>
          <a:prstGeom prst="straightConnector1">
            <a:avLst/>
          </a:prstGeom>
          <a:ln>
            <a:solidFill>
              <a:srgbClr val="343A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432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C0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AF21E45-2F2A-4EDD-B261-3C5AB20AD827}"/>
              </a:ext>
            </a:extLst>
          </p:cNvPr>
          <p:cNvSpPr/>
          <p:nvPr/>
        </p:nvSpPr>
        <p:spPr>
          <a:xfrm>
            <a:off x="0" y="0"/>
            <a:ext cx="12192000" cy="943897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601EFF2-B69E-40E2-9EBF-8958039A0B23}"/>
              </a:ext>
            </a:extLst>
          </p:cNvPr>
          <p:cNvGrpSpPr/>
          <p:nvPr/>
        </p:nvGrpSpPr>
        <p:grpSpPr>
          <a:xfrm>
            <a:off x="195156" y="210338"/>
            <a:ext cx="6485627" cy="523220"/>
            <a:chOff x="3026562" y="2641529"/>
            <a:chExt cx="3453505" cy="2604362"/>
          </a:xfrm>
        </p:grpSpPr>
        <p:sp>
          <p:nvSpPr>
            <p:cNvPr id="34" name="Text Box 5">
              <a:extLst>
                <a:ext uri="{FF2B5EF4-FFF2-40B4-BE49-F238E27FC236}">
                  <a16:creationId xmlns:a16="http://schemas.microsoft.com/office/drawing/2014/main" id="{CD1F3314-1745-4517-B644-B65185E79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310" y="2641529"/>
              <a:ext cx="3164757" cy="260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마이페이지 </a:t>
              </a:r>
              <a:endParaRPr lang="en-US" altLang="ko-KR" sz="28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36" name="TextBox 13">
              <a:extLst>
                <a:ext uri="{FF2B5EF4-FFF2-40B4-BE49-F238E27FC236}">
                  <a16:creationId xmlns:a16="http://schemas.microsoft.com/office/drawing/2014/main" id="{89019276-843C-4ABD-BC72-C73AF2A07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562" y="2641529"/>
              <a:ext cx="417779" cy="260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7)</a:t>
              </a:r>
              <a:endParaRPr lang="ko-KR" altLang="en-US" sz="28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B8CB2C4-5A35-45B7-8420-638276BDF16F}"/>
              </a:ext>
            </a:extLst>
          </p:cNvPr>
          <p:cNvSpPr txBox="1"/>
          <p:nvPr/>
        </p:nvSpPr>
        <p:spPr>
          <a:xfrm>
            <a:off x="683711" y="4552171"/>
            <a:ext cx="522306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▪ </a:t>
            </a:r>
            <a:r>
              <a:rPr lang="ko-KR" altLang="en-US" sz="2000" dirty="0">
                <a:solidFill>
                  <a:srgbClr val="C9C0B1"/>
                </a:solidFill>
                <a:highlight>
                  <a:srgbClr val="3E6B7A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내가 쓴 글</a:t>
            </a:r>
            <a:endParaRPr lang="en-US" altLang="ko-KR" sz="2000" dirty="0">
              <a:solidFill>
                <a:srgbClr val="C9C0B1"/>
              </a:solidFill>
              <a:highlight>
                <a:srgbClr val="3E6B7A"/>
              </a:highlight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20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- </a:t>
            </a:r>
            <a:r>
              <a:rPr lang="ko-KR" altLang="en-US" sz="2000" b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내가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쓴 글 목록을 확인할 수 있음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내가 쓴 글 수정, 삭제가 가능함 </a:t>
            </a:r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BB2E0F7-6BD2-4BAA-B4EA-EDB28CA458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7" t="27053" r="23760" b="29130"/>
          <a:stretch/>
        </p:blipFill>
        <p:spPr>
          <a:xfrm>
            <a:off x="395487" y="1823021"/>
            <a:ext cx="6285296" cy="1994364"/>
          </a:xfrm>
          <a:prstGeom prst="rect">
            <a:avLst/>
          </a:prstGeom>
          <a:ln>
            <a:solidFill>
              <a:srgbClr val="343A40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4116478-93D3-438F-B062-36C75E183945}"/>
              </a:ext>
            </a:extLst>
          </p:cNvPr>
          <p:cNvSpPr txBox="1"/>
          <p:nvPr/>
        </p:nvSpPr>
        <p:spPr>
          <a:xfrm>
            <a:off x="6824556" y="2493946"/>
            <a:ext cx="52230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▪ </a:t>
            </a:r>
            <a:r>
              <a:rPr lang="ko-KR" altLang="en-US" sz="2000" dirty="0">
                <a:solidFill>
                  <a:srgbClr val="C9C0B1"/>
                </a:solidFill>
                <a:highlight>
                  <a:srgbClr val="3E6B7A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찜 한 여행지</a:t>
            </a:r>
            <a:endParaRPr lang="en-US" altLang="ko-KR" sz="2000" dirty="0">
              <a:solidFill>
                <a:srgbClr val="C9C0B1"/>
              </a:solidFill>
              <a:highlight>
                <a:srgbClr val="3E6B7A"/>
              </a:highlight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여행지 검색에서 찜 한 여행지를 목록으로 확인할 수 있음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찜 목록 삭제가 가능함</a:t>
            </a:r>
          </a:p>
        </p:txBody>
      </p:sp>
      <p:pic>
        <p:nvPicPr>
          <p:cNvPr id="14" name="그림 13" descr="텍스트, 스크린샷, 실내이(가) 표시된 사진&#10;&#10;자동 생성된 설명">
            <a:extLst>
              <a:ext uri="{FF2B5EF4-FFF2-40B4-BE49-F238E27FC236}">
                <a16:creationId xmlns:a16="http://schemas.microsoft.com/office/drawing/2014/main" id="{3ED15B20-E040-4170-8947-409AA9B413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2" t="18107" r="24053" b="26606"/>
          <a:stretch/>
        </p:blipFill>
        <p:spPr>
          <a:xfrm>
            <a:off x="5990122" y="4309109"/>
            <a:ext cx="5518167" cy="1843500"/>
          </a:xfrm>
          <a:prstGeom prst="rect">
            <a:avLst/>
          </a:prstGeom>
          <a:ln>
            <a:solidFill>
              <a:srgbClr val="343A40"/>
            </a:solidFill>
          </a:ln>
        </p:spPr>
      </p:pic>
    </p:spTree>
    <p:extLst>
      <p:ext uri="{BB962C8B-B14F-4D97-AF65-F5344CB8AC3E}">
        <p14:creationId xmlns:p14="http://schemas.microsoft.com/office/powerpoint/2010/main" val="238380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C0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8CB09714-ECE9-462D-AE3F-C21E4F7D9CC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8" b="30832"/>
          <a:stretch/>
        </p:blipFill>
        <p:spPr bwMode="auto">
          <a:xfrm>
            <a:off x="369731" y="1227681"/>
            <a:ext cx="6471734" cy="2134596"/>
          </a:xfrm>
          <a:prstGeom prst="rect">
            <a:avLst/>
          </a:prstGeom>
          <a:noFill/>
          <a:ln>
            <a:solidFill>
              <a:srgbClr val="343A40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712AA6E-49C3-459A-88FC-9BFA5928E191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0" t="23419" r="18316" b="13566"/>
          <a:stretch/>
        </p:blipFill>
        <p:spPr bwMode="auto">
          <a:xfrm>
            <a:off x="369731" y="3457224"/>
            <a:ext cx="6701662" cy="3307696"/>
          </a:xfrm>
          <a:prstGeom prst="rect">
            <a:avLst/>
          </a:prstGeom>
          <a:noFill/>
          <a:ln>
            <a:solidFill>
              <a:srgbClr val="343A40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AF21E45-2F2A-4EDD-B261-3C5AB20AD827}"/>
              </a:ext>
            </a:extLst>
          </p:cNvPr>
          <p:cNvSpPr/>
          <p:nvPr/>
        </p:nvSpPr>
        <p:spPr>
          <a:xfrm>
            <a:off x="0" y="0"/>
            <a:ext cx="12192000" cy="943897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601EFF2-B69E-40E2-9EBF-8958039A0B23}"/>
              </a:ext>
            </a:extLst>
          </p:cNvPr>
          <p:cNvGrpSpPr/>
          <p:nvPr/>
        </p:nvGrpSpPr>
        <p:grpSpPr>
          <a:xfrm>
            <a:off x="195156" y="210338"/>
            <a:ext cx="6485627" cy="523220"/>
            <a:chOff x="3026562" y="2641529"/>
            <a:chExt cx="3453505" cy="2604362"/>
          </a:xfrm>
        </p:grpSpPr>
        <p:sp>
          <p:nvSpPr>
            <p:cNvPr id="34" name="Text Box 5">
              <a:extLst>
                <a:ext uri="{FF2B5EF4-FFF2-40B4-BE49-F238E27FC236}">
                  <a16:creationId xmlns:a16="http://schemas.microsoft.com/office/drawing/2014/main" id="{CD1F3314-1745-4517-B644-B65185E79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310" y="2641529"/>
              <a:ext cx="3164757" cy="260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관리자 페이지  </a:t>
              </a:r>
              <a:endParaRPr lang="en-US" altLang="ko-KR" sz="28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36" name="TextBox 13">
              <a:extLst>
                <a:ext uri="{FF2B5EF4-FFF2-40B4-BE49-F238E27FC236}">
                  <a16:creationId xmlns:a16="http://schemas.microsoft.com/office/drawing/2014/main" id="{89019276-843C-4ABD-BC72-C73AF2A07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562" y="2641529"/>
              <a:ext cx="417779" cy="260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8)</a:t>
              </a:r>
              <a:endParaRPr lang="ko-KR" altLang="en-US" sz="28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D959A53-A8F6-45F2-A4AA-3EC2866B3C02}"/>
              </a:ext>
            </a:extLst>
          </p:cNvPr>
          <p:cNvCxnSpPr>
            <a:cxnSpLocks/>
          </p:cNvCxnSpPr>
          <p:nvPr/>
        </p:nvCxnSpPr>
        <p:spPr>
          <a:xfrm>
            <a:off x="1054700" y="2839098"/>
            <a:ext cx="0" cy="768461"/>
          </a:xfrm>
          <a:prstGeom prst="straightConnector1">
            <a:avLst/>
          </a:prstGeom>
          <a:ln>
            <a:solidFill>
              <a:srgbClr val="343A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4B392E3-7A5A-411A-A523-061536F5EA56}"/>
              </a:ext>
            </a:extLst>
          </p:cNvPr>
          <p:cNvSpPr txBox="1"/>
          <p:nvPr/>
        </p:nvSpPr>
        <p:spPr>
          <a:xfrm>
            <a:off x="6965701" y="1312024"/>
            <a:ext cx="47862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▪ </a:t>
            </a:r>
            <a:r>
              <a:rPr lang="ko-KR" altLang="en-US" sz="2000" b="1" dirty="0">
                <a:solidFill>
                  <a:srgbClr val="C9C0B1"/>
                </a:solidFill>
                <a:highlight>
                  <a:srgbClr val="3E6B7A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관리자 페이지 </a:t>
            </a: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관리자 계정으로 로그인해야 들어갈 수 있음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FF1D14-6C2E-4269-91C7-EB97A7F51481}"/>
              </a:ext>
            </a:extLst>
          </p:cNvPr>
          <p:cNvSpPr txBox="1"/>
          <p:nvPr/>
        </p:nvSpPr>
        <p:spPr>
          <a:xfrm>
            <a:off x="7071393" y="4594639"/>
            <a:ext cx="5008312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▪ </a:t>
            </a:r>
            <a:r>
              <a:rPr lang="ko-KR" altLang="en-US" sz="2000" b="1" dirty="0">
                <a:solidFill>
                  <a:srgbClr val="C9C0B1"/>
                </a:solidFill>
                <a:highlight>
                  <a:srgbClr val="3E6B7A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유저관리</a:t>
            </a: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회원 리스트를 확인할 수 있음 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관리자와 인증필요 회원을 제외하고 회원 수정을 할 수 있음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슈퍼 관리자는 회원을 탈퇴 시킬 수 있는 권한이 있고 관리자의 정보도 수정가능 함 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lang="ko-KR" altLang="en-US" sz="20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E782572-71CB-4DEB-96C6-40ACBB5C4685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7" t="20843" r="24667" b="10192"/>
          <a:stretch/>
        </p:blipFill>
        <p:spPr bwMode="auto">
          <a:xfrm>
            <a:off x="7661710" y="2491667"/>
            <a:ext cx="3390659" cy="1871683"/>
          </a:xfrm>
          <a:prstGeom prst="rect">
            <a:avLst/>
          </a:prstGeom>
          <a:noFill/>
          <a:ln>
            <a:solidFill>
              <a:srgbClr val="343A40"/>
            </a:solidFill>
          </a:ln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24FD56E-9279-4730-8EC1-A56A2FF7F85C}"/>
              </a:ext>
            </a:extLst>
          </p:cNvPr>
          <p:cNvCxnSpPr>
            <a:cxnSpLocks/>
          </p:cNvCxnSpPr>
          <p:nvPr/>
        </p:nvCxnSpPr>
        <p:spPr>
          <a:xfrm flipV="1">
            <a:off x="6719283" y="3665311"/>
            <a:ext cx="874052" cy="448674"/>
          </a:xfrm>
          <a:prstGeom prst="straightConnector1">
            <a:avLst/>
          </a:prstGeom>
          <a:ln>
            <a:solidFill>
              <a:srgbClr val="343A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759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C0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B4CBDD47-4037-42B5-B19C-AE34B948313B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4" t="27534" r="21668" b="19184"/>
          <a:stretch/>
        </p:blipFill>
        <p:spPr bwMode="auto">
          <a:xfrm>
            <a:off x="238922" y="1219787"/>
            <a:ext cx="6354384" cy="1775001"/>
          </a:xfrm>
          <a:prstGeom prst="rect">
            <a:avLst/>
          </a:prstGeom>
          <a:noFill/>
          <a:ln>
            <a:solidFill>
              <a:srgbClr val="343A40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AF21E45-2F2A-4EDD-B261-3C5AB20AD827}"/>
              </a:ext>
            </a:extLst>
          </p:cNvPr>
          <p:cNvSpPr/>
          <p:nvPr/>
        </p:nvSpPr>
        <p:spPr>
          <a:xfrm>
            <a:off x="0" y="0"/>
            <a:ext cx="12192000" cy="943897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601EFF2-B69E-40E2-9EBF-8958039A0B23}"/>
              </a:ext>
            </a:extLst>
          </p:cNvPr>
          <p:cNvGrpSpPr/>
          <p:nvPr/>
        </p:nvGrpSpPr>
        <p:grpSpPr>
          <a:xfrm>
            <a:off x="195156" y="210338"/>
            <a:ext cx="6485627" cy="523220"/>
            <a:chOff x="3026562" y="2641529"/>
            <a:chExt cx="3453505" cy="2604362"/>
          </a:xfrm>
        </p:grpSpPr>
        <p:sp>
          <p:nvSpPr>
            <p:cNvPr id="34" name="Text Box 5">
              <a:extLst>
                <a:ext uri="{FF2B5EF4-FFF2-40B4-BE49-F238E27FC236}">
                  <a16:creationId xmlns:a16="http://schemas.microsoft.com/office/drawing/2014/main" id="{CD1F3314-1745-4517-B644-B65185E79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310" y="2641529"/>
              <a:ext cx="3164757" cy="260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관리자 페이지  </a:t>
              </a:r>
              <a:endParaRPr lang="en-US" altLang="ko-KR" sz="28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36" name="TextBox 13">
              <a:extLst>
                <a:ext uri="{FF2B5EF4-FFF2-40B4-BE49-F238E27FC236}">
                  <a16:creationId xmlns:a16="http://schemas.microsoft.com/office/drawing/2014/main" id="{89019276-843C-4ABD-BC72-C73AF2A07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562" y="2641529"/>
              <a:ext cx="417779" cy="260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8)</a:t>
              </a:r>
              <a:endParaRPr lang="ko-KR" altLang="en-US" sz="28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5970728-6FDB-4000-9CFD-564486001BBC}"/>
              </a:ext>
            </a:extLst>
          </p:cNvPr>
          <p:cNvSpPr txBox="1"/>
          <p:nvPr/>
        </p:nvSpPr>
        <p:spPr>
          <a:xfrm>
            <a:off x="445795" y="5610706"/>
            <a:ext cx="5168459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▪ </a:t>
            </a:r>
            <a:r>
              <a:rPr lang="ko-KR" altLang="en-US" sz="2000" b="1" dirty="0" err="1">
                <a:solidFill>
                  <a:srgbClr val="C9C0B1"/>
                </a:solidFill>
                <a:highlight>
                  <a:srgbClr val="3E6B7A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포인트샵</a:t>
            </a:r>
            <a:r>
              <a:rPr lang="ko-KR" altLang="en-US" sz="2000" b="1" dirty="0">
                <a:solidFill>
                  <a:srgbClr val="C9C0B1"/>
                </a:solidFill>
                <a:highlight>
                  <a:srgbClr val="3E6B7A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 관리</a:t>
            </a: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상품 리스트를 확인할 수 있음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상품을 등록하고 수정 및 삭제할 수 있음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CCAD4BD-A0BC-415C-900B-3BACF58C05E1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8" t="3064" r="19264" b="5720"/>
          <a:stretch/>
        </p:blipFill>
        <p:spPr bwMode="auto">
          <a:xfrm>
            <a:off x="238922" y="3067734"/>
            <a:ext cx="3190738" cy="2392773"/>
          </a:xfrm>
          <a:prstGeom prst="rect">
            <a:avLst/>
          </a:prstGeom>
          <a:noFill/>
          <a:ln>
            <a:solidFill>
              <a:srgbClr val="343A40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F0C6B8C-CB00-4BC0-9174-239DC5B11BD6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78" t="9845" r="24753" b="8082"/>
          <a:stretch/>
        </p:blipFill>
        <p:spPr bwMode="auto">
          <a:xfrm>
            <a:off x="3535846" y="3076390"/>
            <a:ext cx="3057460" cy="2384118"/>
          </a:xfrm>
          <a:prstGeom prst="rect">
            <a:avLst/>
          </a:prstGeom>
          <a:noFill/>
          <a:ln>
            <a:solidFill>
              <a:srgbClr val="343A40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BD560BD-57D8-44DC-85FA-F926E0818D8F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5" t="33318" r="21169" b="8443"/>
          <a:stretch/>
        </p:blipFill>
        <p:spPr bwMode="auto">
          <a:xfrm>
            <a:off x="6726560" y="2567323"/>
            <a:ext cx="5265018" cy="1953929"/>
          </a:xfrm>
          <a:prstGeom prst="rect">
            <a:avLst/>
          </a:prstGeom>
          <a:noFill/>
          <a:ln>
            <a:solidFill>
              <a:srgbClr val="343A40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8243B6A-9374-4667-94D0-AD13134AC878}"/>
              </a:ext>
            </a:extLst>
          </p:cNvPr>
          <p:cNvSpPr txBox="1"/>
          <p:nvPr/>
        </p:nvSpPr>
        <p:spPr>
          <a:xfrm>
            <a:off x="7296980" y="4752621"/>
            <a:ext cx="516845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▪ </a:t>
            </a:r>
            <a:r>
              <a:rPr lang="ko-KR" altLang="en-US" sz="2000" b="1" dirty="0">
                <a:solidFill>
                  <a:srgbClr val="C9C0B1"/>
                </a:solidFill>
                <a:highlight>
                  <a:srgbClr val="3E6B7A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구매정보 관리 </a:t>
            </a: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회원들이 상품 구매한 내역 조회 가능</a:t>
            </a:r>
          </a:p>
        </p:txBody>
      </p:sp>
    </p:spTree>
    <p:extLst>
      <p:ext uri="{BB962C8B-B14F-4D97-AF65-F5344CB8AC3E}">
        <p14:creationId xmlns:p14="http://schemas.microsoft.com/office/powerpoint/2010/main" val="3413576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AF21E45-2F2A-4EDD-B261-3C5AB20AD8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601EFF2-B69E-40E2-9EBF-8958039A0B23}"/>
              </a:ext>
            </a:extLst>
          </p:cNvPr>
          <p:cNvGrpSpPr/>
          <p:nvPr/>
        </p:nvGrpSpPr>
        <p:grpSpPr>
          <a:xfrm>
            <a:off x="352472" y="1639430"/>
            <a:ext cx="8087335" cy="646331"/>
            <a:chOff x="3026562" y="2641529"/>
            <a:chExt cx="4306392" cy="3217155"/>
          </a:xfrm>
        </p:grpSpPr>
        <p:sp>
          <p:nvSpPr>
            <p:cNvPr id="34" name="Text Box 5">
              <a:extLst>
                <a:ext uri="{FF2B5EF4-FFF2-40B4-BE49-F238E27FC236}">
                  <a16:creationId xmlns:a16="http://schemas.microsoft.com/office/drawing/2014/main" id="{CD1F3314-1745-4517-B644-B65185E79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7316" y="2641529"/>
              <a:ext cx="3805638" cy="3217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36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프로젝트 시연</a:t>
              </a:r>
              <a:endParaRPr lang="en-US" altLang="ko-KR" sz="36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36" name="TextBox 13">
              <a:extLst>
                <a:ext uri="{FF2B5EF4-FFF2-40B4-BE49-F238E27FC236}">
                  <a16:creationId xmlns:a16="http://schemas.microsoft.com/office/drawing/2014/main" id="{89019276-843C-4ABD-BC72-C73AF2A07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562" y="2641529"/>
              <a:ext cx="417779" cy="3217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36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04</a:t>
              </a:r>
              <a:endParaRPr lang="ko-KR" altLang="en-US" sz="36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A08D00E-DF51-4F37-A771-5634AB13E62F}"/>
              </a:ext>
            </a:extLst>
          </p:cNvPr>
          <p:cNvSpPr txBox="1"/>
          <p:nvPr/>
        </p:nvSpPr>
        <p:spPr>
          <a:xfrm>
            <a:off x="352472" y="2743200"/>
            <a:ext cx="11416741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b="1" dirty="0">
              <a:solidFill>
                <a:srgbClr val="343A4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br>
              <a:rPr lang="ko-KR" altLang="en-US" sz="2300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br>
              <a:rPr lang="ko-KR" altLang="en-US" sz="2300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endParaRPr lang="ko-KR" altLang="en-US" sz="2300" dirty="0">
              <a:solidFill>
                <a:srgbClr val="343A4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7407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C0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D601EFF2-B69E-40E2-9EBF-8958039A0B23}"/>
              </a:ext>
            </a:extLst>
          </p:cNvPr>
          <p:cNvGrpSpPr/>
          <p:nvPr/>
        </p:nvGrpSpPr>
        <p:grpSpPr>
          <a:xfrm>
            <a:off x="352472" y="1639430"/>
            <a:ext cx="11416741" cy="2219459"/>
            <a:chOff x="3026562" y="2641529"/>
            <a:chExt cx="6079254" cy="11047503"/>
          </a:xfrm>
        </p:grpSpPr>
        <p:sp>
          <p:nvSpPr>
            <p:cNvPr id="34" name="Text Box 5">
              <a:extLst>
                <a:ext uri="{FF2B5EF4-FFF2-40B4-BE49-F238E27FC236}">
                  <a16:creationId xmlns:a16="http://schemas.microsoft.com/office/drawing/2014/main" id="{CD1F3314-1745-4517-B644-B65185E79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0178" y="10471877"/>
              <a:ext cx="3805638" cy="3217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36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프로젝트 시연  </a:t>
              </a:r>
              <a:endParaRPr lang="en-US" altLang="ko-KR" sz="36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36" name="TextBox 13">
              <a:extLst>
                <a:ext uri="{FF2B5EF4-FFF2-40B4-BE49-F238E27FC236}">
                  <a16:creationId xmlns:a16="http://schemas.microsoft.com/office/drawing/2014/main" id="{89019276-843C-4ABD-BC72-C73AF2A07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562" y="2641529"/>
              <a:ext cx="417779" cy="3217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36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0</a:t>
              </a:r>
              <a:endParaRPr lang="ko-KR" altLang="en-US" sz="36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A08D00E-DF51-4F37-A771-5634AB13E62F}"/>
              </a:ext>
            </a:extLst>
          </p:cNvPr>
          <p:cNvSpPr txBox="1"/>
          <p:nvPr/>
        </p:nvSpPr>
        <p:spPr>
          <a:xfrm>
            <a:off x="352472" y="2743200"/>
            <a:ext cx="11416741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b="1" dirty="0">
              <a:solidFill>
                <a:srgbClr val="343A4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br>
              <a:rPr lang="ko-KR" altLang="en-US" sz="2300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br>
              <a:rPr lang="ko-KR" altLang="en-US" sz="2300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endParaRPr lang="ko-KR" altLang="en-US" sz="2300" dirty="0">
              <a:solidFill>
                <a:srgbClr val="343A4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E8763A-7905-40AE-A214-9B9EA77AF77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D951648B-A356-44AD-85B5-0082CA65A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536" y="2743200"/>
            <a:ext cx="714692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72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감사합니다</a:t>
            </a:r>
            <a:endParaRPr lang="en-US" altLang="ko-KR" sz="7200" b="1" dirty="0">
              <a:solidFill>
                <a:srgbClr val="C9C0B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171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C0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AF21E45-2F2A-4EDD-B261-3C5AB20AD827}"/>
              </a:ext>
            </a:extLst>
          </p:cNvPr>
          <p:cNvSpPr/>
          <p:nvPr/>
        </p:nvSpPr>
        <p:spPr>
          <a:xfrm>
            <a:off x="0" y="0"/>
            <a:ext cx="12192000" cy="2448232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601EFF2-B69E-40E2-9EBF-8958039A0B23}"/>
              </a:ext>
            </a:extLst>
          </p:cNvPr>
          <p:cNvGrpSpPr/>
          <p:nvPr/>
        </p:nvGrpSpPr>
        <p:grpSpPr>
          <a:xfrm>
            <a:off x="352472" y="1639430"/>
            <a:ext cx="6485625" cy="646331"/>
            <a:chOff x="3026562" y="2641529"/>
            <a:chExt cx="3453504" cy="3217155"/>
          </a:xfrm>
        </p:grpSpPr>
        <p:sp>
          <p:nvSpPr>
            <p:cNvPr id="34" name="Text Box 5">
              <a:extLst>
                <a:ext uri="{FF2B5EF4-FFF2-40B4-BE49-F238E27FC236}">
                  <a16:creationId xmlns:a16="http://schemas.microsoft.com/office/drawing/2014/main" id="{CD1F3314-1745-4517-B644-B65185E79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7316" y="2641529"/>
              <a:ext cx="2952750" cy="3217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36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프로젝트 개요</a:t>
              </a:r>
              <a:endParaRPr lang="en-US" altLang="ko-KR" sz="36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36" name="TextBox 13">
              <a:extLst>
                <a:ext uri="{FF2B5EF4-FFF2-40B4-BE49-F238E27FC236}">
                  <a16:creationId xmlns:a16="http://schemas.microsoft.com/office/drawing/2014/main" id="{89019276-843C-4ABD-BC72-C73AF2A07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562" y="2641529"/>
              <a:ext cx="417779" cy="3217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36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01</a:t>
              </a:r>
              <a:endParaRPr lang="ko-KR" altLang="en-US" sz="36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A08D00E-DF51-4F37-A771-5634AB13E62F}"/>
              </a:ext>
            </a:extLst>
          </p:cNvPr>
          <p:cNvSpPr txBox="1"/>
          <p:nvPr/>
        </p:nvSpPr>
        <p:spPr>
          <a:xfrm>
            <a:off x="352472" y="2743200"/>
            <a:ext cx="1141674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b="1" dirty="0">
              <a:solidFill>
                <a:srgbClr val="343A4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ko-KR" altLang="en-US" sz="2800" b="1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프로젝트명</a:t>
            </a:r>
            <a:r>
              <a:rPr lang="en-US" altLang="ko-KR" sz="2300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|</a:t>
            </a:r>
            <a:r>
              <a:rPr lang="en-US" altLang="ko-KR" sz="2300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2800" b="1" dirty="0">
                <a:solidFill>
                  <a:srgbClr val="C9C0B1"/>
                </a:solidFill>
                <a:highlight>
                  <a:srgbClr val="3E6B7A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올랑올랑</a:t>
            </a:r>
            <a:r>
              <a:rPr lang="ko-KR" altLang="en-US" sz="2300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2300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</a:t>
            </a:r>
            <a:r>
              <a:rPr lang="ko-KR" altLang="en-US" sz="2300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가슴이 자꾸 두근거리는</a:t>
            </a:r>
            <a:r>
              <a:rPr lang="en-US" altLang="ko-KR" sz="2300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</a:p>
          <a:p>
            <a:endParaRPr lang="en-US" altLang="ko-KR" sz="2300" dirty="0">
              <a:solidFill>
                <a:srgbClr val="343A4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lang="en-US" altLang="ko-KR" sz="2300" b="1" dirty="0">
              <a:solidFill>
                <a:srgbClr val="343A4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ko-KR" altLang="en-US" sz="2800" b="1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프로젝트 기획의도</a:t>
            </a:r>
            <a:r>
              <a:rPr lang="en-US" altLang="ko-KR" sz="2800" b="1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2300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| </a:t>
            </a:r>
            <a:r>
              <a:rPr lang="ko-KR" altLang="en-US" sz="2300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여행을 떠날 때  즉흥적으로 떠나는 사람도 있고</a:t>
            </a:r>
            <a:r>
              <a:rPr lang="en-US" altLang="ko-KR" sz="2300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300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계획을 세우는 사람도 있습니다</a:t>
            </a:r>
            <a:r>
              <a:rPr lang="en-US" altLang="ko-KR" sz="2300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.  </a:t>
            </a:r>
            <a:r>
              <a:rPr lang="ko-KR" altLang="en-US" sz="2300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사람들의 여행 목적은 각양각색이고</a:t>
            </a:r>
            <a:r>
              <a:rPr lang="en-US" altLang="ko-KR" sz="2300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300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여행의 테마를 정하는 사람도 있습니다</a:t>
            </a:r>
            <a:r>
              <a:rPr lang="en-US" altLang="ko-KR" sz="2300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. </a:t>
            </a:r>
            <a:r>
              <a:rPr lang="ko-KR" altLang="en-US" sz="2300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또</a:t>
            </a:r>
            <a:r>
              <a:rPr lang="en-US" altLang="ko-KR" sz="2300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2300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같이 여행을 가는 사람에 따라서도 코스가 달라질 수 있습니다</a:t>
            </a:r>
            <a:r>
              <a:rPr lang="en-US" altLang="ko-KR" sz="2300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. </a:t>
            </a:r>
            <a:r>
              <a:rPr lang="ko-KR" altLang="en-US" sz="2300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그래서 저희는 다양한 요소를 고려하여 여행을 추천해주는 웹 사이트를 만들고자 하였습니다</a:t>
            </a:r>
            <a:r>
              <a:rPr lang="en-US" altLang="ko-KR" sz="2300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. </a:t>
            </a:r>
          </a:p>
          <a:p>
            <a:br>
              <a:rPr lang="ko-KR" altLang="en-US" sz="2300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br>
              <a:rPr lang="ko-KR" altLang="en-US" sz="2300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endParaRPr lang="ko-KR" altLang="en-US" sz="2300" dirty="0">
              <a:solidFill>
                <a:srgbClr val="343A4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18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C0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AF21E45-2F2A-4EDD-B261-3C5AB20AD827}"/>
              </a:ext>
            </a:extLst>
          </p:cNvPr>
          <p:cNvSpPr/>
          <p:nvPr/>
        </p:nvSpPr>
        <p:spPr>
          <a:xfrm>
            <a:off x="0" y="0"/>
            <a:ext cx="12192000" cy="943897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601EFF2-B69E-40E2-9EBF-8958039A0B23}"/>
              </a:ext>
            </a:extLst>
          </p:cNvPr>
          <p:cNvGrpSpPr/>
          <p:nvPr/>
        </p:nvGrpSpPr>
        <p:grpSpPr>
          <a:xfrm>
            <a:off x="195156" y="210338"/>
            <a:ext cx="6485627" cy="523220"/>
            <a:chOff x="3026562" y="2641529"/>
            <a:chExt cx="3453505" cy="2604362"/>
          </a:xfrm>
        </p:grpSpPr>
        <p:sp>
          <p:nvSpPr>
            <p:cNvPr id="34" name="Text Box 5">
              <a:extLst>
                <a:ext uri="{FF2B5EF4-FFF2-40B4-BE49-F238E27FC236}">
                  <a16:creationId xmlns:a16="http://schemas.microsoft.com/office/drawing/2014/main" id="{CD1F3314-1745-4517-B644-B65185E79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310" y="2641529"/>
              <a:ext cx="3164757" cy="260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개발 환경</a:t>
              </a:r>
              <a:endParaRPr lang="en-US" altLang="ko-KR" sz="28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36" name="TextBox 13">
              <a:extLst>
                <a:ext uri="{FF2B5EF4-FFF2-40B4-BE49-F238E27FC236}">
                  <a16:creationId xmlns:a16="http://schemas.microsoft.com/office/drawing/2014/main" id="{89019276-843C-4ABD-BC72-C73AF2A07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562" y="2641529"/>
              <a:ext cx="417779" cy="260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1)</a:t>
              </a:r>
              <a:endParaRPr lang="ko-KR" altLang="en-US" sz="28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3C9E9C0-D782-4266-A643-E1137BDA3A04}"/>
              </a:ext>
            </a:extLst>
          </p:cNvPr>
          <p:cNvSpPr txBox="1"/>
          <p:nvPr/>
        </p:nvSpPr>
        <p:spPr>
          <a:xfrm>
            <a:off x="737420" y="1455177"/>
            <a:ext cx="11174235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dirty="0">
                <a:solidFill>
                  <a:srgbClr val="C9C0B1"/>
                </a:solidFill>
                <a:highlight>
                  <a:srgbClr val="3E6B7A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개발환경</a:t>
            </a:r>
            <a:r>
              <a:rPr lang="en-US" altLang="ko-KR" sz="2600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</a:p>
          <a:p>
            <a:r>
              <a:rPr lang="en-US" altLang="ko-KR" sz="2600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▪ OS : Windows 10 Home </a:t>
            </a:r>
          </a:p>
          <a:p>
            <a:r>
              <a:rPr lang="en-US" altLang="ko-KR" sz="2600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▪ WAS : Tomcat 8.5 </a:t>
            </a:r>
          </a:p>
          <a:p>
            <a:r>
              <a:rPr lang="en-US" altLang="ko-KR" sz="2600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▪ DB : Oracle Database 11g Express Edition</a:t>
            </a:r>
          </a:p>
          <a:p>
            <a:endParaRPr lang="en-US" altLang="ko-KR" sz="2600" dirty="0">
              <a:solidFill>
                <a:srgbClr val="343A4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ko-KR" altLang="en-US" sz="2600" b="1" dirty="0">
                <a:solidFill>
                  <a:srgbClr val="C9C0B1"/>
                </a:solidFill>
                <a:highlight>
                  <a:srgbClr val="3E6B7A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개발 툴</a:t>
            </a:r>
            <a:r>
              <a:rPr lang="en-US" altLang="ko-KR" sz="2600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</a:p>
          <a:p>
            <a:r>
              <a:rPr lang="en-US" altLang="ko-KR" sz="2600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▪ Eclipse</a:t>
            </a:r>
          </a:p>
          <a:p>
            <a:r>
              <a:rPr lang="en-US" altLang="ko-KR" sz="2600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▪ </a:t>
            </a:r>
            <a:r>
              <a:rPr lang="en-US" altLang="ko-KR" sz="2600" dirty="0" err="1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SqlDeveloper</a:t>
            </a:r>
            <a:endParaRPr lang="en-US" altLang="ko-KR" sz="2600" dirty="0">
              <a:solidFill>
                <a:srgbClr val="343A4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lang="en-US" altLang="ko-KR" sz="2600" b="1" dirty="0">
              <a:solidFill>
                <a:srgbClr val="343A40"/>
              </a:solidFill>
              <a:highlight>
                <a:srgbClr val="3E6B7A"/>
              </a:highlight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ko-KR" altLang="en-US" sz="2600" b="1" dirty="0">
                <a:solidFill>
                  <a:srgbClr val="C9C0B1"/>
                </a:solidFill>
                <a:highlight>
                  <a:srgbClr val="3E6B7A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사용 언어</a:t>
            </a:r>
            <a:r>
              <a:rPr lang="en-US" altLang="ko-KR" sz="2600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</a:p>
          <a:p>
            <a:r>
              <a:rPr lang="en-US" altLang="ko-KR" sz="2600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▪ Java, JSP, Servlet &amp; MVC, JSTL, HTML5, CSS,</a:t>
            </a:r>
          </a:p>
          <a:p>
            <a:r>
              <a:rPr lang="en-US" altLang="ko-KR" sz="2600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Bootstrap, JavaScript, jQuery, Ajax</a:t>
            </a:r>
          </a:p>
          <a:p>
            <a:endParaRPr lang="en-US" altLang="ko-KR" sz="2300" b="1" dirty="0">
              <a:solidFill>
                <a:srgbClr val="343A4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br>
              <a:rPr lang="ko-KR" altLang="en-US" sz="2300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br>
              <a:rPr lang="ko-KR" altLang="en-US" sz="2300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endParaRPr lang="ko-KR" altLang="en-US" sz="2300" dirty="0">
              <a:solidFill>
                <a:srgbClr val="343A4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910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C0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25901AF-E0DF-4A6D-9DC2-AA49A3BA2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341" y="4842591"/>
            <a:ext cx="3462893" cy="165737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AF21E45-2F2A-4EDD-B261-3C5AB20AD827}"/>
              </a:ext>
            </a:extLst>
          </p:cNvPr>
          <p:cNvSpPr/>
          <p:nvPr/>
        </p:nvSpPr>
        <p:spPr>
          <a:xfrm>
            <a:off x="0" y="0"/>
            <a:ext cx="12192000" cy="943897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601EFF2-B69E-40E2-9EBF-8958039A0B23}"/>
              </a:ext>
            </a:extLst>
          </p:cNvPr>
          <p:cNvGrpSpPr/>
          <p:nvPr/>
        </p:nvGrpSpPr>
        <p:grpSpPr>
          <a:xfrm>
            <a:off x="195156" y="210338"/>
            <a:ext cx="6485627" cy="523220"/>
            <a:chOff x="3026562" y="2641529"/>
            <a:chExt cx="3453505" cy="2604362"/>
          </a:xfrm>
        </p:grpSpPr>
        <p:sp>
          <p:nvSpPr>
            <p:cNvPr id="34" name="Text Box 5">
              <a:extLst>
                <a:ext uri="{FF2B5EF4-FFF2-40B4-BE49-F238E27FC236}">
                  <a16:creationId xmlns:a16="http://schemas.microsoft.com/office/drawing/2014/main" id="{CD1F3314-1745-4517-B644-B65185E79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310" y="2641529"/>
              <a:ext cx="3164757" cy="260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팀원 소개</a:t>
              </a:r>
              <a:endParaRPr lang="en-US" altLang="ko-KR" sz="28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36" name="TextBox 13">
              <a:extLst>
                <a:ext uri="{FF2B5EF4-FFF2-40B4-BE49-F238E27FC236}">
                  <a16:creationId xmlns:a16="http://schemas.microsoft.com/office/drawing/2014/main" id="{89019276-843C-4ABD-BC72-C73AF2A07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562" y="2641529"/>
              <a:ext cx="417779" cy="260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2)</a:t>
              </a:r>
              <a:endParaRPr lang="ko-KR" altLang="en-US" sz="28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ED92D25-16E8-40ED-BF70-862C0A30E947}"/>
              </a:ext>
            </a:extLst>
          </p:cNvPr>
          <p:cNvSpPr/>
          <p:nvPr/>
        </p:nvSpPr>
        <p:spPr>
          <a:xfrm>
            <a:off x="2733335" y="1377870"/>
            <a:ext cx="2897443" cy="17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C9C0B1"/>
                </a:solidFill>
                <a:highlight>
                  <a:srgbClr val="3E6B7A"/>
                </a:highlight>
              </a:rPr>
              <a:t>팀장</a:t>
            </a:r>
            <a:r>
              <a:rPr lang="ko-KR" altLang="en-US" b="1" dirty="0">
                <a:solidFill>
                  <a:srgbClr val="343A40"/>
                </a:solidFill>
              </a:rPr>
              <a:t> 장민규</a:t>
            </a:r>
            <a:endParaRPr lang="en-US" altLang="ko-KR" b="1" dirty="0">
              <a:solidFill>
                <a:srgbClr val="343A4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▪ 여행지 추천 구현  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▪ 프로젝트 총괄 및 관리</a:t>
            </a: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r">
              <a:lnSpc>
                <a:spcPct val="150000"/>
              </a:lnSpc>
            </a:pPr>
            <a:endParaRPr lang="ko-KR" altLang="en-US" dirty="0">
              <a:solidFill>
                <a:srgbClr val="343A4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590108E9-9F8C-4431-BDD2-15CE6E280506}"/>
              </a:ext>
            </a:extLst>
          </p:cNvPr>
          <p:cNvSpPr/>
          <p:nvPr/>
        </p:nvSpPr>
        <p:spPr>
          <a:xfrm>
            <a:off x="1428871" y="1488402"/>
            <a:ext cx="1219016" cy="1202284"/>
          </a:xfrm>
          <a:prstGeom prst="ellipse">
            <a:avLst/>
          </a:prstGeom>
          <a:gradFill flip="none" rotWithShape="1">
            <a:gsLst>
              <a:gs pos="0">
                <a:srgbClr val="333234"/>
              </a:gs>
              <a:gs pos="100000">
                <a:srgbClr val="313033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6" name="그래픽 105" descr="사용자 윤곽선">
            <a:extLst>
              <a:ext uri="{FF2B5EF4-FFF2-40B4-BE49-F238E27FC236}">
                <a16:creationId xmlns:a16="http://schemas.microsoft.com/office/drawing/2014/main" id="{E33E03FD-5529-4ED1-81F4-780A9B9DF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3010" y="1586642"/>
            <a:ext cx="952540" cy="95254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30CC-9F91-4567-9D9F-01E7D3A08E6E}"/>
              </a:ext>
            </a:extLst>
          </p:cNvPr>
          <p:cNvSpPr/>
          <p:nvPr/>
        </p:nvSpPr>
        <p:spPr>
          <a:xfrm>
            <a:off x="2733335" y="3128211"/>
            <a:ext cx="2897443" cy="17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C9C0B1"/>
                </a:solidFill>
                <a:highlight>
                  <a:srgbClr val="3E6B7A"/>
                </a:highlight>
              </a:rPr>
              <a:t>팀원</a:t>
            </a:r>
            <a:r>
              <a:rPr lang="ko-KR" altLang="en-US" b="1" dirty="0">
                <a:solidFill>
                  <a:srgbClr val="343A40"/>
                </a:solidFill>
              </a:rPr>
              <a:t> 고은주</a:t>
            </a:r>
            <a:endParaRPr lang="en-US" altLang="ko-KR" b="1" dirty="0">
              <a:solidFill>
                <a:srgbClr val="343A4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▪ 마이페이지 구현  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▪ 페이지 디자인</a:t>
            </a: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r">
              <a:lnSpc>
                <a:spcPct val="150000"/>
              </a:lnSpc>
            </a:pPr>
            <a:endParaRPr lang="ko-KR" altLang="en-US" dirty="0">
              <a:solidFill>
                <a:srgbClr val="343A4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BC68569-E619-4EAA-B6E5-9AD7A141BAB6}"/>
              </a:ext>
            </a:extLst>
          </p:cNvPr>
          <p:cNvSpPr/>
          <p:nvPr/>
        </p:nvSpPr>
        <p:spPr>
          <a:xfrm>
            <a:off x="1428871" y="3238743"/>
            <a:ext cx="1219016" cy="1202284"/>
          </a:xfrm>
          <a:prstGeom prst="ellipse">
            <a:avLst/>
          </a:prstGeom>
          <a:gradFill flip="none" rotWithShape="1">
            <a:gsLst>
              <a:gs pos="0">
                <a:srgbClr val="333234"/>
              </a:gs>
              <a:gs pos="100000">
                <a:srgbClr val="313033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7" name="그래픽 16" descr="사용자 윤곽선">
            <a:extLst>
              <a:ext uri="{FF2B5EF4-FFF2-40B4-BE49-F238E27FC236}">
                <a16:creationId xmlns:a16="http://schemas.microsoft.com/office/drawing/2014/main" id="{D3E5B63A-4D51-4BDD-B16B-C8AC19FB3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3010" y="3336983"/>
            <a:ext cx="952540" cy="95254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D311FD-6A49-47FB-80DB-AF0A28DC3A4F}"/>
              </a:ext>
            </a:extLst>
          </p:cNvPr>
          <p:cNvSpPr/>
          <p:nvPr/>
        </p:nvSpPr>
        <p:spPr>
          <a:xfrm>
            <a:off x="2733335" y="4785585"/>
            <a:ext cx="2897443" cy="17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C9C0B1"/>
                </a:solidFill>
                <a:highlight>
                  <a:srgbClr val="3E6B7A"/>
                </a:highlight>
              </a:rPr>
              <a:t>팀원</a:t>
            </a:r>
            <a:r>
              <a:rPr lang="ko-KR" altLang="en-US" b="1" dirty="0">
                <a:solidFill>
                  <a:srgbClr val="343A40"/>
                </a:solidFill>
              </a:rPr>
              <a:t> </a:t>
            </a:r>
            <a:r>
              <a:rPr lang="ko-KR" altLang="en-US" b="1" dirty="0" err="1">
                <a:solidFill>
                  <a:srgbClr val="343A40"/>
                </a:solidFill>
              </a:rPr>
              <a:t>정성모</a:t>
            </a:r>
            <a:endParaRPr lang="en-US" altLang="ko-KR" b="1" dirty="0">
              <a:solidFill>
                <a:srgbClr val="343A4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▪ 자유게시판 구현 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▪ 고객센터 구현</a:t>
            </a: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r">
              <a:lnSpc>
                <a:spcPct val="150000"/>
              </a:lnSpc>
            </a:pPr>
            <a:endParaRPr lang="ko-KR" altLang="en-US" dirty="0">
              <a:solidFill>
                <a:srgbClr val="343A4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1DFE4D3-2DD6-4F96-9744-D5C9FEC59549}"/>
              </a:ext>
            </a:extLst>
          </p:cNvPr>
          <p:cNvSpPr/>
          <p:nvPr/>
        </p:nvSpPr>
        <p:spPr>
          <a:xfrm>
            <a:off x="1428871" y="4896117"/>
            <a:ext cx="1219016" cy="1202284"/>
          </a:xfrm>
          <a:prstGeom prst="ellipse">
            <a:avLst/>
          </a:prstGeom>
          <a:gradFill flip="none" rotWithShape="1">
            <a:gsLst>
              <a:gs pos="0">
                <a:srgbClr val="333234"/>
              </a:gs>
              <a:gs pos="100000">
                <a:srgbClr val="313033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3" name="그래픽 22" descr="사용자 윤곽선">
            <a:extLst>
              <a:ext uri="{FF2B5EF4-FFF2-40B4-BE49-F238E27FC236}">
                <a16:creationId xmlns:a16="http://schemas.microsoft.com/office/drawing/2014/main" id="{66623F47-A25D-4540-BCAA-F0847B83E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3010" y="4994357"/>
            <a:ext cx="952540" cy="95254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C1DDD31B-0791-4E48-A583-FFD83051D318}"/>
              </a:ext>
            </a:extLst>
          </p:cNvPr>
          <p:cNvSpPr/>
          <p:nvPr/>
        </p:nvSpPr>
        <p:spPr>
          <a:xfrm>
            <a:off x="7650245" y="1376269"/>
            <a:ext cx="2897443" cy="17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C9C0B1"/>
                </a:solidFill>
                <a:highlight>
                  <a:srgbClr val="3E6B7A"/>
                </a:highlight>
              </a:rPr>
              <a:t>팀원</a:t>
            </a:r>
            <a:r>
              <a:rPr lang="ko-KR" altLang="en-US" b="1" dirty="0">
                <a:solidFill>
                  <a:srgbClr val="343A40"/>
                </a:solidFill>
              </a:rPr>
              <a:t> </a:t>
            </a:r>
            <a:r>
              <a:rPr lang="ko-KR" altLang="en-US" b="1" dirty="0" err="1">
                <a:solidFill>
                  <a:srgbClr val="343A40"/>
                </a:solidFill>
              </a:rPr>
              <a:t>지윤성</a:t>
            </a:r>
            <a:endParaRPr lang="en-US" altLang="ko-KR" b="1" dirty="0">
              <a:solidFill>
                <a:srgbClr val="343A4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▪ 관리자 페이지 구현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▪ 구매 페이지 구현 </a:t>
            </a: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r">
              <a:lnSpc>
                <a:spcPct val="150000"/>
              </a:lnSpc>
            </a:pPr>
            <a:endParaRPr lang="ko-KR" altLang="en-US" dirty="0">
              <a:solidFill>
                <a:srgbClr val="343A4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FD87147-EA43-4634-A58E-6EBA3603D05B}"/>
              </a:ext>
            </a:extLst>
          </p:cNvPr>
          <p:cNvSpPr/>
          <p:nvPr/>
        </p:nvSpPr>
        <p:spPr>
          <a:xfrm>
            <a:off x="6345781" y="1486801"/>
            <a:ext cx="1219016" cy="1202284"/>
          </a:xfrm>
          <a:prstGeom prst="ellipse">
            <a:avLst/>
          </a:prstGeom>
          <a:gradFill flip="none" rotWithShape="1">
            <a:gsLst>
              <a:gs pos="0">
                <a:srgbClr val="333234"/>
              </a:gs>
              <a:gs pos="100000">
                <a:srgbClr val="313033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1" name="그래픽 40" descr="사용자 윤곽선">
            <a:extLst>
              <a:ext uri="{FF2B5EF4-FFF2-40B4-BE49-F238E27FC236}">
                <a16:creationId xmlns:a16="http://schemas.microsoft.com/office/drawing/2014/main" id="{A2EAB71B-97A3-4585-A5AD-BA250E1EA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9920" y="1585041"/>
            <a:ext cx="952540" cy="95254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56EC6DF1-A7F1-467C-B4C0-3A2D0ED3D947}"/>
              </a:ext>
            </a:extLst>
          </p:cNvPr>
          <p:cNvSpPr/>
          <p:nvPr/>
        </p:nvSpPr>
        <p:spPr>
          <a:xfrm>
            <a:off x="7650245" y="3126610"/>
            <a:ext cx="2897443" cy="17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C9C0B1"/>
                </a:solidFill>
                <a:highlight>
                  <a:srgbClr val="3E6B7A"/>
                </a:highlight>
              </a:rPr>
              <a:t>팀원</a:t>
            </a:r>
            <a:r>
              <a:rPr lang="ko-KR" altLang="en-US" b="1" dirty="0">
                <a:solidFill>
                  <a:srgbClr val="343A40"/>
                </a:solidFill>
              </a:rPr>
              <a:t> 천은지</a:t>
            </a:r>
            <a:endParaRPr lang="en-US" altLang="ko-KR" b="1" dirty="0">
              <a:solidFill>
                <a:srgbClr val="343A4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▪ 로그인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/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회원가입 구현  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▪ </a:t>
            </a:r>
            <a:r>
              <a:rPr lang="ko-KR" altLang="en-US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포인트샵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구현</a:t>
            </a: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r">
              <a:lnSpc>
                <a:spcPct val="150000"/>
              </a:lnSpc>
            </a:pPr>
            <a:endParaRPr lang="ko-KR" altLang="en-US" dirty="0">
              <a:solidFill>
                <a:srgbClr val="343A4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9482090-DE63-4DCA-AEC1-70F86DE9798C}"/>
              </a:ext>
            </a:extLst>
          </p:cNvPr>
          <p:cNvSpPr/>
          <p:nvPr/>
        </p:nvSpPr>
        <p:spPr>
          <a:xfrm>
            <a:off x="6345781" y="3237142"/>
            <a:ext cx="1219016" cy="1202284"/>
          </a:xfrm>
          <a:prstGeom prst="ellipse">
            <a:avLst/>
          </a:prstGeom>
          <a:gradFill flip="none" rotWithShape="1">
            <a:gsLst>
              <a:gs pos="0">
                <a:srgbClr val="333234"/>
              </a:gs>
              <a:gs pos="100000">
                <a:srgbClr val="313033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4" name="그래픽 43" descr="사용자 윤곽선">
            <a:extLst>
              <a:ext uri="{FF2B5EF4-FFF2-40B4-BE49-F238E27FC236}">
                <a16:creationId xmlns:a16="http://schemas.microsoft.com/office/drawing/2014/main" id="{EEFB76D2-E25B-43DA-94B6-1590DA062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9920" y="3335382"/>
            <a:ext cx="952540" cy="95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5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C0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AF21E45-2F2A-4EDD-B261-3C5AB20AD8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601EFF2-B69E-40E2-9EBF-8958039A0B23}"/>
              </a:ext>
            </a:extLst>
          </p:cNvPr>
          <p:cNvGrpSpPr/>
          <p:nvPr/>
        </p:nvGrpSpPr>
        <p:grpSpPr>
          <a:xfrm>
            <a:off x="352472" y="1639430"/>
            <a:ext cx="8087335" cy="646331"/>
            <a:chOff x="3026562" y="2641529"/>
            <a:chExt cx="4306392" cy="3217155"/>
          </a:xfrm>
        </p:grpSpPr>
        <p:sp>
          <p:nvSpPr>
            <p:cNvPr id="34" name="Text Box 5">
              <a:extLst>
                <a:ext uri="{FF2B5EF4-FFF2-40B4-BE49-F238E27FC236}">
                  <a16:creationId xmlns:a16="http://schemas.microsoft.com/office/drawing/2014/main" id="{CD1F3314-1745-4517-B644-B65185E79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7316" y="2641529"/>
              <a:ext cx="3805638" cy="3217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36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유스케이스 및 데이터베이스 구성  </a:t>
              </a:r>
              <a:endParaRPr lang="en-US" altLang="ko-KR" sz="36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36" name="TextBox 13">
              <a:extLst>
                <a:ext uri="{FF2B5EF4-FFF2-40B4-BE49-F238E27FC236}">
                  <a16:creationId xmlns:a16="http://schemas.microsoft.com/office/drawing/2014/main" id="{89019276-843C-4ABD-BC72-C73AF2A07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562" y="2641529"/>
              <a:ext cx="417779" cy="3217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36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02</a:t>
              </a:r>
              <a:endParaRPr lang="ko-KR" altLang="en-US" sz="36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A08D00E-DF51-4F37-A771-5634AB13E62F}"/>
              </a:ext>
            </a:extLst>
          </p:cNvPr>
          <p:cNvSpPr txBox="1"/>
          <p:nvPr/>
        </p:nvSpPr>
        <p:spPr>
          <a:xfrm>
            <a:off x="352472" y="2743200"/>
            <a:ext cx="11416741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b="1" dirty="0">
              <a:solidFill>
                <a:srgbClr val="343A4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br>
              <a:rPr lang="ko-KR" altLang="en-US" sz="2300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br>
              <a:rPr lang="ko-KR" altLang="en-US" sz="2300" dirty="0">
                <a:solidFill>
                  <a:srgbClr val="343A4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endParaRPr lang="ko-KR" altLang="en-US" sz="2300" dirty="0">
              <a:solidFill>
                <a:srgbClr val="343A4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2258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C0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AF21E45-2F2A-4EDD-B261-3C5AB20AD827}"/>
              </a:ext>
            </a:extLst>
          </p:cNvPr>
          <p:cNvSpPr/>
          <p:nvPr/>
        </p:nvSpPr>
        <p:spPr>
          <a:xfrm>
            <a:off x="0" y="0"/>
            <a:ext cx="12192000" cy="943897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601EFF2-B69E-40E2-9EBF-8958039A0B23}"/>
              </a:ext>
            </a:extLst>
          </p:cNvPr>
          <p:cNvGrpSpPr/>
          <p:nvPr/>
        </p:nvGrpSpPr>
        <p:grpSpPr>
          <a:xfrm>
            <a:off x="195156" y="210338"/>
            <a:ext cx="6485627" cy="523220"/>
            <a:chOff x="3026562" y="2641529"/>
            <a:chExt cx="3453505" cy="2604362"/>
          </a:xfrm>
        </p:grpSpPr>
        <p:sp>
          <p:nvSpPr>
            <p:cNvPr id="34" name="Text Box 5">
              <a:extLst>
                <a:ext uri="{FF2B5EF4-FFF2-40B4-BE49-F238E27FC236}">
                  <a16:creationId xmlns:a16="http://schemas.microsoft.com/office/drawing/2014/main" id="{CD1F3314-1745-4517-B644-B65185E79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310" y="2641529"/>
              <a:ext cx="3164757" cy="260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유스케이스 </a:t>
              </a:r>
              <a:r>
                <a:rPr lang="en-US" altLang="ko-KR" sz="28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– </a:t>
              </a:r>
              <a:r>
                <a:rPr lang="ko-KR" altLang="en-US" sz="28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회원</a:t>
              </a:r>
              <a:r>
                <a:rPr lang="en-US" altLang="ko-KR" sz="28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&amp;</a:t>
              </a:r>
              <a:r>
                <a:rPr lang="ko-KR" altLang="en-US" sz="28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비회원</a:t>
              </a:r>
              <a:endParaRPr lang="en-US" altLang="ko-KR" sz="28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36" name="TextBox 13">
              <a:extLst>
                <a:ext uri="{FF2B5EF4-FFF2-40B4-BE49-F238E27FC236}">
                  <a16:creationId xmlns:a16="http://schemas.microsoft.com/office/drawing/2014/main" id="{89019276-843C-4ABD-BC72-C73AF2A07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562" y="2641529"/>
              <a:ext cx="417779" cy="260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1)</a:t>
              </a:r>
              <a:endParaRPr lang="ko-KR" altLang="en-US" sz="28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DD5E16E3-40BD-420F-B34F-DC77661E9449}"/>
              </a:ext>
            </a:extLst>
          </p:cNvPr>
          <p:cNvGrpSpPr/>
          <p:nvPr/>
        </p:nvGrpSpPr>
        <p:grpSpPr>
          <a:xfrm>
            <a:off x="195156" y="844550"/>
            <a:ext cx="13889482" cy="7699554"/>
            <a:chOff x="145991" y="795463"/>
            <a:chExt cx="13889482" cy="7699554"/>
          </a:xfrm>
        </p:grpSpPr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id="{5E15AC0A-C82C-4A14-9988-76B64956D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3473" y="795463"/>
              <a:ext cx="4159041" cy="1715450"/>
            </a:xfrm>
            <a:prstGeom prst="rect">
              <a:avLst/>
            </a:prstGeom>
          </p:spPr>
        </p:pic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1FEBC4BA-0D5C-49CA-BE74-E574BC6AA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0424" y="832975"/>
              <a:ext cx="5335049" cy="3906861"/>
            </a:xfrm>
            <a:prstGeom prst="rect">
              <a:avLst/>
            </a:prstGeom>
          </p:spPr>
        </p:pic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AF9946ED-37F7-48D1-B740-14F2FA28A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7893" y="3327990"/>
              <a:ext cx="4569395" cy="5167027"/>
            </a:xfrm>
            <a:prstGeom prst="rect">
              <a:avLst/>
            </a:prstGeom>
          </p:spPr>
        </p:pic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id="{E6F1D400-C17A-4DAC-A883-3E8B0211C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83382" y="4218167"/>
              <a:ext cx="5316813" cy="4146239"/>
            </a:xfrm>
            <a:prstGeom prst="rect">
              <a:avLst/>
            </a:prstGeom>
          </p:spPr>
        </p:pic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5B821CE5-F8BF-43CF-A5DA-98966760B98F}"/>
                </a:ext>
              </a:extLst>
            </p:cNvPr>
            <p:cNvGrpSpPr/>
            <p:nvPr/>
          </p:nvGrpSpPr>
          <p:grpSpPr>
            <a:xfrm>
              <a:off x="145991" y="1235260"/>
              <a:ext cx="12605352" cy="6290685"/>
              <a:chOff x="145991" y="1235260"/>
              <a:chExt cx="12605352" cy="6290685"/>
            </a:xfrm>
          </p:grpSpPr>
          <p:pic>
            <p:nvPicPr>
              <p:cNvPr id="98" name="그림 97">
                <a:extLst>
                  <a:ext uri="{FF2B5EF4-FFF2-40B4-BE49-F238E27FC236}">
                    <a16:creationId xmlns:a16="http://schemas.microsoft.com/office/drawing/2014/main" id="{FE56524A-275D-459E-B452-79F2904F63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6810" y="1653188"/>
                <a:ext cx="2241480" cy="2744914"/>
              </a:xfrm>
              <a:prstGeom prst="rect">
                <a:avLst/>
              </a:prstGeom>
            </p:spPr>
          </p:pic>
          <p:pic>
            <p:nvPicPr>
              <p:cNvPr id="100" name="그림 99">
                <a:extLst>
                  <a:ext uri="{FF2B5EF4-FFF2-40B4-BE49-F238E27FC236}">
                    <a16:creationId xmlns:a16="http://schemas.microsoft.com/office/drawing/2014/main" id="{CCE7466D-B0EC-4FF7-A8C9-7C9B92A474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5991" y="4612777"/>
                <a:ext cx="2641717" cy="2867077"/>
              </a:xfrm>
              <a:prstGeom prst="rect">
                <a:avLst/>
              </a:prstGeom>
            </p:spPr>
          </p:pic>
          <p:pic>
            <p:nvPicPr>
              <p:cNvPr id="102" name="그림 101">
                <a:extLst>
                  <a:ext uri="{FF2B5EF4-FFF2-40B4-BE49-F238E27FC236}">
                    <a16:creationId xmlns:a16="http://schemas.microsoft.com/office/drawing/2014/main" id="{C327B412-BFC1-46FB-AFCB-5D887E7D45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78166" y="1235260"/>
                <a:ext cx="3842012" cy="1882476"/>
              </a:xfrm>
              <a:prstGeom prst="rect">
                <a:avLst/>
              </a:prstGeom>
            </p:spPr>
          </p:pic>
          <p:pic>
            <p:nvPicPr>
              <p:cNvPr id="122" name="그림 121">
                <a:extLst>
                  <a:ext uri="{FF2B5EF4-FFF2-40B4-BE49-F238E27FC236}">
                    <a16:creationId xmlns:a16="http://schemas.microsoft.com/office/drawing/2014/main" id="{0A8AAFD9-6746-4BFA-A16D-B5DDC84CE0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49340" y="2489741"/>
                <a:ext cx="4578320" cy="1715450"/>
              </a:xfrm>
              <a:prstGeom prst="rect">
                <a:avLst/>
              </a:prstGeom>
            </p:spPr>
          </p:pic>
          <p:pic>
            <p:nvPicPr>
              <p:cNvPr id="130" name="그림 129">
                <a:extLst>
                  <a:ext uri="{FF2B5EF4-FFF2-40B4-BE49-F238E27FC236}">
                    <a16:creationId xmlns:a16="http://schemas.microsoft.com/office/drawing/2014/main" id="{E8B60F06-C8EC-4CE7-AF07-22D41175D8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93527" y="1564946"/>
                <a:ext cx="3969213" cy="4481370"/>
              </a:xfrm>
              <a:prstGeom prst="rect">
                <a:avLst/>
              </a:prstGeom>
            </p:spPr>
          </p:pic>
          <p:pic>
            <p:nvPicPr>
              <p:cNvPr id="134" name="그림 133">
                <a:extLst>
                  <a:ext uri="{FF2B5EF4-FFF2-40B4-BE49-F238E27FC236}">
                    <a16:creationId xmlns:a16="http://schemas.microsoft.com/office/drawing/2014/main" id="{F8F1AADA-FD0E-44D3-B908-2DAA554D35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86130" y="1307112"/>
                <a:ext cx="4578320" cy="3727581"/>
              </a:xfrm>
              <a:prstGeom prst="rect">
                <a:avLst/>
              </a:prstGeom>
            </p:spPr>
          </p:pic>
          <p:pic>
            <p:nvPicPr>
              <p:cNvPr id="152" name="그림 151">
                <a:extLst>
                  <a:ext uri="{FF2B5EF4-FFF2-40B4-BE49-F238E27FC236}">
                    <a16:creationId xmlns:a16="http://schemas.microsoft.com/office/drawing/2014/main" id="{16FAE80D-E934-4C4F-9FEE-88E77E6E45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27342" y="5510514"/>
                <a:ext cx="3476912" cy="2015431"/>
              </a:xfrm>
              <a:prstGeom prst="rect">
                <a:avLst/>
              </a:prstGeom>
            </p:spPr>
          </p:pic>
          <p:pic>
            <p:nvPicPr>
              <p:cNvPr id="158" name="그림 157">
                <a:extLst>
                  <a:ext uri="{FF2B5EF4-FFF2-40B4-BE49-F238E27FC236}">
                    <a16:creationId xmlns:a16="http://schemas.microsoft.com/office/drawing/2014/main" id="{1F6D633A-5CB3-4CB2-9F62-C6E27BA5F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21026" y="4086335"/>
                <a:ext cx="6130317" cy="313881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3976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C0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AF21E45-2F2A-4EDD-B261-3C5AB20AD827}"/>
              </a:ext>
            </a:extLst>
          </p:cNvPr>
          <p:cNvSpPr/>
          <p:nvPr/>
        </p:nvSpPr>
        <p:spPr>
          <a:xfrm>
            <a:off x="0" y="0"/>
            <a:ext cx="12192000" cy="943897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601EFF2-B69E-40E2-9EBF-8958039A0B23}"/>
              </a:ext>
            </a:extLst>
          </p:cNvPr>
          <p:cNvGrpSpPr/>
          <p:nvPr/>
        </p:nvGrpSpPr>
        <p:grpSpPr>
          <a:xfrm>
            <a:off x="195156" y="210338"/>
            <a:ext cx="6485627" cy="523220"/>
            <a:chOff x="3026562" y="2641529"/>
            <a:chExt cx="3453505" cy="2604362"/>
          </a:xfrm>
        </p:grpSpPr>
        <p:sp>
          <p:nvSpPr>
            <p:cNvPr id="34" name="Text Box 5">
              <a:extLst>
                <a:ext uri="{FF2B5EF4-FFF2-40B4-BE49-F238E27FC236}">
                  <a16:creationId xmlns:a16="http://schemas.microsoft.com/office/drawing/2014/main" id="{CD1F3314-1745-4517-B644-B65185E79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310" y="2641529"/>
              <a:ext cx="3164757" cy="260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유스케이스 </a:t>
              </a:r>
              <a:r>
                <a:rPr lang="en-US" altLang="ko-KR" sz="28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– </a:t>
              </a:r>
              <a:r>
                <a:rPr lang="ko-KR" altLang="en-US" sz="28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관리자 </a:t>
              </a:r>
              <a:endParaRPr lang="en-US" altLang="ko-KR" sz="28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36" name="TextBox 13">
              <a:extLst>
                <a:ext uri="{FF2B5EF4-FFF2-40B4-BE49-F238E27FC236}">
                  <a16:creationId xmlns:a16="http://schemas.microsoft.com/office/drawing/2014/main" id="{89019276-843C-4ABD-BC72-C73AF2A07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562" y="2641529"/>
              <a:ext cx="417779" cy="260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1)</a:t>
              </a:r>
              <a:endParaRPr lang="ko-KR" altLang="en-US" sz="28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23A4E4F-BD7A-4B1A-89F0-B7B31EB92474}"/>
              </a:ext>
            </a:extLst>
          </p:cNvPr>
          <p:cNvGrpSpPr/>
          <p:nvPr/>
        </p:nvGrpSpPr>
        <p:grpSpPr>
          <a:xfrm>
            <a:off x="1112521" y="1686949"/>
            <a:ext cx="12855514" cy="6276340"/>
            <a:chOff x="464339" y="1814270"/>
            <a:chExt cx="12855514" cy="627634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57F7323-B5BA-4305-95D1-E0560F1CD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339" y="2517432"/>
              <a:ext cx="2937268" cy="339383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47BDB3D-F127-47F3-A71B-6DB7CE20D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2973" y="1814270"/>
              <a:ext cx="11386880" cy="62763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2831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C0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AF21E45-2F2A-4EDD-B261-3C5AB20AD827}"/>
              </a:ext>
            </a:extLst>
          </p:cNvPr>
          <p:cNvSpPr/>
          <p:nvPr/>
        </p:nvSpPr>
        <p:spPr>
          <a:xfrm>
            <a:off x="0" y="0"/>
            <a:ext cx="12192000" cy="943897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601EFF2-B69E-40E2-9EBF-8958039A0B23}"/>
              </a:ext>
            </a:extLst>
          </p:cNvPr>
          <p:cNvGrpSpPr/>
          <p:nvPr/>
        </p:nvGrpSpPr>
        <p:grpSpPr>
          <a:xfrm>
            <a:off x="195156" y="210338"/>
            <a:ext cx="6485627" cy="523220"/>
            <a:chOff x="3026562" y="2641529"/>
            <a:chExt cx="3453505" cy="2604362"/>
          </a:xfrm>
        </p:grpSpPr>
        <p:sp>
          <p:nvSpPr>
            <p:cNvPr id="34" name="Text Box 5">
              <a:extLst>
                <a:ext uri="{FF2B5EF4-FFF2-40B4-BE49-F238E27FC236}">
                  <a16:creationId xmlns:a16="http://schemas.microsoft.com/office/drawing/2014/main" id="{CD1F3314-1745-4517-B644-B65185E79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310" y="2641529"/>
              <a:ext cx="3164757" cy="260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데이터베이스</a:t>
              </a:r>
              <a:endParaRPr lang="en-US" altLang="ko-KR" sz="28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36" name="TextBox 13">
              <a:extLst>
                <a:ext uri="{FF2B5EF4-FFF2-40B4-BE49-F238E27FC236}">
                  <a16:creationId xmlns:a16="http://schemas.microsoft.com/office/drawing/2014/main" id="{89019276-843C-4ABD-BC72-C73AF2A07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562" y="2641529"/>
              <a:ext cx="417779" cy="260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C9C0B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2)</a:t>
              </a:r>
              <a:endParaRPr lang="ko-KR" altLang="en-US" sz="2800" b="1" dirty="0">
                <a:solidFill>
                  <a:srgbClr val="C9C0B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8842B62-A278-4B03-B72C-8D3B49BFC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3896"/>
            <a:ext cx="12192000" cy="591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568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997</TotalTime>
  <Words>964</Words>
  <Application>Microsoft Office PowerPoint</Application>
  <PresentationFormat>와이드스크린</PresentationFormat>
  <Paragraphs>217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한컴산뜻돋움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Cheon EunJi</cp:lastModifiedBy>
  <cp:revision>99</cp:revision>
  <dcterms:created xsi:type="dcterms:W3CDTF">2020-02-05T05:32:01Z</dcterms:created>
  <dcterms:modified xsi:type="dcterms:W3CDTF">2021-03-29T09:29:02Z</dcterms:modified>
</cp:coreProperties>
</file>