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5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89FF"/>
    <a:srgbClr val="23374D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4" autoAdjust="0"/>
    <p:restoredTop sz="94660"/>
  </p:normalViewPr>
  <p:slideViewPr>
    <p:cSldViewPr>
      <p:cViewPr varScale="1">
        <p:scale>
          <a:sx n="63" d="100"/>
          <a:sy n="63" d="100"/>
        </p:scale>
        <p:origin x="-56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796F-7DA9-47F2-A02A-281319C29D47}" type="datetimeFigureOut">
              <a:rPr lang="ko-KR" altLang="en-US" smtClean="0"/>
              <a:t>2021-11-14(Sun)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E5E5-633F-4587-9ED7-D66238245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67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796F-7DA9-47F2-A02A-281319C29D47}" type="datetimeFigureOut">
              <a:rPr lang="ko-KR" altLang="en-US" smtClean="0"/>
              <a:t>2021-11-14(Sun)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E5E5-633F-4587-9ED7-D66238245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7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796F-7DA9-47F2-A02A-281319C29D47}" type="datetimeFigureOut">
              <a:rPr lang="ko-KR" altLang="en-US" smtClean="0"/>
              <a:t>2021-11-14(Sun)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E5E5-633F-4587-9ED7-D66238245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46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796F-7DA9-47F2-A02A-281319C29D47}" type="datetimeFigureOut">
              <a:rPr lang="ko-KR" altLang="en-US" smtClean="0"/>
              <a:t>2021-11-14(Sun)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E5E5-633F-4587-9ED7-D66238245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42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796F-7DA9-47F2-A02A-281319C29D47}" type="datetimeFigureOut">
              <a:rPr lang="ko-KR" altLang="en-US" smtClean="0"/>
              <a:t>2021-11-14(Sun)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E5E5-633F-4587-9ED7-D66238245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84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796F-7DA9-47F2-A02A-281319C29D47}" type="datetimeFigureOut">
              <a:rPr lang="ko-KR" altLang="en-US" smtClean="0"/>
              <a:t>2021-11-14(Sun)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E5E5-633F-4587-9ED7-D66238245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38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796F-7DA9-47F2-A02A-281319C29D47}" type="datetimeFigureOut">
              <a:rPr lang="ko-KR" altLang="en-US" smtClean="0"/>
              <a:t>2021-11-14(Sun)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E5E5-633F-4587-9ED7-D66238245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26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796F-7DA9-47F2-A02A-281319C29D47}" type="datetimeFigureOut">
              <a:rPr lang="ko-KR" altLang="en-US" smtClean="0"/>
              <a:t>2021-11-14(Sun)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E5E5-633F-4587-9ED7-D66238245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93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796F-7DA9-47F2-A02A-281319C29D47}" type="datetimeFigureOut">
              <a:rPr lang="ko-KR" altLang="en-US" smtClean="0"/>
              <a:t>2021-11-14(Sun)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E5E5-633F-4587-9ED7-D66238245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0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796F-7DA9-47F2-A02A-281319C29D47}" type="datetimeFigureOut">
              <a:rPr lang="ko-KR" altLang="en-US" smtClean="0"/>
              <a:t>2021-11-14(Sun)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E5E5-633F-4587-9ED7-D66238245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64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796F-7DA9-47F2-A02A-281319C29D47}" type="datetimeFigureOut">
              <a:rPr lang="ko-KR" altLang="en-US" smtClean="0"/>
              <a:t>2021-11-14(Sun)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E5E5-633F-4587-9ED7-D66238245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87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4796F-7DA9-47F2-A02A-281319C29D47}" type="datetimeFigureOut">
              <a:rPr lang="ko-KR" altLang="en-US" smtClean="0"/>
              <a:t>2021-11-14(Sun)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1E5E5-633F-4587-9ED7-D66238245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ka3211/11" TargetMode="External"/><Relationship Id="rId7" Type="http://schemas.openxmlformats.org/officeDocument/2006/relationships/hyperlink" Target="https://adela.love/posts/cryptography" TargetMode="External"/><Relationship Id="rId2" Type="http://schemas.openxmlformats.org/officeDocument/2006/relationships/hyperlink" Target="https://ko.wikipedia.org/wiki/%EC%95%94%ED%98%B8%ED%99%94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ondangcom.com/1859" TargetMode="External"/><Relationship Id="rId5" Type="http://schemas.openxmlformats.org/officeDocument/2006/relationships/hyperlink" Target="https://terms.naver.com/entry.naver?docId=3609905&amp;cid=58598&amp;categoryId=59316" TargetMode="External"/><Relationship Id="rId4" Type="http://schemas.openxmlformats.org/officeDocument/2006/relationships/hyperlink" Target="https://blog.naver.com/applenews7/22255914025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암호화 알고리즘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1089FF"/>
                </a:solidFill>
              </a:rPr>
              <a:t>1</a:t>
            </a:r>
            <a:r>
              <a:rPr lang="ko-KR" altLang="en-US" dirty="0" smtClean="0">
                <a:solidFill>
                  <a:srgbClr val="1089FF"/>
                </a:solidFill>
              </a:rPr>
              <a:t>조</a:t>
            </a:r>
            <a:endParaRPr lang="en-US" altLang="ko-KR" dirty="0" smtClean="0">
              <a:solidFill>
                <a:srgbClr val="1089FF"/>
              </a:solidFill>
            </a:endParaRPr>
          </a:p>
          <a:p>
            <a:r>
              <a:rPr lang="ko-KR" altLang="en-US" dirty="0" smtClean="0">
                <a:solidFill>
                  <a:srgbClr val="1089FF"/>
                </a:solidFill>
              </a:rPr>
              <a:t>팀장 </a:t>
            </a:r>
            <a:r>
              <a:rPr lang="en-US" altLang="ko-KR" dirty="0" smtClean="0">
                <a:solidFill>
                  <a:srgbClr val="1089FF"/>
                </a:solidFill>
              </a:rPr>
              <a:t>: </a:t>
            </a:r>
            <a:r>
              <a:rPr lang="ko-KR" altLang="en-US" dirty="0" smtClean="0">
                <a:solidFill>
                  <a:srgbClr val="1089FF"/>
                </a:solidFill>
              </a:rPr>
              <a:t>양민규</a:t>
            </a:r>
            <a:endParaRPr lang="en-US" altLang="ko-KR" dirty="0" smtClean="0">
              <a:solidFill>
                <a:srgbClr val="1089FF"/>
              </a:solidFill>
            </a:endParaRPr>
          </a:p>
          <a:p>
            <a:r>
              <a:rPr lang="ko-KR" altLang="en-US" dirty="0" smtClean="0">
                <a:solidFill>
                  <a:srgbClr val="1089FF"/>
                </a:solidFill>
              </a:rPr>
              <a:t>팀원 </a:t>
            </a:r>
            <a:r>
              <a:rPr lang="en-US" altLang="ko-KR" dirty="0" smtClean="0">
                <a:solidFill>
                  <a:srgbClr val="1089FF"/>
                </a:solidFill>
              </a:rPr>
              <a:t>: </a:t>
            </a:r>
            <a:r>
              <a:rPr lang="ko-KR" altLang="en-US" dirty="0" smtClean="0">
                <a:solidFill>
                  <a:srgbClr val="1089FF"/>
                </a:solidFill>
              </a:rPr>
              <a:t>김예원 </a:t>
            </a:r>
            <a:r>
              <a:rPr lang="en-US" altLang="ko-KR" dirty="0" smtClean="0">
                <a:solidFill>
                  <a:srgbClr val="1089FF"/>
                </a:solidFill>
              </a:rPr>
              <a:t>/ </a:t>
            </a:r>
            <a:r>
              <a:rPr lang="ko-KR" altLang="en-US" dirty="0" smtClean="0">
                <a:solidFill>
                  <a:srgbClr val="1089FF"/>
                </a:solidFill>
              </a:rPr>
              <a:t>손현식</a:t>
            </a:r>
            <a:endParaRPr lang="ko-KR" altLang="en-US" dirty="0">
              <a:solidFill>
                <a:srgbClr val="108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1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23374D"/>
          </a:solidFill>
          <a:ln>
            <a:solidFill>
              <a:srgbClr val="2337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암호화 알고리즘의 구조 및 종류</a:t>
            </a:r>
            <a:endParaRPr lang="en-US" altLang="ko-KR" sz="2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764704"/>
            <a:ext cx="9144000" cy="382352"/>
          </a:xfrm>
          <a:prstGeom prst="rect">
            <a:avLst/>
          </a:prstGeom>
          <a:solidFill>
            <a:srgbClr val="1089FF"/>
          </a:solidFill>
          <a:ln>
            <a:solidFill>
              <a:srgbClr val="108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/>
              <a:t>3-2. </a:t>
            </a:r>
            <a:r>
              <a:rPr lang="ko-KR" altLang="en-US" sz="2000" dirty="0" smtClean="0"/>
              <a:t>어떤 알고리즘이 있을까</a:t>
            </a:r>
            <a:r>
              <a:rPr lang="en-US" altLang="ko-KR" sz="2000" dirty="0" smtClean="0"/>
              <a:t>?</a:t>
            </a:r>
            <a:endParaRPr lang="en-US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6328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암호화 알고리즘은 크게 두 가지로 나뉜다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해쉬</a:t>
            </a:r>
            <a:r>
              <a:rPr lang="ko-KR" altLang="en-US" dirty="0" smtClean="0"/>
              <a:t> 함수 방식 제외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①대칭 키 방식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암호화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복호화를</a:t>
            </a:r>
            <a:r>
              <a:rPr lang="ko-KR" altLang="en-US" dirty="0" smtClean="0"/>
              <a:t> 하는 데 사용하는 </a:t>
            </a:r>
            <a:r>
              <a:rPr lang="ko-KR" altLang="en-US" dirty="0" err="1" smtClean="0"/>
              <a:t>시크릿</a:t>
            </a:r>
            <a:r>
              <a:rPr lang="ko-KR" altLang="en-US" dirty="0" smtClean="0"/>
              <a:t> 키가 동일한 방식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속도가 월등히 빠름</a:t>
            </a:r>
            <a:r>
              <a:rPr lang="en-US" altLang="ko-KR" dirty="0" smtClean="0"/>
              <a:t> / </a:t>
            </a:r>
            <a:r>
              <a:rPr lang="ko-KR" altLang="en-US" dirty="0" err="1" smtClean="0"/>
              <a:t>시크릿</a:t>
            </a:r>
            <a:r>
              <a:rPr lang="ko-KR" altLang="en-US" dirty="0" smtClean="0"/>
              <a:t> 키가 유출되면 해킹이 쉬움</a:t>
            </a:r>
            <a:endParaRPr lang="en-US" altLang="ko-KR" dirty="0" smtClean="0"/>
          </a:p>
          <a:p>
            <a:r>
              <a:rPr lang="en-US" altLang="ko-KR" dirty="0" smtClean="0"/>
              <a:t> - VPN, </a:t>
            </a:r>
            <a:r>
              <a:rPr lang="ko-KR" altLang="en-US" dirty="0" smtClean="0"/>
              <a:t>인터넷메일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전자메일</a:t>
            </a:r>
            <a:r>
              <a:rPr lang="en-US" altLang="ko-KR" dirty="0" smtClean="0"/>
              <a:t>, HTTPS </a:t>
            </a:r>
            <a:r>
              <a:rPr lang="ko-KR" altLang="en-US" dirty="0" smtClean="0"/>
              <a:t>등 </a:t>
            </a:r>
            <a:r>
              <a:rPr lang="ko-KR" altLang="en-US" dirty="0" smtClean="0"/>
              <a:t>대부분 암호화에 </a:t>
            </a:r>
            <a:r>
              <a:rPr lang="ko-KR" altLang="en-US" dirty="0" smtClean="0"/>
              <a:t>이용</a:t>
            </a:r>
            <a:endParaRPr lang="en-US" altLang="ko-KR" dirty="0"/>
          </a:p>
          <a:p>
            <a:r>
              <a:rPr lang="ko-KR" altLang="en-US" dirty="0" smtClean="0">
                <a:solidFill>
                  <a:srgbClr val="1089FF"/>
                </a:solidFill>
              </a:rPr>
              <a:t>②비대칭 키 방식</a:t>
            </a:r>
            <a:endParaRPr lang="en-US" altLang="ko-KR" dirty="0" smtClean="0">
              <a:solidFill>
                <a:srgbClr val="1089FF"/>
              </a:solidFill>
            </a:endParaRP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암호화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복호화를</a:t>
            </a:r>
            <a:r>
              <a:rPr lang="ko-KR" altLang="en-US" dirty="0" smtClean="0"/>
              <a:t> 하는 데 사용하는 </a:t>
            </a:r>
            <a:r>
              <a:rPr lang="ko-KR" altLang="en-US" dirty="0" err="1" smtClean="0"/>
              <a:t>시크릿</a:t>
            </a:r>
            <a:r>
              <a:rPr lang="ko-KR" altLang="en-US" dirty="0" smtClean="0"/>
              <a:t> 키가 동일하지 않은 방식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속도가 느림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해킹이 보다 어려움</a:t>
            </a:r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전자서명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봉투 등 특정인에게 암호화된 내용을 발송할 때 이용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508000" y="4563130"/>
            <a:ext cx="8128000" cy="2089150"/>
            <a:chOff x="508000" y="4563130"/>
            <a:chExt cx="8128000" cy="2089150"/>
          </a:xfrm>
        </p:grpSpPr>
        <p:pic>
          <p:nvPicPr>
            <p:cNvPr id="4098" name="Picture 2" descr="C:\Users\even1415\Desktop\다운로드 (1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00" y="4563130"/>
              <a:ext cx="8128000" cy="208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직선 연결선 14"/>
            <p:cNvCxnSpPr>
              <a:stCxn id="4098" idx="0"/>
              <a:endCxn id="4098" idx="2"/>
            </p:cNvCxnSpPr>
            <p:nvPr/>
          </p:nvCxnSpPr>
          <p:spPr>
            <a:xfrm>
              <a:off x="4572000" y="4563130"/>
              <a:ext cx="0" cy="20891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7607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23374D"/>
          </a:solidFill>
          <a:ln>
            <a:solidFill>
              <a:srgbClr val="2337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암호화 알고리즘의 구조 및 종류</a:t>
            </a:r>
            <a:endParaRPr lang="en-US" altLang="ko-KR" sz="24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0" y="764704"/>
            <a:ext cx="9144000" cy="382352"/>
          </a:xfrm>
          <a:prstGeom prst="rect">
            <a:avLst/>
          </a:prstGeom>
          <a:solidFill>
            <a:srgbClr val="1089FF"/>
          </a:solidFill>
          <a:ln>
            <a:solidFill>
              <a:srgbClr val="108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/>
              <a:t>3-2. </a:t>
            </a:r>
            <a:r>
              <a:rPr lang="ko-KR" altLang="en-US" sz="2000" dirty="0" smtClean="0"/>
              <a:t>어떤 알고리즘이 있을까</a:t>
            </a:r>
            <a:r>
              <a:rPr lang="en-US" altLang="ko-KR" sz="2000" dirty="0" smtClean="0"/>
              <a:t>?</a:t>
            </a:r>
            <a:endParaRPr lang="en-US" altLang="ko-KR" sz="2000" dirty="0"/>
          </a:p>
        </p:txBody>
      </p:sp>
      <p:pic>
        <p:nvPicPr>
          <p:cNvPr id="5122" name="Picture 2" descr="C:\Users\even1415\Desktop\다운로드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5"/>
            <a:ext cx="8208912" cy="439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1700808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암호화 알고리즘은 아래와 같이 분류된다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9724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23374D"/>
          </a:solidFill>
          <a:ln>
            <a:solidFill>
              <a:srgbClr val="2337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/>
              <a:t>4. [</a:t>
            </a:r>
            <a:r>
              <a:rPr lang="ko-KR" altLang="en-US" sz="2400" dirty="0" smtClean="0"/>
              <a:t>구현내용</a:t>
            </a:r>
            <a:r>
              <a:rPr lang="en-US" altLang="ko-KR" sz="2400" dirty="0" smtClean="0"/>
              <a:t>] AES </a:t>
            </a:r>
            <a:r>
              <a:rPr lang="ko-KR" altLang="en-US" sz="2400" dirty="0" smtClean="0"/>
              <a:t>알고리즘</a:t>
            </a:r>
            <a:endParaRPr lang="en-US" altLang="ko-KR" sz="24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0" y="764704"/>
            <a:ext cx="9144000" cy="382352"/>
          </a:xfrm>
          <a:prstGeom prst="rect">
            <a:avLst/>
          </a:prstGeom>
          <a:solidFill>
            <a:srgbClr val="1089FF"/>
          </a:solidFill>
          <a:ln>
            <a:solidFill>
              <a:srgbClr val="108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/>
              <a:t>4-1. AES </a:t>
            </a:r>
            <a:r>
              <a:rPr lang="ko-KR" altLang="en-US" sz="2000" dirty="0" smtClean="0"/>
              <a:t>알고리즘의 정의 및 등장배경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55576" y="1700808"/>
            <a:ext cx="76328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AES</a:t>
            </a:r>
            <a:r>
              <a:rPr lang="ko-KR" altLang="en-US" dirty="0"/>
              <a:t>이전 미국 표준 기술 연구소는 </a:t>
            </a:r>
            <a:r>
              <a:rPr lang="en-US" altLang="ko-KR" dirty="0"/>
              <a:t>1977</a:t>
            </a:r>
            <a:r>
              <a:rPr lang="ko-KR" altLang="en-US" dirty="0"/>
              <a:t>년에 </a:t>
            </a:r>
            <a:r>
              <a:rPr lang="en-US" altLang="ko-KR" dirty="0" smtClean="0">
                <a:solidFill>
                  <a:srgbClr val="1089FF"/>
                </a:solidFill>
              </a:rPr>
              <a:t>DES</a:t>
            </a:r>
            <a:r>
              <a:rPr lang="ko-KR" altLang="en-US" dirty="0" smtClean="0"/>
              <a:t>를 </a:t>
            </a:r>
            <a:r>
              <a:rPr lang="ko-KR" altLang="en-US" dirty="0"/>
              <a:t>표준으로 지정하였고 </a:t>
            </a:r>
            <a:r>
              <a:rPr lang="en-US" altLang="ko-KR" dirty="0"/>
              <a:t>DES</a:t>
            </a:r>
            <a:r>
              <a:rPr lang="ko-KR" altLang="en-US" dirty="0"/>
              <a:t>는 오랫동안 </a:t>
            </a:r>
            <a:r>
              <a:rPr lang="ko-KR" altLang="en-US" dirty="0" smtClean="0"/>
              <a:t>암호화의 </a:t>
            </a:r>
            <a:r>
              <a:rPr lang="ko-KR" altLang="en-US" dirty="0"/>
              <a:t>표준으로 잘 사용되었다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- </a:t>
            </a:r>
            <a:r>
              <a:rPr lang="ko-KR" altLang="en-US" dirty="0"/>
              <a:t>그러나 </a:t>
            </a:r>
            <a:r>
              <a:rPr lang="en-US" altLang="ko-KR" dirty="0"/>
              <a:t>1990</a:t>
            </a:r>
            <a:r>
              <a:rPr lang="ko-KR" altLang="en-US" dirty="0"/>
              <a:t>년대에 기술의 발전으로 </a:t>
            </a:r>
            <a:r>
              <a:rPr lang="en-US" altLang="ko-KR" dirty="0"/>
              <a:t>56</a:t>
            </a:r>
            <a:r>
              <a:rPr lang="ko-KR" altLang="en-US" dirty="0"/>
              <a:t>비트 키를 쓰는 </a:t>
            </a:r>
            <a:r>
              <a:rPr lang="en-US" altLang="ko-KR" dirty="0" smtClean="0">
                <a:solidFill>
                  <a:srgbClr val="1089FF"/>
                </a:solidFill>
              </a:rPr>
              <a:t>DES</a:t>
            </a:r>
            <a:r>
              <a:rPr lang="ko-KR" altLang="en-US" dirty="0" smtClean="0"/>
              <a:t>가 </a:t>
            </a:r>
            <a:r>
              <a:rPr lang="ko-KR" altLang="en-US" dirty="0"/>
              <a:t>더 이상 안전하지 않게 </a:t>
            </a:r>
            <a:r>
              <a:rPr lang="ko-KR" altLang="en-US" dirty="0" smtClean="0"/>
              <a:t>됨에 따라 암호화 알고리즘의 발전도 필요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1089FF"/>
                </a:solidFill>
              </a:rPr>
              <a:t> * </a:t>
            </a:r>
            <a:r>
              <a:rPr lang="ko-KR" altLang="en-US" dirty="0" smtClean="0">
                <a:solidFill>
                  <a:srgbClr val="1089FF"/>
                </a:solidFill>
              </a:rPr>
              <a:t>현재 </a:t>
            </a:r>
            <a:r>
              <a:rPr lang="en-US" altLang="ko-KR" dirty="0" smtClean="0">
                <a:solidFill>
                  <a:srgbClr val="1089FF"/>
                </a:solidFill>
              </a:rPr>
              <a:t>CPU</a:t>
            </a:r>
            <a:r>
              <a:rPr lang="ko-KR" altLang="en-US" dirty="0" smtClean="0">
                <a:solidFill>
                  <a:srgbClr val="1089FF"/>
                </a:solidFill>
              </a:rPr>
              <a:t>사양 중 하나인 인텔 </a:t>
            </a:r>
            <a:r>
              <a:rPr lang="en-US" altLang="ko-KR" dirty="0" smtClean="0">
                <a:solidFill>
                  <a:srgbClr val="1089FF"/>
                </a:solidFill>
              </a:rPr>
              <a:t>9900K </a:t>
            </a:r>
            <a:r>
              <a:rPr lang="ko-KR" altLang="en-US" dirty="0" smtClean="0">
                <a:solidFill>
                  <a:srgbClr val="1089FF"/>
                </a:solidFill>
              </a:rPr>
              <a:t>기준으로</a:t>
            </a:r>
            <a:endParaRPr lang="en-US" altLang="ko-KR" dirty="0" smtClean="0">
              <a:solidFill>
                <a:srgbClr val="1089FF"/>
              </a:solidFill>
            </a:endParaRPr>
          </a:p>
          <a:p>
            <a:r>
              <a:rPr lang="en-US" altLang="ko-KR" dirty="0" smtClean="0">
                <a:solidFill>
                  <a:srgbClr val="1089FF"/>
                </a:solidFill>
              </a:rPr>
              <a:t>DES </a:t>
            </a:r>
            <a:r>
              <a:rPr lang="ko-KR" altLang="en-US" dirty="0" smtClean="0">
                <a:solidFill>
                  <a:srgbClr val="1089FF"/>
                </a:solidFill>
              </a:rPr>
              <a:t>알고리즘은 반나절</a:t>
            </a:r>
            <a:r>
              <a:rPr lang="en-US" altLang="ko-KR" dirty="0" smtClean="0">
                <a:solidFill>
                  <a:srgbClr val="1089FF"/>
                </a:solidFill>
              </a:rPr>
              <a:t>(</a:t>
            </a:r>
            <a:r>
              <a:rPr lang="ko-KR" altLang="en-US" dirty="0" smtClean="0">
                <a:solidFill>
                  <a:srgbClr val="1089FF"/>
                </a:solidFill>
              </a:rPr>
              <a:t>약 </a:t>
            </a:r>
            <a:r>
              <a:rPr lang="en-US" altLang="ko-KR" dirty="0" smtClean="0">
                <a:solidFill>
                  <a:srgbClr val="1089FF"/>
                </a:solidFill>
              </a:rPr>
              <a:t>12</a:t>
            </a:r>
            <a:r>
              <a:rPr lang="ko-KR" altLang="en-US" dirty="0" smtClean="0">
                <a:solidFill>
                  <a:srgbClr val="1089FF"/>
                </a:solidFill>
              </a:rPr>
              <a:t>시간</a:t>
            </a:r>
            <a:r>
              <a:rPr lang="en-US" altLang="ko-KR" dirty="0" smtClean="0">
                <a:solidFill>
                  <a:srgbClr val="1089FF"/>
                </a:solidFill>
              </a:rPr>
              <a:t>)</a:t>
            </a:r>
            <a:r>
              <a:rPr lang="ko-KR" altLang="en-US" dirty="0" smtClean="0">
                <a:solidFill>
                  <a:srgbClr val="1089FF"/>
                </a:solidFill>
              </a:rPr>
              <a:t>이면 해킹가능</a:t>
            </a:r>
            <a:endParaRPr lang="en-US" altLang="ko-KR" dirty="0" smtClean="0">
              <a:solidFill>
                <a:srgbClr val="1089FF"/>
              </a:solidFill>
            </a:endParaRPr>
          </a:p>
          <a:p>
            <a:endParaRPr lang="en-US" altLang="ko-KR" dirty="0"/>
          </a:p>
          <a:p>
            <a:r>
              <a:rPr lang="en-US" altLang="ko-KR" dirty="0" smtClean="0"/>
              <a:t> - </a:t>
            </a:r>
            <a:r>
              <a:rPr lang="en-US" altLang="ko-KR" dirty="0"/>
              <a:t>1997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 smtClean="0"/>
              <a:t>월 알고리즘 공모를 받아서 </a:t>
            </a:r>
            <a:r>
              <a:rPr lang="en-US" altLang="ko-KR" dirty="0"/>
              <a:t>2001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26</a:t>
            </a:r>
            <a:r>
              <a:rPr lang="ko-KR" altLang="en-US" dirty="0" smtClean="0"/>
              <a:t>일에</a:t>
            </a:r>
            <a:endParaRPr lang="en-US" altLang="ko-KR" dirty="0" smtClean="0"/>
          </a:p>
          <a:p>
            <a:r>
              <a:rPr lang="en-US" altLang="ko-KR" dirty="0" err="1" smtClean="0"/>
              <a:t>Rijndael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레인달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알고리즘을 </a:t>
            </a:r>
            <a:r>
              <a:rPr lang="en-US" altLang="ko-KR" dirty="0" smtClean="0"/>
              <a:t>AES </a:t>
            </a:r>
            <a:r>
              <a:rPr lang="ko-KR" altLang="en-US" dirty="0" smtClean="0"/>
              <a:t>알고리즘으로 채택함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AES </a:t>
            </a:r>
            <a:r>
              <a:rPr lang="ko-KR" altLang="en-US" dirty="0" smtClean="0"/>
              <a:t>알고리즘은 암호화 키의 길이에 따라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AES-128</a:t>
            </a:r>
            <a:r>
              <a:rPr lang="en-US" altLang="ko-KR" dirty="0" smtClean="0"/>
              <a:t>, AES-192, AES-256 </a:t>
            </a:r>
            <a:r>
              <a:rPr lang="ko-KR" altLang="en-US" dirty="0" smtClean="0"/>
              <a:t>으로 나뉨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8203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23374D"/>
          </a:solidFill>
          <a:ln>
            <a:solidFill>
              <a:srgbClr val="2337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/>
              <a:t>4. [</a:t>
            </a:r>
            <a:r>
              <a:rPr lang="ko-KR" altLang="en-US" sz="2400" dirty="0" smtClean="0"/>
              <a:t>구현내용</a:t>
            </a:r>
            <a:r>
              <a:rPr lang="en-US" altLang="ko-KR" sz="2400" dirty="0" smtClean="0"/>
              <a:t>] AES </a:t>
            </a:r>
            <a:r>
              <a:rPr lang="ko-KR" altLang="en-US" sz="2400" dirty="0" smtClean="0"/>
              <a:t>알고리즘</a:t>
            </a:r>
            <a:endParaRPr lang="en-US" altLang="ko-KR" sz="24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0" y="764704"/>
            <a:ext cx="9144000" cy="382352"/>
          </a:xfrm>
          <a:prstGeom prst="rect">
            <a:avLst/>
          </a:prstGeom>
          <a:solidFill>
            <a:srgbClr val="1089FF"/>
          </a:solidFill>
          <a:ln>
            <a:solidFill>
              <a:srgbClr val="108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/>
              <a:t>4-2. </a:t>
            </a:r>
            <a:r>
              <a:rPr lang="ko-KR" altLang="en-US" sz="2000" dirty="0" smtClean="0"/>
              <a:t>알고리즘 동작 방식</a:t>
            </a:r>
            <a:endParaRPr lang="en-US" altLang="ko-KR" dirty="0" smtClean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700808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err="1" smtClean="0">
                <a:solidFill>
                  <a:srgbClr val="FF0000"/>
                </a:solidFill>
              </a:rPr>
              <a:t>대칭키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암호화 키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의 크기</a:t>
            </a:r>
            <a:r>
              <a:rPr lang="ko-KR" altLang="en-US" dirty="0" smtClean="0"/>
              <a:t>에 따라 알고리즘 결정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기본적으로는 </a:t>
            </a:r>
            <a:r>
              <a:rPr lang="ko-KR" altLang="en-US" dirty="0" err="1" smtClean="0"/>
              <a:t>대칭키</a:t>
            </a:r>
            <a:r>
              <a:rPr lang="ko-KR" altLang="en-US" dirty="0" smtClean="0"/>
              <a:t> 방식을 따름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AES-128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라운드를 진행하며 </a:t>
            </a:r>
            <a:r>
              <a:rPr lang="ko-KR" altLang="en-US" dirty="0" err="1" smtClean="0"/>
              <a:t>평문을</a:t>
            </a:r>
            <a:r>
              <a:rPr lang="ko-KR" altLang="en-US" dirty="0" smtClean="0"/>
              <a:t> 암호화</a:t>
            </a:r>
            <a:endParaRPr lang="en-US" altLang="ko-KR" dirty="0" smtClean="0"/>
          </a:p>
        </p:txBody>
      </p:sp>
      <p:pic>
        <p:nvPicPr>
          <p:cNvPr id="6147" name="Picture 3" descr="C:\Users\even1415\Desktop\crypto_symmetric_key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89" y="2780928"/>
            <a:ext cx="6810221" cy="386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054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AES-128 </a:t>
            </a:r>
            <a:r>
              <a:rPr lang="ko-KR" altLang="en-US" dirty="0" smtClean="0"/>
              <a:t>방식과 </a:t>
            </a:r>
            <a:r>
              <a:rPr lang="en-US" altLang="ko-KR" dirty="0" smtClean="0"/>
              <a:t>AES-256 </a:t>
            </a:r>
            <a:r>
              <a:rPr lang="ko-KR" altLang="en-US" dirty="0" smtClean="0"/>
              <a:t>방식을 비교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기본적인 구현내용은 완전히 동일함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23374D"/>
          </a:solidFill>
          <a:ln>
            <a:solidFill>
              <a:srgbClr val="2337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/>
              <a:t>4. [</a:t>
            </a:r>
            <a:r>
              <a:rPr lang="ko-KR" altLang="en-US" sz="2400" dirty="0" smtClean="0"/>
              <a:t>구현내용</a:t>
            </a:r>
            <a:r>
              <a:rPr lang="en-US" altLang="ko-KR" sz="2400" dirty="0" smtClean="0"/>
              <a:t>] AES </a:t>
            </a:r>
            <a:r>
              <a:rPr lang="ko-KR" altLang="en-US" sz="2400" dirty="0" smtClean="0"/>
              <a:t>알고리즘</a:t>
            </a:r>
            <a:endParaRPr lang="en-US" altLang="ko-KR" sz="24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0" y="764704"/>
            <a:ext cx="9144000" cy="382352"/>
          </a:xfrm>
          <a:prstGeom prst="rect">
            <a:avLst/>
          </a:prstGeom>
          <a:solidFill>
            <a:srgbClr val="1089FF"/>
          </a:solidFill>
          <a:ln>
            <a:solidFill>
              <a:srgbClr val="108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/>
              <a:t>4-3. </a:t>
            </a:r>
            <a:r>
              <a:rPr lang="ko-KR" altLang="en-US" sz="2000" dirty="0" smtClean="0"/>
              <a:t>예제코드</a:t>
            </a:r>
            <a:r>
              <a:rPr lang="en-US" altLang="ko-KR" sz="2000" dirty="0" smtClean="0"/>
              <a:t>(Add-On) </a:t>
            </a:r>
            <a:r>
              <a:rPr lang="ko-KR" altLang="en-US" sz="2000" dirty="0" smtClean="0"/>
              <a:t>시연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574139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23374D"/>
          </a:solidFill>
          <a:ln>
            <a:solidFill>
              <a:srgbClr val="2337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/>
              <a:t>5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질문받</a:t>
            </a:r>
            <a:r>
              <a:rPr lang="ko-KR" altLang="en-US" sz="2400" dirty="0" err="1"/>
              <a:t>기</a:t>
            </a:r>
            <a:endParaRPr lang="en-US" altLang="ko-KR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1700808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궁금하신 부분은 </a:t>
            </a:r>
            <a:r>
              <a:rPr lang="ko-KR" altLang="en-US" dirty="0" err="1" smtClean="0"/>
              <a:t>질문해주세용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ㅇ</a:t>
            </a:r>
            <a:r>
              <a:rPr lang="en-US" altLang="ko-KR" dirty="0" smtClean="0"/>
              <a:t>~</a:t>
            </a:r>
            <a:r>
              <a:rPr lang="ko-KR" altLang="en-US" dirty="0" err="1" smtClean="0"/>
              <a:t>ㅇ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98157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23374D"/>
          </a:solidFill>
          <a:ln>
            <a:solidFill>
              <a:srgbClr val="2337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/>
              <a:t>Epilogue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</a:rPr>
              <a:t>참고자료 정리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556792"/>
            <a:ext cx="79208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내용 텍스트 인용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암호화 알고리즘의 정의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https://ko.wikipedia.org/wiki/%EC%95%94%ED%98%B8%ED%99%94</a:t>
            </a:r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암호화 알고리즘의 종류</a:t>
            </a:r>
            <a:endParaRPr lang="en-US" altLang="ko-KR" dirty="0"/>
          </a:p>
          <a:p>
            <a:r>
              <a:rPr lang="en-US" altLang="ko-KR" dirty="0" smtClean="0">
                <a:hlinkClick r:id="rId3"/>
              </a:rPr>
              <a:t>https://brunch.co.kr/@ka3211/11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AES </a:t>
            </a:r>
            <a:r>
              <a:rPr lang="ko-KR" altLang="en-US" dirty="0" smtClean="0"/>
              <a:t>알고리즘 정의</a:t>
            </a:r>
            <a:r>
              <a:rPr lang="en-US" altLang="ko-KR" dirty="0" smtClean="0"/>
              <a:t>,</a:t>
            </a:r>
            <a:r>
              <a:rPr lang="ko-KR" altLang="en-US" dirty="0" smtClean="0"/>
              <a:t>등장배경</a:t>
            </a:r>
            <a:r>
              <a:rPr lang="en-US" altLang="ko-KR" dirty="0" smtClean="0"/>
              <a:t> +</a:t>
            </a:r>
            <a:r>
              <a:rPr lang="ko-KR" altLang="en-US" dirty="0" smtClean="0"/>
              <a:t>동작 방식</a:t>
            </a:r>
            <a:endParaRPr lang="en-US" altLang="ko-KR" dirty="0" smtClean="0"/>
          </a:p>
          <a:p>
            <a:r>
              <a:rPr lang="en-US" altLang="ko-KR" dirty="0" smtClean="0"/>
              <a:t>https://namu.wiki/w/AES#s-6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이미지 인용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https://www.boannews.com/media/view.asp?idx=91038&amp;kind=</a:t>
            </a:r>
          </a:p>
          <a:p>
            <a:r>
              <a:rPr lang="en-US" altLang="ko-KR" dirty="0" smtClean="0">
                <a:hlinkClick r:id="rId4"/>
              </a:rPr>
              <a:t>https://blog.naver.com/applenews7/222559140252</a:t>
            </a:r>
            <a:endParaRPr lang="en-US" altLang="ko-KR" dirty="0" smtClean="0"/>
          </a:p>
          <a:p>
            <a:r>
              <a:rPr lang="en-US" altLang="ko-KR" dirty="0" smtClean="0">
                <a:hlinkClick r:id="rId5"/>
              </a:rPr>
              <a:t>https://terms.naver.com/entry.naver?docId=3609905&amp;cid=58598&amp;categoryId=59316</a:t>
            </a:r>
            <a:endParaRPr lang="en-US" altLang="ko-KR" dirty="0" smtClean="0"/>
          </a:p>
          <a:p>
            <a:r>
              <a:rPr lang="en-US" altLang="ko-KR" dirty="0" smtClean="0">
                <a:hlinkClick r:id="rId6"/>
              </a:rPr>
              <a:t>https://wondangcom.com/1859</a:t>
            </a:r>
            <a:endParaRPr lang="en-US" altLang="ko-KR" dirty="0" smtClean="0"/>
          </a:p>
          <a:p>
            <a:r>
              <a:rPr lang="en-US" altLang="ko-KR" dirty="0" smtClean="0">
                <a:hlinkClick r:id="rId7"/>
              </a:rPr>
              <a:t>https://adela.love/posts/cryptography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https://brunch.co.kr/@ka3211/11</a:t>
            </a:r>
            <a:endParaRPr lang="en-US" altLang="ko-KR" dirty="0" smtClean="0"/>
          </a:p>
          <a:p>
            <a:r>
              <a:rPr lang="en-US" altLang="ko-KR" dirty="0" smtClean="0"/>
              <a:t>https://joongbu.raonctf.com/essential/study/web/symmetric_key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21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23374D"/>
          </a:solidFill>
          <a:ln>
            <a:solidFill>
              <a:srgbClr val="2337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Prologue. </a:t>
            </a:r>
            <a:r>
              <a:rPr lang="ko-KR" altLang="en-US" sz="2400" dirty="0" smtClean="0">
                <a:solidFill>
                  <a:schemeClr val="bg1"/>
                </a:solidFill>
              </a:rPr>
              <a:t>목차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268760"/>
            <a:ext cx="73448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smtClean="0"/>
              <a:t>암호화 알고리즘이란</a:t>
            </a:r>
            <a:r>
              <a:rPr lang="en-US" altLang="ko-KR" sz="2400" dirty="0" smtClean="0"/>
              <a:t>?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1-1. “</a:t>
            </a:r>
            <a:r>
              <a:rPr lang="ko-KR" altLang="en-US" sz="2000" dirty="0" smtClean="0"/>
              <a:t>암호화</a:t>
            </a:r>
            <a:r>
              <a:rPr lang="en-US" altLang="ko-KR" sz="2000" dirty="0" smtClean="0"/>
              <a:t>” </a:t>
            </a:r>
            <a:r>
              <a:rPr lang="ko-KR" altLang="en-US" sz="2000" dirty="0" smtClean="0"/>
              <a:t>의 정의</a:t>
            </a:r>
            <a:endParaRPr lang="en-US" altLang="ko-KR" sz="2000" dirty="0" smtClean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1-2. </a:t>
            </a:r>
            <a:r>
              <a:rPr lang="ko-KR" altLang="en-US" sz="2000" dirty="0" smtClean="0"/>
              <a:t>필요성에 대해</a:t>
            </a:r>
            <a:endParaRPr lang="en-US" altLang="ko-KR" sz="2000" dirty="0" smtClean="0"/>
          </a:p>
          <a:p>
            <a:r>
              <a:rPr lang="en-US" altLang="ko-KR" sz="2400" dirty="0"/>
              <a:t>2</a:t>
            </a:r>
            <a:r>
              <a:rPr lang="en-US" altLang="ko-KR" sz="2400" dirty="0" smtClean="0"/>
              <a:t>. [</a:t>
            </a:r>
            <a:r>
              <a:rPr lang="ko-KR" altLang="en-US" sz="2400" dirty="0" smtClean="0"/>
              <a:t>구현내용</a:t>
            </a:r>
            <a:r>
              <a:rPr lang="en-US" altLang="ko-KR" sz="2400" dirty="0"/>
              <a:t>]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카이사르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시저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알고리즘</a:t>
            </a:r>
            <a:endParaRPr lang="en-US" altLang="ko-KR" sz="2400" dirty="0" smtClean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2-1. </a:t>
            </a:r>
            <a:r>
              <a:rPr lang="ko-KR" altLang="en-US" sz="2000" dirty="0" smtClean="0"/>
              <a:t>카이사르 알고리즘의 정의 및 등장배경</a:t>
            </a:r>
            <a:endParaRPr lang="en-US" altLang="ko-KR" sz="2000" dirty="0" smtClean="0"/>
          </a:p>
          <a:p>
            <a:r>
              <a:rPr lang="en-US" altLang="ko-KR" sz="2000" dirty="0" smtClean="0"/>
              <a:t>	2-2. </a:t>
            </a:r>
            <a:r>
              <a:rPr lang="ko-KR" altLang="en-US" sz="2000" dirty="0" smtClean="0"/>
              <a:t>알고리즘 동작 방식</a:t>
            </a:r>
            <a:endParaRPr lang="en-US" altLang="ko-KR" sz="2000" dirty="0" smtClean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2-3. </a:t>
            </a:r>
            <a:r>
              <a:rPr lang="ko-KR" altLang="en-US" sz="2000" dirty="0" smtClean="0"/>
              <a:t>예제코드</a:t>
            </a:r>
            <a:r>
              <a:rPr lang="en-US" altLang="ko-KR" sz="2000" dirty="0" smtClean="0"/>
              <a:t>(Add-On) </a:t>
            </a:r>
            <a:r>
              <a:rPr lang="ko-KR" altLang="en-US" sz="2000" dirty="0" smtClean="0"/>
              <a:t>시연</a:t>
            </a:r>
            <a:endParaRPr lang="en-US" altLang="ko-KR" sz="2000" dirty="0" smtClean="0"/>
          </a:p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암호화 알고리즘의 구조 및 종류</a:t>
            </a:r>
            <a:endParaRPr lang="en-US" altLang="ko-KR" sz="2400" dirty="0" smtClean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3-1. </a:t>
            </a:r>
            <a:r>
              <a:rPr lang="ko-KR" altLang="en-US" sz="2000" dirty="0" smtClean="0"/>
              <a:t>기본적인 구조</a:t>
            </a:r>
            <a:endParaRPr lang="en-US" altLang="ko-KR" sz="2000" dirty="0" smtClean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3-2. </a:t>
            </a:r>
            <a:r>
              <a:rPr lang="ko-KR" altLang="en-US" sz="2000" dirty="0" smtClean="0"/>
              <a:t>어떤 알고리즘이 있을까</a:t>
            </a:r>
            <a:r>
              <a:rPr lang="en-US" altLang="ko-KR" sz="2000" dirty="0" smtClean="0"/>
              <a:t>?</a:t>
            </a:r>
            <a:endParaRPr lang="en-US" altLang="ko-KR" sz="2000" dirty="0"/>
          </a:p>
          <a:p>
            <a:r>
              <a:rPr lang="en-US" altLang="ko-KR" sz="2400" dirty="0"/>
              <a:t>4</a:t>
            </a:r>
            <a:r>
              <a:rPr lang="en-US" altLang="ko-KR" sz="2400" dirty="0" smtClean="0"/>
              <a:t>. [</a:t>
            </a:r>
            <a:r>
              <a:rPr lang="ko-KR" altLang="en-US" sz="2400" dirty="0" smtClean="0"/>
              <a:t>구현내용</a:t>
            </a:r>
            <a:r>
              <a:rPr lang="en-US" altLang="ko-KR" sz="2400" dirty="0" smtClean="0"/>
              <a:t>] AES </a:t>
            </a:r>
            <a:r>
              <a:rPr lang="ko-KR" altLang="en-US" sz="2400" dirty="0" smtClean="0"/>
              <a:t>알고리즘</a:t>
            </a:r>
            <a:endParaRPr lang="en-US" altLang="ko-KR" sz="2400" dirty="0" smtClean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4-1. AES </a:t>
            </a:r>
            <a:r>
              <a:rPr lang="ko-KR" altLang="en-US" sz="2000" dirty="0" smtClean="0"/>
              <a:t>알고리즘의 정의 및 등장배경</a:t>
            </a:r>
            <a:endParaRPr lang="en-US" altLang="ko-KR" sz="2000" dirty="0" smtClean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4-2. </a:t>
            </a:r>
            <a:r>
              <a:rPr lang="ko-KR" altLang="en-US" sz="2000" dirty="0" smtClean="0"/>
              <a:t>알고리즘 동작 방식</a:t>
            </a:r>
            <a:endParaRPr lang="en-US" altLang="ko-KR" sz="2000" dirty="0" smtClean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4-3. </a:t>
            </a:r>
            <a:r>
              <a:rPr lang="ko-KR" altLang="en-US" sz="2000" dirty="0" smtClean="0"/>
              <a:t>예제코드</a:t>
            </a:r>
            <a:r>
              <a:rPr lang="en-US" altLang="ko-KR" sz="2000" dirty="0" smtClean="0"/>
              <a:t>(Add-On) </a:t>
            </a:r>
            <a:r>
              <a:rPr lang="ko-KR" altLang="en-US" sz="2000" dirty="0" smtClean="0"/>
              <a:t>시연</a:t>
            </a:r>
            <a:endParaRPr lang="en-US" altLang="ko-KR" sz="2000" dirty="0" smtClean="0"/>
          </a:p>
          <a:p>
            <a:r>
              <a:rPr lang="en-US" altLang="ko-KR" sz="2400" dirty="0"/>
              <a:t>5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질문 </a:t>
            </a:r>
            <a:r>
              <a:rPr lang="en-US" altLang="ko-KR" sz="2400" dirty="0" smtClean="0"/>
              <a:t>&amp; </a:t>
            </a:r>
            <a:r>
              <a:rPr lang="ko-KR" altLang="en-US" sz="2400" dirty="0" smtClean="0"/>
              <a:t>참고자료 정리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0421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23374D"/>
          </a:solidFill>
          <a:ln>
            <a:solidFill>
              <a:srgbClr val="2337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1. </a:t>
            </a:r>
            <a:r>
              <a:rPr lang="ko-KR" altLang="en-US" sz="2400" dirty="0" smtClean="0">
                <a:solidFill>
                  <a:schemeClr val="bg1"/>
                </a:solidFill>
              </a:rPr>
              <a:t>암호화 알고리즘이란</a:t>
            </a:r>
            <a:r>
              <a:rPr lang="en-US" altLang="ko-KR" sz="2400" dirty="0" smtClean="0">
                <a:solidFill>
                  <a:schemeClr val="bg1"/>
                </a:solidFill>
              </a:rPr>
              <a:t>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484784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암호화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暗號化</a:t>
            </a:r>
            <a:r>
              <a:rPr lang="en-US" altLang="ko-KR" dirty="0" smtClean="0"/>
              <a:t>) 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엔크립션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Encryption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특별한 지식을 소유한 사람들을 제외하고는 누구든지 읽어볼 수 없도록 알고리즘을 이용하여 정보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평문을</a:t>
            </a:r>
            <a:r>
              <a:rPr lang="ko-KR" altLang="en-US" dirty="0" smtClean="0"/>
              <a:t> 가리킴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전달하는 과정이다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이에 역행하는 과정을 해독 또는 </a:t>
            </a:r>
            <a:r>
              <a:rPr lang="ko-KR" altLang="en-US" dirty="0" err="1" smtClean="0"/>
              <a:t>디크립션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Decryption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이라고 하며 이로써 암호화된 정보를 다시 읽을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764704"/>
            <a:ext cx="9144000" cy="382352"/>
          </a:xfrm>
          <a:prstGeom prst="rect">
            <a:avLst/>
          </a:prstGeom>
          <a:solidFill>
            <a:srgbClr val="1089FF"/>
          </a:solidFill>
          <a:ln>
            <a:solidFill>
              <a:srgbClr val="108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1-1. “</a:t>
            </a:r>
            <a:r>
              <a:rPr lang="ko-KR" altLang="en-US" sz="2000" dirty="0" smtClean="0">
                <a:solidFill>
                  <a:schemeClr val="bg1"/>
                </a:solidFill>
              </a:rPr>
              <a:t>암호화</a:t>
            </a:r>
            <a:r>
              <a:rPr lang="en-US" altLang="ko-KR" sz="2000" dirty="0" smtClean="0">
                <a:solidFill>
                  <a:schemeClr val="bg1"/>
                </a:solidFill>
              </a:rPr>
              <a:t>” </a:t>
            </a:r>
            <a:r>
              <a:rPr lang="ko-KR" altLang="en-US" sz="2000" dirty="0" smtClean="0">
                <a:solidFill>
                  <a:schemeClr val="bg1"/>
                </a:solidFill>
              </a:rPr>
              <a:t>의 정의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even1415\Desktop\다운로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933056"/>
            <a:ext cx="3969966" cy="268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54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23374D"/>
          </a:solidFill>
          <a:ln>
            <a:solidFill>
              <a:srgbClr val="2337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1. </a:t>
            </a:r>
            <a:r>
              <a:rPr lang="ko-KR" altLang="en-US" sz="2400" dirty="0" smtClean="0">
                <a:solidFill>
                  <a:schemeClr val="bg1"/>
                </a:solidFill>
              </a:rPr>
              <a:t>암호화 알고리즘이란</a:t>
            </a:r>
            <a:r>
              <a:rPr lang="en-US" altLang="ko-KR" sz="2400" dirty="0" smtClean="0">
                <a:solidFill>
                  <a:schemeClr val="bg1"/>
                </a:solidFill>
              </a:rPr>
              <a:t>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764704"/>
            <a:ext cx="9144000" cy="382352"/>
          </a:xfrm>
          <a:prstGeom prst="rect">
            <a:avLst/>
          </a:prstGeom>
          <a:solidFill>
            <a:srgbClr val="1089FF"/>
          </a:solidFill>
          <a:ln>
            <a:solidFill>
              <a:srgbClr val="108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1-2. </a:t>
            </a:r>
            <a:r>
              <a:rPr lang="ko-KR" altLang="en-US" sz="2000" dirty="0" smtClean="0">
                <a:solidFill>
                  <a:schemeClr val="bg1"/>
                </a:solidFill>
              </a:rPr>
              <a:t>필요성에 대해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484784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암호화는 군사와 정부의 은밀한 대화를 위해 오랫동안 이용되어 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* </a:t>
            </a:r>
            <a:r>
              <a:rPr lang="ko-KR" altLang="en-US" dirty="0" smtClean="0"/>
              <a:t>대표 사례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차 세계대전 당시 </a:t>
            </a:r>
            <a:r>
              <a:rPr lang="ko-KR" altLang="en-US" dirty="0" err="1" smtClean="0">
                <a:solidFill>
                  <a:srgbClr val="FF0000"/>
                </a:solidFill>
              </a:rPr>
              <a:t>에니그마</a:t>
            </a:r>
            <a:r>
              <a:rPr lang="en-US" altLang="ko-KR" dirty="0" smtClean="0">
                <a:solidFill>
                  <a:srgbClr val="FF0000"/>
                </a:solidFill>
              </a:rPr>
              <a:t>(Enigma)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암호화는 수많은 종류의 시민 체계의 정보를 보호하는 데 흔히 쓰이고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이외에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비트코인 및 </a:t>
            </a:r>
            <a:r>
              <a:rPr lang="ko-KR" altLang="en-US" dirty="0" err="1" smtClean="0"/>
              <a:t>랜섬웨어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RansomWare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바이러스에도 암호화 알고리즘이 활용되고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 descr="C:\Users\even1415\Desktop\68245_47455_12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93" y="4191762"/>
            <a:ext cx="3635375" cy="237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ven1415\Desktop\992_170428_0957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191762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79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23374D"/>
          </a:solidFill>
          <a:ln>
            <a:solidFill>
              <a:srgbClr val="2337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bg1"/>
                </a:solidFill>
              </a:rPr>
              <a:t>2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  <a:r>
              <a:rPr lang="en-US" altLang="ko-KR" sz="2400" dirty="0" smtClean="0"/>
              <a:t>[</a:t>
            </a:r>
            <a:r>
              <a:rPr lang="ko-KR" altLang="en-US" sz="2400" dirty="0" smtClean="0"/>
              <a:t>구현내용</a:t>
            </a:r>
            <a:r>
              <a:rPr lang="en-US" altLang="ko-KR" sz="2400" dirty="0" smtClean="0"/>
              <a:t>] </a:t>
            </a:r>
            <a:r>
              <a:rPr lang="ko-KR" altLang="en-US" sz="2400" dirty="0" smtClean="0"/>
              <a:t>카이사르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시저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알고리즘</a:t>
            </a:r>
            <a:endParaRPr lang="en-US" altLang="ko-KR" sz="2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764704"/>
            <a:ext cx="9144000" cy="382352"/>
          </a:xfrm>
          <a:prstGeom prst="rect">
            <a:avLst/>
          </a:prstGeom>
          <a:solidFill>
            <a:srgbClr val="1089FF"/>
          </a:solidFill>
          <a:ln>
            <a:solidFill>
              <a:srgbClr val="108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/>
              <a:t>2-1. </a:t>
            </a:r>
            <a:r>
              <a:rPr lang="ko-KR" altLang="en-US" sz="2000" dirty="0" smtClean="0"/>
              <a:t>카이사르 알고리즘의 정의 및 등장배경</a:t>
            </a:r>
            <a:endParaRPr lang="en-US" altLang="ko-KR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632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로마 공화정 말기의 정치가이자 군인</a:t>
            </a:r>
            <a:endParaRPr lang="en-US" altLang="ko-KR" dirty="0" smtClean="0"/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율리우스</a:t>
            </a:r>
            <a:r>
              <a:rPr lang="ko-KR" altLang="en-US" dirty="0" smtClean="0">
                <a:solidFill>
                  <a:srgbClr val="FF0000"/>
                </a:solidFill>
              </a:rPr>
              <a:t> 카이사르</a:t>
            </a:r>
            <a:r>
              <a:rPr lang="en-US" altLang="ko-KR" dirty="0" smtClean="0">
                <a:solidFill>
                  <a:srgbClr val="FF0000"/>
                </a:solidFill>
              </a:rPr>
              <a:t>(Gaius Julius Caesar)</a:t>
            </a:r>
          </a:p>
          <a:p>
            <a:endParaRPr lang="en-US" altLang="ko-KR" dirty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주로 가족과 비밀통신을 할 때 이 알고리즘을 이용했다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암호문 </a:t>
            </a:r>
            <a:r>
              <a:rPr lang="en-US" altLang="ko-KR" dirty="0" smtClean="0"/>
              <a:t>: EH </a:t>
            </a:r>
            <a:r>
              <a:rPr lang="en-US" altLang="ko-KR" dirty="0"/>
              <a:t>FDUHIXO IRU </a:t>
            </a:r>
            <a:r>
              <a:rPr lang="en-US" altLang="ko-KR" dirty="0" smtClean="0"/>
              <a:t>DVVDVVLQDWRU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해석 </a:t>
            </a:r>
            <a:r>
              <a:rPr lang="en-US" altLang="ko-KR" dirty="0" smtClean="0"/>
              <a:t>: BE </a:t>
            </a:r>
            <a:r>
              <a:rPr lang="en-US" altLang="ko-KR" dirty="0"/>
              <a:t>CAREFUL FOR </a:t>
            </a:r>
            <a:r>
              <a:rPr lang="en-US" altLang="ko-KR" dirty="0" smtClean="0"/>
              <a:t>ASSASSINATOR (</a:t>
            </a:r>
            <a:r>
              <a:rPr lang="ko-KR" altLang="en-US" dirty="0" smtClean="0"/>
              <a:t>암살자를 조</a:t>
            </a:r>
            <a:r>
              <a:rPr lang="ko-KR" altLang="en-US" dirty="0"/>
              <a:t>심</a:t>
            </a:r>
            <a:r>
              <a:rPr lang="ko-KR" altLang="en-US" dirty="0" smtClean="0"/>
              <a:t>하라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074" name="Picture 2" descr="C:\Users\even1415\Desktop\다운로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77072"/>
            <a:ext cx="2406294" cy="242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even1415\Desktop\다운로드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096054"/>
            <a:ext cx="4075885" cy="242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34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23374D"/>
          </a:solidFill>
          <a:ln>
            <a:solidFill>
              <a:srgbClr val="2337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bg1"/>
                </a:solidFill>
              </a:rPr>
              <a:t>2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  <a:r>
              <a:rPr lang="en-US" altLang="ko-KR" sz="2400" dirty="0" smtClean="0"/>
              <a:t>[</a:t>
            </a:r>
            <a:r>
              <a:rPr lang="ko-KR" altLang="en-US" sz="2400" dirty="0" smtClean="0"/>
              <a:t>구현내용</a:t>
            </a:r>
            <a:r>
              <a:rPr lang="en-US" altLang="ko-KR" sz="2400" dirty="0" smtClean="0"/>
              <a:t>] </a:t>
            </a:r>
            <a:r>
              <a:rPr lang="ko-KR" altLang="en-US" sz="2400" dirty="0" smtClean="0"/>
              <a:t>카이사르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시저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알고리즘</a:t>
            </a:r>
            <a:endParaRPr lang="en-US" altLang="ko-KR" sz="2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764704"/>
            <a:ext cx="9144000" cy="382352"/>
          </a:xfrm>
          <a:prstGeom prst="rect">
            <a:avLst/>
          </a:prstGeom>
          <a:solidFill>
            <a:srgbClr val="1089FF"/>
          </a:solidFill>
          <a:ln>
            <a:solidFill>
              <a:srgbClr val="108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/>
              <a:t>2-2. </a:t>
            </a:r>
            <a:r>
              <a:rPr lang="ko-KR" altLang="en-US" sz="2000" dirty="0" smtClean="0"/>
              <a:t>알고리즘 동작 방식</a:t>
            </a:r>
            <a:endParaRPr lang="en-US" altLang="ko-KR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D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 B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E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 C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F</a:t>
            </a:r>
            <a:r>
              <a:rPr lang="ko-KR" altLang="en-US" dirty="0" smtClean="0"/>
              <a:t>로</a:t>
            </a:r>
            <a:r>
              <a:rPr lang="en-US" altLang="ko-KR" dirty="0" smtClean="0"/>
              <a:t>…</a:t>
            </a:r>
          </a:p>
          <a:p>
            <a:endParaRPr lang="en-US" altLang="ko-KR" dirty="0"/>
          </a:p>
          <a:p>
            <a:r>
              <a:rPr lang="ko-KR" altLang="en-US" dirty="0" smtClean="0"/>
              <a:t>규칙을 찾으셨나요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85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23374D"/>
          </a:solidFill>
          <a:ln>
            <a:solidFill>
              <a:srgbClr val="2337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bg1"/>
                </a:solidFill>
              </a:rPr>
              <a:t>2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  <a:r>
              <a:rPr lang="en-US" altLang="ko-KR" sz="2400" dirty="0" smtClean="0"/>
              <a:t>[</a:t>
            </a:r>
            <a:r>
              <a:rPr lang="ko-KR" altLang="en-US" sz="2400" dirty="0" smtClean="0"/>
              <a:t>구현내용</a:t>
            </a:r>
            <a:r>
              <a:rPr lang="en-US" altLang="ko-KR" sz="2400" dirty="0" smtClean="0"/>
              <a:t>] </a:t>
            </a:r>
            <a:r>
              <a:rPr lang="ko-KR" altLang="en-US" sz="2400" dirty="0" smtClean="0"/>
              <a:t>카이사르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시저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알고리즘</a:t>
            </a:r>
            <a:endParaRPr lang="en-US" altLang="ko-KR" sz="2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764704"/>
            <a:ext cx="9144000" cy="382352"/>
          </a:xfrm>
          <a:prstGeom prst="rect">
            <a:avLst/>
          </a:prstGeom>
          <a:solidFill>
            <a:srgbClr val="1089FF"/>
          </a:solidFill>
          <a:ln>
            <a:solidFill>
              <a:srgbClr val="108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/>
              <a:t>2-2. </a:t>
            </a:r>
            <a:r>
              <a:rPr lang="ko-KR" altLang="en-US" sz="2000" dirty="0" smtClean="0"/>
              <a:t>알고리즘 동작 방식</a:t>
            </a:r>
            <a:endParaRPr lang="en-US" altLang="ko-KR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632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로마자는 알파벳으로만 구성되어 있기 때문에</a:t>
            </a:r>
            <a:endParaRPr lang="en-US" altLang="ko-KR" dirty="0" smtClean="0"/>
          </a:p>
          <a:p>
            <a:r>
              <a:rPr lang="ko-KR" altLang="en-US" dirty="0" smtClean="0"/>
              <a:t>현재 구현하려면 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특수문자는 알고리즘을 적용 받을 수 없음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따라서 </a:t>
            </a:r>
            <a:r>
              <a:rPr lang="ko-KR" altLang="en-US" dirty="0" err="1" smtClean="0"/>
              <a:t>팀프로젝트</a:t>
            </a:r>
            <a:r>
              <a:rPr lang="ko-KR" altLang="en-US" dirty="0" smtClean="0"/>
              <a:t> 내에서는 다음 원칙을 준수하여</a:t>
            </a:r>
            <a:endParaRPr lang="en-US" altLang="ko-KR" dirty="0" smtClean="0"/>
          </a:p>
          <a:p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특수문자에 알고리즘을 적용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1089FF"/>
                </a:solidFill>
              </a:rPr>
              <a:t> * </a:t>
            </a:r>
            <a:r>
              <a:rPr lang="ko-KR" altLang="en-US" dirty="0" smtClean="0">
                <a:solidFill>
                  <a:srgbClr val="1089FF"/>
                </a:solidFill>
              </a:rPr>
              <a:t>원래 문자보다 </a:t>
            </a:r>
            <a:r>
              <a:rPr lang="en-US" altLang="ko-KR" b="1" u="sng" dirty="0" smtClean="0">
                <a:solidFill>
                  <a:srgbClr val="1089FF"/>
                </a:solidFill>
              </a:rPr>
              <a:t>3</a:t>
            </a:r>
            <a:r>
              <a:rPr lang="ko-KR" altLang="en-US" b="1" u="sng" dirty="0" smtClean="0">
                <a:solidFill>
                  <a:srgbClr val="1089FF"/>
                </a:solidFill>
              </a:rPr>
              <a:t>글자씩</a:t>
            </a:r>
            <a:r>
              <a:rPr lang="ko-KR" altLang="en-US" dirty="0" smtClean="0">
                <a:solidFill>
                  <a:srgbClr val="1089FF"/>
                </a:solidFill>
              </a:rPr>
              <a:t> 뒤로 밀어서 암호화한다</a:t>
            </a:r>
            <a:r>
              <a:rPr lang="en-US" altLang="ko-KR" dirty="0" smtClean="0">
                <a:solidFill>
                  <a:srgbClr val="1089FF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rgbClr val="1089FF"/>
                </a:solidFill>
              </a:rPr>
              <a:t>(</a:t>
            </a:r>
            <a:r>
              <a:rPr lang="ko-KR" altLang="en-US" dirty="0" smtClean="0">
                <a:solidFill>
                  <a:srgbClr val="1089FF"/>
                </a:solidFill>
              </a:rPr>
              <a:t>아스키코드 표 참조</a:t>
            </a:r>
            <a:r>
              <a:rPr lang="en-US" altLang="ko-KR" dirty="0" smtClean="0">
                <a:solidFill>
                  <a:srgbClr val="1089FF"/>
                </a:solidFill>
              </a:rPr>
              <a:t>)</a:t>
            </a:r>
            <a:endParaRPr lang="en-US" altLang="ko-KR" dirty="0">
              <a:solidFill>
                <a:srgbClr val="1089FF"/>
              </a:solidFill>
            </a:endParaRPr>
          </a:p>
          <a:p>
            <a:endParaRPr lang="ko-KR" altLang="en-US" dirty="0"/>
          </a:p>
        </p:txBody>
      </p:sp>
      <p:pic>
        <p:nvPicPr>
          <p:cNvPr id="6" name="Picture 3" descr="C:\Users\even1415\Desktop\caesa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62" y="4605539"/>
            <a:ext cx="4510162" cy="190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47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23374D"/>
          </a:solidFill>
          <a:ln>
            <a:solidFill>
              <a:srgbClr val="2337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bg1"/>
                </a:solidFill>
              </a:rPr>
              <a:t>2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  <a:r>
              <a:rPr lang="en-US" altLang="ko-KR" sz="2400" dirty="0" smtClean="0"/>
              <a:t>[</a:t>
            </a:r>
            <a:r>
              <a:rPr lang="ko-KR" altLang="en-US" sz="2400" dirty="0" smtClean="0"/>
              <a:t>구현내용</a:t>
            </a:r>
            <a:r>
              <a:rPr lang="en-US" altLang="ko-KR" sz="2400" dirty="0" smtClean="0"/>
              <a:t>] </a:t>
            </a:r>
            <a:r>
              <a:rPr lang="ko-KR" altLang="en-US" sz="2400" dirty="0" smtClean="0"/>
              <a:t>카이사르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시저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알고리즘</a:t>
            </a:r>
            <a:endParaRPr lang="en-US" altLang="ko-KR" sz="2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764704"/>
            <a:ext cx="9144000" cy="382352"/>
          </a:xfrm>
          <a:prstGeom prst="rect">
            <a:avLst/>
          </a:prstGeom>
          <a:solidFill>
            <a:srgbClr val="1089FF"/>
          </a:solidFill>
          <a:ln>
            <a:solidFill>
              <a:srgbClr val="108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/>
              <a:t>2-3. </a:t>
            </a:r>
            <a:r>
              <a:rPr lang="ko-KR" altLang="en-US" sz="2000" dirty="0" smtClean="0"/>
              <a:t>예제코드</a:t>
            </a:r>
            <a:r>
              <a:rPr lang="en-US" altLang="ko-KR" sz="2000" dirty="0" smtClean="0"/>
              <a:t>(Add-On) </a:t>
            </a:r>
            <a:r>
              <a:rPr lang="ko-KR" altLang="en-US" sz="2000" dirty="0" smtClean="0"/>
              <a:t>시연</a:t>
            </a:r>
            <a:endParaRPr lang="en-US" altLang="ko-KR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6328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err="1" smtClean="0"/>
              <a:t>팀프로젝트</a:t>
            </a:r>
            <a:r>
              <a:rPr lang="ko-KR" altLang="en-US" dirty="0" smtClean="0"/>
              <a:t> 시작 전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Add-On </a:t>
            </a:r>
            <a:r>
              <a:rPr lang="ko-KR" altLang="en-US" dirty="0" smtClean="0"/>
              <a:t>코드를 먼저 만들어서 캡슐화 해둔 후</a:t>
            </a:r>
            <a:endParaRPr lang="en-US" altLang="ko-KR" dirty="0" smtClean="0"/>
          </a:p>
          <a:p>
            <a:r>
              <a:rPr lang="ko-KR" altLang="en-US" dirty="0" smtClean="0"/>
              <a:t>해당 </a:t>
            </a:r>
            <a:r>
              <a:rPr lang="ko-KR" altLang="en-US" dirty="0" err="1" smtClean="0"/>
              <a:t>메소드</a:t>
            </a:r>
            <a:r>
              <a:rPr lang="en-US" altLang="ko-KR" dirty="0"/>
              <a:t>/</a:t>
            </a:r>
            <a:r>
              <a:rPr lang="ko-KR" altLang="en-US" dirty="0" smtClean="0"/>
              <a:t>클래스를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팀프로젝트</a:t>
            </a:r>
            <a:r>
              <a:rPr lang="ko-KR" altLang="en-US" dirty="0" smtClean="0"/>
              <a:t> 내에서 호출하는 방식으로 구현하였음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꼭 필요한 기능을 미리 모듈화 해둘 수 있기 때문에</a:t>
            </a:r>
            <a:endParaRPr lang="en-US" altLang="ko-KR" dirty="0" smtClean="0"/>
          </a:p>
          <a:p>
            <a:r>
              <a:rPr lang="ko-KR" altLang="en-US" dirty="0" smtClean="0"/>
              <a:t>개발에 소요되는 시간의 효율을 높일 수 있음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예시</a:t>
            </a:r>
            <a:r>
              <a:rPr lang="en-US" altLang="ko-KR" dirty="0" smtClean="0"/>
              <a:t>1)</a:t>
            </a:r>
            <a:r>
              <a:rPr lang="ko-KR" altLang="en-US" dirty="0" err="1" smtClean="0"/>
              <a:t>원래문자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ABC  ↔  </a:t>
            </a:r>
            <a:r>
              <a:rPr lang="ko-KR" altLang="en-US" dirty="0" smtClean="0"/>
              <a:t>암호문자 </a:t>
            </a:r>
            <a:r>
              <a:rPr lang="en-US" altLang="ko-KR" dirty="0" smtClean="0"/>
              <a:t>: DEF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예시</a:t>
            </a:r>
            <a:r>
              <a:rPr lang="en-US" altLang="ko-KR" dirty="0" smtClean="0"/>
              <a:t>2)</a:t>
            </a:r>
            <a:r>
              <a:rPr lang="ko-KR" altLang="en-US" dirty="0" err="1" smtClean="0"/>
              <a:t>원래문자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xyz  ↔  </a:t>
            </a:r>
            <a:r>
              <a:rPr lang="ko-KR" altLang="en-US" dirty="0" smtClean="0"/>
              <a:t>암호문자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abc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예시</a:t>
            </a:r>
            <a:r>
              <a:rPr lang="en-US" altLang="ko-KR" dirty="0" smtClean="0"/>
              <a:t>3)</a:t>
            </a:r>
            <a:r>
              <a:rPr lang="ko-KR" altLang="en-US" dirty="0" err="1" smtClean="0"/>
              <a:t>원래문자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890  ↔  </a:t>
            </a:r>
            <a:r>
              <a:rPr lang="ko-KR" altLang="en-US" dirty="0" smtClean="0"/>
              <a:t>암호문자 </a:t>
            </a:r>
            <a:r>
              <a:rPr lang="en-US" altLang="ko-KR" dirty="0" smtClean="0"/>
              <a:t>: 123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예시</a:t>
            </a:r>
            <a:r>
              <a:rPr lang="en-US" altLang="ko-KR" dirty="0" smtClean="0"/>
              <a:t>4)</a:t>
            </a:r>
            <a:r>
              <a:rPr lang="ko-KR" altLang="en-US" dirty="0" err="1" smtClean="0"/>
              <a:t>원래문자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&gt;?@  ↔  </a:t>
            </a:r>
            <a:r>
              <a:rPr lang="ko-KR" altLang="en-US" dirty="0" smtClean="0"/>
              <a:t>암호문자 </a:t>
            </a:r>
            <a:r>
              <a:rPr lang="en-US" altLang="ko-KR" dirty="0" smtClean="0"/>
              <a:t>: [\]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예시</a:t>
            </a:r>
            <a:r>
              <a:rPr lang="en-US" altLang="ko-KR" dirty="0" smtClean="0"/>
              <a:t>5)</a:t>
            </a:r>
            <a:r>
              <a:rPr lang="ko-KR" altLang="en-US" dirty="0" err="1" smtClean="0"/>
              <a:t>원래문자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|}~  ↔  </a:t>
            </a:r>
            <a:r>
              <a:rPr lang="ko-KR" altLang="en-US" dirty="0" smtClean="0"/>
              <a:t>암호문자 </a:t>
            </a:r>
            <a:r>
              <a:rPr lang="en-US" altLang="ko-KR" dirty="0" smtClean="0"/>
              <a:t>: !"#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04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23374D"/>
          </a:solidFill>
          <a:ln>
            <a:solidFill>
              <a:srgbClr val="2337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암호화 알고리즘의 구조 및 종류</a:t>
            </a:r>
            <a:endParaRPr lang="en-US" altLang="ko-KR" sz="2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764704"/>
            <a:ext cx="9144000" cy="382352"/>
          </a:xfrm>
          <a:prstGeom prst="rect">
            <a:avLst/>
          </a:prstGeom>
          <a:solidFill>
            <a:srgbClr val="1089FF"/>
          </a:solidFill>
          <a:ln>
            <a:solidFill>
              <a:srgbClr val="108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/>
              <a:t>3-1. </a:t>
            </a:r>
            <a:r>
              <a:rPr lang="ko-KR" altLang="en-US" sz="2000" dirty="0" smtClean="0"/>
              <a:t>기본적인 구조</a:t>
            </a:r>
            <a:endParaRPr lang="en-US" altLang="ko-KR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기본적으로는 아래와 같은 구조를 가진다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42691" y="2780928"/>
            <a:ext cx="8208912" cy="1296144"/>
            <a:chOff x="323528" y="2708920"/>
            <a:chExt cx="8208912" cy="1296144"/>
          </a:xfrm>
        </p:grpSpPr>
        <p:sp>
          <p:nvSpPr>
            <p:cNvPr id="6" name="직사각형 5"/>
            <p:cNvSpPr/>
            <p:nvPr/>
          </p:nvSpPr>
          <p:spPr>
            <a:xfrm>
              <a:off x="323528" y="2708920"/>
              <a:ext cx="1440160" cy="720080"/>
            </a:xfrm>
            <a:prstGeom prst="rect">
              <a:avLst/>
            </a:prstGeom>
            <a:solidFill>
              <a:srgbClr val="108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err="1" smtClean="0"/>
                <a:t>평문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707904" y="2708920"/>
              <a:ext cx="1440160" cy="7200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smtClean="0"/>
                <a:t>암호</a:t>
              </a:r>
              <a:r>
                <a:rPr lang="ko-KR" altLang="en-US" dirty="0"/>
                <a:t>문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092280" y="2708920"/>
              <a:ext cx="1440160" cy="720080"/>
            </a:xfrm>
            <a:prstGeom prst="rect">
              <a:avLst/>
            </a:prstGeom>
            <a:solidFill>
              <a:srgbClr val="108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err="1" smtClean="0"/>
                <a:t>평문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>
              <a:stCxn id="6" idx="3"/>
              <a:endCxn id="7" idx="1"/>
            </p:cNvCxnSpPr>
            <p:nvPr/>
          </p:nvCxnSpPr>
          <p:spPr>
            <a:xfrm>
              <a:off x="1763688" y="3068960"/>
              <a:ext cx="1944216" cy="0"/>
            </a:xfrm>
            <a:prstGeom prst="straightConnector1">
              <a:avLst/>
            </a:prstGeom>
            <a:ln>
              <a:solidFill>
                <a:srgbClr val="2337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7" idx="3"/>
              <a:endCxn id="8" idx="1"/>
            </p:cNvCxnSpPr>
            <p:nvPr/>
          </p:nvCxnSpPr>
          <p:spPr>
            <a:xfrm>
              <a:off x="5148064" y="3068960"/>
              <a:ext cx="1944216" cy="0"/>
            </a:xfrm>
            <a:prstGeom prst="straightConnector1">
              <a:avLst/>
            </a:prstGeom>
            <a:ln>
              <a:solidFill>
                <a:srgbClr val="2337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015716" y="3068960"/>
              <a:ext cx="1440160" cy="936104"/>
            </a:xfrm>
            <a:prstGeom prst="ellipse">
              <a:avLst/>
            </a:prstGeom>
            <a:solidFill>
              <a:srgbClr val="23374D"/>
            </a:solidFill>
            <a:ln>
              <a:solidFill>
                <a:srgbClr val="2337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/>
                <a:t>암호화</a:t>
              </a: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5400092" y="3068960"/>
              <a:ext cx="1440160" cy="936104"/>
            </a:xfrm>
            <a:prstGeom prst="ellipse">
              <a:avLst/>
            </a:prstGeom>
            <a:solidFill>
              <a:srgbClr val="23374D"/>
            </a:solidFill>
            <a:ln>
              <a:solidFill>
                <a:srgbClr val="2337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err="1"/>
                <a:t>복</a:t>
              </a:r>
              <a:r>
                <a:rPr lang="ko-KR" altLang="en-US" dirty="0" err="1" smtClean="0"/>
                <a:t>호화</a:t>
              </a:r>
              <a:endParaRPr lang="ko-KR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55576" y="4509120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암호화</a:t>
            </a:r>
            <a:r>
              <a:rPr lang="en-US" altLang="ko-KR" dirty="0" smtClean="0"/>
              <a:t>(Encrypt)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복호화</a:t>
            </a:r>
            <a:r>
              <a:rPr lang="en-US" altLang="ko-KR" dirty="0" smtClean="0"/>
              <a:t>(Decrypt)</a:t>
            </a:r>
            <a:r>
              <a:rPr lang="ko-KR" altLang="en-US" dirty="0" smtClean="0"/>
              <a:t>에는</a:t>
            </a:r>
            <a:endParaRPr lang="en-US" altLang="ko-KR" dirty="0" smtClean="0"/>
          </a:p>
          <a:p>
            <a:r>
              <a:rPr lang="ko-KR" altLang="en-US" dirty="0" err="1" smtClean="0"/>
              <a:t>시크릿</a:t>
            </a:r>
            <a:r>
              <a:rPr lang="ko-KR" altLang="en-US" dirty="0" smtClean="0"/>
              <a:t> 키</a:t>
            </a:r>
            <a:r>
              <a:rPr lang="en-US" altLang="ko-KR" dirty="0" smtClean="0"/>
              <a:t>(Secret Key)</a:t>
            </a:r>
            <a:r>
              <a:rPr lang="ko-KR" altLang="en-US" dirty="0" smtClean="0"/>
              <a:t>가 사용된다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평문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암호문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시크릿</a:t>
            </a:r>
            <a:r>
              <a:rPr lang="ko-KR" altLang="en-US" dirty="0" smtClean="0"/>
              <a:t> 키를 모두 </a:t>
            </a:r>
            <a:r>
              <a:rPr lang="ko-KR" altLang="en-US" dirty="0" err="1" smtClean="0"/>
              <a:t>알고있어야</a:t>
            </a:r>
            <a:endParaRPr lang="en-US" altLang="ko-KR" dirty="0"/>
          </a:p>
          <a:p>
            <a:r>
              <a:rPr lang="ko-KR" altLang="en-US" dirty="0" smtClean="0"/>
              <a:t>암호화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</a:t>
            </a:r>
            <a:r>
              <a:rPr lang="ko-KR" altLang="en-US" dirty="0" err="1" smtClean="0"/>
              <a:t>복호화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434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782</Words>
  <Application>Microsoft Office PowerPoint</Application>
  <PresentationFormat>화면 슬라이드 쇼(4:3)</PresentationFormat>
  <Paragraphs>147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암호화 알고리즘(기초)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암호화 알고리즘(기초)</dc:title>
  <dc:creator>Microsoft</dc:creator>
  <cp:lastModifiedBy>Microsoft</cp:lastModifiedBy>
  <cp:revision>75</cp:revision>
  <dcterms:created xsi:type="dcterms:W3CDTF">2021-11-14T04:52:57Z</dcterms:created>
  <dcterms:modified xsi:type="dcterms:W3CDTF">2021-11-14T08:33:29Z</dcterms:modified>
</cp:coreProperties>
</file>